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7" r:id="rId2"/>
    <p:sldId id="288" r:id="rId3"/>
    <p:sldId id="289" r:id="rId4"/>
    <p:sldId id="272" r:id="rId5"/>
    <p:sldId id="290" r:id="rId6"/>
    <p:sldId id="291" r:id="rId7"/>
    <p:sldId id="292" r:id="rId8"/>
    <p:sldId id="277" r:id="rId9"/>
    <p:sldId id="294" r:id="rId10"/>
    <p:sldId id="306" r:id="rId11"/>
    <p:sldId id="307" r:id="rId12"/>
    <p:sldId id="314" r:id="rId13"/>
    <p:sldId id="304" r:id="rId14"/>
    <p:sldId id="305" r:id="rId15"/>
    <p:sldId id="293" r:id="rId16"/>
    <p:sldId id="268" r:id="rId17"/>
    <p:sldId id="31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080" y="-21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9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lIns="182880" tIns="91440" rIns="182880" bIns="91440"/>
          <a:lstStyle/>
          <a:p>
            <a:fld id="{B588C729-B8A5-4B8D-BA6D-5AE061BB0DB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lIns="182880" tIns="91440" rIns="182880" bIns="9144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9682271" y="12712701"/>
            <a:ext cx="564257" cy="471924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488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1-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" y="0"/>
            <a:ext cx="24381631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j-lt"/>
                <a:ea typeface="+mj-ea"/>
                <a:cs typeface="+mj-cs"/>
                <a:sym typeface="Helvetica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/>
          <a:srcRect t="27927" r="31184" b="21840"/>
          <a:stretch>
            <a:fillRect/>
          </a:stretch>
        </p:blipFill>
        <p:spPr>
          <a:xfrm>
            <a:off x="357309" y="3878801"/>
            <a:ext cx="8787206" cy="641440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803625" y="4868948"/>
            <a:ext cx="15060930" cy="1661993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1828800" hangingPunct="1">
              <a:defRPr/>
            </a:pPr>
            <a:r>
              <a:rPr lang="zh-CN" altLang="en-US" sz="9600" dirty="0" smtClean="0">
                <a:solidFill>
                  <a:srgbClr val="142938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经典综艺体简" panose="02010609000101010101" pitchFamily="49" charset="-122"/>
              </a:rPr>
              <a:t>日报管理系统工作</a:t>
            </a:r>
            <a:r>
              <a:rPr lang="zh-CN" altLang="en-US" sz="9600" dirty="0">
                <a:solidFill>
                  <a:srgbClr val="142938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经典综艺体简" panose="02010609000101010101" pitchFamily="49" charset="-122"/>
              </a:rPr>
              <a:t>汇报</a:t>
            </a:r>
            <a:endParaRPr lang="zh-CN" altLang="en-US" sz="9600" kern="1200" dirty="0">
              <a:solidFill>
                <a:srgbClr val="142938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201400" y="6550661"/>
            <a:ext cx="10556240" cy="615553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 defTabSz="1828800" hangingPunct="1">
              <a:defRPr/>
            </a:pPr>
            <a:r>
              <a:rPr lang="zh-CN" altLang="en-US" sz="2800" kern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自我介绍</a:t>
            </a:r>
            <a:r>
              <a:rPr lang="en-US" altLang="zh-CN" sz="2800" kern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/ </a:t>
            </a:r>
            <a:r>
              <a:rPr lang="zh-CN" altLang="en-US" sz="2800" kern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项目介绍</a:t>
            </a:r>
            <a:r>
              <a:rPr lang="en-US" altLang="zh-CN" sz="2800" kern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/ </a:t>
            </a:r>
            <a:r>
              <a:rPr lang="zh-CN" altLang="en-US" sz="2800" kern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系统架构</a:t>
            </a:r>
            <a:r>
              <a:rPr lang="en-US" altLang="zh-CN" sz="2800" kern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/</a:t>
            </a:r>
            <a:r>
              <a:rPr lang="zh-CN" altLang="en-US" sz="2800" kern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项目运行截图</a:t>
            </a:r>
            <a:r>
              <a:rPr lang="en-US" altLang="zh-CN" sz="2800" kern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/</a:t>
            </a:r>
            <a:r>
              <a:rPr lang="zh-CN" altLang="en-US" sz="2800" kern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总结</a:t>
            </a:r>
            <a:endParaRPr lang="zh-CN" altLang="en-US" sz="2800" kern="1200" dirty="0">
              <a:solidFill>
                <a:prstClr val="black"/>
              </a:solidFill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05606" y="7519158"/>
            <a:ext cx="3530600" cy="633604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28" name="矩形 27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hangingPunct="1">
                <a:defRPr/>
              </a:pPr>
              <a:endParaRPr lang="zh-CN" altLang="en-US" sz="3600" kern="1200" dirty="0">
                <a:solidFill>
                  <a:srgbClr val="115687"/>
                </a:solidFill>
                <a:latin typeface="Arial" panose="020B0604020202090204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91641" y="3526647"/>
              <a:ext cx="1471087" cy="261610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828800" hangingPunct="1">
                <a:defRPr/>
              </a:pPr>
              <a:r>
                <a:rPr lang="zh-CN" altLang="en-US" sz="2800" b="1" kern="12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部门：实训部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713940" y="7510134"/>
            <a:ext cx="3530600" cy="633604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1" name="矩形 30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hangingPunct="1">
                <a:defRPr/>
              </a:pPr>
              <a:endParaRPr lang="zh-CN" altLang="en-US" sz="3600" kern="1200" dirty="0">
                <a:solidFill>
                  <a:srgbClr val="115687"/>
                </a:solidFill>
                <a:latin typeface="Arial" panose="020B0604020202090204"/>
                <a:ea typeface="微软雅黑" panose="020B0503020204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91641" y="3526647"/>
              <a:ext cx="1471087" cy="261610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828800" hangingPunct="1">
                <a:defRPr/>
              </a:pPr>
              <a:r>
                <a:rPr lang="zh-CN" altLang="en-US" sz="2800" b="1" kern="12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岗位：实训员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8722274" y="7510134"/>
            <a:ext cx="3530600" cy="633604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4" name="矩形 33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hangingPunct="1">
                <a:defRPr/>
              </a:pPr>
              <a:endParaRPr lang="zh-CN" altLang="en-US" sz="3600" kern="1200" dirty="0">
                <a:solidFill>
                  <a:srgbClr val="115687"/>
                </a:solidFill>
                <a:latin typeface="Arial" panose="020B0604020202090204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91641" y="3526647"/>
              <a:ext cx="1471087" cy="261610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828800" hangingPunct="1">
                <a:defRPr/>
              </a:pPr>
              <a:r>
                <a:rPr lang="zh-CN" altLang="en-US" sz="2800" b="1" kern="12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汇报人</a:t>
              </a:r>
              <a:r>
                <a:rPr lang="zh-CN" altLang="en-US" sz="2800" b="1" kern="12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：</a:t>
              </a:r>
              <a:r>
                <a:rPr lang="zh-CN" altLang="en-US" sz="2800" b="1" kern="12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李东升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0501294" y="8336273"/>
            <a:ext cx="14506936" cy="553998"/>
          </a:xfrm>
          <a:prstGeom prst="rect">
            <a:avLst/>
          </a:prstGeom>
        </p:spPr>
        <p:txBody>
          <a:bodyPr wrap="square" lIns="182880" tIns="91440" rIns="182880" bIns="91440">
            <a:spAutoFit/>
          </a:bodyPr>
          <a:lstStyle/>
          <a:p>
            <a:pPr algn="l" defTabSz="1828800" hangingPunct="1">
              <a:defRPr/>
            </a:pPr>
            <a:r>
              <a:rPr lang="en-US" altLang="zh-CN" sz="24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</a:t>
            </a: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 descr="u=597413027,4220347324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810" y="5163821"/>
            <a:ext cx="3934460" cy="384429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1622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-583887" y="-391216"/>
            <a:ext cx="6469627" cy="42244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7693" y="1208057"/>
            <a:ext cx="1641475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登录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9" y="3401616"/>
            <a:ext cx="24350221" cy="1042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0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-583887" y="-391216"/>
            <a:ext cx="6469627" cy="42244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7689" y="1208057"/>
            <a:ext cx="1641475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注册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7456"/>
            <a:ext cx="24384000" cy="996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4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-583887" y="-391216"/>
            <a:ext cx="6469627" cy="42244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2971" y="1208057"/>
            <a:ext cx="2410916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6000" dirty="0"/>
              <a:t>管理员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90" y="3495992"/>
            <a:ext cx="24393189" cy="102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5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-583887" y="-391216"/>
            <a:ext cx="6469627" cy="42244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7690" y="1208057"/>
            <a:ext cx="1641475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6000" dirty="0"/>
              <a:t>教师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8562"/>
            <a:ext cx="24384000" cy="99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-583887" y="-391216"/>
            <a:ext cx="6469627" cy="42244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7692" y="1208057"/>
            <a:ext cx="1641475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学生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" y="3719632"/>
            <a:ext cx="24353152" cy="999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53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511952" y="3367753"/>
            <a:ext cx="10690384" cy="6980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46145" y="5690284"/>
            <a:ext cx="3728974" cy="289052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defTabSz="1828800" hangingPunct="1">
              <a:defRPr/>
            </a:pPr>
            <a:r>
              <a:rPr lang="en-US" altLang="zh-CN" sz="8800" b="1" kern="120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</a:t>
            </a:r>
            <a:r>
              <a:rPr lang="en-US" altLang="zh-CN" sz="8800" b="1" kern="1200" dirty="0" smtClean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lang="en-US" altLang="zh-CN" sz="8800" b="1" kern="120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57631" y="5196007"/>
            <a:ext cx="9280226" cy="165989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1828800" hangingPunct="1">
              <a:defRPr/>
            </a:pPr>
            <a:r>
              <a:rPr lang="zh-CN" altLang="en-US" sz="9600" b="1" kern="1200" dirty="0" smtClean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 总结</a:t>
            </a:r>
            <a:endParaRPr lang="zh-CN" altLang="en-US" sz="9600" b="1" kern="1200" dirty="0">
              <a:solidFill>
                <a:srgbClr val="142938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1" y="7136835"/>
            <a:ext cx="10539022" cy="1661994"/>
          </a:xfrm>
          <a:prstGeom prst="rect">
            <a:avLst/>
          </a:prstGeom>
        </p:spPr>
        <p:txBody>
          <a:bodyPr wrap="square" lIns="182880" tIns="91440" rIns="182880" bIns="91440">
            <a:spAutoFit/>
          </a:bodyPr>
          <a:lstStyle/>
          <a:p>
            <a:pPr algn="l" defTabSz="1828800" hangingPunct="1">
              <a:defRPr/>
            </a:pPr>
            <a:r>
              <a:rPr lang="en-US" altLang="zh-CN" sz="24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The user can demonstrate on a projector or computer, or print the presentation </a:t>
            </a: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algn="l" defTabSz="1828800" hangingPunct="1">
              <a:defRPr/>
            </a:pP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等腰三角形 16"/>
          <p:cNvSpPr/>
          <p:nvPr/>
        </p:nvSpPr>
        <p:spPr>
          <a:xfrm rot="7200000">
            <a:off x="17849250" y="6082713"/>
            <a:ext cx="977608" cy="842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defTabSz="1828800" hangingPunct="1">
              <a:defRPr/>
            </a:pPr>
            <a:endParaRPr lang="zh-CN" altLang="en-US" sz="3600" kern="1200">
              <a:solidFill>
                <a:prstClr val="white"/>
              </a:solidFill>
              <a:latin typeface="Arial" panose="020B0604020202090204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806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-26640" y="5921896"/>
            <a:ext cx="24384000" cy="259558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 b="1">
                <a:solidFill>
                  <a:srgbClr val="99999A"/>
                </a:solidFill>
              </a:defRPr>
            </a:pPr>
            <a:r>
              <a:rPr lang="en-US" altLang="zh-CN" sz="54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</a:rPr>
              <a:t>        </a:t>
            </a:r>
            <a:r>
              <a:rPr lang="zh-CN" altLang="en-US" sz="5400" dirty="0" smtClean="0">
                <a:solidFill>
                  <a:schemeClr val="bg2"/>
                </a:solidFill>
                <a:latin typeface="Adobe 仿宋 Std R" pitchFamily="18" charset="-122"/>
                <a:ea typeface="Adobe 仿宋 Std R" pitchFamily="18" charset="-122"/>
              </a:rPr>
              <a:t>通过本</a:t>
            </a:r>
            <a:r>
              <a:rPr lang="zh-CN" altLang="en-US" sz="5400" dirty="0" smtClean="0">
                <a:solidFill>
                  <a:schemeClr val="bg2"/>
                </a:solidFill>
                <a:latin typeface="Adobe 仿宋 Std R" pitchFamily="18" charset="-122"/>
                <a:ea typeface="Adobe 仿宋 Std R" pitchFamily="18" charset="-122"/>
              </a:rPr>
              <a:t>项目的开发，懂得了如何将</a:t>
            </a:r>
            <a:r>
              <a:rPr lang="en-US" altLang="zh-CN" sz="5400" dirty="0" err="1" smtClean="0">
                <a:solidFill>
                  <a:schemeClr val="bg2"/>
                </a:solidFill>
                <a:latin typeface="Adobe 仿宋 Std R" pitchFamily="18" charset="-122"/>
                <a:ea typeface="Adobe 仿宋 Std R" pitchFamily="18" charset="-122"/>
              </a:rPr>
              <a:t>html,css,js,mysql,jsp</a:t>
            </a:r>
            <a:r>
              <a:rPr lang="zh-CN" altLang="en-US" sz="5400" dirty="0" smtClean="0">
                <a:solidFill>
                  <a:schemeClr val="bg2"/>
                </a:solidFill>
                <a:latin typeface="Adobe 仿宋 Std R" pitchFamily="18" charset="-122"/>
                <a:ea typeface="Adobe 仿宋 Std R" pitchFamily="18" charset="-122"/>
              </a:rPr>
              <a:t>这些技术结合起来进行项目开发，也掌握了</a:t>
            </a:r>
            <a:r>
              <a:rPr lang="en-US" altLang="zh-CN" sz="5400" dirty="0" err="1" smtClean="0">
                <a:solidFill>
                  <a:schemeClr val="bg2"/>
                </a:solidFill>
                <a:latin typeface="Adobe 仿宋 Std R" pitchFamily="18" charset="-122"/>
                <a:ea typeface="Adobe 仿宋 Std R" pitchFamily="18" charset="-122"/>
              </a:rPr>
              <a:t>javaweb</a:t>
            </a:r>
            <a:r>
              <a:rPr lang="zh-CN" altLang="en-US" sz="5400" dirty="0" smtClean="0">
                <a:solidFill>
                  <a:schemeClr val="bg2"/>
                </a:solidFill>
                <a:latin typeface="Adobe 仿宋 Std R" pitchFamily="18" charset="-122"/>
                <a:ea typeface="Adobe 仿宋 Std R" pitchFamily="18" charset="-122"/>
              </a:rPr>
              <a:t>开发的基础流程。</a:t>
            </a:r>
            <a:endParaRPr lang="zh-CN" altLang="en-US" sz="5400" dirty="0">
              <a:solidFill>
                <a:schemeClr val="bg2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l="1" t="27927" r="23069" b="21840"/>
          <a:stretch>
            <a:fillRect/>
          </a:stretch>
        </p:blipFill>
        <p:spPr>
          <a:xfrm>
            <a:off x="-583887" y="-391216"/>
            <a:ext cx="6469627" cy="4224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2728" y="1169368"/>
            <a:ext cx="2419467" cy="1118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总结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/>
          <a:srcRect t="27927" r="31184" b="21840"/>
          <a:stretch>
            <a:fillRect/>
          </a:stretch>
        </p:blipFill>
        <p:spPr>
          <a:xfrm>
            <a:off x="747199" y="3274281"/>
            <a:ext cx="8787206" cy="641440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0501294" y="4271427"/>
            <a:ext cx="12769228" cy="2400658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1828800" hangingPunct="1">
              <a:defRPr/>
            </a:pPr>
            <a:r>
              <a:rPr lang="en-US" altLang="zh-CN" sz="14400" b="1" kern="1200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THANK   YOU</a:t>
            </a:r>
            <a:endParaRPr lang="zh-CN" altLang="en-US" sz="9600" b="1" kern="1200" dirty="0">
              <a:solidFill>
                <a:srgbClr val="142938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705607" y="6580205"/>
            <a:ext cx="8787206" cy="615554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 defTabSz="1828800" hangingPunct="1">
              <a:defRPr/>
            </a:pPr>
            <a:r>
              <a:rPr lang="zh-CN" altLang="en-US" sz="28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工作总结 </a:t>
            </a:r>
            <a:r>
              <a:rPr lang="en-US" altLang="zh-CN" sz="28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/ </a:t>
            </a:r>
            <a:r>
              <a:rPr lang="zh-CN" altLang="en-US" sz="28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工作计划 </a:t>
            </a:r>
            <a:r>
              <a:rPr lang="en-US" altLang="zh-CN" sz="28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/ </a:t>
            </a:r>
            <a:r>
              <a:rPr lang="zh-CN" altLang="en-US" sz="28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工作汇报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705606" y="7519158"/>
            <a:ext cx="3530600" cy="633604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28" name="矩形 27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hangingPunct="1">
                <a:defRPr/>
              </a:pPr>
              <a:endParaRPr lang="zh-CN" altLang="en-US" sz="3600" kern="1200" dirty="0">
                <a:solidFill>
                  <a:srgbClr val="115687"/>
                </a:solidFill>
                <a:latin typeface="Arial" panose="020B0604020202090204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91641" y="3526647"/>
              <a:ext cx="1471087" cy="261610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828800" hangingPunct="1">
                <a:defRPr/>
              </a:pPr>
              <a:r>
                <a:rPr lang="zh-CN" altLang="en-US" sz="2800" b="1" kern="12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部门：</a:t>
              </a:r>
              <a:r>
                <a:rPr lang="zh-CN" altLang="en-US" sz="28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实训部</a:t>
              </a:r>
              <a:endParaRPr lang="zh-CN" altLang="en-US" sz="2800" b="1" kern="1200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713940" y="7510134"/>
            <a:ext cx="3530600" cy="633604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1" name="矩形 30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hangingPunct="1">
                <a:defRPr/>
              </a:pPr>
              <a:endParaRPr lang="zh-CN" altLang="en-US" sz="3600" kern="1200" dirty="0">
                <a:solidFill>
                  <a:srgbClr val="115687"/>
                </a:solidFill>
                <a:latin typeface="Arial" panose="020B0604020202090204"/>
                <a:ea typeface="微软雅黑" panose="020B0503020204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91641" y="3526647"/>
              <a:ext cx="1471087" cy="261610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828800" hangingPunct="1">
                <a:defRPr/>
              </a:pPr>
              <a:r>
                <a:rPr lang="zh-CN" altLang="en-US" sz="2800" b="1" kern="12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岗位：实训员</a:t>
              </a:r>
              <a:endParaRPr lang="en-US" altLang="zh-CN" sz="2800" b="1" kern="1200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8722274" y="7510134"/>
            <a:ext cx="3530600" cy="633604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4" name="矩形 33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hangingPunct="1">
                <a:defRPr/>
              </a:pPr>
              <a:endParaRPr lang="zh-CN" altLang="en-US" sz="3600" kern="1200" dirty="0">
                <a:solidFill>
                  <a:srgbClr val="115687"/>
                </a:solidFill>
                <a:latin typeface="Arial" panose="020B0604020202090204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91641" y="3526647"/>
              <a:ext cx="1471087" cy="261610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828800" hangingPunct="1">
                <a:defRPr/>
              </a:pPr>
              <a:r>
                <a:rPr lang="zh-CN" altLang="en-US" sz="2800" b="1" kern="12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汇报人</a:t>
              </a:r>
              <a:r>
                <a:rPr lang="zh-CN" altLang="en-US" sz="2800" b="1" kern="12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：</a:t>
              </a:r>
              <a:r>
                <a:rPr lang="zh-CN" altLang="en-US" sz="2800" b="1" kern="12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李东升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0501294" y="8336273"/>
            <a:ext cx="14506936" cy="553998"/>
          </a:xfrm>
          <a:prstGeom prst="rect">
            <a:avLst/>
          </a:prstGeom>
        </p:spPr>
        <p:txBody>
          <a:bodyPr wrap="square" lIns="182880" tIns="91440" rIns="182880" bIns="91440">
            <a:spAutoFit/>
          </a:bodyPr>
          <a:lstStyle/>
          <a:p>
            <a:pPr algn="l" defTabSz="1828800" hangingPunct="1">
              <a:defRPr/>
            </a:pPr>
            <a:r>
              <a:rPr lang="en-US" altLang="zh-CN" sz="24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</a:t>
            </a: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 descr="u=597413027,4220347324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261" y="4754880"/>
            <a:ext cx="3458210" cy="3378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150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16"/>
          <p:cNvSpPr/>
          <p:nvPr/>
        </p:nvSpPr>
        <p:spPr>
          <a:xfrm>
            <a:off x="13826442" y="3617640"/>
            <a:ext cx="6940820" cy="8561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defTabSz="1828800" hangingPunct="1">
              <a:defRPr/>
            </a:pPr>
            <a:endParaRPr lang="zh-CN" altLang="en-US" sz="2000" kern="1200">
              <a:solidFill>
                <a:prstClr val="white"/>
              </a:solidFill>
              <a:latin typeface="Arial" panose="020B0604020202090204"/>
              <a:ea typeface="微软雅黑" panose="020B0503020204020204" charset="-122"/>
            </a:endParaRPr>
          </a:p>
        </p:txBody>
      </p:sp>
      <p:sp>
        <p:nvSpPr>
          <p:cNvPr id="4" name="圆角矩形 117"/>
          <p:cNvSpPr/>
          <p:nvPr/>
        </p:nvSpPr>
        <p:spPr>
          <a:xfrm>
            <a:off x="13828982" y="5085765"/>
            <a:ext cx="6940820" cy="85615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defTabSz="1828800" hangingPunct="1">
              <a:defRPr/>
            </a:pPr>
            <a:endParaRPr lang="zh-CN" altLang="en-US" sz="2000" kern="1200">
              <a:solidFill>
                <a:prstClr val="white"/>
              </a:solidFill>
              <a:latin typeface="Arial" panose="020B0604020202090204"/>
              <a:ea typeface="微软雅黑" panose="020B0503020204020204" charset="-122"/>
            </a:endParaRPr>
          </a:p>
        </p:txBody>
      </p:sp>
      <p:sp>
        <p:nvSpPr>
          <p:cNvPr id="5" name="圆角矩形 118"/>
          <p:cNvSpPr/>
          <p:nvPr/>
        </p:nvSpPr>
        <p:spPr>
          <a:xfrm>
            <a:off x="13826442" y="6662814"/>
            <a:ext cx="6940820" cy="8561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defTabSz="1828800" hangingPunct="1">
              <a:defRPr/>
            </a:pPr>
            <a:endParaRPr lang="zh-CN" altLang="en-US" sz="2000" kern="1200">
              <a:solidFill>
                <a:prstClr val="white"/>
              </a:solidFill>
              <a:latin typeface="Arial" panose="020B0604020202090204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64418" y="5196344"/>
            <a:ext cx="6940550" cy="79756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02  </a:t>
            </a:r>
            <a:r>
              <a:rPr lang="zh-CN" altLang="en-US" sz="40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项目介绍</a:t>
            </a:r>
            <a:endParaRPr lang="zh-CN" altLang="en-US" sz="4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64418" y="6764528"/>
            <a:ext cx="6138732" cy="79756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</a:t>
            </a:r>
            <a:r>
              <a:rPr lang="en-US" altLang="zh-CN" sz="40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03  </a:t>
            </a:r>
            <a:r>
              <a:rPr lang="zh-CN" altLang="en-US" sz="40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系统架构</a:t>
            </a:r>
            <a:endParaRPr lang="zh-CN" altLang="en-US" sz="4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screen"/>
          <a:srcRect t="27927" r="9796" b="21840"/>
          <a:stretch>
            <a:fillRect/>
          </a:stretch>
        </p:blipFill>
        <p:spPr>
          <a:xfrm>
            <a:off x="298591" y="3274281"/>
            <a:ext cx="12534850" cy="698049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68066" y="5995085"/>
            <a:ext cx="2682304" cy="1538882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defTabSz="1828800" hangingPunct="1">
              <a:defRPr/>
            </a:pPr>
            <a:r>
              <a:rPr lang="zh-CN" altLang="en-US" sz="8800" b="1" kern="120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lang="en-US" altLang="zh-CN" sz="8800" b="1" kern="120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7" name="圆角矩形 118"/>
          <p:cNvSpPr/>
          <p:nvPr/>
        </p:nvSpPr>
        <p:spPr>
          <a:xfrm>
            <a:off x="13828982" y="9610906"/>
            <a:ext cx="6940820" cy="85615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defTabSz="1828800" hangingPunct="1">
              <a:defRPr/>
            </a:pPr>
            <a:endParaRPr lang="zh-CN" altLang="en-US" sz="2000" kern="1200">
              <a:solidFill>
                <a:prstClr val="white"/>
              </a:solidFill>
              <a:latin typeface="Arial" panose="020B0604020202090204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964418" y="9660840"/>
            <a:ext cx="6138732" cy="79756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</a:t>
            </a:r>
            <a:r>
              <a:rPr lang="en-US" altLang="zh-CN" sz="40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05  </a:t>
            </a:r>
            <a:r>
              <a:rPr lang="zh-CN" altLang="en-US" sz="40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总结</a:t>
            </a:r>
            <a:endParaRPr lang="zh-CN" altLang="en-US" sz="4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920192" y="3676230"/>
            <a:ext cx="6138732" cy="79756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01  </a:t>
            </a:r>
            <a:r>
              <a:rPr lang="zh-CN" altLang="en-US" sz="40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自我介绍</a:t>
            </a:r>
            <a:endParaRPr lang="zh-CN" altLang="en-US" sz="4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26" name="圆角矩形 118"/>
          <p:cNvSpPr/>
          <p:nvPr/>
        </p:nvSpPr>
        <p:spPr>
          <a:xfrm>
            <a:off x="13780713" y="8226152"/>
            <a:ext cx="6940820" cy="85615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defTabSz="1828800" hangingPunct="1">
              <a:defRPr/>
            </a:pPr>
            <a:endParaRPr lang="zh-CN" altLang="en-US" sz="2000" kern="1200">
              <a:solidFill>
                <a:prstClr val="white"/>
              </a:solidFill>
              <a:latin typeface="Arial" panose="020B0604020202090204"/>
              <a:ea typeface="微软雅黑" panose="020B0503020204020204" charset="-122"/>
            </a:endParaRPr>
          </a:p>
        </p:txBody>
      </p:sp>
      <p:sp>
        <p:nvSpPr>
          <p:cNvPr id="30" name="文本框 27"/>
          <p:cNvSpPr txBox="1"/>
          <p:nvPr/>
        </p:nvSpPr>
        <p:spPr>
          <a:xfrm>
            <a:off x="13992200" y="8364696"/>
            <a:ext cx="6138732" cy="800219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l" defTabSz="1828800" hangingPunct="1"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</a:t>
            </a:r>
            <a:r>
              <a:rPr lang="en-US" altLang="zh-CN" sz="40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04  </a:t>
            </a:r>
            <a:r>
              <a:rPr lang="zh-CN" altLang="en-US" sz="40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项目运行截图</a:t>
            </a:r>
            <a:endParaRPr lang="zh-CN" altLang="en-US" sz="4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7677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animBg="1"/>
      <p:bldP spid="5" grpId="0" animBg="1"/>
      <p:bldP spid="9" grpId="0"/>
      <p:bldP spid="10" grpId="0"/>
      <p:bldP spid="27" grpId="0" bldLvl="0" animBg="1"/>
      <p:bldP spid="28" grpId="0"/>
      <p:bldP spid="29" grpId="0"/>
      <p:bldP spid="26" grpId="0" bldLvl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511952" y="3367753"/>
            <a:ext cx="10690384" cy="6980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46145" y="5690284"/>
            <a:ext cx="3728974" cy="289052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defTabSz="1828800" hangingPunct="1">
              <a:defRPr/>
            </a:pPr>
            <a:r>
              <a:rPr lang="en-US" altLang="zh-CN" sz="8800" b="1" kern="120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01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57631" y="5196007"/>
            <a:ext cx="9280226" cy="165989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1828800" hangingPunct="1">
              <a:defRPr/>
            </a:pPr>
            <a:r>
              <a:rPr lang="zh-CN" altLang="en-US" sz="9600" b="1" kern="1200" dirty="0" smtClean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自我介绍</a:t>
            </a:r>
            <a:endParaRPr lang="zh-CN" altLang="en-US" sz="9600" b="1" kern="1200" dirty="0">
              <a:solidFill>
                <a:srgbClr val="142938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1" y="7136835"/>
            <a:ext cx="10539022" cy="1661994"/>
          </a:xfrm>
          <a:prstGeom prst="rect">
            <a:avLst/>
          </a:prstGeom>
        </p:spPr>
        <p:txBody>
          <a:bodyPr wrap="square" lIns="182880" tIns="91440" rIns="182880" bIns="91440">
            <a:spAutoFit/>
          </a:bodyPr>
          <a:lstStyle/>
          <a:p>
            <a:pPr algn="l" defTabSz="1828800" hangingPunct="1">
              <a:defRPr/>
            </a:pPr>
            <a:r>
              <a:rPr lang="en-US" altLang="zh-CN" sz="24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The user can demonstrate on a projector or computer, or print the presentation </a:t>
            </a: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algn="l" defTabSz="1828800" hangingPunct="1">
              <a:defRPr/>
            </a:pP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等腰三角形 16"/>
          <p:cNvSpPr/>
          <p:nvPr/>
        </p:nvSpPr>
        <p:spPr>
          <a:xfrm rot="7200000">
            <a:off x="17849250" y="6082713"/>
            <a:ext cx="977608" cy="842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defTabSz="1828800" hangingPunct="1">
              <a:defRPr/>
            </a:pPr>
            <a:endParaRPr lang="zh-CN" altLang="en-US" sz="3600" kern="1200">
              <a:solidFill>
                <a:prstClr val="white"/>
              </a:solidFill>
              <a:latin typeface="Arial" panose="020B0604020202090204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888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-583887" y="-391216"/>
            <a:ext cx="6469627" cy="4224468"/>
          </a:xfrm>
          <a:prstGeom prst="rect">
            <a:avLst/>
          </a:prstGeom>
        </p:spPr>
      </p:pic>
      <p:pic>
        <p:nvPicPr>
          <p:cNvPr id="1027" name="Picture 3" descr="C:\Users\s\Desktop\147-1P31510311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4" r="4191" b="16287"/>
          <a:stretch/>
        </p:blipFill>
        <p:spPr bwMode="auto">
          <a:xfrm>
            <a:off x="13272120" y="0"/>
            <a:ext cx="11111879" cy="136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2312954" y="541785"/>
            <a:ext cx="8600298" cy="2067743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自我</a:t>
            </a:r>
            <a:r>
              <a:rPr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/>
            </a:r>
            <a:br>
              <a:rPr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</a:br>
            <a:r>
              <a:rPr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介绍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3456048" y="3617640"/>
            <a:ext cx="3911416" cy="1009650"/>
          </a:xfrm>
        </p:spPr>
        <p:txBody>
          <a:bodyPr>
            <a:noAutofit/>
          </a:bodyPr>
          <a:lstStyle/>
          <a:p>
            <a:pPr hangingPunct="0">
              <a:lnSpc>
                <a:spcPct val="110000"/>
              </a:lnSpc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李东升</a:t>
            </a:r>
            <a:endParaRPr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8752" y="3545632"/>
            <a:ext cx="3816424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r>
              <a:rPr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9008" y="5111998"/>
            <a:ext cx="3626168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</a:t>
            </a:r>
            <a:r>
              <a:rPr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7320" y="5184006"/>
            <a:ext cx="4296410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UBDF1907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22724" y="6921991"/>
            <a:ext cx="3784500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60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Tel</a:t>
            </a: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 </a:t>
            </a:r>
            <a:r>
              <a:rPr kumimoji="0" sz="60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：</a:t>
            </a:r>
            <a:endParaRPr kumimoji="0" lang="zh-CN" altLang="en-US" sz="72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ea typeface="宋体" panose="02010600030101010101" pitchFamily="2" charset="-122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58952" y="6984206"/>
            <a:ext cx="12204894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17652856003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（微信同号）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1285" y="8712398"/>
            <a:ext cx="4271923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ome</a:t>
            </a:r>
            <a:r>
              <a:rPr 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67064" y="8712398"/>
            <a:ext cx="4431030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6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山西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 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晋中</a:t>
            </a:r>
            <a:endParaRPr kumimoji="0" lang="zh-CN" altLang="en-US" sz="72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sym typeface="Helvetic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5032" y="10512598"/>
            <a:ext cx="13347248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座右铭</a:t>
            </a:r>
            <a:r>
              <a:rPr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尽我所能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  <p:bldP spid="8" grpId="0" animBg="1"/>
      <p:bldP spid="9" grpId="0" animBg="1"/>
      <p:bldP spid="10" grpId="0" animBg="1"/>
      <p:bldP spid="11" grpId="0"/>
      <p:bldP spid="12" grpId="0" bldLvl="0" animBg="1"/>
      <p:bldP spid="13" grpId="0" animBg="1"/>
      <p:bldP spid="14" grpId="0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511952" y="3367753"/>
            <a:ext cx="10690384" cy="6980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46145" y="5690284"/>
            <a:ext cx="3728974" cy="289052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defTabSz="1828800" hangingPunct="1">
              <a:defRPr/>
            </a:pPr>
            <a:r>
              <a:rPr lang="en-US" altLang="zh-CN" sz="8800" b="1" kern="120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</a:t>
            </a:r>
            <a:r>
              <a:rPr lang="en-US" altLang="zh-CN" sz="8800" b="1" kern="1200" dirty="0" smtClean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lang="en-US" altLang="zh-CN" sz="8800" b="1" kern="120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57631" y="5196007"/>
            <a:ext cx="9280226" cy="165989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1828800" hangingPunct="1">
              <a:defRPr/>
            </a:pPr>
            <a:r>
              <a:rPr lang="zh-CN" altLang="en-US" sz="9600" b="1" kern="1200" dirty="0" smtClean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项目介绍</a:t>
            </a:r>
            <a:endParaRPr lang="zh-CN" altLang="en-US" sz="9600" b="1" kern="1200" dirty="0">
              <a:solidFill>
                <a:srgbClr val="142938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1" y="7136835"/>
            <a:ext cx="10539022" cy="1661994"/>
          </a:xfrm>
          <a:prstGeom prst="rect">
            <a:avLst/>
          </a:prstGeom>
        </p:spPr>
        <p:txBody>
          <a:bodyPr wrap="square" lIns="182880" tIns="91440" rIns="182880" bIns="91440">
            <a:spAutoFit/>
          </a:bodyPr>
          <a:lstStyle/>
          <a:p>
            <a:pPr algn="l" defTabSz="1828800" hangingPunct="1">
              <a:defRPr/>
            </a:pPr>
            <a:r>
              <a:rPr lang="en-US" altLang="zh-CN" sz="24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The user can demonstrate on a projector or computer, or print the presentation </a:t>
            </a: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algn="l" defTabSz="1828800" hangingPunct="1">
              <a:defRPr/>
            </a:pP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等腰三角形 16"/>
          <p:cNvSpPr/>
          <p:nvPr/>
        </p:nvSpPr>
        <p:spPr>
          <a:xfrm rot="7200000">
            <a:off x="17849250" y="6082713"/>
            <a:ext cx="977608" cy="842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defTabSz="1828800" hangingPunct="1">
              <a:defRPr/>
            </a:pPr>
            <a:endParaRPr lang="zh-CN" altLang="en-US" sz="3600" kern="1200">
              <a:solidFill>
                <a:prstClr val="white"/>
              </a:solidFill>
              <a:latin typeface="Arial" panose="020B0604020202090204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699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-583887" y="-391216"/>
            <a:ext cx="6469627" cy="4224468"/>
          </a:xfrm>
          <a:prstGeom prst="rect">
            <a:avLst/>
          </a:prstGeom>
        </p:spPr>
      </p:pic>
      <p:sp>
        <p:nvSpPr>
          <p:cNvPr id="48" name="Freeform 26"/>
          <p:cNvSpPr>
            <a:spLocks noEditPoints="1"/>
          </p:cNvSpPr>
          <p:nvPr/>
        </p:nvSpPr>
        <p:spPr bwMode="auto">
          <a:xfrm>
            <a:off x="8600456" y="4570854"/>
            <a:ext cx="726576" cy="718032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17290" tIns="108646" rIns="217290" bIns="108646" numCol="1" anchor="t" anchorCtr="0" compatLnSpc="1"/>
          <a:lstStyle/>
          <a:p>
            <a:pPr algn="l" defTabSz="1828800" hangingPunct="1">
              <a:defRPr/>
            </a:pPr>
            <a:endParaRPr lang="zh-CN" altLang="en-US" sz="3600" kern="1200">
              <a:solidFill>
                <a:prstClr val="black">
                  <a:lumMod val="65000"/>
                  <a:lumOff val="35000"/>
                </a:prstClr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61192" y="654067"/>
            <a:ext cx="6956448" cy="21339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66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</a:rPr>
              <a:t>项目</a:t>
            </a:r>
            <a:endParaRPr lang="en-US" altLang="zh-CN" sz="6600" dirty="0">
              <a:solidFill>
                <a:schemeClr val="tx1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r>
              <a:rPr lang="zh-CN" altLang="en-US" sz="6600" dirty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</a:rPr>
              <a:t>介绍</a:t>
            </a: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        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4908" y="5601910"/>
            <a:ext cx="24384000" cy="425757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6000" dirty="0"/>
              <a:t>         </a:t>
            </a:r>
            <a:r>
              <a:rPr lang="zh-CN" altLang="en-US" sz="6000" dirty="0" smtClean="0"/>
              <a:t>  </a:t>
            </a:r>
            <a:r>
              <a:rPr lang="zh-CN" altLang="en-US" sz="6000" dirty="0" smtClean="0"/>
              <a:t>日报管理系统是学生将每天所学的知识进行总结，通过本系统来提交，使老师可以直观的了解学生每天掌握的知识，以便及时调整讲课的进度和侧重点。</a:t>
            </a:r>
            <a:endParaRPr lang="zh-CN" altLang="en-US" sz="6000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14908" y="9818210"/>
            <a:ext cx="24384000" cy="13490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400" dirty="0" smtClean="0"/>
              <a:t>					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22009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511952" y="3367753"/>
            <a:ext cx="10690384" cy="6980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46145" y="5690284"/>
            <a:ext cx="3728974" cy="289052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defTabSz="1828800" hangingPunct="1">
              <a:defRPr/>
            </a:pPr>
            <a:r>
              <a:rPr lang="en-US" altLang="zh-CN" sz="8800" b="1" kern="120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</a:t>
            </a:r>
            <a:r>
              <a:rPr lang="en-US" altLang="zh-CN" sz="8800" b="1" kern="1200" dirty="0" smtClean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lang="en-US" altLang="zh-CN" sz="8800" b="1" kern="120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57631" y="5196007"/>
            <a:ext cx="9280226" cy="165989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1828800" hangingPunct="1">
              <a:defRPr/>
            </a:pPr>
            <a:r>
              <a:rPr lang="zh-CN" altLang="en-US" sz="9600" b="1" kern="1200" dirty="0" smtClean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系统架构</a:t>
            </a:r>
            <a:endParaRPr lang="zh-CN" altLang="en-US" sz="9600" b="1" kern="1200" dirty="0">
              <a:solidFill>
                <a:srgbClr val="142938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1" y="7136835"/>
            <a:ext cx="10539022" cy="1661994"/>
          </a:xfrm>
          <a:prstGeom prst="rect">
            <a:avLst/>
          </a:prstGeom>
        </p:spPr>
        <p:txBody>
          <a:bodyPr wrap="square" lIns="182880" tIns="91440" rIns="182880" bIns="91440">
            <a:spAutoFit/>
          </a:bodyPr>
          <a:lstStyle/>
          <a:p>
            <a:pPr algn="l" defTabSz="1828800" hangingPunct="1">
              <a:defRPr/>
            </a:pPr>
            <a:r>
              <a:rPr lang="en-US" altLang="zh-CN" sz="24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The user can demonstrate on a projector or computer, or print the presentation </a:t>
            </a: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algn="l" defTabSz="1828800" hangingPunct="1">
              <a:defRPr/>
            </a:pP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等腰三角形 16"/>
          <p:cNvSpPr/>
          <p:nvPr/>
        </p:nvSpPr>
        <p:spPr>
          <a:xfrm rot="7200000">
            <a:off x="17849250" y="6082713"/>
            <a:ext cx="977608" cy="842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defTabSz="1828800" hangingPunct="1">
              <a:defRPr/>
            </a:pPr>
            <a:endParaRPr lang="zh-CN" altLang="en-US" sz="3600" kern="1200">
              <a:solidFill>
                <a:prstClr val="white"/>
              </a:solidFill>
              <a:latin typeface="Arial" panose="020B0604020202090204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806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-583887" y="-391216"/>
            <a:ext cx="6469627" cy="42244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4635" y="838725"/>
            <a:ext cx="1487587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思维</a:t>
            </a:r>
            <a:endParaRPr kumimoji="0" lang="en-US" altLang="zh-CN" sz="5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导图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026" name="Picture 2" descr="C:\Users\s\Downloads\日报管理系统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31"/>
            <a:ext cx="24384000" cy="1376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 l="1" t="27927" r="23069" b="21840"/>
          <a:stretch>
            <a:fillRect/>
          </a:stretch>
        </p:blipFill>
        <p:spPr>
          <a:xfrm>
            <a:off x="511952" y="3367753"/>
            <a:ext cx="10690384" cy="6980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46145" y="5690284"/>
            <a:ext cx="3728974" cy="289052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defTabSz="1828800" hangingPunct="1">
              <a:defRPr/>
            </a:pPr>
            <a:r>
              <a:rPr lang="en-US" altLang="zh-CN" sz="8800" b="1" kern="120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</a:t>
            </a:r>
            <a:r>
              <a:rPr lang="en-US" altLang="zh-CN" sz="8800" b="1" kern="1200" dirty="0" smtClean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lang="en-US" altLang="zh-CN" sz="8800" b="1" kern="120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27880" y="5125070"/>
            <a:ext cx="9280226" cy="1661993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defTabSz="1828800" hangingPunct="1">
              <a:defRPr/>
            </a:pPr>
            <a:r>
              <a:rPr lang="zh-CN" altLang="en-US" sz="9600" b="1" kern="1200" dirty="0" smtClean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 项目运行截图</a:t>
            </a:r>
            <a:endParaRPr lang="zh-CN" altLang="en-US" sz="9600" b="1" kern="1200" dirty="0">
              <a:solidFill>
                <a:srgbClr val="142938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1" y="7136835"/>
            <a:ext cx="10539022" cy="1661994"/>
          </a:xfrm>
          <a:prstGeom prst="rect">
            <a:avLst/>
          </a:prstGeom>
        </p:spPr>
        <p:txBody>
          <a:bodyPr wrap="square" lIns="182880" tIns="91440" rIns="182880" bIns="91440">
            <a:spAutoFit/>
          </a:bodyPr>
          <a:lstStyle/>
          <a:p>
            <a:pPr algn="l" defTabSz="1828800" hangingPunct="1">
              <a:defRPr/>
            </a:pPr>
            <a:r>
              <a:rPr lang="en-US" altLang="zh-CN" sz="2400" kern="12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The user can demonstrate on a projector or computer, or print the presentation </a:t>
            </a: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algn="l" defTabSz="1828800" hangingPunct="1">
              <a:defRPr/>
            </a:pPr>
            <a:endParaRPr lang="zh-CN" altLang="en-US" sz="2400" kern="1200" dirty="0">
              <a:solidFill>
                <a:prstClr val="black"/>
              </a:solidFill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等腰三角形 16"/>
          <p:cNvSpPr/>
          <p:nvPr/>
        </p:nvSpPr>
        <p:spPr>
          <a:xfrm rot="7200000">
            <a:off x="19302777" y="6082713"/>
            <a:ext cx="977608" cy="8427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defTabSz="1828800" hangingPunct="1">
              <a:defRPr/>
            </a:pPr>
            <a:endParaRPr lang="zh-CN" altLang="en-US" sz="3600" kern="1200">
              <a:solidFill>
                <a:prstClr val="white"/>
              </a:solidFill>
              <a:latin typeface="Arial" panose="020B0604020202090204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644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bldLvl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389</Words>
  <Application>Microsoft Office PowerPoint</Application>
  <PresentationFormat>自定义</PresentationFormat>
  <Paragraphs>65</Paragraphs>
  <Slides>17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White</vt:lpstr>
      <vt:lpstr>PowerPoint 演示文稿</vt:lpstr>
      <vt:lpstr>PowerPoint 演示文稿</vt:lpstr>
      <vt:lpstr>PowerPoint 演示文稿</vt:lpstr>
      <vt:lpstr>自我 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</cp:lastModifiedBy>
  <cp:revision>56</cp:revision>
  <dcterms:created xsi:type="dcterms:W3CDTF">2019-07-25T10:53:00Z</dcterms:created>
  <dcterms:modified xsi:type="dcterms:W3CDTF">2019-10-15T14:15:22Z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