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7" r:id="rId2"/>
    <p:sldId id="275" r:id="rId3"/>
    <p:sldId id="274" r:id="rId4"/>
    <p:sldId id="262" r:id="rId5"/>
    <p:sldId id="278" r:id="rId6"/>
    <p:sldId id="268" r:id="rId7"/>
    <p:sldId id="263" r:id="rId8"/>
    <p:sldId id="269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40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86100" y="1657350"/>
            <a:ext cx="5806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/>
              <a:t>基于消息量预测的并行图计算系统性能优化研究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5017770" y="3543300"/>
            <a:ext cx="1874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姓名：李东泽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导师：樊文飞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1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8"/>
          <p:cNvGrpSpPr/>
          <p:nvPr/>
        </p:nvGrpSpPr>
        <p:grpSpPr>
          <a:xfrm>
            <a:off x="1156530" y="556180"/>
            <a:ext cx="2730500" cy="368300"/>
            <a:chOff x="3195" y="7631"/>
            <a:chExt cx="4300" cy="580"/>
          </a:xfrm>
        </p:grpSpPr>
        <p:sp>
          <p:nvSpPr>
            <p:cNvPr id="31" name="L 形 30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670944" y="449187"/>
            <a:ext cx="239579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latin typeface="Arial" pitchFamily="34" charset="0"/>
                <a:ea typeface="微软雅黑" pitchFamily="34" charset="-122"/>
              </a:rPr>
              <a:t>并行图计算系统实现</a:t>
            </a:r>
            <a:endParaRPr kumimoji="1" lang="zh-CN" altLang="en-US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82994" y="1527955"/>
            <a:ext cx="9033000" cy="16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 smtClean="0"/>
              <a:t>将我们的预测器嵌入进自适应并行图计算系统中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涉及 图存储结构，消息传递，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coordinator</a:t>
            </a:r>
            <a:r>
              <a:rPr lang="zh-CN" altLang="en-US" sz="2000" dirty="0" smtClean="0"/>
              <a:t>问题</a:t>
            </a:r>
            <a:r>
              <a:rPr lang="en-US" altLang="zh-CN" sz="2000" dirty="0" smtClean="0"/>
              <a:t>)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 smtClean="0"/>
              <a:t>与一些主流的图计算系统进行实验对比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 smtClean="0"/>
              <a:t>提供前端界面展示功能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4442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782994" y="1527955"/>
            <a:ext cx="9033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和主流的图计算引擎（</a:t>
            </a:r>
            <a:r>
              <a:rPr lang="en-US" altLang="zh-CN" sz="2000" dirty="0" err="1">
                <a:latin typeface="Times New Roman" charset="0"/>
                <a:ea typeface="Times New Roman" charset="0"/>
                <a:cs typeface="Times New Roman" charset="0"/>
              </a:rPr>
              <a:t>graphlab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lang="en-US" altLang="zh-CN" sz="2000" dirty="0" err="1">
                <a:latin typeface="Times New Roman" charset="0"/>
                <a:ea typeface="Times New Roman" charset="0"/>
                <a:cs typeface="Times New Roman" charset="0"/>
              </a:rPr>
              <a:t>giraph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lang="en-US" altLang="zh-CN" sz="2000" dirty="0" err="1">
                <a:latin typeface="Times New Roman" charset="0"/>
                <a:ea typeface="Times New Roman" charset="0"/>
                <a:cs typeface="Times New Roman" charset="0"/>
              </a:rPr>
              <a:t>maiter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lang="en-US" altLang="zh-CN" sz="2000" dirty="0" err="1">
                <a:latin typeface="Times New Roman" charset="0"/>
                <a:ea typeface="Times New Roman" charset="0"/>
                <a:cs typeface="Times New Roman" charset="0"/>
              </a:rPr>
              <a:t>powergraph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）进行实验对比，性能要有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优势，速度快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15%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与没有预测之前的</a:t>
            </a:r>
            <a:r>
              <a:rPr lang="en-US" altLang="zh-CN" sz="2000" dirty="0" err="1">
                <a:latin typeface="Times New Roman" charset="0"/>
                <a:ea typeface="Times New Roman" charset="0"/>
                <a:cs typeface="Times New Roman" charset="0"/>
              </a:rPr>
              <a:t>aap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模型进行对比，速度至少提升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10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%</a:t>
            </a:r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针对不同类别的图算法，给出模型训练方向（特征提取，参数调节）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6000" y="571500"/>
            <a:ext cx="3959860" cy="647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 Black" charset="0"/>
              </a:rPr>
              <a:t>预期效果</a:t>
            </a:r>
            <a:endParaRPr lang="en-US" altLang="zh-CN" dirty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7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3744562" y="241138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50669" y="168560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52408" y="177713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89482" y="3091504"/>
            <a:ext cx="201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背景、研究现状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5707509" y="170434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98076" y="179586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415549" y="241138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403719" y="167925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475050" y="1770785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19025" y="241138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143793" y="3094792"/>
            <a:ext cx="201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主要工作与难点</a:t>
            </a:r>
            <a:endParaRPr lang="zh-CN" altLang="en-US" sz="2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7869388" y="3135373"/>
            <a:ext cx="201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进度、</a:t>
            </a:r>
            <a:r>
              <a:rPr lang="zh-CN" altLang="en-US" sz="2000" dirty="0" smtClean="0"/>
              <a:t>效果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68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470" y="0"/>
            <a:ext cx="4842350" cy="3234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7240" y="720090"/>
            <a:ext cx="10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背景</a:t>
            </a:r>
            <a:endParaRPr kumimoji="1" lang="zh-CN" altLang="en-US" sz="28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980" y="3234690"/>
            <a:ext cx="6647330" cy="317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183504" y="896309"/>
            <a:ext cx="48406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同步计算模型    “木桶效应”    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异步计算模型     冗余计算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混合计算模型      模型切换开销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自适应计算模型  可观的实现方案</a:t>
            </a:r>
            <a:endParaRPr kumimoji="1" lang="zh-CN" altLang="en-US" dirty="0"/>
          </a:p>
        </p:txBody>
      </p:sp>
      <p:sp>
        <p:nvSpPr>
          <p:cNvPr id="37" name="左大括号 36"/>
          <p:cNvSpPr/>
          <p:nvPr/>
        </p:nvSpPr>
        <p:spPr>
          <a:xfrm rot="10800000">
            <a:off x="3657600" y="721815"/>
            <a:ext cx="819627" cy="50681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98320" y="643890"/>
            <a:ext cx="23660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Giraph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GiraphUC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GraphX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GraphLab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Maiter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PowerSwitch</a:t>
            </a: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GRAPE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GRAPE+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0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94510" y="720090"/>
            <a:ext cx="89725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/>
              <a:t>研究目的</a:t>
            </a:r>
            <a:r>
              <a:rPr kumimoji="1" lang="zh-CN" altLang="en-US" sz="2000" dirty="0" smtClean="0"/>
              <a:t>：以</a:t>
            </a:r>
            <a:r>
              <a:rPr kumimoji="1" lang="zh-CN" altLang="en-US" sz="2000" dirty="0"/>
              <a:t>自适应图计算为基础，通过采用消息量的预测，使计算节点进行更有效的计算，从而减少迭代次数，加快</a:t>
            </a:r>
            <a:r>
              <a:rPr kumimoji="1" lang="zh-CN" altLang="en-US" sz="2000" dirty="0" smtClean="0"/>
              <a:t>收敛，提高图计算性能</a:t>
            </a:r>
            <a:endParaRPr kumimoji="1" lang="zh-CN" altLang="en-US" sz="2000" dirty="0"/>
          </a:p>
          <a:p>
            <a:endParaRPr kumimoji="1" lang="zh-CN" altLang="en-US" sz="2800" dirty="0"/>
          </a:p>
        </p:txBody>
      </p:sp>
      <p:sp>
        <p:nvSpPr>
          <p:cNvPr id="39" name="矩形 38"/>
          <p:cNvSpPr/>
          <p:nvPr/>
        </p:nvSpPr>
        <p:spPr>
          <a:xfrm>
            <a:off x="3854250" y="3241174"/>
            <a:ext cx="1584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624160" y="2264629"/>
            <a:ext cx="120672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worker</a:t>
            </a:r>
            <a:r>
              <a:rPr lang="zh-CN" altLang="en-US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1</a:t>
            </a:r>
            <a:endParaRPr lang="en-US" altLang="zh-CN" sz="1600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24160" y="2696629"/>
            <a:ext cx="1206720" cy="38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worker</a:t>
            </a:r>
            <a:r>
              <a:rPr lang="zh-CN" altLang="en-US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2</a:t>
            </a:r>
            <a:endParaRPr lang="en-US" altLang="zh-CN" sz="1600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41440" y="3154598"/>
            <a:ext cx="1206720" cy="38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worker</a:t>
            </a:r>
            <a:r>
              <a:rPr lang="zh-CN" altLang="en-US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3</a:t>
            </a:r>
            <a:endParaRPr lang="en-US" altLang="zh-CN" sz="1600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48160" y="238905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784160" y="238905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20160" y="2368476"/>
            <a:ext cx="792000" cy="274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656160" y="238905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592160" y="238905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848160" y="282105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784160" y="282105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720160" y="282105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656160" y="282105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592160" y="282105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576160" y="3226598"/>
            <a:ext cx="151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7232160" y="3226598"/>
            <a:ext cx="151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8528160" y="238905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528160" y="2821050"/>
            <a:ext cx="7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888160" y="3226598"/>
            <a:ext cx="151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cxnSp>
        <p:nvCxnSpPr>
          <p:cNvPr id="58" name="直线连接符 57"/>
          <p:cNvCxnSpPr/>
          <p:nvPr/>
        </p:nvCxnSpPr>
        <p:spPr>
          <a:xfrm>
            <a:off x="5576160" y="1718190"/>
            <a:ext cx="0" cy="259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5720160" y="1718190"/>
            <a:ext cx="0" cy="259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173715" y="4126839"/>
            <a:ext cx="49451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t1</a:t>
            </a:r>
            <a:endParaRPr lang="en-US" altLang="zh-CN" sz="1600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729650" y="4117050"/>
            <a:ext cx="494510" cy="38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t2</a:t>
            </a:r>
            <a:endParaRPr lang="en-US" altLang="zh-CN" sz="1600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836970" y="3829050"/>
            <a:ext cx="1584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2624160" y="3704629"/>
            <a:ext cx="120672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worker</a:t>
            </a:r>
            <a:r>
              <a:rPr lang="zh-CN" altLang="en-US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3’</a:t>
            </a:r>
            <a:endParaRPr lang="en-US" altLang="zh-CN" sz="1600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720160" y="3814474"/>
            <a:ext cx="151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65" name="左大括号 64"/>
          <p:cNvSpPr/>
          <p:nvPr/>
        </p:nvSpPr>
        <p:spPr>
          <a:xfrm rot="16200000">
            <a:off x="4476307" y="4148555"/>
            <a:ext cx="322962" cy="15663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左大括号 65"/>
          <p:cNvSpPr/>
          <p:nvPr/>
        </p:nvSpPr>
        <p:spPr>
          <a:xfrm rot="16200000">
            <a:off x="5413829" y="4769906"/>
            <a:ext cx="322962" cy="308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4117440" y="5139923"/>
            <a:ext cx="1062720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tx2"/>
                </a:solidFill>
                <a:uFillTx/>
                <a:latin typeface="Arial Black" charset="0"/>
                <a:ea typeface="微软雅黑" pitchFamily="34" charset="-122"/>
              </a:rPr>
              <a:t>本地计算</a:t>
            </a:r>
            <a:endParaRPr lang="en-US" altLang="zh-CN" sz="1600" b="1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255375" y="5159031"/>
            <a:ext cx="63987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smtClean="0">
                <a:solidFill>
                  <a:schemeClr val="tx2"/>
                </a:solidFill>
                <a:latin typeface="Arial Black" charset="0"/>
                <a:ea typeface="微软雅黑" pitchFamily="34" charset="-122"/>
              </a:rPr>
              <a:t>消息传递</a:t>
            </a:r>
            <a:endParaRPr lang="en-US" altLang="zh-CN" sz="1600" b="1" dirty="0" smtClean="0">
              <a:solidFill>
                <a:schemeClr val="tx2"/>
              </a:solidFill>
              <a:uFillTx/>
              <a:latin typeface="Arial Black" charset="0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576160" y="3832246"/>
            <a:ext cx="144000" cy="21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53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0" grpId="2"/>
      <p:bldP spid="40" grpId="3"/>
      <p:bldP spid="40" grpId="4"/>
      <p:bldP spid="40" grpId="5"/>
      <p:bldP spid="40" grpId="6"/>
      <p:bldP spid="41" grpId="0"/>
      <p:bldP spid="41" grpId="1"/>
      <p:bldP spid="41" grpId="2"/>
      <p:bldP spid="41" grpId="3"/>
      <p:bldP spid="41" grpId="4"/>
      <p:bldP spid="41" grpId="5"/>
      <p:bldP spid="41" grpId="6"/>
      <p:bldP spid="42" grpId="0"/>
      <p:bldP spid="42" grpId="1"/>
      <p:bldP spid="42" grpId="2"/>
      <p:bldP spid="42" grpId="3"/>
      <p:bldP spid="42" grpId="4"/>
      <p:bldP spid="42" grpId="5"/>
      <p:bldP spid="42" grpId="6"/>
      <p:bldP spid="60" grpId="0"/>
      <p:bldP spid="60" grpId="1"/>
      <p:bldP spid="60" grpId="2"/>
      <p:bldP spid="60" grpId="3"/>
      <p:bldP spid="60" grpId="4"/>
      <p:bldP spid="60" grpId="5"/>
      <p:bldP spid="60" grpId="6"/>
      <p:bldP spid="61" grpId="0"/>
      <p:bldP spid="61" grpId="1"/>
      <p:bldP spid="61" grpId="2"/>
      <p:bldP spid="61" grpId="3"/>
      <p:bldP spid="61" grpId="4"/>
      <p:bldP spid="61" grpId="5"/>
      <p:bldP spid="61" grpId="6"/>
      <p:bldP spid="63" grpId="0"/>
      <p:bldP spid="63" grpId="1"/>
      <p:bldP spid="63" grpId="2"/>
      <p:bldP spid="63" grpId="3"/>
      <p:bldP spid="63" grpId="4"/>
      <p:bldP spid="63" grpId="5"/>
      <p:bldP spid="63" grpId="6"/>
      <p:bldP spid="67" grpId="0"/>
      <p:bldP spid="67" grpId="1"/>
      <p:bldP spid="67" grpId="2"/>
      <p:bldP spid="67" grpId="3"/>
      <p:bldP spid="67" grpId="4"/>
      <p:bldP spid="67" grpId="5"/>
      <p:bldP spid="67" grpId="6"/>
      <p:bldP spid="68" grpId="0"/>
      <p:bldP spid="68" grpId="1"/>
      <p:bldP spid="68" grpId="2"/>
      <p:bldP spid="68" grpId="3"/>
      <p:bldP spid="68" grpId="4"/>
      <p:bldP spid="68" grpId="5"/>
      <p:bldP spid="68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584002" y="1151608"/>
                <a:ext cx="5695259" cy="1117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charset="0"/>
                            </a:rPr>
                            <m:t>𝑫𝑺</m:t>
                          </m:r>
                        </m:e>
                        <m:sub>
                          <m:r>
                            <a:rPr lang="zh-CN" altLang="en-US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b="1" i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b="1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b="1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zh-CN" altLang="en-US" b="1" i="0">
                                  <a:latin typeface="Cambria Math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+∞        </m:t>
                                  </m:r>
                                  <m:r>
                                    <a:rPr lang="zh-CN" altLang="en-US" b="1" i="0" smtClean="0">
                                      <a:latin typeface="Cambria Math" charset="0"/>
                                    </a:rPr>
                                    <m:t>     </m:t>
                                  </m:r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zh-CN" altLang="en-US" b="1" i="0" smtClean="0">
                                      <a:latin typeface="Cambria Math" charset="0"/>
                                    </a:rPr>
                                    <m:t>        </m:t>
                                  </m:r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𝜼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e>
                              <m:r>
                                <a:rPr lang="zh-CN" altLang="en-US" b="1" i="0">
                                  <a:latin typeface="Cambria Math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b="1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𝑳𝒊</m:t>
                                      </m:r>
                                    </m:sub>
                                    <m:sup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p>
                                  </m:sSubSup>
                                  <m:r>
                                    <a:rPr lang="zh-CN" altLang="en-US" b="1" i="0" smtClean="0">
                                      <a:latin typeface="Cambria Math" charset="0"/>
                                    </a:rPr>
                                    <m:t>                       </m:t>
                                  </m:r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𝟏</m:t>
                                  </m:r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 ≤ 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𝜼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zh-CN" altLang="en-US" b="1" i="0">
                                      <a:latin typeface="Cambria Math" charset="0"/>
                                    </a:rPr>
                                    <m:t> &lt; 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zh-CN" altLang="en-US" b="1" i="0">
                                  <a:latin typeface="Cambria Math" charset="0"/>
                                </a:rPr>
                                <m:t>&amp;  </m:t>
                              </m:r>
                              <m:r>
                                <a:rPr lang="zh-CN" altLang="en-US" b="1" i="0"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zh-CN" altLang="en-US" b="1" i="0">
                                  <a:latin typeface="Cambria Math" charset="0"/>
                                </a:rPr>
                                <m:t>                   </m:t>
                              </m:r>
                              <m:r>
                                <a:rPr lang="zh-CN" altLang="en-US" b="1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zh-CN" altLang="en-US" b="1" i="0" smtClean="0">
                                  <a:latin typeface="Cambria Math" charset="0"/>
                                </a:rPr>
                                <m:t>     </m:t>
                              </m:r>
                              <m:r>
                                <a:rPr lang="zh-CN" altLang="en-US" b="1" i="0">
                                  <a:latin typeface="Cambria Math" charset="0"/>
                                </a:rPr>
                                <m:t>( 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b="1" i="0">
                                  <a:latin typeface="Cambria Math" charset="0"/>
                                </a:rPr>
                                <m:t> ≥ 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b="1" i="0">
                                  <a:latin typeface="Cambria Math" charset="0"/>
                                </a:rPr>
                                <m:t>)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02" y="1151608"/>
                <a:ext cx="5695259" cy="1117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1394460" y="3513171"/>
                <a:ext cx="2999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zh-CN" altLang="en-US" i="0">
                          <a:latin typeface="Cambria Math" charset="0"/>
                        </a:rPr>
                        <m:t>+ ∆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charset="0"/>
                        </a:rPr>
                        <m:t>∗ 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60" y="3513171"/>
                <a:ext cx="299992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1394460" y="4894511"/>
                <a:ext cx="1577996" cy="65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latin typeface="Cambria Math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latin typeface="Cambria Math" charset="0"/>
                            </a:rPr>
                            <m:t>𝐿𝑖</m:t>
                          </m:r>
                        </m:sub>
                        <m:sup>
                          <m:r>
                            <a:rPr lang="zh-CN" altLang="en-US" i="1">
                              <a:latin typeface="Cambria Math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i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60" y="4894511"/>
                <a:ext cx="1577996" cy="6577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456045" y="1013108"/>
                <a:ext cx="33547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𝐷𝑆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 </a:t>
                </a:r>
                <a:r>
                  <a:rPr kumimoji="1" lang="zh-CN" altLang="en-US" dirty="0" smtClean="0"/>
                  <a:t>   需要等待的时间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5" y="1013108"/>
                <a:ext cx="335470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364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6467475" y="1433608"/>
                <a:ext cx="41395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charset="0"/>
                          </a:rPr>
                          <m:t>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 </a:t>
                </a:r>
                <a:r>
                  <a:rPr kumimoji="1" lang="zh-CN" altLang="en-US" dirty="0" smtClean="0"/>
                  <a:t>   </a:t>
                </a:r>
                <a:r>
                  <a:rPr kumimoji="1" lang="en-US" altLang="zh-CN" dirty="0" smtClean="0"/>
                  <a:t> </a:t>
                </a:r>
                <a:r>
                  <a:rPr kumimoji="1" lang="zh-CN" altLang="en-US" dirty="0" smtClean="0"/>
                  <a:t>计算开始前已经接收的消息量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475" y="1433608"/>
                <a:ext cx="413956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62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6467475" y="1845139"/>
                <a:ext cx="41395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</a:rPr>
                          <m:t>L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 </a:t>
                </a:r>
                <a:r>
                  <a:rPr kumimoji="1" lang="zh-CN" altLang="en-US" dirty="0" smtClean="0"/>
                  <a:t>   </a:t>
                </a:r>
                <a:r>
                  <a:rPr kumimoji="1" lang="en-US" altLang="zh-CN" dirty="0" smtClean="0"/>
                  <a:t> </a:t>
                </a:r>
                <a:r>
                  <a:rPr kumimoji="1" lang="zh-CN" altLang="en-US" dirty="0"/>
                  <a:t> </a:t>
                </a:r>
                <a:r>
                  <a:rPr kumimoji="1" lang="zh-CN" altLang="en-US" dirty="0" smtClean="0"/>
                  <a:t>本次计算期望接收的消息量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475" y="1845139"/>
                <a:ext cx="413956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915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5671185" y="3559337"/>
                <a:ext cx="41395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</a:rPr>
                          <m:t>t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 计算时间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185" y="3559337"/>
                <a:ext cx="413956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767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7328535" y="3559336"/>
                <a:ext cx="41395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 消息到达速率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535" y="3559336"/>
                <a:ext cx="413956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25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9398317" y="3559335"/>
                <a:ext cx="18192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charset="0"/>
                          </a:rPr>
                          <m:t>L</m:t>
                        </m:r>
                      </m:e>
                      <m:sub>
                        <m:r>
                          <a:rPr lang="zh-CN" altLang="en-US" i="1">
                            <a:latin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 用户指定</a:t>
                </a:r>
                <a:endParaRPr kumimoji="1" lang="en-US" altLang="zh-CN" dirty="0" smtClean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317" y="3559335"/>
                <a:ext cx="181927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362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4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696000" y="571500"/>
            <a:ext cx="3959860" cy="647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 Black" charset="0"/>
              </a:rPr>
              <a:t>研究目标</a:t>
            </a:r>
            <a:endParaRPr lang="en-US" altLang="zh-CN" dirty="0">
              <a:latin typeface="Arial Black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41590" y="1591490"/>
            <a:ext cx="795397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 smtClean="0"/>
              <a:t>采用</a:t>
            </a:r>
            <a:r>
              <a:rPr lang="zh-CN" altLang="zh-CN" dirty="0"/>
              <a:t>基于机器学习技术对期望接收的消息</a:t>
            </a:r>
            <a:r>
              <a:rPr lang="zh-CN" altLang="zh-CN" dirty="0" smtClean="0"/>
              <a:t>量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时间与速率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zh-CN" altLang="zh-CN" dirty="0" smtClean="0"/>
              <a:t>进行</a:t>
            </a:r>
            <a:r>
              <a:rPr lang="zh-CN" altLang="zh-CN" dirty="0"/>
              <a:t>更有效预测，从而优化图数据的并行计算</a:t>
            </a:r>
            <a:r>
              <a:rPr lang="zh-CN" altLang="zh-CN" dirty="0" smtClean="0"/>
              <a:t>。</a:t>
            </a:r>
            <a:endParaRPr lang="zh-CN" altLang="en-US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96000" y="2799170"/>
            <a:ext cx="3959860" cy="6477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 Black" charset="0"/>
              </a:rPr>
              <a:t>研究内容</a:t>
            </a:r>
            <a:endParaRPr lang="en-US" altLang="zh-CN" dirty="0">
              <a:latin typeface="Arial Black" charset="0"/>
            </a:endParaRPr>
          </a:p>
        </p:txBody>
      </p:sp>
      <p:grpSp>
        <p:nvGrpSpPr>
          <p:cNvPr id="40" name="组合 8"/>
          <p:cNvGrpSpPr/>
          <p:nvPr/>
        </p:nvGrpSpPr>
        <p:grpSpPr>
          <a:xfrm>
            <a:off x="2390970" y="3985180"/>
            <a:ext cx="2730500" cy="368300"/>
            <a:chOff x="3195" y="7631"/>
            <a:chExt cx="4300" cy="580"/>
          </a:xfrm>
        </p:grpSpPr>
        <p:sp>
          <p:nvSpPr>
            <p:cNvPr id="41" name="L 形 40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905384" y="3878187"/>
            <a:ext cx="2149585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latin typeface="Arial" pitchFamily="34" charset="0"/>
                <a:ea typeface="微软雅黑" pitchFamily="34" charset="-122"/>
              </a:rPr>
              <a:t>图应用算法分类</a:t>
            </a:r>
          </a:p>
        </p:txBody>
      </p:sp>
      <p:grpSp>
        <p:nvGrpSpPr>
          <p:cNvPr id="44" name="组合 8"/>
          <p:cNvGrpSpPr/>
          <p:nvPr/>
        </p:nvGrpSpPr>
        <p:grpSpPr>
          <a:xfrm>
            <a:off x="2396470" y="4744060"/>
            <a:ext cx="2730500" cy="368300"/>
            <a:chOff x="3195" y="7631"/>
            <a:chExt cx="4300" cy="580"/>
          </a:xfrm>
        </p:grpSpPr>
        <p:sp>
          <p:nvSpPr>
            <p:cNvPr id="45" name="L 形 44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910884" y="4637067"/>
            <a:ext cx="2149585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latin typeface="Arial" pitchFamily="34" charset="0"/>
                <a:ea typeface="微软雅黑" pitchFamily="34" charset="-122"/>
              </a:rPr>
              <a:t>模型训练与预测</a:t>
            </a:r>
          </a:p>
        </p:txBody>
      </p:sp>
      <p:grpSp>
        <p:nvGrpSpPr>
          <p:cNvPr id="48" name="组合 8"/>
          <p:cNvGrpSpPr/>
          <p:nvPr/>
        </p:nvGrpSpPr>
        <p:grpSpPr>
          <a:xfrm>
            <a:off x="2390970" y="5548660"/>
            <a:ext cx="2730500" cy="368300"/>
            <a:chOff x="3195" y="7631"/>
            <a:chExt cx="4300" cy="580"/>
          </a:xfrm>
        </p:grpSpPr>
        <p:sp>
          <p:nvSpPr>
            <p:cNvPr id="49" name="L 形 48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2905384" y="5441667"/>
            <a:ext cx="2149585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latin typeface="Arial" pitchFamily="34" charset="0"/>
                <a:ea typeface="微软雅黑" pitchFamily="34" charset="-122"/>
              </a:rPr>
              <a:t>并行图计算系统实现</a:t>
            </a:r>
          </a:p>
        </p:txBody>
      </p:sp>
    </p:spTree>
    <p:extLst>
      <p:ext uri="{BB962C8B-B14F-4D97-AF65-F5344CB8AC3E}">
        <p14:creationId xmlns:p14="http://schemas.microsoft.com/office/powerpoint/2010/main" val="29594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50"/>
                            </p:stCondLst>
                            <p:childTnLst>
                              <p:par>
                                <p:cTn id="20" presetID="4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00"/>
                            </p:stCondLst>
                            <p:childTnLst>
                              <p:par>
                                <p:cTn id="3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300"/>
                            </p:stCondLst>
                            <p:childTnLst>
                              <p:par>
                                <p:cTn id="4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8" grpId="0"/>
      <p:bldP spid="39" grpId="0" animBg="1"/>
      <p:bldP spid="39" grpId="1" animBg="1"/>
      <p:bldP spid="3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8"/>
          <p:cNvGrpSpPr/>
          <p:nvPr/>
        </p:nvGrpSpPr>
        <p:grpSpPr>
          <a:xfrm>
            <a:off x="1156530" y="556180"/>
            <a:ext cx="2730500" cy="368300"/>
            <a:chOff x="3195" y="7631"/>
            <a:chExt cx="4300" cy="580"/>
          </a:xfrm>
        </p:grpSpPr>
        <p:sp>
          <p:nvSpPr>
            <p:cNvPr id="31" name="L 形 30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670944" y="449187"/>
            <a:ext cx="2149585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latin typeface="Arial" pitchFamily="34" charset="0"/>
                <a:ea typeface="微软雅黑" pitchFamily="34" charset="-122"/>
              </a:rPr>
              <a:t>图应用算法分类</a:t>
            </a:r>
          </a:p>
        </p:txBody>
      </p:sp>
      <p:sp>
        <p:nvSpPr>
          <p:cNvPr id="2" name="矩形 1"/>
          <p:cNvSpPr/>
          <p:nvPr/>
        </p:nvSpPr>
        <p:spPr>
          <a:xfrm>
            <a:off x="1840230" y="1268328"/>
            <a:ext cx="9063990" cy="1504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zh-CN" dirty="0" smtClean="0"/>
              <a:t>拟选取单源最短路径、模式匹配、广度优先搜索、协同过滤</a:t>
            </a:r>
            <a:r>
              <a:rPr lang="en-US" altLang="zh-CN" dirty="0" smtClean="0"/>
              <a:t>(</a:t>
            </a:r>
            <a:r>
              <a:rPr lang="zh-CN" altLang="zh-CN" dirty="0" smtClean="0"/>
              <a:t>矩阵分解</a:t>
            </a:r>
            <a:r>
              <a:rPr lang="en-US" altLang="zh-CN" dirty="0" smtClean="0"/>
              <a:t>)</a:t>
            </a:r>
            <a:r>
              <a:rPr lang="zh-CN" altLang="zh-CN" dirty="0" smtClean="0"/>
              <a:t>、</a:t>
            </a:r>
            <a:r>
              <a:rPr lang="zh-CN" altLang="en-US" dirty="0" smtClean="0"/>
              <a:t>页面分值排序</a:t>
            </a:r>
            <a:r>
              <a:rPr lang="zh-CN" altLang="zh-CN" dirty="0" smtClean="0"/>
              <a:t>、标签传播等图应用算法，</a:t>
            </a:r>
            <a:r>
              <a:rPr lang="zh-CN" altLang="en-US" dirty="0" smtClean="0"/>
              <a:t>进行分类。</a:t>
            </a:r>
            <a:endParaRPr lang="en-US" altLang="zh-CN" dirty="0" smtClean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zh-CN" altLang="zh-CN" dirty="0" smtClean="0"/>
              <a:t>提取</a:t>
            </a:r>
            <a:r>
              <a:rPr lang="zh-CN" altLang="zh-CN" dirty="0"/>
              <a:t>不同的特征，并采用不用的训练策略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通用</a:t>
            </a:r>
            <a:r>
              <a:rPr lang="zh-CN" altLang="en-US" dirty="0"/>
              <a:t>的</a:t>
            </a:r>
            <a:r>
              <a:rPr lang="zh-CN" altLang="zh-CN" dirty="0"/>
              <a:t>预测思路及预测模型 </a:t>
            </a:r>
            <a:r>
              <a:rPr lang="zh-CN" altLang="en-US" dirty="0"/>
              <a:t>，甚至是参数调节方向。</a:t>
            </a:r>
            <a:endParaRPr lang="en-US" altLang="zh-CN" dirty="0"/>
          </a:p>
        </p:txBody>
      </p:sp>
      <p:grpSp>
        <p:nvGrpSpPr>
          <p:cNvPr id="34" name="组合 8"/>
          <p:cNvGrpSpPr/>
          <p:nvPr/>
        </p:nvGrpSpPr>
        <p:grpSpPr>
          <a:xfrm>
            <a:off x="2298458" y="3223555"/>
            <a:ext cx="2730500" cy="368300"/>
            <a:chOff x="3195" y="7631"/>
            <a:chExt cx="4300" cy="580"/>
          </a:xfrm>
        </p:grpSpPr>
        <p:sp>
          <p:nvSpPr>
            <p:cNvPr id="35" name="L 形 34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812872" y="3116562"/>
            <a:ext cx="2149585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latin typeface="Arial" pitchFamily="34" charset="0"/>
                <a:ea typeface="微软雅黑" pitchFamily="34" charset="-122"/>
              </a:rPr>
              <a:t>计算量及消息传递数量</a:t>
            </a:r>
          </a:p>
        </p:txBody>
      </p:sp>
      <p:grpSp>
        <p:nvGrpSpPr>
          <p:cNvPr id="38" name="组合 8"/>
          <p:cNvGrpSpPr/>
          <p:nvPr/>
        </p:nvGrpSpPr>
        <p:grpSpPr>
          <a:xfrm>
            <a:off x="2299093" y="4046806"/>
            <a:ext cx="2730500" cy="368300"/>
            <a:chOff x="3195" y="7631"/>
            <a:chExt cx="4300" cy="580"/>
          </a:xfrm>
        </p:grpSpPr>
        <p:sp>
          <p:nvSpPr>
            <p:cNvPr id="39" name="L 形 38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2813507" y="3939813"/>
            <a:ext cx="2149585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latin typeface="Arial" pitchFamily="34" charset="0"/>
                <a:ea typeface="微软雅黑" pitchFamily="34" charset="-122"/>
              </a:rPr>
              <a:t>是否依赖于 </a:t>
            </a:r>
            <a:r>
              <a:rPr kumimoji="1" lang="en-US" altLang="zh-CN" sz="1400" dirty="0" smtClean="0">
                <a:latin typeface="Arial" pitchFamily="34" charset="0"/>
                <a:ea typeface="微软雅黑" pitchFamily="34" charset="-122"/>
              </a:rPr>
              <a:t>query</a:t>
            </a:r>
            <a:endParaRPr kumimoji="1"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70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8"/>
          <p:cNvGrpSpPr/>
          <p:nvPr/>
        </p:nvGrpSpPr>
        <p:grpSpPr>
          <a:xfrm>
            <a:off x="1156530" y="556180"/>
            <a:ext cx="2730500" cy="368300"/>
            <a:chOff x="3195" y="7631"/>
            <a:chExt cx="4300" cy="580"/>
          </a:xfrm>
        </p:grpSpPr>
        <p:sp>
          <p:nvSpPr>
            <p:cNvPr id="31" name="L 形 30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670944" y="449187"/>
            <a:ext cx="2149585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latin typeface="Arial" pitchFamily="34" charset="0"/>
                <a:ea typeface="微软雅黑" pitchFamily="34" charset="-122"/>
              </a:rPr>
              <a:t>模型训练与预测</a:t>
            </a:r>
            <a:endParaRPr kumimoji="1" lang="zh-CN" altLang="en-US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42310" y="1272438"/>
            <a:ext cx="8640000" cy="1986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 smtClean="0"/>
              <a:t>收集训练数据，尽可能保证训练数据最优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 smtClean="0"/>
              <a:t>针对某一图算法提取特征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 smtClean="0"/>
              <a:t>选取多种机器学习模型进行训练、测试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AutoNum type="arabicParenR"/>
            </a:pPr>
            <a:r>
              <a:rPr lang="zh-CN" altLang="en-US" sz="2000" dirty="0" smtClean="0"/>
              <a:t>选取效果最好的做为最终的预测器，并嵌入图计算系统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AutoNum type="arabicParenR"/>
            </a:pPr>
            <a:endParaRPr lang="en-US" altLang="zh-CN" sz="1600" b="1" dirty="0" smtClean="0"/>
          </a:p>
        </p:txBody>
      </p:sp>
      <p:grpSp>
        <p:nvGrpSpPr>
          <p:cNvPr id="16" name="组合 8"/>
          <p:cNvGrpSpPr/>
          <p:nvPr/>
        </p:nvGrpSpPr>
        <p:grpSpPr>
          <a:xfrm>
            <a:off x="2264070" y="3294883"/>
            <a:ext cx="2730500" cy="368300"/>
            <a:chOff x="3195" y="7631"/>
            <a:chExt cx="4300" cy="580"/>
          </a:xfrm>
        </p:grpSpPr>
        <p:sp>
          <p:nvSpPr>
            <p:cNvPr id="17" name="L 形 16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778484" y="3187890"/>
            <a:ext cx="2149585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latin typeface="Arial" pitchFamily="34" charset="0"/>
                <a:ea typeface="微软雅黑" pitchFamily="34" charset="-122"/>
              </a:rPr>
              <a:t>岭回归模型</a:t>
            </a:r>
          </a:p>
        </p:txBody>
      </p:sp>
      <p:grpSp>
        <p:nvGrpSpPr>
          <p:cNvPr id="20" name="组合 8"/>
          <p:cNvGrpSpPr/>
          <p:nvPr/>
        </p:nvGrpSpPr>
        <p:grpSpPr>
          <a:xfrm>
            <a:off x="2264070" y="4041250"/>
            <a:ext cx="2730500" cy="368300"/>
            <a:chOff x="3195" y="7631"/>
            <a:chExt cx="4300" cy="580"/>
          </a:xfrm>
        </p:grpSpPr>
        <p:sp>
          <p:nvSpPr>
            <p:cNvPr id="21" name="L 形 20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778484" y="3934257"/>
            <a:ext cx="2395791" cy="34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b="1" dirty="0">
                <a:latin typeface="+mj-ea"/>
                <a:ea typeface="+mj-ea"/>
              </a:rPr>
              <a:t>局部加权线性</a:t>
            </a:r>
            <a:r>
              <a:rPr lang="zh-CN" altLang="zh-CN" sz="1400" b="1" dirty="0" smtClean="0">
                <a:latin typeface="+mj-ea"/>
                <a:ea typeface="+mj-ea"/>
              </a:rPr>
              <a:t>回归</a:t>
            </a:r>
            <a:r>
              <a:rPr lang="zh-CN" altLang="en-US" sz="1400" b="1" dirty="0" smtClean="0">
                <a:latin typeface="+mj-ea"/>
                <a:ea typeface="+mj-ea"/>
              </a:rPr>
              <a:t>模型</a:t>
            </a:r>
            <a:endParaRPr kumimoji="1" lang="zh-CN" altLang="en-US" sz="1400" b="1" dirty="0" smtClean="0">
              <a:latin typeface="+mj-ea"/>
              <a:ea typeface="+mj-ea"/>
            </a:endParaRPr>
          </a:p>
        </p:txBody>
      </p:sp>
      <p:grpSp>
        <p:nvGrpSpPr>
          <p:cNvPr id="24" name="组合 8"/>
          <p:cNvGrpSpPr/>
          <p:nvPr/>
        </p:nvGrpSpPr>
        <p:grpSpPr>
          <a:xfrm>
            <a:off x="2264070" y="4836493"/>
            <a:ext cx="2730500" cy="368300"/>
            <a:chOff x="3195" y="7631"/>
            <a:chExt cx="4300" cy="580"/>
          </a:xfrm>
        </p:grpSpPr>
        <p:sp>
          <p:nvSpPr>
            <p:cNvPr id="25" name="L 形 24"/>
            <p:cNvSpPr/>
            <p:nvPr/>
          </p:nvSpPr>
          <p:spPr>
            <a:xfrm>
              <a:off x="3477" y="7986"/>
              <a:ext cx="4019" cy="225"/>
            </a:xfrm>
            <a:prstGeom prst="corner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5" y="7631"/>
              <a:ext cx="565" cy="58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2"/>
                  </a:solidFill>
                  <a:uFillTx/>
                  <a:latin typeface="Arial" pitchFamily="34" charset="0"/>
                  <a:ea typeface="微软雅黑" pitchFamily="34" charset="-122"/>
                  <a:cs typeface="Arial" charset="0"/>
                  <a:sym typeface="+mn-ea"/>
                </a:rPr>
                <a:t>▲</a:t>
              </a:r>
              <a:endParaRPr lang="zh-CN" altLang="en-US" sz="1400" dirty="0" smtClean="0">
                <a:solidFill>
                  <a:schemeClr val="tx2"/>
                </a:solidFill>
                <a:uFillTx/>
                <a:latin typeface="Arial" pitchFamily="34" charset="0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778484" y="4729500"/>
            <a:ext cx="2149585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latin typeface="Arial" pitchFamily="34" charset="0"/>
                <a:ea typeface="微软雅黑" pitchFamily="34" charset="-122"/>
              </a:rPr>
              <a:t>随机森林模型</a:t>
            </a:r>
          </a:p>
        </p:txBody>
      </p:sp>
    </p:spTree>
    <p:extLst>
      <p:ext uri="{BB962C8B-B14F-4D97-AF65-F5344CB8AC3E}">
        <p14:creationId xmlns:p14="http://schemas.microsoft.com/office/powerpoint/2010/main" val="14939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551</Words>
  <Application>Microsoft Macintosh PowerPoint</Application>
  <PresentationFormat>宽屏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Black</vt:lpstr>
      <vt:lpstr>Cambria Math</vt:lpstr>
      <vt:lpstr>Times New Roman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Microsoft Office 用户</cp:lastModifiedBy>
  <cp:revision>60</cp:revision>
  <dcterms:created xsi:type="dcterms:W3CDTF">2016-01-19T08:46:18Z</dcterms:created>
  <dcterms:modified xsi:type="dcterms:W3CDTF">2018-12-03T17:05:34Z</dcterms:modified>
</cp:coreProperties>
</file>