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3" r:id="rId5"/>
    <p:sldId id="264" r:id="rId6"/>
    <p:sldId id="280" r:id="rId7"/>
    <p:sldId id="267" r:id="rId8"/>
    <p:sldId id="281" r:id="rId9"/>
    <p:sldId id="282" r:id="rId10"/>
    <p:sldId id="284" r:id="rId11"/>
    <p:sldId id="283" r:id="rId12"/>
    <p:sldId id="291" r:id="rId13"/>
    <p:sldId id="285" r:id="rId14"/>
    <p:sldId id="286" r:id="rId15"/>
    <p:sldId id="287" r:id="rId16"/>
    <p:sldId id="288" r:id="rId17"/>
    <p:sldId id="289" r:id="rId18"/>
    <p:sldId id="274" r:id="rId19"/>
    <p:sldId id="29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Objects="1">
      <p:cViewPr varScale="1">
        <p:scale>
          <a:sx n="112" d="100"/>
          <a:sy n="112" d="100"/>
        </p:scale>
        <p:origin x="552" y="192"/>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7221E-6030-5349-9AC8-0EAA1FBA47D1}" type="datetimeFigureOut">
              <a:rPr kumimoji="1" lang="zh-CN" altLang="en-US" smtClean="0"/>
              <a:t>2018/11/24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3002-A931-A240-8A1A-D4A43EE1975C}" type="slidenum">
              <a:rPr kumimoji="1" lang="zh-CN" altLang="en-US" smtClean="0"/>
              <a:t>‹#›</a:t>
            </a:fld>
            <a:endParaRPr kumimoji="1" lang="zh-CN" altLang="en-US"/>
          </a:p>
        </p:txBody>
      </p:sp>
    </p:spTree>
    <p:extLst>
      <p:ext uri="{BB962C8B-B14F-4D97-AF65-F5344CB8AC3E}">
        <p14:creationId xmlns:p14="http://schemas.microsoft.com/office/powerpoint/2010/main" val="159390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Master" Target="../slideMasters/slideMaster1.xml"/><Relationship Id="rId1" Type="http://schemas.openxmlformats.org/officeDocument/2006/relationships/tags" Target="../tags/tag1.xml"/><Relationship Id="rId2"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slideMaster" Target="../slideMasters/slideMaster1.xml"/><Relationship Id="rId1" Type="http://schemas.openxmlformats.org/officeDocument/2006/relationships/tags" Target="../tags/tag4.xml"/><Relationship Id="rId2"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8"/>
            <a:ext cx="12205740" cy="6862377"/>
          </a:xfrm>
          <a:prstGeom prst="rect">
            <a:avLst/>
          </a:prstGeom>
        </p:spPr>
      </p:pic>
      <p:sp>
        <p:nvSpPr>
          <p:cNvPr id="8" name="图文框 7"/>
          <p:cNvSpPr/>
          <p:nvPr/>
        </p:nvSpPr>
        <p:spPr>
          <a:xfrm>
            <a:off x="2786063" y="1571625"/>
            <a:ext cx="6615112" cy="2471738"/>
          </a:xfrm>
          <a:prstGeom prst="frame">
            <a:avLst>
              <a:gd name="adj1" fmla="val 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itchFamily="34" charset="0"/>
              <a:ea typeface="黑体" pitchFamily="49" charset="-122"/>
            </a:endParaRPr>
          </a:p>
        </p:txBody>
      </p:sp>
      <p:sp>
        <p:nvSpPr>
          <p:cNvPr id="2" name="标题 1"/>
          <p:cNvSpPr>
            <a:spLocks noGrp="1"/>
          </p:cNvSpPr>
          <p:nvPr>
            <p:ph type="ctrTitle" hasCustomPrompt="1"/>
          </p:nvPr>
        </p:nvSpPr>
        <p:spPr>
          <a:xfrm>
            <a:off x="2786400" y="1681200"/>
            <a:ext cx="6616800" cy="1508400"/>
          </a:xfrm>
        </p:spPr>
        <p:txBody>
          <a:bodyPr anchor="b">
            <a:normAutofit/>
          </a:bodyPr>
          <a:lstStyle>
            <a:lvl1pPr algn="ctr">
              <a:defRPr sz="4400"/>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2797200" y="3225600"/>
            <a:ext cx="6616800" cy="468000"/>
          </a:xfrm>
        </p:spPr>
        <p:txBody>
          <a:bodyPr anchor="b" anchorCtr="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7" name="内容占位符 6"/>
          <p:cNvSpPr>
            <a:spLocks noGrp="1"/>
          </p:cNvSpPr>
          <p:nvPr>
            <p:ph sz="quarter" idx="13"/>
          </p:nvPr>
        </p:nvSpPr>
        <p:spPr>
          <a:xfrm>
            <a:off x="402432" y="482600"/>
            <a:ext cx="11387137" cy="5745163"/>
          </a:xfrm>
        </p:spPr>
        <p:txBody>
          <a:bodyPr/>
          <a:lstStyle>
            <a:lvl2pPr marL="342900" indent="-342900">
              <a:buClr>
                <a:srgbClr val="000000"/>
              </a:buClr>
              <a:buFont typeface="Arial" pitchFamily="34" charset="0"/>
              <a:buChar char="•"/>
              <a:defRPr/>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681486" y="1333305"/>
            <a:ext cx="10834777" cy="5213270"/>
          </a:xfrm>
        </p:spPr>
        <p:txBody>
          <a:bodyPr lIns="108000" rIns="108000">
            <a:normAutofit/>
          </a:bodyPr>
          <a:lstStyle>
            <a:lvl1pPr marL="342900" indent="-342900">
              <a:lnSpc>
                <a:spcPct val="150000"/>
              </a:lnSpc>
              <a:spcBef>
                <a:spcPts val="0"/>
              </a:spcBef>
              <a:buClr>
                <a:srgbClr val="474747"/>
              </a:buClr>
              <a:buSzPct val="100000"/>
              <a:buFont typeface="Arial" pitchFamily="34" charset="0"/>
              <a:buChar char="•"/>
              <a:defRPr sz="2400">
                <a:solidFill>
                  <a:schemeClr val="tx1"/>
                </a:solidFill>
              </a:defRPr>
            </a:lvl1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90000" y="3067200"/>
            <a:ext cx="6681600" cy="1407600"/>
          </a:xfrm>
        </p:spPr>
        <p:txBody>
          <a:bodyPr lIns="0" tIns="0" rIns="0" bIns="0" anchor="ctr" anchorCtr="0">
            <a:normAutofit/>
          </a:bodyPr>
          <a:lstStyle>
            <a:lvl1pPr algn="ctr">
              <a:defRPr sz="44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788030" y="4520451"/>
            <a:ext cx="66798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7" name="MH_Title"/>
          <p:cNvSpPr/>
          <p:nvPr>
            <p:custDataLst>
              <p:tags r:id="rId1"/>
            </p:custDataLst>
          </p:nvPr>
        </p:nvSpPr>
        <p:spPr>
          <a:xfrm>
            <a:off x="2788031" y="3067536"/>
            <a:ext cx="6679820" cy="1409214"/>
          </a:xfrm>
          <a:custGeom>
            <a:avLst/>
            <a:gdLst>
              <a:gd name="connsiteX0" fmla="*/ 0 w 3254309"/>
              <a:gd name="connsiteY0" fmla="*/ 0 h 696722"/>
              <a:gd name="connsiteX1" fmla="*/ 3254309 w 3254309"/>
              <a:gd name="connsiteY1" fmla="*/ 0 h 696722"/>
              <a:gd name="connsiteX2" fmla="*/ 3254309 w 3254309"/>
              <a:gd name="connsiteY2" fmla="*/ 696722 h 696722"/>
              <a:gd name="connsiteX3" fmla="*/ 0 w 3254309"/>
              <a:gd name="connsiteY3" fmla="*/ 696722 h 696722"/>
              <a:gd name="connsiteX4" fmla="*/ 0 w 3254309"/>
              <a:gd name="connsiteY4" fmla="*/ 0 h 696722"/>
              <a:gd name="connsiteX0-1" fmla="*/ 0 w 3254309"/>
              <a:gd name="connsiteY0-2" fmla="*/ 2004 h 698726"/>
              <a:gd name="connsiteX1-3" fmla="*/ 206017 w 3254309"/>
              <a:gd name="connsiteY1-4" fmla="*/ 0 h 698726"/>
              <a:gd name="connsiteX2-5" fmla="*/ 3254309 w 3254309"/>
              <a:gd name="connsiteY2-6" fmla="*/ 2004 h 698726"/>
              <a:gd name="connsiteX3-7" fmla="*/ 3254309 w 3254309"/>
              <a:gd name="connsiteY3-8" fmla="*/ 698726 h 698726"/>
              <a:gd name="connsiteX4-9" fmla="*/ 0 w 3254309"/>
              <a:gd name="connsiteY4-10" fmla="*/ 698726 h 698726"/>
              <a:gd name="connsiteX5" fmla="*/ 0 w 3254309"/>
              <a:gd name="connsiteY5" fmla="*/ 2004 h 698726"/>
              <a:gd name="connsiteX0-11" fmla="*/ 11697 w 3266006"/>
              <a:gd name="connsiteY0-12" fmla="*/ 2004 h 698726"/>
              <a:gd name="connsiteX1-13" fmla="*/ 217714 w 3266006"/>
              <a:gd name="connsiteY1-14" fmla="*/ 0 h 698726"/>
              <a:gd name="connsiteX2-15" fmla="*/ 3266006 w 3266006"/>
              <a:gd name="connsiteY2-16" fmla="*/ 2004 h 698726"/>
              <a:gd name="connsiteX3-17" fmla="*/ 3266006 w 3266006"/>
              <a:gd name="connsiteY3-18" fmla="*/ 698726 h 698726"/>
              <a:gd name="connsiteX4-19" fmla="*/ 11697 w 3266006"/>
              <a:gd name="connsiteY4-20" fmla="*/ 698726 h 698726"/>
              <a:gd name="connsiteX5-21" fmla="*/ 0 w 3266006"/>
              <a:gd name="connsiteY5-22" fmla="*/ 203200 h 698726"/>
              <a:gd name="connsiteX6" fmla="*/ 11697 w 3266006"/>
              <a:gd name="connsiteY6" fmla="*/ 2004 h 698726"/>
              <a:gd name="connsiteX0-23" fmla="*/ 0 w 3266006"/>
              <a:gd name="connsiteY0-24" fmla="*/ 203200 h 698726"/>
              <a:gd name="connsiteX1-25" fmla="*/ 217714 w 3266006"/>
              <a:gd name="connsiteY1-26" fmla="*/ 0 h 698726"/>
              <a:gd name="connsiteX2-27" fmla="*/ 3266006 w 3266006"/>
              <a:gd name="connsiteY2-28" fmla="*/ 2004 h 698726"/>
              <a:gd name="connsiteX3-29" fmla="*/ 3266006 w 3266006"/>
              <a:gd name="connsiteY3-30" fmla="*/ 698726 h 698726"/>
              <a:gd name="connsiteX4-31" fmla="*/ 11697 w 3266006"/>
              <a:gd name="connsiteY4-32" fmla="*/ 698726 h 698726"/>
              <a:gd name="connsiteX5-33" fmla="*/ 0 w 3266006"/>
              <a:gd name="connsiteY5-34" fmla="*/ 203200 h 698726"/>
              <a:gd name="connsiteX0-35" fmla="*/ 217714 w 3266006"/>
              <a:gd name="connsiteY0-36" fmla="*/ 0 h 698726"/>
              <a:gd name="connsiteX1-37" fmla="*/ 3266006 w 3266006"/>
              <a:gd name="connsiteY1-38" fmla="*/ 2004 h 698726"/>
              <a:gd name="connsiteX2-39" fmla="*/ 3266006 w 3266006"/>
              <a:gd name="connsiteY2-40" fmla="*/ 698726 h 698726"/>
              <a:gd name="connsiteX3-41" fmla="*/ 11697 w 3266006"/>
              <a:gd name="connsiteY3-42" fmla="*/ 698726 h 698726"/>
              <a:gd name="connsiteX4-43" fmla="*/ 0 w 3266006"/>
              <a:gd name="connsiteY4-44" fmla="*/ 203200 h 698726"/>
              <a:gd name="connsiteX5-45" fmla="*/ 309154 w 3266006"/>
              <a:gd name="connsiteY5-46" fmla="*/ 91440 h 698726"/>
              <a:gd name="connsiteX0-47" fmla="*/ 217714 w 3266006"/>
              <a:gd name="connsiteY0-48" fmla="*/ 0 h 698726"/>
              <a:gd name="connsiteX1-49" fmla="*/ 3266006 w 3266006"/>
              <a:gd name="connsiteY1-50" fmla="*/ 2004 h 698726"/>
              <a:gd name="connsiteX2-51" fmla="*/ 3266006 w 3266006"/>
              <a:gd name="connsiteY2-52" fmla="*/ 698726 h 698726"/>
              <a:gd name="connsiteX3-53" fmla="*/ 11697 w 3266006"/>
              <a:gd name="connsiteY3-54" fmla="*/ 698726 h 698726"/>
              <a:gd name="connsiteX4-55" fmla="*/ 0 w 3266006"/>
              <a:gd name="connsiteY4-56" fmla="*/ 203200 h 698726"/>
              <a:gd name="connsiteX0-57" fmla="*/ 206017 w 3254309"/>
              <a:gd name="connsiteY0-58" fmla="*/ 0 h 698726"/>
              <a:gd name="connsiteX1-59" fmla="*/ 3254309 w 3254309"/>
              <a:gd name="connsiteY1-60" fmla="*/ 2004 h 698726"/>
              <a:gd name="connsiteX2-61" fmla="*/ 3254309 w 3254309"/>
              <a:gd name="connsiteY2-62" fmla="*/ 698726 h 698726"/>
              <a:gd name="connsiteX3-63" fmla="*/ 0 w 3254309"/>
              <a:gd name="connsiteY3-64" fmla="*/ 698726 h 698726"/>
              <a:gd name="connsiteX4-65" fmla="*/ 209 w 3254309"/>
              <a:gd name="connsiteY4-66" fmla="*/ 203200 h 698726"/>
            </a:gdLst>
            <a:ahLst/>
            <a:cxnLst>
              <a:cxn ang="0">
                <a:pos x="connsiteX0-57" y="connsiteY0-58"/>
              </a:cxn>
              <a:cxn ang="0">
                <a:pos x="connsiteX1-59" y="connsiteY1-60"/>
              </a:cxn>
              <a:cxn ang="0">
                <a:pos x="connsiteX2-61" y="connsiteY2-62"/>
              </a:cxn>
              <a:cxn ang="0">
                <a:pos x="connsiteX3-63" y="connsiteY3-64"/>
              </a:cxn>
              <a:cxn ang="0">
                <a:pos x="connsiteX4-65" y="connsiteY4-66"/>
              </a:cxn>
            </a:cxnLst>
            <a:rect l="l" t="t" r="r" b="b"/>
            <a:pathLst>
              <a:path w="3254309" h="698726">
                <a:moveTo>
                  <a:pt x="206017" y="0"/>
                </a:moveTo>
                <a:lnTo>
                  <a:pt x="3254309" y="2004"/>
                </a:lnTo>
                <a:lnTo>
                  <a:pt x="3254309" y="698726"/>
                </a:lnTo>
                <a:lnTo>
                  <a:pt x="0" y="698726"/>
                </a:lnTo>
                <a:cubicBezTo>
                  <a:pt x="70" y="533551"/>
                  <a:pt x="139" y="368375"/>
                  <a:pt x="209" y="203200"/>
                </a:cubicBezTo>
              </a:path>
            </a:pathLst>
          </a:cu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4000" b="1" dirty="0">
              <a:solidFill>
                <a:schemeClr val="accent1">
                  <a:lumMod val="75000"/>
                </a:schemeClr>
              </a:solidFill>
              <a:latin typeface="Arial" pitchFamily="34" charset="0"/>
              <a:ea typeface="黑体" pitchFamily="49" charset="-122"/>
              <a:cs typeface="Times New Roman" pitchFamily="18" charset="0"/>
            </a:endParaRPr>
          </a:p>
        </p:txBody>
      </p:sp>
      <p:sp>
        <p:nvSpPr>
          <p:cNvPr id="8" name="MH_Others_1"/>
          <p:cNvSpPr/>
          <p:nvPr>
            <p:custDataLst>
              <p:tags r:id="rId2"/>
            </p:custDataLst>
          </p:nvPr>
        </p:nvSpPr>
        <p:spPr>
          <a:xfrm rot="8275313">
            <a:off x="2615843" y="2524064"/>
            <a:ext cx="394704" cy="78940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Arial" pitchFamily="34" charset="0"/>
              <a:ea typeface="黑体" pitchFamily="49" charset="-122"/>
            </a:endParaRPr>
          </a:p>
        </p:txBody>
      </p:sp>
      <p:sp>
        <p:nvSpPr>
          <p:cNvPr id="9" name="MH_Others_2"/>
          <p:cNvSpPr/>
          <p:nvPr>
            <p:custDataLst>
              <p:tags r:id="rId3"/>
            </p:custDataLst>
          </p:nvPr>
        </p:nvSpPr>
        <p:spPr>
          <a:xfrm rot="5747767">
            <a:off x="2657030" y="3160936"/>
            <a:ext cx="183046" cy="366091"/>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681486" y="1382556"/>
            <a:ext cx="5242235" cy="5177269"/>
          </a:xfrm>
        </p:spPr>
        <p:txBody>
          <a:bodyPr lIns="108000" tIns="46800" rIns="108000" bIns="46800">
            <a:normAutofit/>
          </a:bodyPr>
          <a:lstStyle>
            <a:lvl1pPr marL="342900" indent="-342900">
              <a:lnSpc>
                <a:spcPct val="150000"/>
              </a:lnSpc>
              <a:spcBef>
                <a:spcPts val="0"/>
              </a:spcBef>
              <a:buSzPct val="100000"/>
              <a:buFont typeface="Arial" pitchFamily="34" charset="0"/>
              <a:buChar char="•"/>
              <a:defRPr sz="2400"/>
            </a:lvl1pPr>
            <a:lvl2pPr marL="0" indent="0">
              <a:buNone/>
              <a:defRPr sz="1800"/>
            </a:lvl2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KSO_BC2"/>
          <p:cNvSpPr>
            <a:spLocks noGrp="1"/>
          </p:cNvSpPr>
          <p:nvPr>
            <p:ph sz="half" idx="2"/>
          </p:nvPr>
        </p:nvSpPr>
        <p:spPr>
          <a:xfrm>
            <a:off x="6274029" y="1382556"/>
            <a:ext cx="5242235" cy="5177269"/>
          </a:xfrm>
        </p:spPr>
        <p:txBody>
          <a:bodyPr lIns="108000" tIns="46800" rIns="108000" bIns="46800">
            <a:normAutofit/>
          </a:bodyPr>
          <a:lstStyle>
            <a:lvl1pPr marL="285750" indent="-285750">
              <a:lnSpc>
                <a:spcPct val="150000"/>
              </a:lnSpc>
              <a:spcBef>
                <a:spcPts val="0"/>
              </a:spcBef>
              <a:buSzPct val="100000"/>
              <a:buFont typeface="Arial" pitchFamily="34" charset="0"/>
              <a:buChar char="•"/>
              <a:defRPr sz="2400"/>
            </a:lvl1pPr>
            <a:lvl2pPr marL="0" indent="0">
              <a:buNone/>
              <a:defRPr sz="1800"/>
            </a:lvl2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8184" y="423595"/>
            <a:ext cx="10515602"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183" y="1376363"/>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KSO_BC1"/>
          <p:cNvSpPr>
            <a:spLocks noGrp="1"/>
          </p:cNvSpPr>
          <p:nvPr>
            <p:ph sz="half" idx="2"/>
          </p:nvPr>
        </p:nvSpPr>
        <p:spPr>
          <a:xfrm>
            <a:off x="838183" y="2200275"/>
            <a:ext cx="5157787" cy="3684588"/>
          </a:xfrm>
        </p:spPr>
        <p:txBody>
          <a:bodyPr>
            <a:normAutofit/>
          </a:bodyPr>
          <a:lstStyle>
            <a:lvl1pPr>
              <a:defRPr sz="20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70597" y="1376363"/>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170597" y="2200275"/>
            <a:ext cx="5183188" cy="3684588"/>
          </a:xfrm>
        </p:spPr>
        <p:txBody>
          <a:bodyPr>
            <a:normAutofit/>
          </a:bodyPr>
          <a:lstStyle>
            <a:lvl1pPr>
              <a:defRPr sz="2000"/>
            </a:lvl1pPr>
            <a:lvl2pPr>
              <a:defRPr sz="1800"/>
            </a:lvl2pPr>
            <a:lvl3pPr>
              <a:defRPr sz="2000"/>
            </a:lvl3pPr>
            <a:lvl4pPr>
              <a:defRPr sz="1800"/>
            </a:lvl4pPr>
            <a:lvl5pPr>
              <a:defRPr sz="1800"/>
            </a:lvl5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椭圆 2"/>
          <p:cNvSpPr/>
          <p:nvPr>
            <p:custDataLst>
              <p:tags r:id="rId1"/>
            </p:custDataLst>
          </p:nvPr>
        </p:nvSpPr>
        <p:spPr>
          <a:xfrm>
            <a:off x="30908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椭圆 3"/>
          <p:cNvSpPr/>
          <p:nvPr>
            <p:custDataLst>
              <p:tags r:id="rId2"/>
            </p:custDataLst>
          </p:nvPr>
        </p:nvSpPr>
        <p:spPr>
          <a:xfrm>
            <a:off x="8021639" y="2095501"/>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custDataLst>
              <p:tags r:id="rId3"/>
            </p:custDataLst>
          </p:nvPr>
        </p:nvSpPr>
        <p:spPr>
          <a:xfrm>
            <a:off x="8736013" y="1566863"/>
            <a:ext cx="392112"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custDataLst>
              <p:tags r:id="rId4"/>
            </p:custDataLst>
          </p:nvPr>
        </p:nvSpPr>
        <p:spPr>
          <a:xfrm>
            <a:off x="3773489" y="5027613"/>
            <a:ext cx="574675" cy="576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custDataLst>
              <p:tags r:id="rId5"/>
            </p:custDataLst>
          </p:nvPr>
        </p:nvSpPr>
        <p:spPr>
          <a:xfrm>
            <a:off x="4252913" y="5734051"/>
            <a:ext cx="360362"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custDataLst>
              <p:tags r:id="rId6"/>
            </p:custDataLst>
          </p:nvPr>
        </p:nvSpPr>
        <p:spPr>
          <a:xfrm>
            <a:off x="49164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hasCustomPrompt="1"/>
          </p:nvPr>
        </p:nvSpPr>
        <p:spPr>
          <a:xfrm>
            <a:off x="3687780" y="2676144"/>
            <a:ext cx="4333859" cy="1254887"/>
          </a:xfrm>
        </p:spPr>
        <p:txBody>
          <a:bodyPr>
            <a:normAutofit/>
          </a:bodyPr>
          <a:lstStyle>
            <a:lvl1pPr algn="ctr">
              <a:defRPr sz="7200" b="0">
                <a:solidFill>
                  <a:schemeClr val="bg1"/>
                </a:solidFill>
                <a:latin typeface="黑体" pitchFamily="49" charset="-122"/>
                <a:ea typeface="黑体" pitchFamily="49" charset="-122"/>
              </a:defRPr>
            </a:lvl1pPr>
          </a:lstStyle>
          <a:p>
            <a:r>
              <a:rPr lang="zh-CN" altLang="en-US" dirty="0" smtClean="0"/>
              <a:t>编辑标题</a:t>
            </a:r>
            <a:endParaRPr lang="zh-CN" altLang="en-US" dirty="0"/>
          </a:p>
        </p:txBody>
      </p:sp>
      <p:sp>
        <p:nvSpPr>
          <p:cNvPr id="9" name="日期占位符 8"/>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52" r="34078" b="34300"/>
          <a:stretch>
            <a:fillRect/>
          </a:stretch>
        </p:blipFill>
        <p:spPr>
          <a:xfrm>
            <a:off x="0" y="-85592"/>
            <a:ext cx="12363450" cy="6943592"/>
          </a:xfrm>
          <a:prstGeom prst="rect">
            <a:avLst/>
          </a:prstGeom>
        </p:spPr>
      </p:pic>
      <p:sp>
        <p:nvSpPr>
          <p:cNvPr id="2" name="日期占位符 1"/>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52" r="34078" b="34300"/>
          <a:stretch>
            <a:fillRect/>
          </a:stretch>
        </p:blipFill>
        <p:spPr>
          <a:xfrm>
            <a:off x="0" y="-85592"/>
            <a:ext cx="12363450" cy="6943592"/>
          </a:xfrm>
          <a:prstGeom prst="rect">
            <a:avLst/>
          </a:prstGeom>
        </p:spPr>
      </p:pic>
      <p:sp>
        <p:nvSpPr>
          <p:cNvPr id="2" name="KSO_BT1"/>
          <p:cNvSpPr>
            <a:spLocks noGrp="1"/>
          </p:cNvSpPr>
          <p:nvPr>
            <p:ph type="title" hasCustomPrompt="1"/>
          </p:nvPr>
        </p:nvSpPr>
        <p:spPr>
          <a:xfrm>
            <a:off x="1554600" y="211051"/>
            <a:ext cx="9082800" cy="939600"/>
          </a:xfrm>
        </p:spPr>
        <p:txBody>
          <a:bodyPr anchor="b">
            <a:normAutofit/>
          </a:bodyPr>
          <a:lstStyle>
            <a:lvl1pPr>
              <a:defRPr sz="2800"/>
            </a:lvl1pPr>
          </a:lstStyle>
          <a:p>
            <a:r>
              <a:rPr lang="zh-CN" altLang="en-US" dirty="0" smtClean="0"/>
              <a:t>编辑标题</a:t>
            </a:r>
            <a:endParaRPr lang="en-US" dirty="0"/>
          </a:p>
        </p:txBody>
      </p:sp>
      <p:sp>
        <p:nvSpPr>
          <p:cNvPr id="3" name="KSO_BC1"/>
          <p:cNvSpPr>
            <a:spLocks noGrp="1" noChangeAspect="1"/>
          </p:cNvSpPr>
          <p:nvPr>
            <p:ph type="pic" idx="1"/>
          </p:nvPr>
        </p:nvSpPr>
        <p:spPr>
          <a:xfrm>
            <a:off x="1554600" y="1298747"/>
            <a:ext cx="9082800" cy="45432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smtClean="0"/>
              <a:t>单击图标添加图片</a:t>
            </a:r>
            <a:endParaRPr lang="en-US" dirty="0"/>
          </a:p>
        </p:txBody>
      </p:sp>
      <p:sp>
        <p:nvSpPr>
          <p:cNvPr id="4" name="KSO_BC2"/>
          <p:cNvSpPr>
            <a:spLocks noGrp="1"/>
          </p:cNvSpPr>
          <p:nvPr>
            <p:ph type="body" sz="half" idx="2"/>
          </p:nvPr>
        </p:nvSpPr>
        <p:spPr>
          <a:xfrm>
            <a:off x="1554600" y="5990043"/>
            <a:ext cx="9082800" cy="597600"/>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152" r="34078" b="34300"/>
          <a:stretch>
            <a:fillRect/>
          </a:stretch>
        </p:blipFill>
        <p:spPr>
          <a:xfrm>
            <a:off x="0" y="-85592"/>
            <a:ext cx="12363450" cy="6943592"/>
          </a:xfrm>
          <a:prstGeom prst="rect">
            <a:avLst/>
          </a:prstGeom>
        </p:spPr>
      </p:pic>
      <p:sp>
        <p:nvSpPr>
          <p:cNvPr id="2" name="KSO_BT1"/>
          <p:cNvSpPr>
            <a:spLocks noGrp="1"/>
          </p:cNvSpPr>
          <p:nvPr>
            <p:ph type="title" orient="vert"/>
          </p:nvPr>
        </p:nvSpPr>
        <p:spPr>
          <a:xfrm>
            <a:off x="10727881" y="544514"/>
            <a:ext cx="1182511" cy="5811839"/>
          </a:xfrm>
        </p:spPr>
        <p:txBody>
          <a:bodyPr vert="eaVert" anchor="ctr" anchorCtr="0"/>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344557" y="544514"/>
            <a:ext cx="10007353" cy="5811839"/>
          </a:xfrm>
        </p:spPr>
        <p:txBody>
          <a:bodyPr vert="eaVert"/>
          <a:lstStyle>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t>2018/11/24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2">
            <a:extLst>
              <a:ext uri="{28A0092B-C50C-407E-A947-70E740481C1C}">
                <a14:useLocalDpi xmlns:a14="http://schemas.microsoft.com/office/drawing/2010/main" val="0"/>
              </a:ext>
            </a:extLst>
          </a:blip>
          <a:srcRect t="-152" r="34078" b="34300"/>
          <a:stretch>
            <a:fillRect/>
          </a:stretch>
        </p:blipFill>
        <p:spPr>
          <a:xfrm>
            <a:off x="0" y="-85592"/>
            <a:ext cx="12363450" cy="6943592"/>
          </a:xfrm>
          <a:prstGeom prst="rect">
            <a:avLst/>
          </a:prstGeom>
        </p:spPr>
      </p:pic>
      <p:sp>
        <p:nvSpPr>
          <p:cNvPr id="2" name="KSO_BT1"/>
          <p:cNvSpPr>
            <a:spLocks noGrp="1"/>
          </p:cNvSpPr>
          <p:nvPr>
            <p:ph type="title"/>
          </p:nvPr>
        </p:nvSpPr>
        <p:spPr>
          <a:xfrm>
            <a:off x="681487" y="234606"/>
            <a:ext cx="10834777"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baseline="0">
                <a:solidFill>
                  <a:schemeClr val="bg1"/>
                </a:solidFill>
                <a:latin typeface="Arial" pitchFamily="34" charset="0"/>
                <a:ea typeface="黑体" pitchFamily="49" charset="-122"/>
              </a:defRPr>
            </a:lvl1pPr>
          </a:lstStyle>
          <a:p>
            <a:fld id="{7E209CE7-C191-49CB-93DE-563C8614E8C5}" type="datetimeFigureOut">
              <a:rPr lang="zh-CN" altLang="en-US" smtClean="0"/>
              <a:t>2018/11/24</a:t>
            </a:fld>
            <a:endParaRPr lang="zh-CN" altLang="en-US"/>
          </a:p>
        </p:txBody>
      </p:sp>
      <p:sp>
        <p:nvSpPr>
          <p:cNvPr id="5" name="KSO_FT"/>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baseline="0">
                <a:solidFill>
                  <a:schemeClr val="bg1"/>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baseline="0">
                <a:solidFill>
                  <a:schemeClr val="bg1"/>
                </a:solidFill>
                <a:latin typeface="Arial" pitchFamily="34" charset="0"/>
                <a:ea typeface="黑体" pitchFamily="49" charset="-122"/>
              </a:defRPr>
            </a:lvl1pPr>
          </a:lstStyle>
          <a:p>
            <a:fld id="{B31067DD-7756-4DF3-904A-8F40BA684AA6}" type="slidenum">
              <a:rPr lang="zh-CN" altLang="en-US" smtClean="0"/>
              <a:t>‹#›</a:t>
            </a:fld>
            <a:endParaRPr lang="zh-CN" altLang="en-US"/>
          </a:p>
        </p:txBody>
      </p:sp>
      <p:sp>
        <p:nvSpPr>
          <p:cNvPr id="3" name="KSO_BC1"/>
          <p:cNvSpPr>
            <a:spLocks noGrp="1"/>
          </p:cNvSpPr>
          <p:nvPr>
            <p:ph type="body" idx="1"/>
          </p:nvPr>
        </p:nvSpPr>
        <p:spPr>
          <a:xfrm>
            <a:off x="681487" y="1254399"/>
            <a:ext cx="10834777" cy="4965432"/>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200" b="1" i="0" kern="1200" baseline="0">
          <a:solidFill>
            <a:srgbClr val="462D27"/>
          </a:solidFill>
          <a:effectLst/>
          <a:latin typeface="Arial" pitchFamily="34" charset="0"/>
          <a:ea typeface="黑体"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60000"/>
        <a:buFont typeface="Webdings" pitchFamily="18" charset="2"/>
        <a:buChar char=""/>
        <a:defRPr sz="2400" kern="1200" baseline="0">
          <a:solidFill>
            <a:schemeClr val="tx1"/>
          </a:solidFill>
          <a:latin typeface="Arial" pitchFamily="34" charset="0"/>
          <a:ea typeface="黑体"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itchFamily="49" charset="-122"/>
        <a:buChar char=" "/>
        <a:defRPr sz="2000" kern="1200" baseline="0">
          <a:solidFill>
            <a:schemeClr val="tx1"/>
          </a:solidFill>
          <a:latin typeface="Arial" pitchFamily="34" charset="0"/>
          <a:ea typeface="黑体" pitchFamily="49" charset="-122"/>
          <a:cs typeface="+mn-cs"/>
        </a:defRPr>
      </a:lvl2pPr>
      <a:lvl3pPr marL="857250" indent="-171450" algn="l" defTabSz="685800" rtl="0" eaLnBrk="1" latinLnBrk="0" hangingPunct="1">
        <a:lnSpc>
          <a:spcPct val="90000"/>
        </a:lnSpc>
        <a:spcBef>
          <a:spcPts val="375"/>
        </a:spcBef>
        <a:buFont typeface="Arial"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86380" y="1557000"/>
            <a:ext cx="6616700" cy="1309240"/>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zh-CN" altLang="en-US" sz="3200" dirty="0" smtClean="0">
                <a:solidFill>
                  <a:schemeClr val="accent5"/>
                </a:solidFill>
                <a:uFillTx/>
              </a:rPr>
              <a:t>基于消息量预测的并行图计算系统性能优化研究</a:t>
            </a:r>
            <a:endParaRPr lang="en-US" altLang="zh-CN" sz="3200" dirty="0">
              <a:solidFill>
                <a:schemeClr val="accent5"/>
              </a:solidFill>
              <a:uFillTx/>
            </a:endParaRPr>
          </a:p>
        </p:txBody>
      </p:sp>
      <p:sp>
        <p:nvSpPr>
          <p:cNvPr id="3" name="副标题 2"/>
          <p:cNvSpPr>
            <a:spLocks noGrp="1"/>
          </p:cNvSpPr>
          <p:nvPr>
            <p:ph type="subTitle" idx="1"/>
          </p:nvPr>
        </p:nvSpPr>
        <p:spPr>
          <a:xfrm>
            <a:off x="2795380" y="3357000"/>
            <a:ext cx="6616800" cy="468000"/>
          </a:xfrm>
        </p:spPr>
        <p:txBody>
          <a:bodyPr>
            <a:normAutofit lnSpcReduction="10000"/>
          </a:bodyPr>
          <a:lstStyle/>
          <a:p>
            <a:r>
              <a:rPr lang="zh-CN" altLang="en-US" dirty="0" smtClean="0">
                <a:solidFill>
                  <a:schemeClr val="accent5"/>
                </a:solidFill>
                <a:uFillTx/>
              </a:rPr>
              <a:t>姓名：李东</a:t>
            </a:r>
            <a:r>
              <a:rPr lang="zh-CN" altLang="en-US" smtClean="0">
                <a:solidFill>
                  <a:schemeClr val="accent5"/>
                </a:solidFill>
                <a:uFillTx/>
              </a:rPr>
              <a:t>泽        指导</a:t>
            </a:r>
            <a:r>
              <a:rPr lang="zh-CN" altLang="en-US" dirty="0" smtClean="0">
                <a:solidFill>
                  <a:schemeClr val="accent5"/>
                </a:solidFill>
                <a:uFillTx/>
              </a:rPr>
              <a:t>教师：樊文飞</a:t>
            </a:r>
            <a:endParaRPr lang="en-US" altLang="zh-CN" dirty="0">
              <a:solidFill>
                <a:schemeClr val="accent5"/>
              </a:solidFill>
              <a:uFillTx/>
            </a:endParaRPr>
          </a:p>
        </p:txBody>
      </p:sp>
    </p:spTree>
    <p:custDataLst>
      <p:tags r:id="rId1"/>
    </p:custData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6"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1"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2" grpId="11" animBg="1"/>
      <p:bldP spid="2" grpId="12" animBg="1"/>
      <p:bldP spid="2" grpId="13" animBg="1"/>
      <p:bldP spid="2" grpId="14" animBg="1"/>
      <p:bldP spid="2" grpId="15" animBg="1"/>
      <p:bldP spid="2" grpId="16" bldLvl="0" animBg="1"/>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84800" y="2004060"/>
            <a:ext cx="1407160" cy="1447165"/>
            <a:chOff x="8494" y="3170"/>
            <a:chExt cx="2216" cy="2279"/>
          </a:xfrm>
        </p:grpSpPr>
        <p:sp>
          <p:nvSpPr>
            <p:cNvPr id="4" name="椭圆 3"/>
            <p:cNvSpPr/>
            <p:nvPr/>
          </p:nvSpPr>
          <p:spPr>
            <a:xfrm>
              <a:off x="8494" y="3170"/>
              <a:ext cx="2216" cy="2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52" y="3453"/>
              <a:ext cx="1417" cy="1303"/>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ctr">
                <a:lnSpc>
                  <a:spcPct val="130000"/>
                </a:lnSpc>
              </a:pPr>
              <a:r>
                <a:rPr lang="en-US" altLang="zh-CN" sz="4000" dirty="0" smtClean="0">
                  <a:solidFill>
                    <a:schemeClr val="tx2"/>
                  </a:solidFill>
                  <a:uFillTx/>
                  <a:latin typeface="Arial Black" charset="0"/>
                  <a:ea typeface="微软雅黑" pitchFamily="34" charset="-122"/>
                </a:rPr>
                <a:t>03</a:t>
              </a:r>
              <a:endParaRPr lang="en-US" altLang="zh-CN" sz="4000" dirty="0" smtClean="0">
                <a:solidFill>
                  <a:schemeClr val="tx2"/>
                </a:solidFill>
                <a:uFillTx/>
                <a:latin typeface="Arial Black" charset="0"/>
                <a:ea typeface="微软雅黑" pitchFamily="34" charset="-122"/>
              </a:endParaRPr>
            </a:p>
          </p:txBody>
        </p:sp>
      </p:grpSp>
      <p:cxnSp>
        <p:nvCxnSpPr>
          <p:cNvPr id="7" name="直接连接符 6"/>
          <p:cNvCxnSpPr/>
          <p:nvPr/>
        </p:nvCxnSpPr>
        <p:spPr>
          <a:xfrm flipV="1">
            <a:off x="6599555" y="1735455"/>
            <a:ext cx="561340" cy="42799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接连接符 7"/>
          <p:cNvCxnSpPr/>
          <p:nvPr/>
        </p:nvCxnSpPr>
        <p:spPr>
          <a:xfrm flipH="1">
            <a:off x="5001895" y="3334385"/>
            <a:ext cx="484505" cy="42672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H="1">
            <a:off x="6877685" y="2410460"/>
            <a:ext cx="368935" cy="298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a:xfrm flipH="1">
            <a:off x="5012055" y="2813685"/>
            <a:ext cx="259080" cy="20574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H="1">
            <a:off x="6732270" y="3085465"/>
            <a:ext cx="266700" cy="199390"/>
          </a:xfrm>
          <a:prstGeom prst="line">
            <a:avLst/>
          </a:prstGeom>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5001895" y="4041204"/>
            <a:ext cx="2390105" cy="652486"/>
          </a:xfrm>
          <a:prstGeom prst="rect">
            <a:avLst/>
          </a:prstGeom>
          <a:noFill/>
          <a:extLst>
            <a:ext uri="{909E8E84-426E-40DD-AFC4-6F175D3DCCD1}">
              <a14:hiddenFill xmlns:a14="http://schemas.microsoft.com/office/drawing/2010/main">
                <a:solidFill>
                  <a:schemeClr val="accent5"/>
                </a:solidFill>
              </a14:hiddenFill>
            </a:ext>
          </a:extLst>
        </p:spPr>
        <p:txBody>
          <a:bodyPr wrap="square" rtlCol="0">
            <a:spAutoFit/>
          </a:bodyPr>
          <a:lstStyle/>
          <a:p>
            <a:pPr algn="l">
              <a:lnSpc>
                <a:spcPct val="130000"/>
              </a:lnSpc>
            </a:pPr>
            <a:r>
              <a:rPr lang="zh-CN" altLang="en-US" sz="2800" dirty="0" smtClean="0">
                <a:solidFill>
                  <a:schemeClr val="accent5"/>
                </a:solidFill>
                <a:latin typeface="HanziPen SC" charset="-122"/>
                <a:ea typeface="HanziPen SC" charset="-122"/>
                <a:cs typeface="HanziPen SC" charset="-122"/>
              </a:rPr>
              <a:t>主要研究内容</a:t>
            </a:r>
            <a:endParaRPr lang="en-US" altLang="zh-CN" sz="2800" dirty="0" smtClean="0">
              <a:solidFill>
                <a:schemeClr val="accent5"/>
              </a:solidFill>
              <a:uFillTx/>
              <a:latin typeface="HanziPen SC" charset="-122"/>
              <a:ea typeface="HanziPen SC" charset="-122"/>
              <a:cs typeface="HanziPen SC" charset="-122"/>
            </a:endParaRPr>
          </a:p>
        </p:txBody>
      </p:sp>
    </p:spTree>
    <p:extLst>
      <p:ext uri="{BB962C8B-B14F-4D97-AF65-F5344CB8AC3E}">
        <p14:creationId xmlns:p14="http://schemas.microsoft.com/office/powerpoint/2010/main" val="15548202"/>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3500"/>
                            </p:stCondLst>
                            <p:childTnLst>
                              <p:par>
                                <p:cTn id="34" presetID="5" presetClass="entr" presetSubtype="10" fill="hold" grpId="1"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927455" y="243189"/>
            <a:ext cx="5945089" cy="572464"/>
          </a:xfrm>
          <a:prstGeom prst="rect">
            <a:avLst/>
          </a:prstGeom>
          <a:noFill/>
        </p:spPr>
        <p:txBody>
          <a:bodyPr wrap="none" rtlCol="0">
            <a:spAutoFit/>
          </a:bodyPr>
          <a:lstStyle/>
          <a:p>
            <a:pPr>
              <a:lnSpc>
                <a:spcPct val="130000"/>
              </a:lnSpc>
            </a:pPr>
            <a:r>
              <a:rPr lang="en-US" altLang="zh-CN" sz="2400" dirty="0" smtClean="0">
                <a:solidFill>
                  <a:schemeClr val="tx2"/>
                </a:solidFill>
                <a:latin typeface="Arial Black" charset="0"/>
                <a:ea typeface="微软雅黑" pitchFamily="34" charset="-122"/>
              </a:rPr>
              <a:t>AAP</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uFillTx/>
                <a:latin typeface="Arial Black" charset="0"/>
                <a:ea typeface="微软雅黑" pitchFamily="34" charset="-122"/>
              </a:rPr>
              <a:t>Adapt </a:t>
            </a:r>
            <a:r>
              <a:rPr lang="en-US" altLang="zh-CN" sz="2400" dirty="0" smtClean="0">
                <a:solidFill>
                  <a:schemeClr val="tx2"/>
                </a:solidFill>
                <a:latin typeface="Arial Black" charset="0"/>
                <a:ea typeface="微软雅黑" pitchFamily="34" charset="-122"/>
              </a:rPr>
              <a:t>As</a:t>
            </a:r>
            <a:r>
              <a:rPr lang="en-US" altLang="zh-CN" sz="2400" dirty="0" smtClean="0">
                <a:solidFill>
                  <a:schemeClr val="tx2"/>
                </a:solidFill>
                <a:uFillTx/>
                <a:latin typeface="Arial Black" charset="0"/>
                <a:ea typeface="微软雅黑" pitchFamily="34" charset="-122"/>
              </a:rPr>
              <a:t>ynchronous Parallel</a:t>
            </a:r>
            <a:endParaRPr lang="en-US" altLang="zh-CN" sz="2400" dirty="0" smtClean="0">
              <a:solidFill>
                <a:schemeClr val="tx2"/>
              </a:solidFill>
              <a:uFillTx/>
              <a:latin typeface="Arial Black" charset="0"/>
              <a:ea typeface="微软雅黑" pitchFamily="34" charset="-122"/>
            </a:endParaRPr>
          </a:p>
        </p:txBody>
      </p:sp>
      <p:sp>
        <p:nvSpPr>
          <p:cNvPr id="17" name="矩形 16"/>
          <p:cNvSpPr/>
          <p:nvPr/>
        </p:nvSpPr>
        <p:spPr>
          <a:xfrm>
            <a:off x="4374090" y="3453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3144000" y="2476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19" name="文本框 18"/>
          <p:cNvSpPr txBox="1"/>
          <p:nvPr/>
        </p:nvSpPr>
        <p:spPr>
          <a:xfrm>
            <a:off x="3144000" y="2908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21" name="文本框 20"/>
          <p:cNvSpPr txBox="1"/>
          <p:nvPr/>
        </p:nvSpPr>
        <p:spPr>
          <a:xfrm>
            <a:off x="3161280" y="3366548"/>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34" name="矩形 33"/>
          <p:cNvSpPr/>
          <p:nvPr/>
        </p:nvSpPr>
        <p:spPr>
          <a:xfrm>
            <a:off x="4368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5304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4368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5304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6096000" y="1953000"/>
            <a:ext cx="0" cy="23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p:cNvCxnSpPr/>
          <p:nvPr/>
        </p:nvCxnSpPr>
        <p:spPr>
          <a:xfrm>
            <a:off x="6240000" y="1953000"/>
            <a:ext cx="0" cy="23400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664000" y="3851452"/>
            <a:ext cx="494510" cy="412421"/>
          </a:xfrm>
          <a:prstGeom prst="rect">
            <a:avLst/>
          </a:prstGeom>
          <a:noFill/>
        </p:spPr>
        <p:txBody>
          <a:bodyPr wrap="square" rtlCol="0">
            <a:spAutoFit/>
          </a:bodyPr>
          <a:lstStyle/>
          <a:p>
            <a:pPr>
              <a:lnSpc>
                <a:spcPct val="130000"/>
              </a:lnSpc>
            </a:pPr>
            <a:r>
              <a:rPr lang="en-US" altLang="zh-CN" sz="1600" smtClean="0">
                <a:solidFill>
                  <a:schemeClr val="tx2"/>
                </a:solidFill>
                <a:latin typeface="Arial Black" charset="0"/>
                <a:ea typeface="微软雅黑" pitchFamily="34" charset="-122"/>
              </a:rPr>
              <a:t>t1</a:t>
            </a:r>
            <a:endParaRPr lang="en-US" altLang="zh-CN" sz="1600" dirty="0" smtClean="0">
              <a:solidFill>
                <a:schemeClr val="tx2"/>
              </a:solidFill>
              <a:uFillTx/>
              <a:latin typeface="Arial Black" charset="0"/>
              <a:ea typeface="微软雅黑" pitchFamily="34" charset="-122"/>
            </a:endParaRPr>
          </a:p>
        </p:txBody>
      </p:sp>
      <p:sp>
        <p:nvSpPr>
          <p:cNvPr id="65" name="文本框 64"/>
          <p:cNvSpPr txBox="1"/>
          <p:nvPr/>
        </p:nvSpPr>
        <p:spPr>
          <a:xfrm>
            <a:off x="6249490" y="3851452"/>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t2</a:t>
            </a:r>
            <a:endParaRPr lang="en-US" altLang="zh-CN" sz="1600" dirty="0" smtClean="0">
              <a:solidFill>
                <a:schemeClr val="tx2"/>
              </a:solidFill>
              <a:uFillTx/>
              <a:latin typeface="Arial Black" charset="0"/>
              <a:ea typeface="微软雅黑" pitchFamily="34" charset="-122"/>
            </a:endParaRPr>
          </a:p>
        </p:txBody>
      </p:sp>
      <p:sp>
        <p:nvSpPr>
          <p:cNvPr id="31" name="矩形 30"/>
          <p:cNvSpPr/>
          <p:nvPr/>
        </p:nvSpPr>
        <p:spPr>
          <a:xfrm>
            <a:off x="6246090" y="3453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6240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7176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6240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7176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连接符 44"/>
          <p:cNvCxnSpPr/>
          <p:nvPr/>
        </p:nvCxnSpPr>
        <p:spPr>
          <a:xfrm>
            <a:off x="7968000" y="1953000"/>
            <a:ext cx="0" cy="23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p:nvPr/>
        </p:nvCxnSpPr>
        <p:spPr>
          <a:xfrm>
            <a:off x="8112000" y="1953000"/>
            <a:ext cx="0" cy="23400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118090" y="3453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8112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9048000" y="260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8112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9048000" y="3033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p:cNvSpPr txBox="1"/>
          <p:nvPr/>
        </p:nvSpPr>
        <p:spPr>
          <a:xfrm>
            <a:off x="7545490" y="3825000"/>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t3</a:t>
            </a:r>
            <a:endParaRPr lang="en-US" altLang="zh-CN" sz="1600" dirty="0" smtClean="0">
              <a:solidFill>
                <a:schemeClr val="tx2"/>
              </a:solidFill>
              <a:uFillTx/>
              <a:latin typeface="Arial Black" charset="0"/>
              <a:ea typeface="微软雅黑" pitchFamily="34" charset="-122"/>
            </a:endParaRPr>
          </a:p>
        </p:txBody>
      </p:sp>
      <p:sp>
        <p:nvSpPr>
          <p:cNvPr id="54" name="文本框 53"/>
          <p:cNvSpPr txBox="1"/>
          <p:nvPr/>
        </p:nvSpPr>
        <p:spPr>
          <a:xfrm>
            <a:off x="8121490" y="3825000"/>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t4</a:t>
            </a:r>
            <a:endParaRPr lang="en-US" altLang="zh-CN" sz="1600" dirty="0" smtClean="0">
              <a:solidFill>
                <a:schemeClr val="tx2"/>
              </a:solidFill>
              <a:uFillTx/>
              <a:latin typeface="Arial Black" charset="0"/>
              <a:ea typeface="微软雅黑" pitchFamily="34" charset="-122"/>
            </a:endParaRPr>
          </a:p>
        </p:txBody>
      </p:sp>
      <p:sp>
        <p:nvSpPr>
          <p:cNvPr id="69" name="文本框 68"/>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mc:AlternateContent xmlns:mc="http://schemas.openxmlformats.org/markup-compatibility/2006">
        <mc:Choice xmlns:a14="http://schemas.microsoft.com/office/drawing/2010/main" Requires="a14">
          <p:sp>
            <p:nvSpPr>
              <p:cNvPr id="11" name="文本框 10"/>
              <p:cNvSpPr txBox="1"/>
              <p:nvPr/>
            </p:nvSpPr>
            <p:spPr>
              <a:xfrm>
                <a:off x="1344000" y="986988"/>
                <a:ext cx="7200000" cy="1172629"/>
              </a:xfrm>
              <a:prstGeom prst="rect">
                <a:avLst/>
              </a:prstGeom>
              <a:noFill/>
            </p:spPr>
            <p:txBody>
              <a:bodyPr wrap="square" rtlCol="0">
                <a:spAutoFit/>
              </a:bodyPr>
              <a:lstStyle/>
              <a:p>
                <a:pPr>
                  <a:lnSpc>
                    <a:spcPct val="130000"/>
                  </a:lnSpc>
                </a:pPr>
                <a:r>
                  <a:rPr lang="zh-CN" altLang="zh-CN" b="1" dirty="0"/>
                  <a:t>每个计算节点</a:t>
                </a:r>
                <a14:m>
                  <m:oMath xmlns:m="http://schemas.openxmlformats.org/officeDocument/2006/math">
                    <m:r>
                      <a:rPr lang="zh-CN" altLang="zh-CN" b="1" i="1"/>
                      <m:t> </m:t>
                    </m:r>
                    <m:r>
                      <a:rPr lang="en-US" altLang="zh-CN" b="1" i="1"/>
                      <m:t>𝑷𝒊</m:t>
                    </m:r>
                    <m:r>
                      <a:rPr lang="en-US" altLang="zh-CN" b="1" i="1"/>
                      <m:t> </m:t>
                    </m:r>
                  </m:oMath>
                </a14:m>
                <a:r>
                  <a:rPr lang="zh-CN" altLang="zh-CN" b="1" dirty="0"/>
                  <a:t>引入了限定值</a:t>
                </a:r>
                <a14:m>
                  <m:oMath xmlns:m="http://schemas.openxmlformats.org/officeDocument/2006/math">
                    <m:sSub>
                      <m:sSubPr>
                        <m:ctrlPr>
                          <a:rPr lang="zh-CN" altLang="zh-CN" b="1" i="1"/>
                        </m:ctrlPr>
                      </m:sSubPr>
                      <m:e>
                        <m:r>
                          <a:rPr lang="en-US" altLang="zh-CN" b="1" i="1"/>
                          <m:t>𝑫𝑺</m:t>
                        </m:r>
                      </m:e>
                      <m:sub>
                        <m:r>
                          <a:rPr lang="en-US" altLang="zh-CN" b="1" i="1"/>
                          <m:t>𝒊</m:t>
                        </m:r>
                      </m:sub>
                    </m:sSub>
                    <m:r>
                      <a:rPr lang="en-US" altLang="zh-CN" b="1" i="1"/>
                      <m:t> </m:t>
                    </m:r>
                    <m:d>
                      <m:dPr>
                        <m:ctrlPr>
                          <a:rPr lang="zh-CN" altLang="zh-CN" b="1" i="1"/>
                        </m:ctrlPr>
                      </m:dPr>
                      <m:e>
                        <m:r>
                          <a:rPr lang="en-US" altLang="zh-CN" b="1" i="1"/>
                          <m:t>𝑫𝒆𝒍𝒂𝒚</m:t>
                        </m:r>
                        <m:r>
                          <a:rPr lang="en-US" altLang="zh-CN" b="1" i="1"/>
                          <m:t> </m:t>
                        </m:r>
                        <m:r>
                          <a:rPr lang="en-US" altLang="zh-CN" b="1" i="1"/>
                          <m:t>𝑺𝒕𝒓𝒆𝒕𝒄𝒉</m:t>
                        </m:r>
                      </m:e>
                    </m:d>
                    <m:r>
                      <a:rPr lang="en-US" altLang="zh-CN" b="1" i="1"/>
                      <m:t> </m:t>
                    </m:r>
                  </m:oMath>
                </a14:m>
                <a:r>
                  <a:rPr lang="zh-CN" altLang="zh-CN" b="1" dirty="0"/>
                  <a:t>，之后每轮迭代计算开始前，各计算节点需判断是否等待</a:t>
                </a:r>
                <a14:m>
                  <m:oMath xmlns:m="http://schemas.openxmlformats.org/officeDocument/2006/math">
                    <m:r>
                      <a:rPr lang="zh-CN" altLang="zh-CN" b="1"/>
                      <m:t> </m:t>
                    </m:r>
                    <m:sSub>
                      <m:sSubPr>
                        <m:ctrlPr>
                          <a:rPr lang="zh-CN" altLang="zh-CN" b="1" i="1"/>
                        </m:ctrlPr>
                      </m:sSubPr>
                      <m:e>
                        <m:r>
                          <a:rPr lang="en-US" altLang="zh-CN" b="1" i="1"/>
                          <m:t>𝑫𝑺</m:t>
                        </m:r>
                      </m:e>
                      <m:sub>
                        <m:r>
                          <a:rPr lang="en-US" altLang="zh-CN" b="1" i="1"/>
                          <m:t>𝒊</m:t>
                        </m:r>
                      </m:sub>
                    </m:sSub>
                    <m:r>
                      <a:rPr lang="en-US" altLang="zh-CN" b="1" i="1"/>
                      <m:t> </m:t>
                    </m:r>
                  </m:oMath>
                </a14:m>
                <a:r>
                  <a:rPr lang="zh-CN" altLang="zh-CN" b="1" dirty="0"/>
                  <a:t>长的时间以积累更多的</a:t>
                </a:r>
                <a:r>
                  <a:rPr lang="zh-CN" altLang="zh-CN" b="1" dirty="0" smtClean="0"/>
                  <a:t>消息</a:t>
                </a:r>
                <a:endParaRPr lang="zh-CN" altLang="en-US" b="1" dirty="0"/>
              </a:p>
            </p:txBody>
          </p:sp>
        </mc:Choice>
        <mc:Fallback>
          <p:sp>
            <p:nvSpPr>
              <p:cNvPr id="11" name="文本框 10"/>
              <p:cNvSpPr txBox="1">
                <a:spLocks noRot="1" noChangeAspect="1" noMove="1" noResize="1" noEditPoints="1" noAdjustHandles="1" noChangeArrowheads="1" noChangeShapeType="1" noTextEdit="1"/>
              </p:cNvSpPr>
              <p:nvPr/>
            </p:nvSpPr>
            <p:spPr>
              <a:xfrm>
                <a:off x="1344000" y="986988"/>
                <a:ext cx="7200000" cy="1172629"/>
              </a:xfrm>
              <a:prstGeom prst="rect">
                <a:avLst/>
              </a:prstGeom>
              <a:blipFill rotWithShape="0">
                <a:blip r:embed="rId2"/>
                <a:stretch>
                  <a:fillRect l="-677" t="-26042" b="-46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p:cNvSpPr txBox="1"/>
              <p:nvPr/>
            </p:nvSpPr>
            <p:spPr>
              <a:xfrm>
                <a:off x="1344000" y="4848371"/>
                <a:ext cx="6768000" cy="1892826"/>
              </a:xfrm>
              <a:prstGeom prst="rect">
                <a:avLst/>
              </a:prstGeom>
              <a:noFill/>
            </p:spPr>
            <p:txBody>
              <a:bodyPr wrap="square" rtlCol="0">
                <a:spAutoFit/>
              </a:bodyPr>
              <a:lstStyle/>
              <a:p>
                <a:pPr>
                  <a:lnSpc>
                    <a:spcPct val="130000"/>
                  </a:lnSpc>
                </a:pPr>
                <a:r>
                  <a:rPr lang="zh-CN" altLang="en-US" b="1" dirty="0" smtClean="0"/>
                  <a:t>目前，</a:t>
                </a:r>
                <a14:m>
                  <m:oMath xmlns:m="http://schemas.openxmlformats.org/officeDocument/2006/math">
                    <m:sSub>
                      <m:sSubPr>
                        <m:ctrlPr>
                          <a:rPr lang="zh-CN" altLang="zh-CN" b="1" i="1">
                            <a:latin typeface="Cambria Math" charset="0"/>
                          </a:rPr>
                        </m:ctrlPr>
                      </m:sSubPr>
                      <m:e>
                        <m:r>
                          <a:rPr lang="en-US" altLang="zh-CN" b="1" i="1">
                            <a:latin typeface="Cambria Math" charset="0"/>
                          </a:rPr>
                          <m:t>𝑫𝑺</m:t>
                        </m:r>
                      </m:e>
                      <m:sub>
                        <m:r>
                          <a:rPr lang="en-US" altLang="zh-CN" b="1" i="1">
                            <a:latin typeface="Cambria Math" charset="0"/>
                          </a:rPr>
                          <m:t>𝒊</m:t>
                        </m:r>
                      </m:sub>
                    </m:sSub>
                  </m:oMath>
                </a14:m>
                <a:r>
                  <a:rPr lang="zh-CN" altLang="en-US" b="1" dirty="0" smtClean="0"/>
                  <a:t>的确定是根据收到多少个</a:t>
                </a:r>
                <a:r>
                  <a:rPr lang="en-US" altLang="zh-CN" b="1" dirty="0" smtClean="0"/>
                  <a:t>worker</a:t>
                </a:r>
                <a:r>
                  <a:rPr lang="zh-CN" altLang="en-US" b="1" dirty="0" smtClean="0"/>
                  <a:t>的消息消息而决定的，例如，总共</a:t>
                </a:r>
                <a:r>
                  <a:rPr lang="en-US" altLang="zh-CN" b="1" dirty="0" smtClean="0"/>
                  <a:t>64</a:t>
                </a:r>
                <a:r>
                  <a:rPr lang="zh-CN" altLang="en-US" b="1" dirty="0" smtClean="0"/>
                  <a:t>个</a:t>
                </a:r>
                <a:r>
                  <a:rPr lang="en-US" altLang="zh-CN" b="1" dirty="0" smtClean="0"/>
                  <a:t>worker</a:t>
                </a:r>
                <a:r>
                  <a:rPr lang="zh-CN" altLang="en-US" b="1" dirty="0" smtClean="0"/>
                  <a:t>，通过设置我们要收到</a:t>
                </a:r>
                <a:r>
                  <a:rPr lang="en-US" altLang="zh-CN" b="1" dirty="0" smtClean="0"/>
                  <a:t>20</a:t>
                </a:r>
                <a:r>
                  <a:rPr lang="zh-CN" altLang="en-US" b="1" dirty="0" smtClean="0"/>
                  <a:t>个</a:t>
                </a:r>
                <a:r>
                  <a:rPr lang="en-US" altLang="zh-CN" b="1" dirty="0" smtClean="0"/>
                  <a:t>worker</a:t>
                </a:r>
                <a:r>
                  <a:rPr lang="zh-CN" altLang="en-US" b="1" dirty="0" smtClean="0"/>
                  <a:t>的消息就可以进行本轮迭代计算，否则就一直等，直到收到</a:t>
                </a:r>
                <a:r>
                  <a:rPr lang="en-US" altLang="zh-CN" b="1" dirty="0" smtClean="0"/>
                  <a:t>20</a:t>
                </a:r>
                <a:r>
                  <a:rPr lang="zh-CN" altLang="en-US" b="1" dirty="0" smtClean="0"/>
                  <a:t>个</a:t>
                </a:r>
                <a:r>
                  <a:rPr lang="en-US" altLang="zh-CN" b="1" dirty="0" smtClean="0"/>
                  <a:t>worker</a:t>
                </a:r>
                <a:r>
                  <a:rPr lang="zh-CN" altLang="en-US" b="1" dirty="0" smtClean="0"/>
                  <a:t>的消息为止。（每个</a:t>
                </a:r>
                <a:r>
                  <a:rPr lang="en-US" altLang="zh-CN" b="1" dirty="0" smtClean="0"/>
                  <a:t>worker</a:t>
                </a:r>
                <a:r>
                  <a:rPr lang="zh-CN" altLang="en-US" b="1" dirty="0" smtClean="0"/>
                  <a:t>即便没有消息传送，也会发一个空消息）</a:t>
                </a:r>
                <a:endParaRPr lang="zh-CN" altLang="en-US" b="1" dirty="0"/>
              </a:p>
            </p:txBody>
          </p:sp>
        </mc:Choice>
        <mc:Fallback>
          <p:sp>
            <p:nvSpPr>
              <p:cNvPr id="70" name="文本框 69"/>
              <p:cNvSpPr txBox="1">
                <a:spLocks noRot="1" noChangeAspect="1" noMove="1" noResize="1" noEditPoints="1" noAdjustHandles="1" noChangeArrowheads="1" noChangeShapeType="1" noTextEdit="1"/>
              </p:cNvSpPr>
              <p:nvPr/>
            </p:nvSpPr>
            <p:spPr>
              <a:xfrm>
                <a:off x="1344000" y="4848371"/>
                <a:ext cx="6768000" cy="1892826"/>
              </a:xfrm>
              <a:prstGeom prst="rect">
                <a:avLst/>
              </a:prstGeom>
              <a:blipFill rotWithShape="0">
                <a:blip r:embed="rId3"/>
                <a:stretch>
                  <a:fillRect l="-720" r="-180" b="-1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995328"/>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6"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p:stCondLst>
                              <p:cond delay="1000"/>
                            </p:stCondLst>
                            <p:childTnLst>
                              <p:par>
                                <p:cTn id="11" presetID="29" presetClass="entr" presetSubtype="0" fill="hold" grpId="6"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ppt_x</p:attrName>
                                        </p:attrNameLst>
                                      </p:cBhvr>
                                      <p:tavLst>
                                        <p:tav tm="0">
                                          <p:val>
                                            <p:strVal val="#ppt_x-.2"/>
                                          </p:val>
                                        </p:tav>
                                        <p:tav tm="100000">
                                          <p:val>
                                            <p:strVal val="#ppt_x"/>
                                          </p:val>
                                        </p:tav>
                                      </p:tavLst>
                                    </p:anim>
                                    <p:anim calcmode="lin" valueType="num">
                                      <p:cBhvr>
                                        <p:cTn id="1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gtEl>
                                      </p:cBhvr>
                                    </p:animEffect>
                                  </p:childTnLst>
                                </p:cTn>
                              </p:par>
                            </p:childTnLst>
                          </p:cTn>
                        </p:par>
                        <p:par>
                          <p:cTn id="16" fill="hold">
                            <p:stCondLst>
                              <p:cond delay="2000"/>
                            </p:stCondLst>
                            <p:childTnLst>
                              <p:par>
                                <p:cTn id="17" presetID="29" presetClass="entr" presetSubtype="0" fill="hold" grpId="6"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ppt_x</p:attrName>
                                        </p:attrNameLst>
                                      </p:cBhvr>
                                      <p:tavLst>
                                        <p:tav tm="0">
                                          <p:val>
                                            <p:strVal val="#ppt_x-.2"/>
                                          </p:val>
                                        </p:tav>
                                        <p:tav tm="100000">
                                          <p:val>
                                            <p:strVal val="#ppt_x"/>
                                          </p:val>
                                        </p:tav>
                                      </p:tavLst>
                                    </p:anim>
                                    <p:anim calcmode="lin" valueType="num">
                                      <p:cBhvr>
                                        <p:cTn id="2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
                                        </p:tgtEl>
                                      </p:cBhvr>
                                    </p:animEffect>
                                  </p:childTnLst>
                                </p:cTn>
                              </p:par>
                            </p:childTnLst>
                          </p:cTn>
                        </p:par>
                        <p:par>
                          <p:cTn id="22" fill="hold">
                            <p:stCondLst>
                              <p:cond delay="3000"/>
                            </p:stCondLst>
                            <p:childTnLst>
                              <p:par>
                                <p:cTn id="23" presetID="29" presetClass="entr" presetSubtype="0" fill="hold" grpId="6"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ppt_x</p:attrName>
                                        </p:attrNameLst>
                                      </p:cBhvr>
                                      <p:tavLst>
                                        <p:tav tm="0">
                                          <p:val>
                                            <p:strVal val="#ppt_x-.2"/>
                                          </p:val>
                                        </p:tav>
                                        <p:tav tm="100000">
                                          <p:val>
                                            <p:strVal val="#ppt_x"/>
                                          </p:val>
                                        </p:tav>
                                      </p:tavLst>
                                    </p:anim>
                                    <p:anim calcmode="lin" valueType="num">
                                      <p:cBhvr>
                                        <p:cTn id="26"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1"/>
                                        </p:tgtEl>
                                      </p:cBhvr>
                                    </p:animEffect>
                                  </p:childTnLst>
                                </p:cTn>
                              </p:par>
                            </p:childTnLst>
                          </p:cTn>
                        </p:par>
                        <p:par>
                          <p:cTn id="28" fill="hold">
                            <p:stCondLst>
                              <p:cond delay="4000"/>
                            </p:stCondLst>
                            <p:childTnLst>
                              <p:par>
                                <p:cTn id="29" presetID="29" presetClass="entr" presetSubtype="0" fill="hold" grpId="6"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1000" fill="hold"/>
                                        <p:tgtEl>
                                          <p:spTgt spid="64"/>
                                        </p:tgtEl>
                                        <p:attrNameLst>
                                          <p:attrName>ppt_x</p:attrName>
                                        </p:attrNameLst>
                                      </p:cBhvr>
                                      <p:tavLst>
                                        <p:tav tm="0">
                                          <p:val>
                                            <p:strVal val="#ppt_x-.2"/>
                                          </p:val>
                                        </p:tav>
                                        <p:tav tm="100000">
                                          <p:val>
                                            <p:strVal val="#ppt_x"/>
                                          </p:val>
                                        </p:tav>
                                      </p:tavLst>
                                    </p:anim>
                                    <p:anim calcmode="lin" valueType="num">
                                      <p:cBhvr>
                                        <p:cTn id="32"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4"/>
                                        </p:tgtEl>
                                      </p:cBhvr>
                                    </p:animEffect>
                                  </p:childTnLst>
                                </p:cTn>
                              </p:par>
                            </p:childTnLst>
                          </p:cTn>
                        </p:par>
                        <p:par>
                          <p:cTn id="34" fill="hold">
                            <p:stCondLst>
                              <p:cond delay="5000"/>
                            </p:stCondLst>
                            <p:childTnLst>
                              <p:par>
                                <p:cTn id="35" presetID="29" presetClass="entr" presetSubtype="0" fill="hold" grpId="6"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1000" fill="hold"/>
                                        <p:tgtEl>
                                          <p:spTgt spid="65"/>
                                        </p:tgtEl>
                                        <p:attrNameLst>
                                          <p:attrName>ppt_x</p:attrName>
                                        </p:attrNameLst>
                                      </p:cBhvr>
                                      <p:tavLst>
                                        <p:tav tm="0">
                                          <p:val>
                                            <p:strVal val="#ppt_x-.2"/>
                                          </p:val>
                                        </p:tav>
                                        <p:tav tm="100000">
                                          <p:val>
                                            <p:strVal val="#ppt_x"/>
                                          </p:val>
                                        </p:tav>
                                      </p:tavLst>
                                    </p:anim>
                                    <p:anim calcmode="lin" valueType="num">
                                      <p:cBhvr>
                                        <p:cTn id="38"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65"/>
                                        </p:tgtEl>
                                      </p:cBhvr>
                                    </p:animEffect>
                                  </p:childTnLst>
                                </p:cTn>
                              </p:par>
                            </p:childTnLst>
                          </p:cTn>
                        </p:par>
                        <p:par>
                          <p:cTn id="40" fill="hold">
                            <p:stCondLst>
                              <p:cond delay="6000"/>
                            </p:stCondLst>
                            <p:childTnLst>
                              <p:par>
                                <p:cTn id="41" presetID="29" presetClass="entr" presetSubtype="0" fill="hold" grpId="6" nodeType="after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p:cTn id="43" dur="1000" fill="hold"/>
                                        <p:tgtEl>
                                          <p:spTgt spid="53"/>
                                        </p:tgtEl>
                                        <p:attrNameLst>
                                          <p:attrName>ppt_x</p:attrName>
                                        </p:attrNameLst>
                                      </p:cBhvr>
                                      <p:tavLst>
                                        <p:tav tm="0">
                                          <p:val>
                                            <p:strVal val="#ppt_x-.2"/>
                                          </p:val>
                                        </p:tav>
                                        <p:tav tm="100000">
                                          <p:val>
                                            <p:strVal val="#ppt_x"/>
                                          </p:val>
                                        </p:tav>
                                      </p:tavLst>
                                    </p:anim>
                                    <p:anim calcmode="lin" valueType="num">
                                      <p:cBhvr>
                                        <p:cTn id="44" dur="10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3"/>
                                        </p:tgtEl>
                                      </p:cBhvr>
                                    </p:animEffect>
                                  </p:childTnLst>
                                </p:cTn>
                              </p:par>
                            </p:childTnLst>
                          </p:cTn>
                        </p:par>
                        <p:par>
                          <p:cTn id="46" fill="hold">
                            <p:stCondLst>
                              <p:cond delay="7000"/>
                            </p:stCondLst>
                            <p:childTnLst>
                              <p:par>
                                <p:cTn id="47" presetID="29" presetClass="entr" presetSubtype="0" fill="hold" grpId="6"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1000" fill="hold"/>
                                        <p:tgtEl>
                                          <p:spTgt spid="54"/>
                                        </p:tgtEl>
                                        <p:attrNameLst>
                                          <p:attrName>ppt_x</p:attrName>
                                        </p:attrNameLst>
                                      </p:cBhvr>
                                      <p:tavLst>
                                        <p:tav tm="0">
                                          <p:val>
                                            <p:strVal val="#ppt_x-.2"/>
                                          </p:val>
                                        </p:tav>
                                        <p:tav tm="100000">
                                          <p:val>
                                            <p:strVal val="#ppt_x"/>
                                          </p:val>
                                        </p:tav>
                                      </p:tavLst>
                                    </p:anim>
                                    <p:anim calcmode="lin" valueType="num">
                                      <p:cBhvr>
                                        <p:cTn id="50"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8" grpId="0"/>
      <p:bldP spid="18" grpId="1"/>
      <p:bldP spid="18" grpId="2"/>
      <p:bldP spid="18" grpId="3"/>
      <p:bldP spid="18" grpId="4"/>
      <p:bldP spid="18" grpId="5"/>
      <p:bldP spid="18" grpId="6"/>
      <p:bldP spid="19" grpId="0"/>
      <p:bldP spid="19" grpId="1"/>
      <p:bldP spid="19" grpId="2"/>
      <p:bldP spid="19" grpId="3"/>
      <p:bldP spid="19" grpId="4"/>
      <p:bldP spid="19" grpId="5"/>
      <p:bldP spid="19" grpId="6"/>
      <p:bldP spid="21" grpId="0"/>
      <p:bldP spid="21" grpId="1"/>
      <p:bldP spid="21" grpId="2"/>
      <p:bldP spid="21" grpId="3"/>
      <p:bldP spid="21" grpId="4"/>
      <p:bldP spid="21" grpId="5"/>
      <p:bldP spid="21" grpId="6"/>
      <p:bldP spid="64" grpId="0"/>
      <p:bldP spid="64" grpId="1"/>
      <p:bldP spid="64" grpId="2"/>
      <p:bldP spid="64" grpId="3"/>
      <p:bldP spid="64" grpId="4"/>
      <p:bldP spid="64" grpId="5"/>
      <p:bldP spid="64" grpId="6"/>
      <p:bldP spid="65" grpId="0"/>
      <p:bldP spid="65" grpId="1"/>
      <p:bldP spid="65" grpId="2"/>
      <p:bldP spid="65" grpId="3"/>
      <p:bldP spid="65" grpId="4"/>
      <p:bldP spid="65" grpId="5"/>
      <p:bldP spid="65" grpId="6"/>
      <p:bldP spid="53" grpId="0"/>
      <p:bldP spid="53" grpId="1"/>
      <p:bldP spid="53" grpId="2"/>
      <p:bldP spid="53" grpId="3"/>
      <p:bldP spid="53" grpId="4"/>
      <p:bldP spid="53" grpId="5"/>
      <p:bldP spid="53" grpId="6"/>
      <p:bldP spid="54" grpId="0"/>
      <p:bldP spid="54" grpId="1"/>
      <p:bldP spid="54" grpId="2"/>
      <p:bldP spid="54" grpId="3"/>
      <p:bldP spid="54" grpId="4"/>
      <p:bldP spid="54" grpId="5"/>
      <p:bldP spid="54" grpId="6"/>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927455" y="243189"/>
            <a:ext cx="5945089" cy="572464"/>
          </a:xfrm>
          <a:prstGeom prst="rect">
            <a:avLst/>
          </a:prstGeom>
          <a:noFill/>
        </p:spPr>
        <p:txBody>
          <a:bodyPr wrap="none" rtlCol="0">
            <a:spAutoFit/>
          </a:bodyPr>
          <a:lstStyle/>
          <a:p>
            <a:pPr>
              <a:lnSpc>
                <a:spcPct val="130000"/>
              </a:lnSpc>
            </a:pPr>
            <a:r>
              <a:rPr lang="en-US" altLang="zh-CN" sz="2400" dirty="0" smtClean="0">
                <a:solidFill>
                  <a:schemeClr val="tx2"/>
                </a:solidFill>
                <a:latin typeface="Arial Black" charset="0"/>
                <a:ea typeface="微软雅黑" pitchFamily="34" charset="-122"/>
              </a:rPr>
              <a:t>AAP</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uFillTx/>
                <a:latin typeface="Arial Black" charset="0"/>
                <a:ea typeface="微软雅黑" pitchFamily="34" charset="-122"/>
              </a:rPr>
              <a:t>Adapt </a:t>
            </a:r>
            <a:r>
              <a:rPr lang="en-US" altLang="zh-CN" sz="2400" dirty="0" smtClean="0">
                <a:solidFill>
                  <a:schemeClr val="tx2"/>
                </a:solidFill>
                <a:latin typeface="Arial Black" charset="0"/>
                <a:ea typeface="微软雅黑" pitchFamily="34" charset="-122"/>
              </a:rPr>
              <a:t>As</a:t>
            </a:r>
            <a:r>
              <a:rPr lang="en-US" altLang="zh-CN" sz="2400" dirty="0" smtClean="0">
                <a:solidFill>
                  <a:schemeClr val="tx2"/>
                </a:solidFill>
                <a:uFillTx/>
                <a:latin typeface="Arial Black" charset="0"/>
                <a:ea typeface="微软雅黑" pitchFamily="34" charset="-122"/>
              </a:rPr>
              <a:t>ynchronous Parallel</a:t>
            </a:r>
            <a:endParaRPr lang="en-US" altLang="zh-CN" sz="2400" dirty="0" smtClean="0">
              <a:solidFill>
                <a:schemeClr val="tx2"/>
              </a:solidFill>
              <a:uFillTx/>
              <a:latin typeface="Arial Black" charset="0"/>
              <a:ea typeface="微软雅黑" pitchFamily="34" charset="-122"/>
            </a:endParaRPr>
          </a:p>
        </p:txBody>
      </p:sp>
      <p:sp>
        <p:nvSpPr>
          <p:cNvPr id="17" name="矩形 16"/>
          <p:cNvSpPr/>
          <p:nvPr/>
        </p:nvSpPr>
        <p:spPr>
          <a:xfrm>
            <a:off x="2574090" y="5541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344000" y="4564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19" name="文本框 18"/>
          <p:cNvSpPr txBox="1"/>
          <p:nvPr/>
        </p:nvSpPr>
        <p:spPr>
          <a:xfrm>
            <a:off x="1344000" y="4996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21" name="文本框 20"/>
          <p:cNvSpPr txBox="1"/>
          <p:nvPr/>
        </p:nvSpPr>
        <p:spPr>
          <a:xfrm>
            <a:off x="1361280" y="5454548"/>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34" name="矩形 33"/>
          <p:cNvSpPr/>
          <p:nvPr/>
        </p:nvSpPr>
        <p:spPr>
          <a:xfrm>
            <a:off x="2568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3504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2568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3504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4296000" y="4041000"/>
            <a:ext cx="0" cy="23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p:cNvCxnSpPr/>
          <p:nvPr/>
        </p:nvCxnSpPr>
        <p:spPr>
          <a:xfrm>
            <a:off x="4440000" y="4041000"/>
            <a:ext cx="0" cy="23400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864000" y="5939452"/>
            <a:ext cx="494510" cy="412421"/>
          </a:xfrm>
          <a:prstGeom prst="rect">
            <a:avLst/>
          </a:prstGeom>
          <a:noFill/>
        </p:spPr>
        <p:txBody>
          <a:bodyPr wrap="square" rtlCol="0">
            <a:spAutoFit/>
          </a:bodyPr>
          <a:lstStyle/>
          <a:p>
            <a:pPr>
              <a:lnSpc>
                <a:spcPct val="130000"/>
              </a:lnSpc>
            </a:pPr>
            <a:r>
              <a:rPr lang="en-US" altLang="zh-CN" sz="1600" smtClean="0">
                <a:solidFill>
                  <a:schemeClr val="tx2"/>
                </a:solidFill>
                <a:latin typeface="Arial Black" charset="0"/>
                <a:ea typeface="微软雅黑" pitchFamily="34" charset="-122"/>
              </a:rPr>
              <a:t>t1</a:t>
            </a:r>
            <a:endParaRPr lang="en-US" altLang="zh-CN" sz="1600" dirty="0" smtClean="0">
              <a:solidFill>
                <a:schemeClr val="tx2"/>
              </a:solidFill>
              <a:uFillTx/>
              <a:latin typeface="Arial Black" charset="0"/>
              <a:ea typeface="微软雅黑" pitchFamily="34" charset="-122"/>
            </a:endParaRPr>
          </a:p>
        </p:txBody>
      </p:sp>
      <p:sp>
        <p:nvSpPr>
          <p:cNvPr id="65" name="文本框 64"/>
          <p:cNvSpPr txBox="1"/>
          <p:nvPr/>
        </p:nvSpPr>
        <p:spPr>
          <a:xfrm>
            <a:off x="4449490" y="5939452"/>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t2</a:t>
            </a:r>
            <a:endParaRPr lang="en-US" altLang="zh-CN" sz="1600" dirty="0" smtClean="0">
              <a:solidFill>
                <a:schemeClr val="tx2"/>
              </a:solidFill>
              <a:uFillTx/>
              <a:latin typeface="Arial Black" charset="0"/>
              <a:ea typeface="微软雅黑" pitchFamily="34" charset="-122"/>
            </a:endParaRPr>
          </a:p>
        </p:txBody>
      </p:sp>
      <p:sp>
        <p:nvSpPr>
          <p:cNvPr id="31" name="矩形 30"/>
          <p:cNvSpPr/>
          <p:nvPr/>
        </p:nvSpPr>
        <p:spPr>
          <a:xfrm>
            <a:off x="4446090" y="5541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4440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5376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4440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5376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连接符 44"/>
          <p:cNvCxnSpPr/>
          <p:nvPr/>
        </p:nvCxnSpPr>
        <p:spPr>
          <a:xfrm>
            <a:off x="6168000" y="4041000"/>
            <a:ext cx="0" cy="23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p:nvPr/>
        </p:nvCxnSpPr>
        <p:spPr>
          <a:xfrm>
            <a:off x="6312000" y="4041000"/>
            <a:ext cx="0" cy="23400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318090" y="5541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6312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7248000" y="46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6312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7248000" y="51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p:cNvSpPr txBox="1"/>
          <p:nvPr/>
        </p:nvSpPr>
        <p:spPr>
          <a:xfrm>
            <a:off x="5745490" y="5913000"/>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t3</a:t>
            </a:r>
            <a:endParaRPr lang="en-US" altLang="zh-CN" sz="1600" dirty="0" smtClean="0">
              <a:solidFill>
                <a:schemeClr val="tx2"/>
              </a:solidFill>
              <a:uFillTx/>
              <a:latin typeface="Arial Black" charset="0"/>
              <a:ea typeface="微软雅黑" pitchFamily="34" charset="-122"/>
            </a:endParaRPr>
          </a:p>
        </p:txBody>
      </p:sp>
      <p:sp>
        <p:nvSpPr>
          <p:cNvPr id="54" name="文本框 53"/>
          <p:cNvSpPr txBox="1"/>
          <p:nvPr/>
        </p:nvSpPr>
        <p:spPr>
          <a:xfrm>
            <a:off x="6321490" y="5913000"/>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t4</a:t>
            </a:r>
            <a:endParaRPr lang="en-US" altLang="zh-CN" sz="1600" dirty="0" smtClean="0">
              <a:solidFill>
                <a:schemeClr val="tx2"/>
              </a:solidFill>
              <a:uFillTx/>
              <a:latin typeface="Arial Black" charset="0"/>
              <a:ea typeface="微软雅黑"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1597081" y="1698849"/>
                <a:ext cx="6693838" cy="111799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b="1">
                              <a:latin typeface="Cambria Math" charset="0"/>
                            </a:rPr>
                          </m:ctrlPr>
                        </m:sSubPr>
                        <m:e>
                          <m:r>
                            <a:rPr lang="zh-CN" altLang="en-US" b="1" i="1">
                              <a:latin typeface="Cambria Math" charset="0"/>
                            </a:rPr>
                            <m:t>𝑫𝑺</m:t>
                          </m:r>
                        </m:e>
                        <m:sub>
                          <m:r>
                            <a:rPr lang="zh-CN" altLang="en-US" b="1" i="1">
                              <a:latin typeface="Cambria Math" charset="0"/>
                            </a:rPr>
                            <m:t>𝒊</m:t>
                          </m:r>
                        </m:sub>
                      </m:sSub>
                      <m:r>
                        <a:rPr lang="zh-CN" altLang="en-US" b="1" i="0">
                          <a:latin typeface="Cambria Math" charset="0"/>
                        </a:rPr>
                        <m:t>= </m:t>
                      </m:r>
                      <m:d>
                        <m:dPr>
                          <m:begChr m:val="{"/>
                          <m:endChr m:val=""/>
                          <m:ctrlPr>
                            <a:rPr lang="zh-CN" altLang="en-US" b="1" i="1">
                              <a:latin typeface="Cambria Math" charset="0"/>
                            </a:rPr>
                          </m:ctrlPr>
                        </m:dPr>
                        <m:e>
                          <m:eqArr>
                            <m:eqArrPr>
                              <m:ctrlPr>
                                <a:rPr lang="zh-CN" altLang="en-US" b="1" i="1">
                                  <a:latin typeface="Cambria Math" charset="0"/>
                                </a:rPr>
                              </m:ctrlPr>
                            </m:eqArrPr>
                            <m:e>
                              <m:r>
                                <a:rPr lang="zh-CN" altLang="en-US" b="1" i="0">
                                  <a:latin typeface="Cambria Math" charset="0"/>
                                </a:rPr>
                                <m:t>&amp;</m:t>
                              </m:r>
                              <m:d>
                                <m:dPr>
                                  <m:begChr m:val=""/>
                                  <m:ctrlPr>
                                    <a:rPr lang="zh-CN" altLang="en-US" b="1" i="1">
                                      <a:latin typeface="Cambria Math" charset="0"/>
                                    </a:rPr>
                                  </m:ctrlPr>
                                </m:dPr>
                                <m:e>
                                  <m:r>
                                    <a:rPr lang="zh-CN" altLang="en-US" b="1" i="0">
                                      <a:latin typeface="Cambria Math" charset="0"/>
                                    </a:rPr>
                                    <m:t>+∞         ¬</m:t>
                                  </m:r>
                                  <m:r>
                                    <a:rPr lang="zh-CN" altLang="en-US" b="1" i="1">
                                      <a:latin typeface="Cambria Math" charset="0"/>
                                    </a:rPr>
                                    <m:t>𝑺</m:t>
                                  </m:r>
                                  <m:d>
                                    <m:dPr>
                                      <m:ctrlPr>
                                        <a:rPr lang="zh-CN" altLang="en-US" b="1" i="1">
                                          <a:latin typeface="Cambria Math" charset="0"/>
                                        </a:rPr>
                                      </m:ctrlPr>
                                    </m:dPr>
                                    <m:e>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𝒊</m:t>
                                          </m:r>
                                        </m:sub>
                                      </m:sSub>
                                      <m:r>
                                        <a:rPr lang="zh-CN" altLang="en-US" b="1" i="0">
                                          <a:latin typeface="Cambria Math" charset="0"/>
                                        </a:rPr>
                                        <m:t>, </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𝒎𝒊𝒏</m:t>
                                          </m:r>
                                        </m:sub>
                                      </m:sSub>
                                      <m:r>
                                        <a:rPr lang="zh-CN" altLang="en-US" b="1" i="0">
                                          <a:latin typeface="Cambria Math" charset="0"/>
                                        </a:rPr>
                                        <m:t>,</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𝒎𝒂𝒙</m:t>
                                          </m:r>
                                        </m:sub>
                                      </m:sSub>
                                    </m:e>
                                  </m:d>
                                  <m:r>
                                    <a:rPr lang="zh-CN" altLang="en-US" b="1" i="0">
                                      <a:latin typeface="Cambria Math" charset="0"/>
                                    </a:rPr>
                                    <m:t> ∨(</m:t>
                                  </m:r>
                                  <m:sSub>
                                    <m:sSubPr>
                                      <m:ctrlPr>
                                        <a:rPr lang="zh-CN" altLang="en-US" b="1" i="1">
                                          <a:latin typeface="Cambria Math" charset="0"/>
                                        </a:rPr>
                                      </m:ctrlPr>
                                    </m:sSubPr>
                                    <m:e>
                                      <m:r>
                                        <a:rPr lang="zh-CN" altLang="en-US" b="1" i="1">
                                          <a:latin typeface="Cambria Math" charset="0"/>
                                        </a:rPr>
                                        <m:t>𝜼</m:t>
                                      </m:r>
                                    </m:e>
                                    <m:sub>
                                      <m:r>
                                        <a:rPr lang="zh-CN" altLang="en-US" b="1" i="1">
                                          <a:latin typeface="Cambria Math" charset="0"/>
                                        </a:rPr>
                                        <m:t>𝒊</m:t>
                                      </m:r>
                                    </m:sub>
                                  </m:sSub>
                                  <m:r>
                                    <a:rPr lang="zh-CN" altLang="en-US" b="1" i="0">
                                      <a:latin typeface="Cambria Math" charset="0"/>
                                    </a:rPr>
                                    <m:t>=</m:t>
                                  </m:r>
                                  <m:r>
                                    <a:rPr lang="zh-CN" altLang="en-US" b="1" i="0">
                                      <a:latin typeface="Cambria Math" charset="0"/>
                                    </a:rPr>
                                    <m:t>𝟎</m:t>
                                  </m:r>
                                </m:e>
                              </m:d>
                            </m:e>
                            <m:e>
                              <m:r>
                                <a:rPr lang="zh-CN" altLang="en-US" b="1" i="0">
                                  <a:latin typeface="Cambria Math" charset="0"/>
                                </a:rPr>
                                <m:t>&amp;</m:t>
                              </m:r>
                              <m:d>
                                <m:dPr>
                                  <m:begChr m:val=""/>
                                  <m:ctrlPr>
                                    <a:rPr lang="zh-CN" altLang="en-US" b="1" i="1">
                                      <a:latin typeface="Cambria Math" charset="0"/>
                                    </a:rPr>
                                  </m:ctrlPr>
                                </m:dPr>
                                <m:e>
                                  <m:sSubSup>
                                    <m:sSubSupPr>
                                      <m:ctrlPr>
                                        <a:rPr lang="zh-CN" altLang="en-US" b="1" i="1">
                                          <a:latin typeface="Cambria Math" charset="0"/>
                                        </a:rPr>
                                      </m:ctrlPr>
                                    </m:sSubSupPr>
                                    <m:e>
                                      <m:r>
                                        <a:rPr lang="zh-CN" altLang="en-US" b="1" i="1">
                                          <a:latin typeface="Cambria Math" charset="0"/>
                                        </a:rPr>
                                        <m:t>𝑻</m:t>
                                      </m:r>
                                    </m:e>
                                    <m:sub>
                                      <m:r>
                                        <a:rPr lang="zh-CN" altLang="en-US" b="1" i="1">
                                          <a:latin typeface="Cambria Math" charset="0"/>
                                        </a:rPr>
                                        <m:t>𝑳𝒊</m:t>
                                      </m:r>
                                    </m:sub>
                                    <m:sup>
                                      <m:r>
                                        <a:rPr lang="zh-CN" altLang="en-US" b="1" i="1">
                                          <a:latin typeface="Cambria Math" charset="0"/>
                                        </a:rPr>
                                        <m:t>𝒊</m:t>
                                      </m:r>
                                    </m:sup>
                                  </m:sSubSup>
                                  <m:r>
                                    <a:rPr lang="zh-CN" altLang="en-US" b="1" i="0">
                                      <a:latin typeface="Cambria Math" charset="0"/>
                                    </a:rPr>
                                    <m:t>− </m:t>
                                  </m:r>
                                  <m:sSubSup>
                                    <m:sSubSupPr>
                                      <m:ctrlPr>
                                        <a:rPr lang="zh-CN" altLang="en-US" b="1" i="1">
                                          <a:latin typeface="Cambria Math" charset="0"/>
                                        </a:rPr>
                                      </m:ctrlPr>
                                    </m:sSubSupPr>
                                    <m:e>
                                      <m:r>
                                        <a:rPr lang="zh-CN" altLang="en-US" b="1" i="1">
                                          <a:latin typeface="Cambria Math" charset="0"/>
                                        </a:rPr>
                                        <m:t>𝑻</m:t>
                                      </m:r>
                                    </m:e>
                                    <m:sub>
                                      <m:r>
                                        <a:rPr lang="zh-CN" altLang="en-US" b="1" i="1">
                                          <a:latin typeface="Cambria Math" charset="0"/>
                                        </a:rPr>
                                        <m:t>𝒊𝒅𝒍𝒆</m:t>
                                      </m:r>
                                    </m:sub>
                                    <m:sup>
                                      <m:r>
                                        <a:rPr lang="zh-CN" altLang="en-US" b="1" i="1">
                                          <a:latin typeface="Cambria Math" charset="0"/>
                                        </a:rPr>
                                        <m:t>𝒊</m:t>
                                      </m:r>
                                    </m:sup>
                                  </m:sSubSup>
                                  <m:r>
                                    <a:rPr lang="zh-CN" altLang="en-US" b="1" i="0">
                                      <a:latin typeface="Cambria Math" charset="0"/>
                                    </a:rPr>
                                    <m:t>         </m:t>
                                  </m:r>
                                  <m:r>
                                    <a:rPr lang="zh-CN" altLang="en-US" b="1" i="1">
                                      <a:latin typeface="Cambria Math" charset="0"/>
                                    </a:rPr>
                                    <m:t>𝑺</m:t>
                                  </m:r>
                                  <m:d>
                                    <m:dPr>
                                      <m:ctrlPr>
                                        <a:rPr lang="zh-CN" altLang="en-US" b="1" i="1">
                                          <a:latin typeface="Cambria Math" charset="0"/>
                                        </a:rPr>
                                      </m:ctrlPr>
                                    </m:dPr>
                                    <m:e>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𝒊</m:t>
                                          </m:r>
                                        </m:sub>
                                      </m:sSub>
                                      <m:r>
                                        <a:rPr lang="zh-CN" altLang="en-US" b="1" i="0">
                                          <a:latin typeface="Cambria Math" charset="0"/>
                                        </a:rPr>
                                        <m:t>, </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𝒎𝒊𝒏</m:t>
                                          </m:r>
                                        </m:sub>
                                      </m:sSub>
                                      <m:r>
                                        <a:rPr lang="zh-CN" altLang="en-US" b="1" i="0">
                                          <a:latin typeface="Cambria Math" charset="0"/>
                                        </a:rPr>
                                        <m:t>,</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𝒎𝒂𝒙</m:t>
                                          </m:r>
                                        </m:sub>
                                      </m:sSub>
                                    </m:e>
                                  </m:d>
                                  <m:r>
                                    <a:rPr lang="zh-CN" altLang="en-US" b="1" i="0">
                                      <a:latin typeface="Cambria Math" charset="0"/>
                                    </a:rPr>
                                    <m:t> ∧(</m:t>
                                  </m:r>
                                  <m:r>
                                    <a:rPr lang="zh-CN" altLang="en-US" b="1" i="0">
                                      <a:latin typeface="Cambria Math" charset="0"/>
                                    </a:rPr>
                                    <m:t>𝟏</m:t>
                                  </m:r>
                                  <m:r>
                                    <a:rPr lang="zh-CN" altLang="en-US" b="1" i="0">
                                      <a:latin typeface="Cambria Math" charset="0"/>
                                    </a:rPr>
                                    <m:t> ≤ </m:t>
                                  </m:r>
                                  <m:sSub>
                                    <m:sSubPr>
                                      <m:ctrlPr>
                                        <a:rPr lang="zh-CN" altLang="en-US" b="1" i="1">
                                          <a:latin typeface="Cambria Math" charset="0"/>
                                        </a:rPr>
                                      </m:ctrlPr>
                                    </m:sSubPr>
                                    <m:e>
                                      <m:r>
                                        <a:rPr lang="zh-CN" altLang="en-US" b="1" i="1">
                                          <a:latin typeface="Cambria Math" charset="0"/>
                                        </a:rPr>
                                        <m:t>𝜼</m:t>
                                      </m:r>
                                    </m:e>
                                    <m:sub>
                                      <m:r>
                                        <a:rPr lang="zh-CN" altLang="en-US" b="1" i="1">
                                          <a:latin typeface="Cambria Math" charset="0"/>
                                        </a:rPr>
                                        <m:t>𝒊</m:t>
                                      </m:r>
                                    </m:sub>
                                  </m:sSub>
                                  <m:r>
                                    <a:rPr lang="zh-CN" altLang="en-US" b="1" i="0">
                                      <a:latin typeface="Cambria Math" charset="0"/>
                                    </a:rPr>
                                    <m:t> &lt; </m:t>
                                  </m:r>
                                  <m:sSub>
                                    <m:sSubPr>
                                      <m:ctrlPr>
                                        <a:rPr lang="zh-CN" altLang="en-US" b="1" i="1">
                                          <a:latin typeface="Cambria Math" charset="0"/>
                                        </a:rPr>
                                      </m:ctrlPr>
                                    </m:sSubPr>
                                    <m:e>
                                      <m:r>
                                        <a:rPr lang="zh-CN" altLang="en-US" b="1" i="1">
                                          <a:latin typeface="Cambria Math" charset="0"/>
                                        </a:rPr>
                                        <m:t>𝑳</m:t>
                                      </m:r>
                                    </m:e>
                                    <m:sub>
                                      <m:r>
                                        <a:rPr lang="zh-CN" altLang="en-US" b="1" i="1">
                                          <a:latin typeface="Cambria Math" charset="0"/>
                                        </a:rPr>
                                        <m:t>𝒊</m:t>
                                      </m:r>
                                    </m:sub>
                                  </m:sSub>
                                </m:e>
                              </m:d>
                            </m:e>
                            <m:e>
                              <m:r>
                                <a:rPr lang="zh-CN" altLang="en-US" b="1" i="0">
                                  <a:latin typeface="Cambria Math" charset="0"/>
                                </a:rPr>
                                <m:t>&amp;       </m:t>
                              </m:r>
                              <m:r>
                                <a:rPr lang="zh-CN" altLang="en-US" b="1" i="0">
                                  <a:latin typeface="Cambria Math" charset="0"/>
                                </a:rPr>
                                <m:t>𝟎</m:t>
                              </m:r>
                              <m:r>
                                <a:rPr lang="zh-CN" altLang="en-US" b="1" i="0">
                                  <a:latin typeface="Cambria Math" charset="0"/>
                                </a:rPr>
                                <m:t>            </m:t>
                              </m:r>
                              <m:r>
                                <a:rPr lang="zh-CN" altLang="en-US" b="1" i="1">
                                  <a:latin typeface="Cambria Math" charset="0"/>
                                </a:rPr>
                                <m:t>𝑺</m:t>
                              </m:r>
                              <m:d>
                                <m:dPr>
                                  <m:ctrlPr>
                                    <a:rPr lang="zh-CN" altLang="en-US" b="1" i="1">
                                      <a:latin typeface="Cambria Math" charset="0"/>
                                    </a:rPr>
                                  </m:ctrlPr>
                                </m:dPr>
                                <m:e>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𝒊</m:t>
                                      </m:r>
                                    </m:sub>
                                  </m:sSub>
                                  <m:r>
                                    <a:rPr lang="zh-CN" altLang="en-US" b="1" i="0">
                                      <a:latin typeface="Cambria Math" charset="0"/>
                                    </a:rPr>
                                    <m:t>, </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𝒎𝒊𝒏</m:t>
                                      </m:r>
                                    </m:sub>
                                  </m:sSub>
                                  <m:r>
                                    <a:rPr lang="zh-CN" altLang="en-US" b="1" i="0">
                                      <a:latin typeface="Cambria Math" charset="0"/>
                                    </a:rPr>
                                    <m:t>,</m:t>
                                  </m:r>
                                  <m:sSub>
                                    <m:sSubPr>
                                      <m:ctrlPr>
                                        <a:rPr lang="zh-CN" altLang="en-US" b="1" i="1">
                                          <a:latin typeface="Cambria Math" charset="0"/>
                                        </a:rPr>
                                      </m:ctrlPr>
                                    </m:sSubPr>
                                    <m:e>
                                      <m:r>
                                        <a:rPr lang="zh-CN" altLang="en-US" b="1" i="1">
                                          <a:latin typeface="Cambria Math" charset="0"/>
                                        </a:rPr>
                                        <m:t>𝒓</m:t>
                                      </m:r>
                                    </m:e>
                                    <m:sub>
                                      <m:r>
                                        <a:rPr lang="zh-CN" altLang="en-US" b="1" i="1">
                                          <a:latin typeface="Cambria Math" charset="0"/>
                                        </a:rPr>
                                        <m:t>𝒎𝒂𝒙</m:t>
                                      </m:r>
                                    </m:sub>
                                  </m:sSub>
                                </m:e>
                              </m:d>
                              <m:r>
                                <a:rPr lang="zh-CN" altLang="en-US" b="1" i="0">
                                  <a:latin typeface="Cambria Math" charset="0"/>
                                </a:rPr>
                                <m:t> ∧ ( </m:t>
                              </m:r>
                              <m:sSub>
                                <m:sSubPr>
                                  <m:ctrlPr>
                                    <a:rPr lang="zh-CN" altLang="en-US" b="1" i="1">
                                      <a:latin typeface="Cambria Math" charset="0"/>
                                    </a:rPr>
                                  </m:ctrlPr>
                                </m:sSubPr>
                                <m:e>
                                  <m:r>
                                    <a:rPr lang="zh-CN" altLang="en-US" b="1" i="1">
                                      <a:latin typeface="Cambria Math" charset="0"/>
                                    </a:rPr>
                                    <m:t>𝜼</m:t>
                                  </m:r>
                                </m:e>
                                <m:sub>
                                  <m:r>
                                    <a:rPr lang="zh-CN" altLang="en-US" b="1" i="1">
                                      <a:latin typeface="Cambria Math" charset="0"/>
                                    </a:rPr>
                                    <m:t>𝒊</m:t>
                                  </m:r>
                                </m:sub>
                              </m:sSub>
                              <m:r>
                                <a:rPr lang="zh-CN" altLang="en-US" b="1" i="0">
                                  <a:latin typeface="Cambria Math" charset="0"/>
                                </a:rPr>
                                <m:t> ≥ </m:t>
                              </m:r>
                              <m:sSub>
                                <m:sSubPr>
                                  <m:ctrlPr>
                                    <a:rPr lang="zh-CN" altLang="en-US" b="1" i="1">
                                      <a:latin typeface="Cambria Math" charset="0"/>
                                    </a:rPr>
                                  </m:ctrlPr>
                                </m:sSubPr>
                                <m:e>
                                  <m:r>
                                    <a:rPr lang="zh-CN" altLang="en-US" b="1" i="1">
                                      <a:latin typeface="Cambria Math" charset="0"/>
                                    </a:rPr>
                                    <m:t>𝑳</m:t>
                                  </m:r>
                                </m:e>
                                <m:sub>
                                  <m:r>
                                    <a:rPr lang="zh-CN" altLang="en-US" b="1" i="1">
                                      <a:latin typeface="Cambria Math" charset="0"/>
                                    </a:rPr>
                                    <m:t>𝒊</m:t>
                                  </m:r>
                                </m:sub>
                              </m:sSub>
                              <m:r>
                                <a:rPr lang="zh-CN" altLang="en-US" b="1" i="0">
                                  <a:latin typeface="Cambria Math" charset="0"/>
                                </a:rPr>
                                <m:t>) </m:t>
                              </m:r>
                            </m:e>
                          </m:eqArr>
                        </m:e>
                      </m:d>
                    </m:oMath>
                  </m:oMathPara>
                </a14:m>
                <a:endParaRPr lang="zh-CN" altLang="en-US" b="1" dirty="0"/>
              </a:p>
            </p:txBody>
          </p:sp>
        </mc:Choice>
        <mc:Fallback>
          <p:sp>
            <p:nvSpPr>
              <p:cNvPr id="2" name="矩形 1"/>
              <p:cNvSpPr>
                <a:spLocks noRot="1" noChangeAspect="1" noMove="1" noResize="1" noEditPoints="1" noAdjustHandles="1" noChangeArrowheads="1" noChangeShapeType="1" noTextEdit="1"/>
              </p:cNvSpPr>
              <p:nvPr/>
            </p:nvSpPr>
            <p:spPr>
              <a:xfrm>
                <a:off x="1597081" y="1698849"/>
                <a:ext cx="6693838" cy="111799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8544000" y="1514183"/>
                <a:ext cx="299992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charset="0"/>
                            </a:rPr>
                          </m:ctrlPr>
                        </m:sSubPr>
                        <m:e>
                          <m:r>
                            <a:rPr lang="zh-CN" altLang="en-US" i="1">
                              <a:latin typeface="Cambria Math" charset="0"/>
                            </a:rPr>
                            <m:t>𝐿</m:t>
                          </m:r>
                        </m:e>
                        <m:sub>
                          <m:r>
                            <a:rPr lang="zh-CN" altLang="en-US" i="1">
                              <a:latin typeface="Cambria Math" charset="0"/>
                            </a:rPr>
                            <m:t>𝑖</m:t>
                          </m:r>
                        </m:sub>
                      </m:sSub>
                      <m:r>
                        <a:rPr lang="zh-CN" altLang="en-US" i="0">
                          <a:latin typeface="Cambria Math" charset="0"/>
                        </a:rPr>
                        <m:t>=</m:t>
                      </m:r>
                      <m:func>
                        <m:funcPr>
                          <m:ctrlPr>
                            <a:rPr lang="zh-CN" altLang="en-US" i="1">
                              <a:latin typeface="Cambria Math" charset="0"/>
                            </a:rPr>
                          </m:ctrlPr>
                        </m:funcPr>
                        <m:fName>
                          <m:r>
                            <m:rPr>
                              <m:sty m:val="p"/>
                            </m:rPr>
                            <a:rPr lang="zh-CN" altLang="en-US" i="0">
                              <a:latin typeface="Cambria Math" charset="0"/>
                            </a:rPr>
                            <m:t>max</m:t>
                          </m:r>
                        </m:fName>
                        <m:e>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𝜂</m:t>
                                  </m:r>
                                </m:e>
                                <m:sub>
                                  <m:r>
                                    <a:rPr lang="zh-CN" altLang="en-US" i="1">
                                      <a:latin typeface="Cambria Math" charset="0"/>
                                    </a:rPr>
                                    <m:t>𝑖</m:t>
                                  </m:r>
                                </m:sub>
                              </m:sSub>
                              <m:r>
                                <a:rPr lang="zh-CN" altLang="en-US" i="0">
                                  <a:latin typeface="Cambria Math" charset="0"/>
                                </a:rPr>
                                <m:t>, </m:t>
                              </m:r>
                              <m:sSub>
                                <m:sSubPr>
                                  <m:ctrlPr>
                                    <a:rPr lang="zh-CN" altLang="en-US" i="1">
                                      <a:latin typeface="Cambria Math" charset="0"/>
                                    </a:rPr>
                                  </m:ctrlPr>
                                </m:sSubPr>
                                <m:e>
                                  <m:r>
                                    <a:rPr lang="zh-CN" altLang="en-US" i="1">
                                      <a:latin typeface="Cambria Math" charset="0"/>
                                    </a:rPr>
                                    <m:t>𝐿</m:t>
                                  </m:r>
                                </m:e>
                                <m:sub>
                                  <m:r>
                                    <a:rPr lang="zh-CN" altLang="en-US" i="1">
                                      <a:latin typeface="Cambria Math" charset="0"/>
                                    </a:rPr>
                                    <m:t>𝛼</m:t>
                                  </m:r>
                                </m:sub>
                              </m:sSub>
                            </m:e>
                          </m:d>
                        </m:e>
                      </m:func>
                      <m:r>
                        <a:rPr lang="zh-CN" altLang="en-US" i="0">
                          <a:latin typeface="Cambria Math" charset="0"/>
                        </a:rPr>
                        <m:t>+ ∆</m:t>
                      </m:r>
                      <m:sSub>
                        <m:sSubPr>
                          <m:ctrlPr>
                            <a:rPr lang="zh-CN" altLang="en-US" i="1">
                              <a:latin typeface="Cambria Math" charset="0"/>
                            </a:rPr>
                          </m:ctrlPr>
                        </m:sSubPr>
                        <m:e>
                          <m:r>
                            <a:rPr lang="zh-CN" altLang="en-US" i="1">
                              <a:latin typeface="Cambria Math" charset="0"/>
                            </a:rPr>
                            <m:t>𝑡</m:t>
                          </m:r>
                        </m:e>
                        <m:sub>
                          <m:r>
                            <a:rPr lang="zh-CN" altLang="en-US" i="1">
                              <a:latin typeface="Cambria Math" charset="0"/>
                            </a:rPr>
                            <m:t>𝑖</m:t>
                          </m:r>
                        </m:sub>
                      </m:sSub>
                      <m:r>
                        <a:rPr lang="zh-CN" altLang="en-US" i="0">
                          <a:latin typeface="Cambria Math" charset="0"/>
                        </a:rPr>
                        <m:t>∗ </m:t>
                      </m:r>
                      <m:sSub>
                        <m:sSubPr>
                          <m:ctrlPr>
                            <a:rPr lang="zh-CN" altLang="en-US" i="1">
                              <a:latin typeface="Cambria Math" charset="0"/>
                            </a:rPr>
                          </m:ctrlPr>
                        </m:sSubPr>
                        <m:e>
                          <m:r>
                            <a:rPr lang="zh-CN" altLang="en-US" i="1">
                              <a:latin typeface="Cambria Math" charset="0"/>
                            </a:rPr>
                            <m:t>𝑠</m:t>
                          </m:r>
                        </m:e>
                        <m:sub>
                          <m:r>
                            <a:rPr lang="zh-CN" altLang="en-US" i="1">
                              <a:latin typeface="Cambria Math" charset="0"/>
                            </a:rPr>
                            <m:t>𝑖</m:t>
                          </m:r>
                        </m:sub>
                      </m:sSub>
                      <m:r>
                        <a:rPr lang="zh-CN" altLang="en-US" i="0">
                          <a:latin typeface="Cambria Math" charset="0"/>
                        </a:rPr>
                        <m:t> </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8544000" y="1514183"/>
                <a:ext cx="2999924" cy="369332"/>
              </a:xfrm>
              <a:prstGeom prst="rect">
                <a:avLst/>
              </a:prstGeom>
              <a:blipFill rotWithShape="0">
                <a:blip r:embed="rId3"/>
                <a:stretch>
                  <a:fillRect t="-95082" b="-1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8551925" y="2219891"/>
                <a:ext cx="1577996" cy="65774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a:latin typeface="Cambria Math" charset="0"/>
                            </a:rPr>
                          </m:ctrlPr>
                        </m:sSubSupPr>
                        <m:e>
                          <m:r>
                            <a:rPr lang="zh-CN" altLang="en-US">
                              <a:latin typeface="Cambria Math" charset="0"/>
                            </a:rPr>
                            <m:t> </m:t>
                          </m:r>
                          <m:r>
                            <a:rPr lang="zh-CN" altLang="en-US" i="1">
                              <a:latin typeface="Cambria Math" charset="0"/>
                            </a:rPr>
                            <m:t>𝑇</m:t>
                          </m:r>
                        </m:e>
                        <m:sub>
                          <m:r>
                            <a:rPr lang="zh-CN" altLang="en-US" i="1">
                              <a:latin typeface="Cambria Math" charset="0"/>
                            </a:rPr>
                            <m:t>𝐿𝑖</m:t>
                          </m:r>
                        </m:sub>
                        <m:sup>
                          <m:r>
                            <a:rPr lang="zh-CN" altLang="en-US" i="1">
                              <a:latin typeface="Cambria Math" charset="0"/>
                            </a:rPr>
                            <m:t>𝑖</m:t>
                          </m:r>
                        </m:sup>
                      </m:sSubSup>
                      <m:r>
                        <a:rPr lang="zh-CN" altLang="en-US" i="0">
                          <a:latin typeface="Cambria Math" charset="0"/>
                        </a:rPr>
                        <m:t>= </m:t>
                      </m:r>
                      <m:f>
                        <m:fPr>
                          <m:ctrlPr>
                            <a:rPr lang="zh-CN" altLang="en-US" i="1">
                              <a:latin typeface="Cambria Math" charset="0"/>
                            </a:rPr>
                          </m:ctrlPr>
                        </m:fPr>
                        <m:num>
                          <m:sSub>
                            <m:sSubPr>
                              <m:ctrlPr>
                                <a:rPr lang="zh-CN" altLang="en-US" i="1">
                                  <a:latin typeface="Cambria Math" charset="0"/>
                                </a:rPr>
                              </m:ctrlPr>
                            </m:sSubPr>
                            <m:e>
                              <m:r>
                                <a:rPr lang="zh-CN" altLang="en-US" i="1">
                                  <a:latin typeface="Cambria Math" charset="0"/>
                                </a:rPr>
                                <m:t>𝐿</m:t>
                              </m:r>
                            </m:e>
                            <m:sub>
                              <m:r>
                                <a:rPr lang="zh-CN" altLang="en-US" i="1">
                                  <a:latin typeface="Cambria Math" charset="0"/>
                                </a:rPr>
                                <m:t>𝑖</m:t>
                              </m:r>
                            </m:sub>
                          </m:sSub>
                          <m:r>
                            <a:rPr lang="zh-CN" altLang="en-US" i="0">
                              <a:latin typeface="Cambria Math" charset="0"/>
                            </a:rPr>
                            <m:t>− </m:t>
                          </m:r>
                          <m:sSub>
                            <m:sSubPr>
                              <m:ctrlPr>
                                <a:rPr lang="zh-CN" altLang="en-US" i="1">
                                  <a:latin typeface="Cambria Math" charset="0"/>
                                </a:rPr>
                              </m:ctrlPr>
                            </m:sSubPr>
                            <m:e>
                              <m:r>
                                <a:rPr lang="zh-CN" altLang="en-US" i="1">
                                  <a:latin typeface="Cambria Math" charset="0"/>
                                </a:rPr>
                                <m:t>𝜂</m:t>
                              </m:r>
                            </m:e>
                            <m:sub>
                              <m:r>
                                <a:rPr lang="zh-CN" altLang="en-US" i="1">
                                  <a:latin typeface="Cambria Math" charset="0"/>
                                </a:rPr>
                                <m:t>𝑖</m:t>
                              </m:r>
                            </m:sub>
                          </m:sSub>
                        </m:num>
                        <m:den>
                          <m:sSub>
                            <m:sSubPr>
                              <m:ctrlPr>
                                <a:rPr lang="zh-CN" altLang="en-US" i="1">
                                  <a:latin typeface="Cambria Math" charset="0"/>
                                </a:rPr>
                              </m:ctrlPr>
                            </m:sSubPr>
                            <m:e>
                              <m:r>
                                <a:rPr lang="zh-CN" altLang="en-US" i="1">
                                  <a:latin typeface="Cambria Math" charset="0"/>
                                </a:rPr>
                                <m:t>𝑠</m:t>
                              </m:r>
                            </m:e>
                            <m:sub>
                              <m:r>
                                <a:rPr lang="zh-CN" altLang="en-US" i="1">
                                  <a:latin typeface="Cambria Math" charset="0"/>
                                </a:rPr>
                                <m:t>𝑖</m:t>
                              </m:r>
                            </m:sub>
                          </m:sSub>
                        </m:den>
                      </m:f>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8551925" y="2219891"/>
                <a:ext cx="1577996" cy="657744"/>
              </a:xfrm>
              <a:prstGeom prst="rect">
                <a:avLst/>
              </a:prstGeom>
              <a:blipFill rotWithShape="0">
                <a:blip r:embed="rId4"/>
                <a:stretch>
                  <a:fillRect/>
                </a:stretch>
              </a:blipFill>
            </p:spPr>
            <p:txBody>
              <a:bodyPr/>
              <a:lstStyle/>
              <a:p>
                <a:r>
                  <a:rPr lang="zh-CN" altLang="en-US">
                    <a:noFill/>
                  </a:rPr>
                  <a:t> </a:t>
                </a:r>
              </a:p>
            </p:txBody>
          </p:sp>
        </mc:Fallback>
      </mc:AlternateContent>
      <p:sp>
        <p:nvSpPr>
          <p:cNvPr id="69" name="文本框 68"/>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565868693"/>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6"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p:stCondLst>
                              <p:cond delay="1000"/>
                            </p:stCondLst>
                            <p:childTnLst>
                              <p:par>
                                <p:cTn id="11" presetID="29" presetClass="entr" presetSubtype="0" fill="hold" grpId="6"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ppt_x</p:attrName>
                                        </p:attrNameLst>
                                      </p:cBhvr>
                                      <p:tavLst>
                                        <p:tav tm="0">
                                          <p:val>
                                            <p:strVal val="#ppt_x-.2"/>
                                          </p:val>
                                        </p:tav>
                                        <p:tav tm="100000">
                                          <p:val>
                                            <p:strVal val="#ppt_x"/>
                                          </p:val>
                                        </p:tav>
                                      </p:tavLst>
                                    </p:anim>
                                    <p:anim calcmode="lin" valueType="num">
                                      <p:cBhvr>
                                        <p:cTn id="1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gtEl>
                                      </p:cBhvr>
                                    </p:animEffect>
                                  </p:childTnLst>
                                </p:cTn>
                              </p:par>
                            </p:childTnLst>
                          </p:cTn>
                        </p:par>
                        <p:par>
                          <p:cTn id="16" fill="hold">
                            <p:stCondLst>
                              <p:cond delay="2000"/>
                            </p:stCondLst>
                            <p:childTnLst>
                              <p:par>
                                <p:cTn id="17" presetID="29" presetClass="entr" presetSubtype="0" fill="hold" grpId="6"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ppt_x</p:attrName>
                                        </p:attrNameLst>
                                      </p:cBhvr>
                                      <p:tavLst>
                                        <p:tav tm="0">
                                          <p:val>
                                            <p:strVal val="#ppt_x-.2"/>
                                          </p:val>
                                        </p:tav>
                                        <p:tav tm="100000">
                                          <p:val>
                                            <p:strVal val="#ppt_x"/>
                                          </p:val>
                                        </p:tav>
                                      </p:tavLst>
                                    </p:anim>
                                    <p:anim calcmode="lin" valueType="num">
                                      <p:cBhvr>
                                        <p:cTn id="2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
                                        </p:tgtEl>
                                      </p:cBhvr>
                                    </p:animEffect>
                                  </p:childTnLst>
                                </p:cTn>
                              </p:par>
                            </p:childTnLst>
                          </p:cTn>
                        </p:par>
                        <p:par>
                          <p:cTn id="22" fill="hold">
                            <p:stCondLst>
                              <p:cond delay="3000"/>
                            </p:stCondLst>
                            <p:childTnLst>
                              <p:par>
                                <p:cTn id="23" presetID="29" presetClass="entr" presetSubtype="0" fill="hold" grpId="6"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ppt_x</p:attrName>
                                        </p:attrNameLst>
                                      </p:cBhvr>
                                      <p:tavLst>
                                        <p:tav tm="0">
                                          <p:val>
                                            <p:strVal val="#ppt_x-.2"/>
                                          </p:val>
                                        </p:tav>
                                        <p:tav tm="100000">
                                          <p:val>
                                            <p:strVal val="#ppt_x"/>
                                          </p:val>
                                        </p:tav>
                                      </p:tavLst>
                                    </p:anim>
                                    <p:anim calcmode="lin" valueType="num">
                                      <p:cBhvr>
                                        <p:cTn id="26"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1"/>
                                        </p:tgtEl>
                                      </p:cBhvr>
                                    </p:animEffect>
                                  </p:childTnLst>
                                </p:cTn>
                              </p:par>
                            </p:childTnLst>
                          </p:cTn>
                        </p:par>
                        <p:par>
                          <p:cTn id="28" fill="hold">
                            <p:stCondLst>
                              <p:cond delay="4000"/>
                            </p:stCondLst>
                            <p:childTnLst>
                              <p:par>
                                <p:cTn id="29" presetID="29" presetClass="entr" presetSubtype="0" fill="hold" grpId="6"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1000" fill="hold"/>
                                        <p:tgtEl>
                                          <p:spTgt spid="64"/>
                                        </p:tgtEl>
                                        <p:attrNameLst>
                                          <p:attrName>ppt_x</p:attrName>
                                        </p:attrNameLst>
                                      </p:cBhvr>
                                      <p:tavLst>
                                        <p:tav tm="0">
                                          <p:val>
                                            <p:strVal val="#ppt_x-.2"/>
                                          </p:val>
                                        </p:tav>
                                        <p:tav tm="100000">
                                          <p:val>
                                            <p:strVal val="#ppt_x"/>
                                          </p:val>
                                        </p:tav>
                                      </p:tavLst>
                                    </p:anim>
                                    <p:anim calcmode="lin" valueType="num">
                                      <p:cBhvr>
                                        <p:cTn id="32"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4"/>
                                        </p:tgtEl>
                                      </p:cBhvr>
                                    </p:animEffect>
                                  </p:childTnLst>
                                </p:cTn>
                              </p:par>
                            </p:childTnLst>
                          </p:cTn>
                        </p:par>
                        <p:par>
                          <p:cTn id="34" fill="hold">
                            <p:stCondLst>
                              <p:cond delay="5000"/>
                            </p:stCondLst>
                            <p:childTnLst>
                              <p:par>
                                <p:cTn id="35" presetID="29" presetClass="entr" presetSubtype="0" fill="hold" grpId="6"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1000" fill="hold"/>
                                        <p:tgtEl>
                                          <p:spTgt spid="65"/>
                                        </p:tgtEl>
                                        <p:attrNameLst>
                                          <p:attrName>ppt_x</p:attrName>
                                        </p:attrNameLst>
                                      </p:cBhvr>
                                      <p:tavLst>
                                        <p:tav tm="0">
                                          <p:val>
                                            <p:strVal val="#ppt_x-.2"/>
                                          </p:val>
                                        </p:tav>
                                        <p:tav tm="100000">
                                          <p:val>
                                            <p:strVal val="#ppt_x"/>
                                          </p:val>
                                        </p:tav>
                                      </p:tavLst>
                                    </p:anim>
                                    <p:anim calcmode="lin" valueType="num">
                                      <p:cBhvr>
                                        <p:cTn id="38"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65"/>
                                        </p:tgtEl>
                                      </p:cBhvr>
                                    </p:animEffect>
                                  </p:childTnLst>
                                </p:cTn>
                              </p:par>
                            </p:childTnLst>
                          </p:cTn>
                        </p:par>
                        <p:par>
                          <p:cTn id="40" fill="hold">
                            <p:stCondLst>
                              <p:cond delay="6000"/>
                            </p:stCondLst>
                            <p:childTnLst>
                              <p:par>
                                <p:cTn id="41" presetID="29" presetClass="entr" presetSubtype="0" fill="hold" grpId="6" nodeType="after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p:cTn id="43" dur="1000" fill="hold"/>
                                        <p:tgtEl>
                                          <p:spTgt spid="53"/>
                                        </p:tgtEl>
                                        <p:attrNameLst>
                                          <p:attrName>ppt_x</p:attrName>
                                        </p:attrNameLst>
                                      </p:cBhvr>
                                      <p:tavLst>
                                        <p:tav tm="0">
                                          <p:val>
                                            <p:strVal val="#ppt_x-.2"/>
                                          </p:val>
                                        </p:tav>
                                        <p:tav tm="100000">
                                          <p:val>
                                            <p:strVal val="#ppt_x"/>
                                          </p:val>
                                        </p:tav>
                                      </p:tavLst>
                                    </p:anim>
                                    <p:anim calcmode="lin" valueType="num">
                                      <p:cBhvr>
                                        <p:cTn id="44" dur="10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3"/>
                                        </p:tgtEl>
                                      </p:cBhvr>
                                    </p:animEffect>
                                  </p:childTnLst>
                                </p:cTn>
                              </p:par>
                            </p:childTnLst>
                          </p:cTn>
                        </p:par>
                        <p:par>
                          <p:cTn id="46" fill="hold">
                            <p:stCondLst>
                              <p:cond delay="7000"/>
                            </p:stCondLst>
                            <p:childTnLst>
                              <p:par>
                                <p:cTn id="47" presetID="29" presetClass="entr" presetSubtype="0" fill="hold" grpId="6"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1000" fill="hold"/>
                                        <p:tgtEl>
                                          <p:spTgt spid="54"/>
                                        </p:tgtEl>
                                        <p:attrNameLst>
                                          <p:attrName>ppt_x</p:attrName>
                                        </p:attrNameLst>
                                      </p:cBhvr>
                                      <p:tavLst>
                                        <p:tav tm="0">
                                          <p:val>
                                            <p:strVal val="#ppt_x-.2"/>
                                          </p:val>
                                        </p:tav>
                                        <p:tav tm="100000">
                                          <p:val>
                                            <p:strVal val="#ppt_x"/>
                                          </p:val>
                                        </p:tav>
                                      </p:tavLst>
                                    </p:anim>
                                    <p:anim calcmode="lin" valueType="num">
                                      <p:cBhvr>
                                        <p:cTn id="50"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8" grpId="0"/>
      <p:bldP spid="18" grpId="1"/>
      <p:bldP spid="18" grpId="2"/>
      <p:bldP spid="18" grpId="3"/>
      <p:bldP spid="18" grpId="4"/>
      <p:bldP spid="18" grpId="5"/>
      <p:bldP spid="18" grpId="6"/>
      <p:bldP spid="19" grpId="0"/>
      <p:bldP spid="19" grpId="1"/>
      <p:bldP spid="19" grpId="2"/>
      <p:bldP spid="19" grpId="3"/>
      <p:bldP spid="19" grpId="4"/>
      <p:bldP spid="19" grpId="5"/>
      <p:bldP spid="19" grpId="6"/>
      <p:bldP spid="21" grpId="0"/>
      <p:bldP spid="21" grpId="1"/>
      <p:bldP spid="21" grpId="2"/>
      <p:bldP spid="21" grpId="3"/>
      <p:bldP spid="21" grpId="4"/>
      <p:bldP spid="21" grpId="5"/>
      <p:bldP spid="21" grpId="6"/>
      <p:bldP spid="64" grpId="0"/>
      <p:bldP spid="64" grpId="1"/>
      <p:bldP spid="64" grpId="2"/>
      <p:bldP spid="64" grpId="3"/>
      <p:bldP spid="64" grpId="4"/>
      <p:bldP spid="64" grpId="5"/>
      <p:bldP spid="64" grpId="6"/>
      <p:bldP spid="65" grpId="0"/>
      <p:bldP spid="65" grpId="1"/>
      <p:bldP spid="65" grpId="2"/>
      <p:bldP spid="65" grpId="3"/>
      <p:bldP spid="65" grpId="4"/>
      <p:bldP spid="65" grpId="5"/>
      <p:bldP spid="65" grpId="6"/>
      <p:bldP spid="53" grpId="0"/>
      <p:bldP spid="53" grpId="1"/>
      <p:bldP spid="53" grpId="2"/>
      <p:bldP spid="53" grpId="3"/>
      <p:bldP spid="53" grpId="4"/>
      <p:bldP spid="53" grpId="5"/>
      <p:bldP spid="53" grpId="6"/>
      <p:bldP spid="54" grpId="0"/>
      <p:bldP spid="54" grpId="1"/>
      <p:bldP spid="54" grpId="2"/>
      <p:bldP spid="54" grpId="3"/>
      <p:bldP spid="54" grpId="4"/>
      <p:bldP spid="54" grpId="5"/>
      <p:bldP spid="54" grpId="6"/>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96000" y="548640"/>
            <a:ext cx="3959860" cy="6477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rial Black" charset="0"/>
              </a:rPr>
              <a:t>研究目标</a:t>
            </a:r>
            <a:endParaRPr lang="en-US" altLang="zh-CN" dirty="0">
              <a:latin typeface="Arial Black" charset="0"/>
            </a:endParaRPr>
          </a:p>
        </p:txBody>
      </p:sp>
      <p:sp>
        <p:nvSpPr>
          <p:cNvPr id="5" name="矩形 4"/>
          <p:cNvSpPr/>
          <p:nvPr/>
        </p:nvSpPr>
        <p:spPr>
          <a:xfrm>
            <a:off x="8400415" y="1557020"/>
            <a:ext cx="2663825" cy="39598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office6\wpsassist\cache\A000220150821B77PPIC"/>
          <p:cNvPicPr>
            <a:picLocks noChangeAspect="1"/>
          </p:cNvPicPr>
          <p:nvPr/>
        </p:nvPicPr>
        <p:blipFill>
          <a:blip r:embed="rId2"/>
          <a:stretch>
            <a:fillRect/>
          </a:stretch>
        </p:blipFill>
        <p:spPr>
          <a:xfrm>
            <a:off x="7680325" y="2060575"/>
            <a:ext cx="2544445" cy="3153410"/>
          </a:xfrm>
          <a:prstGeom prst="rect">
            <a:avLst/>
          </a:prstGeom>
        </p:spPr>
      </p:pic>
      <p:grpSp>
        <p:nvGrpSpPr>
          <p:cNvPr id="9" name="组合 8"/>
          <p:cNvGrpSpPr/>
          <p:nvPr/>
        </p:nvGrpSpPr>
        <p:grpSpPr>
          <a:xfrm>
            <a:off x="1488000" y="4077000"/>
            <a:ext cx="2730500" cy="368300"/>
            <a:chOff x="3195" y="7631"/>
            <a:chExt cx="4300" cy="580"/>
          </a:xfrm>
        </p:grpSpPr>
        <p:sp>
          <p:nvSpPr>
            <p:cNvPr id="6" name="L 形 5"/>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10" name="文本框 9"/>
          <p:cNvSpPr txBox="1"/>
          <p:nvPr/>
        </p:nvSpPr>
        <p:spPr>
          <a:xfrm>
            <a:off x="1197694" y="1568630"/>
            <a:ext cx="5906305" cy="1172629"/>
          </a:xfrm>
          <a:prstGeom prst="rect">
            <a:avLst/>
          </a:prstGeom>
          <a:noFill/>
        </p:spPr>
        <p:txBody>
          <a:bodyPr wrap="square" rtlCol="0" anchor="t">
            <a:spAutoFit/>
          </a:bodyPr>
          <a:lstStyle/>
          <a:p>
            <a:pPr>
              <a:lnSpc>
                <a:spcPct val="130000"/>
              </a:lnSpc>
            </a:pPr>
            <a:r>
              <a:rPr lang="zh-CN" altLang="zh-CN" b="1" dirty="0"/>
              <a:t>针对自适应并行图计算系统中现有预测模型的弊端，本课题采用基于机器学习技术对期望接收的消息量进行更有效预测，从而优化图数据的并行计算。</a:t>
            </a:r>
            <a:r>
              <a:rPr lang="zh-CN" altLang="zh-CN" b="1" dirty="0"/>
              <a:t> </a:t>
            </a:r>
            <a:endParaRPr lang="zh-CN" altLang="en-US" b="1" dirty="0" smtClean="0">
              <a:latin typeface="Arial" pitchFamily="34" charset="0"/>
              <a:ea typeface="微软雅黑" pitchFamily="34" charset="-122"/>
            </a:endParaRPr>
          </a:p>
        </p:txBody>
      </p:sp>
      <p:sp>
        <p:nvSpPr>
          <p:cNvPr id="12" name="圆角矩形 11"/>
          <p:cNvSpPr/>
          <p:nvPr/>
        </p:nvSpPr>
        <p:spPr>
          <a:xfrm>
            <a:off x="624000" y="3069000"/>
            <a:ext cx="3959860" cy="6477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rial Black" charset="0"/>
              </a:rPr>
              <a:t>主要研究</a:t>
            </a:r>
            <a:r>
              <a:rPr lang="zh-CN" altLang="en-US" dirty="0" smtClean="0">
                <a:latin typeface="Arial Black" charset="0"/>
              </a:rPr>
              <a:t>内容</a:t>
            </a:r>
            <a:endParaRPr lang="en-US" altLang="zh-CN" dirty="0">
              <a:latin typeface="Arial Black" charset="0"/>
            </a:endParaRPr>
          </a:p>
        </p:txBody>
      </p:sp>
      <p:sp>
        <p:nvSpPr>
          <p:cNvPr id="7" name="文本框 6"/>
          <p:cNvSpPr txBox="1"/>
          <p:nvPr/>
        </p:nvSpPr>
        <p:spPr>
          <a:xfrm>
            <a:off x="2002414" y="3970007"/>
            <a:ext cx="2149585" cy="344710"/>
          </a:xfrm>
          <a:prstGeom prst="rect">
            <a:avLst/>
          </a:prstGeom>
          <a:noFill/>
        </p:spPr>
        <p:txBody>
          <a:bodyPr wrap="square" rtlCol="0">
            <a:spAutoFit/>
          </a:bodyPr>
          <a:lstStyle/>
          <a:p>
            <a:pPr>
              <a:lnSpc>
                <a:spcPct val="130000"/>
              </a:lnSpc>
            </a:pPr>
            <a:r>
              <a:rPr kumimoji="1" lang="zh-CN" altLang="en-US" sz="1400" dirty="0" smtClean="0">
                <a:latin typeface="Arial" pitchFamily="34" charset="0"/>
                <a:ea typeface="微软雅黑" pitchFamily="34" charset="-122"/>
              </a:rPr>
              <a:t>问题定义</a:t>
            </a:r>
            <a:endParaRPr kumimoji="1" lang="zh-CN" altLang="en-US" sz="1400" dirty="0" smtClean="0">
              <a:latin typeface="Arial" pitchFamily="34" charset="0"/>
              <a:ea typeface="微软雅黑" pitchFamily="34" charset="-122"/>
            </a:endParaRPr>
          </a:p>
        </p:txBody>
      </p:sp>
      <p:grpSp>
        <p:nvGrpSpPr>
          <p:cNvPr id="13" name="组合 8"/>
          <p:cNvGrpSpPr/>
          <p:nvPr/>
        </p:nvGrpSpPr>
        <p:grpSpPr>
          <a:xfrm>
            <a:off x="1488000" y="4716700"/>
            <a:ext cx="2730500" cy="368300"/>
            <a:chOff x="3195" y="7631"/>
            <a:chExt cx="4300" cy="580"/>
          </a:xfrm>
        </p:grpSpPr>
        <p:sp>
          <p:nvSpPr>
            <p:cNvPr id="14" name="L 形 13"/>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16" name="文本框 15"/>
          <p:cNvSpPr txBox="1"/>
          <p:nvPr/>
        </p:nvSpPr>
        <p:spPr>
          <a:xfrm>
            <a:off x="2002414" y="4609707"/>
            <a:ext cx="2149585" cy="344710"/>
          </a:xfrm>
          <a:prstGeom prst="rect">
            <a:avLst/>
          </a:prstGeom>
          <a:noFill/>
        </p:spPr>
        <p:txBody>
          <a:bodyPr wrap="square" rtlCol="0">
            <a:spAutoFit/>
          </a:bodyPr>
          <a:lstStyle/>
          <a:p>
            <a:pPr>
              <a:lnSpc>
                <a:spcPct val="130000"/>
              </a:lnSpc>
            </a:pPr>
            <a:r>
              <a:rPr kumimoji="1" lang="zh-CN" altLang="en-US" sz="1400" dirty="0" smtClean="0">
                <a:latin typeface="Arial" pitchFamily="34" charset="0"/>
                <a:ea typeface="微软雅黑" pitchFamily="34" charset="-122"/>
              </a:rPr>
              <a:t>图应用算法分类</a:t>
            </a:r>
            <a:endParaRPr kumimoji="1" lang="zh-CN" altLang="en-US" sz="1400" dirty="0" smtClean="0">
              <a:latin typeface="Arial" pitchFamily="34" charset="0"/>
              <a:ea typeface="微软雅黑" pitchFamily="34" charset="-122"/>
            </a:endParaRPr>
          </a:p>
        </p:txBody>
      </p:sp>
      <p:grpSp>
        <p:nvGrpSpPr>
          <p:cNvPr id="21" name="组合 8"/>
          <p:cNvGrpSpPr/>
          <p:nvPr/>
        </p:nvGrpSpPr>
        <p:grpSpPr>
          <a:xfrm>
            <a:off x="1493500" y="5292700"/>
            <a:ext cx="2730500" cy="368300"/>
            <a:chOff x="3195" y="7631"/>
            <a:chExt cx="4300" cy="580"/>
          </a:xfrm>
        </p:grpSpPr>
        <p:sp>
          <p:nvSpPr>
            <p:cNvPr id="22" name="L 形 21"/>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24" name="文本框 23"/>
          <p:cNvSpPr txBox="1"/>
          <p:nvPr/>
        </p:nvSpPr>
        <p:spPr>
          <a:xfrm>
            <a:off x="2007914" y="5185707"/>
            <a:ext cx="2149585" cy="344710"/>
          </a:xfrm>
          <a:prstGeom prst="rect">
            <a:avLst/>
          </a:prstGeom>
          <a:noFill/>
        </p:spPr>
        <p:txBody>
          <a:bodyPr wrap="square" rtlCol="0">
            <a:spAutoFit/>
          </a:bodyPr>
          <a:lstStyle/>
          <a:p>
            <a:pPr>
              <a:lnSpc>
                <a:spcPct val="130000"/>
              </a:lnSpc>
            </a:pPr>
            <a:r>
              <a:rPr kumimoji="1" lang="zh-CN" altLang="en-US" sz="1400" dirty="0" smtClean="0">
                <a:latin typeface="Arial" pitchFamily="34" charset="0"/>
                <a:ea typeface="微软雅黑" pitchFamily="34" charset="-122"/>
              </a:rPr>
              <a:t>模型训练与预测</a:t>
            </a:r>
            <a:endParaRPr kumimoji="1" lang="zh-CN" altLang="en-US" sz="1400" dirty="0" smtClean="0">
              <a:latin typeface="Arial" pitchFamily="34" charset="0"/>
              <a:ea typeface="微软雅黑" pitchFamily="34" charset="-122"/>
            </a:endParaRPr>
          </a:p>
        </p:txBody>
      </p:sp>
      <p:grpSp>
        <p:nvGrpSpPr>
          <p:cNvPr id="25" name="组合 8"/>
          <p:cNvGrpSpPr/>
          <p:nvPr/>
        </p:nvGrpSpPr>
        <p:grpSpPr>
          <a:xfrm>
            <a:off x="1488000" y="5868700"/>
            <a:ext cx="2730500" cy="368300"/>
            <a:chOff x="3195" y="7631"/>
            <a:chExt cx="4300" cy="580"/>
          </a:xfrm>
        </p:grpSpPr>
        <p:sp>
          <p:nvSpPr>
            <p:cNvPr id="26" name="L 形 25"/>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28" name="文本框 27"/>
          <p:cNvSpPr txBox="1"/>
          <p:nvPr/>
        </p:nvSpPr>
        <p:spPr>
          <a:xfrm>
            <a:off x="2002414" y="5761707"/>
            <a:ext cx="2149585" cy="344710"/>
          </a:xfrm>
          <a:prstGeom prst="rect">
            <a:avLst/>
          </a:prstGeom>
          <a:noFill/>
        </p:spPr>
        <p:txBody>
          <a:bodyPr wrap="square" rtlCol="0">
            <a:spAutoFit/>
          </a:bodyPr>
          <a:lstStyle/>
          <a:p>
            <a:pPr>
              <a:lnSpc>
                <a:spcPct val="130000"/>
              </a:lnSpc>
            </a:pPr>
            <a:r>
              <a:rPr kumimoji="1" lang="zh-CN" altLang="en-US" sz="1400" dirty="0" smtClean="0">
                <a:latin typeface="Arial" pitchFamily="34" charset="0"/>
                <a:ea typeface="微软雅黑" pitchFamily="34" charset="-122"/>
              </a:rPr>
              <a:t>并行图计算系统实现</a:t>
            </a:r>
            <a:endParaRPr kumimoji="1" lang="zh-CN" altLang="en-US" sz="1400" dirty="0" smtClean="0">
              <a:latin typeface="Arial" pitchFamily="34" charset="0"/>
              <a:ea typeface="微软雅黑" pitchFamily="34" charset="-122"/>
            </a:endParaRPr>
          </a:p>
        </p:txBody>
      </p:sp>
      <p:sp>
        <p:nvSpPr>
          <p:cNvPr id="29" name="文本框 28"/>
          <p:cNvSpPr txBox="1"/>
          <p:nvPr/>
        </p:nvSpPr>
        <p:spPr>
          <a:xfrm>
            <a:off x="264000" y="6300580"/>
            <a:ext cx="9792000" cy="392608"/>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
        <p:nvSpPr>
          <p:cNvPr id="30" name="文本框 29"/>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19742067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2"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650"/>
                            </p:stCondLst>
                            <p:childTnLst>
                              <p:par>
                                <p:cTn id="13" presetID="35" presetClass="path" presetSubtype="0" accel="50000" decel="50000" fill="hold" grpId="29" nodeType="afterEffect">
                                  <p:stCondLst>
                                    <p:cond delay="0"/>
                                  </p:stCondLst>
                                  <p:childTnLst>
                                    <p:animMotion origin="layout" path="M 0.216302 -0.014259 L -0.002917 -0.015648 " pathEditMode="relative" rAng="0" ptsTypes="">
                                      <p:cBhvr>
                                        <p:cTn id="14" dur="2000" fill="hold"/>
                                        <p:tgtEl>
                                          <p:spTgt spid="5"/>
                                        </p:tgtEl>
                                        <p:attrNameLst>
                                          <p:attrName>ppt_x</p:attrName>
                                          <p:attrName>ppt_y</p:attrName>
                                        </p:attrNameLst>
                                      </p:cBhvr>
                                      <p:rCtr x="-10900" y="-200"/>
                                    </p:animMotion>
                                  </p:childTnLst>
                                </p:cTn>
                              </p:par>
                            </p:childTnLst>
                          </p:cTn>
                        </p:par>
                        <p:par>
                          <p:cTn id="15" fill="hold">
                            <p:stCondLst>
                              <p:cond delay="2650"/>
                            </p:stCondLst>
                            <p:childTnLst>
                              <p:par>
                                <p:cTn id="16" presetID="35" presetClass="path" presetSubtype="0" accel="50000" decel="50000" fill="hold" nodeType="afterEffect">
                                  <p:stCondLst>
                                    <p:cond delay="0"/>
                                  </p:stCondLst>
                                  <p:childTnLst>
                                    <p:animMotion origin="layout" path="M 0.279531 0.001204 L 0.001927 0.000093 " pathEditMode="relative" rAng="0" ptsTypes="">
                                      <p:cBhvr>
                                        <p:cTn id="17" dur="2000" fill="hold"/>
                                        <p:tgtEl>
                                          <p:spTgt spid="11"/>
                                        </p:tgtEl>
                                        <p:attrNameLst>
                                          <p:attrName>ppt_x</p:attrName>
                                          <p:attrName>ppt_y</p:attrName>
                                        </p:attrNameLst>
                                      </p:cBhvr>
                                      <p:rCtr x="-15200" y="-100"/>
                                    </p:animMotion>
                                  </p:childTnLst>
                                </p:cTn>
                              </p:par>
                            </p:childTnLst>
                          </p:cTn>
                        </p:par>
                        <p:par>
                          <p:cTn id="18" fill="hold">
                            <p:stCondLst>
                              <p:cond delay="4650"/>
                            </p:stCondLst>
                            <p:childTnLst>
                              <p:par>
                                <p:cTn id="19" presetID="37"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900" decel="100000" fill="hold"/>
                                        <p:tgtEl>
                                          <p:spTgt spid="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25" fill="hold">
                            <p:stCondLst>
                              <p:cond delay="5650"/>
                            </p:stCondLst>
                            <p:childTnLst>
                              <p:par>
                                <p:cTn id="26" presetID="37"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900" decel="100000" fill="hold"/>
                                        <p:tgtEl>
                                          <p:spTgt spid="10"/>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32" fill="hold">
                            <p:stCondLst>
                              <p:cond delay="6650"/>
                            </p:stCondLst>
                            <p:childTnLst>
                              <p:par>
                                <p:cTn id="33" presetID="41" presetClass="entr" presetSubtype="0" fill="hold" grpId="2"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7400"/>
                            </p:stCondLst>
                            <p:childTnLst>
                              <p:par>
                                <p:cTn id="41" presetID="37"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900" decel="100000" fill="hold"/>
                                        <p:tgtEl>
                                          <p:spTgt spid="1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47" fill="hold">
                            <p:stCondLst>
                              <p:cond delay="8400"/>
                            </p:stCondLst>
                            <p:childTnLst>
                              <p:par>
                                <p:cTn id="48" presetID="37"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900" decel="100000" fill="hold"/>
                                        <p:tgtEl>
                                          <p:spTgt spid="2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54" fill="hold">
                            <p:stCondLst>
                              <p:cond delay="9400"/>
                            </p:stCondLst>
                            <p:childTnLst>
                              <p:par>
                                <p:cTn id="55" presetID="37"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900" decel="100000" fill="hold"/>
                                        <p:tgtEl>
                                          <p:spTgt spid="25"/>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5" grpId="17" animBg="1"/>
      <p:bldP spid="5" grpId="18" animBg="1"/>
      <p:bldP spid="5" grpId="19" animBg="1"/>
      <p:bldP spid="5" grpId="20" animBg="1"/>
      <p:bldP spid="5" grpId="21" animBg="1"/>
      <p:bldP spid="5" grpId="22" animBg="1"/>
      <p:bldP spid="5" grpId="23" animBg="1"/>
      <p:bldP spid="5" grpId="24" animBg="1"/>
      <p:bldP spid="5" grpId="25" animBg="1"/>
      <p:bldP spid="5" grpId="26" animBg="1"/>
      <p:bldP spid="5" grpId="27" animBg="1"/>
      <p:bldP spid="5" grpId="28" animBg="1"/>
      <p:bldP spid="5" grpId="29" animBg="1"/>
      <p:bldP spid="10" grpId="0"/>
      <p:bldP spid="12" grpId="0" animBg="1"/>
      <p:bldP spid="12" grpId="1" animBg="1"/>
      <p:bldP spid="12"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8"/>
          <p:cNvGrpSpPr/>
          <p:nvPr/>
        </p:nvGrpSpPr>
        <p:grpSpPr>
          <a:xfrm>
            <a:off x="1200000" y="727993"/>
            <a:ext cx="2730500" cy="368300"/>
            <a:chOff x="3195" y="7631"/>
            <a:chExt cx="4300" cy="580"/>
          </a:xfrm>
        </p:grpSpPr>
        <p:sp>
          <p:nvSpPr>
            <p:cNvPr id="32" name="L 形 31"/>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36" name="文本框 35"/>
          <p:cNvSpPr txBox="1"/>
          <p:nvPr/>
        </p:nvSpPr>
        <p:spPr>
          <a:xfrm>
            <a:off x="1714414" y="621000"/>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问题定义</a:t>
            </a:r>
            <a:endParaRPr kumimoji="1" lang="zh-CN" altLang="en-US" sz="1400" b="1" dirty="0" smtClean="0">
              <a:latin typeface="Arial" pitchFamily="34" charset="0"/>
              <a:ea typeface="微软雅黑" pitchFamily="34" charset="-122"/>
            </a:endParaRPr>
          </a:p>
        </p:txBody>
      </p:sp>
      <mc:AlternateContent xmlns:mc="http://schemas.openxmlformats.org/markup-compatibility/2006">
        <mc:Choice xmlns:a14="http://schemas.microsoft.com/office/drawing/2010/main" Requires="a14">
          <p:sp>
            <p:nvSpPr>
              <p:cNvPr id="44" name="矩形 43"/>
              <p:cNvSpPr/>
              <p:nvPr/>
            </p:nvSpPr>
            <p:spPr>
              <a:xfrm>
                <a:off x="3931135" y="1428711"/>
                <a:ext cx="3872898"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charset="0"/>
                            </a:rPr>
                          </m:ctrlPr>
                        </m:sSubPr>
                        <m:e>
                          <m:r>
                            <a:rPr lang="zh-CN" altLang="en-US" i="1">
                              <a:latin typeface="Cambria Math" charset="0"/>
                            </a:rPr>
                            <m:t>𝐿</m:t>
                          </m:r>
                        </m:e>
                        <m:sub>
                          <m:r>
                            <a:rPr lang="zh-CN" altLang="en-US" i="1">
                              <a:latin typeface="Cambria Math" charset="0"/>
                            </a:rPr>
                            <m:t>𝑖</m:t>
                          </m:r>
                        </m:sub>
                      </m:sSub>
                      <m:r>
                        <a:rPr lang="zh-CN" altLang="en-US" i="0">
                          <a:latin typeface="Cambria Math" charset="0"/>
                        </a:rPr>
                        <m:t>=</m:t>
                      </m:r>
                      <m:func>
                        <m:funcPr>
                          <m:ctrlPr>
                            <a:rPr lang="zh-CN" altLang="en-US" i="1">
                              <a:latin typeface="Cambria Math" charset="0"/>
                            </a:rPr>
                          </m:ctrlPr>
                        </m:funcPr>
                        <m:fName>
                          <m:r>
                            <m:rPr>
                              <m:sty m:val="p"/>
                            </m:rPr>
                            <a:rPr lang="zh-CN" altLang="en-US" i="0">
                              <a:latin typeface="Cambria Math" charset="0"/>
                            </a:rPr>
                            <m:t>max</m:t>
                          </m:r>
                        </m:fName>
                        <m:e>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𝜂</m:t>
                                  </m:r>
                                </m:e>
                                <m:sub>
                                  <m:r>
                                    <a:rPr lang="zh-CN" altLang="en-US" i="1">
                                      <a:latin typeface="Cambria Math" charset="0"/>
                                    </a:rPr>
                                    <m:t>𝑖</m:t>
                                  </m:r>
                                </m:sub>
                              </m:sSub>
                              <m:r>
                                <a:rPr lang="zh-CN" altLang="en-US" i="0">
                                  <a:latin typeface="Cambria Math" charset="0"/>
                                </a:rPr>
                                <m:t>, </m:t>
                              </m:r>
                              <m:sSub>
                                <m:sSubPr>
                                  <m:ctrlPr>
                                    <a:rPr lang="zh-CN" altLang="en-US" i="1">
                                      <a:latin typeface="Cambria Math" charset="0"/>
                                    </a:rPr>
                                  </m:ctrlPr>
                                </m:sSubPr>
                                <m:e>
                                  <m:r>
                                    <a:rPr lang="zh-CN" altLang="en-US" i="1">
                                      <a:latin typeface="Cambria Math" charset="0"/>
                                    </a:rPr>
                                    <m:t>𝐿</m:t>
                                  </m:r>
                                </m:e>
                                <m:sub>
                                  <m:r>
                                    <a:rPr lang="zh-CN" altLang="en-US" i="1">
                                      <a:latin typeface="Cambria Math" charset="0"/>
                                    </a:rPr>
                                    <m:t>𝛼</m:t>
                                  </m:r>
                                </m:sub>
                              </m:sSub>
                            </m:e>
                          </m:d>
                        </m:e>
                      </m:func>
                      <m:r>
                        <a:rPr lang="zh-CN" altLang="en-US" i="0">
                          <a:latin typeface="Cambria Math" charset="0"/>
                        </a:rPr>
                        <m:t>+ ∆</m:t>
                      </m:r>
                      <m:sSub>
                        <m:sSubPr>
                          <m:ctrlPr>
                            <a:rPr lang="zh-CN" altLang="en-US" i="1">
                              <a:latin typeface="Cambria Math" charset="0"/>
                            </a:rPr>
                          </m:ctrlPr>
                        </m:sSubPr>
                        <m:e>
                          <m:r>
                            <a:rPr lang="zh-CN" altLang="en-US" i="1">
                              <a:latin typeface="Cambria Math" charset="0"/>
                            </a:rPr>
                            <m:t>𝑡</m:t>
                          </m:r>
                        </m:e>
                        <m:sub>
                          <m:r>
                            <a:rPr lang="zh-CN" altLang="en-US" i="1">
                              <a:latin typeface="Cambria Math" charset="0"/>
                            </a:rPr>
                            <m:t>𝑖</m:t>
                          </m:r>
                        </m:sub>
                      </m:sSub>
                      <m:r>
                        <a:rPr lang="zh-CN" altLang="en-US" i="0">
                          <a:latin typeface="Cambria Math" charset="0"/>
                        </a:rPr>
                        <m:t>∗ </m:t>
                      </m:r>
                      <m:sSub>
                        <m:sSubPr>
                          <m:ctrlPr>
                            <a:rPr lang="zh-CN" altLang="en-US" i="1">
                              <a:latin typeface="Cambria Math" charset="0"/>
                            </a:rPr>
                          </m:ctrlPr>
                        </m:sSubPr>
                        <m:e>
                          <m:r>
                            <a:rPr lang="zh-CN" altLang="en-US" i="1">
                              <a:latin typeface="Cambria Math" charset="0"/>
                            </a:rPr>
                            <m:t>𝑠</m:t>
                          </m:r>
                        </m:e>
                        <m:sub>
                          <m:r>
                            <a:rPr lang="zh-CN" altLang="en-US" i="1">
                              <a:latin typeface="Cambria Math" charset="0"/>
                            </a:rPr>
                            <m:t>𝑖</m:t>
                          </m:r>
                        </m:sub>
                      </m:sSub>
                      <m:r>
                        <a:rPr lang="zh-CN" altLang="en-US" i="0">
                          <a:latin typeface="Cambria Math" charset="0"/>
                        </a:rPr>
                        <m:t> </m:t>
                      </m:r>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3931135" y="1428711"/>
                <a:ext cx="3872898" cy="369332"/>
              </a:xfrm>
              <a:prstGeom prst="rect">
                <a:avLst/>
              </a:prstGeom>
              <a:blipFill rotWithShape="0">
                <a:blip r:embed="rId2"/>
                <a:stretch>
                  <a:fillRect t="-95082" b="-1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1992000" y="2130461"/>
                <a:ext cx="8640000" cy="1052596"/>
              </a:xfrm>
              <a:prstGeom prst="rect">
                <a:avLst/>
              </a:prstGeom>
              <a:noFill/>
            </p:spPr>
            <p:txBody>
              <a:bodyPr wrap="square" rtlCol="0">
                <a:spAutoFit/>
              </a:bodyPr>
              <a:lstStyle/>
              <a:p>
                <a:pPr>
                  <a:lnSpc>
                    <a:spcPct val="130000"/>
                  </a:lnSpc>
                </a:pPr>
                <a:r>
                  <a:rPr lang="zh-CN" altLang="zh-CN" sz="1600" b="1" dirty="0"/>
                  <a:t>我们以</a:t>
                </a:r>
                <a14:m>
                  <m:oMath xmlns:m="http://schemas.openxmlformats.org/officeDocument/2006/math">
                    <m:sSub>
                      <m:sSubPr>
                        <m:ctrlPr>
                          <a:rPr lang="zh-CN" altLang="zh-CN" sz="1600" b="1" i="1"/>
                        </m:ctrlPr>
                      </m:sSubPr>
                      <m:e>
                        <m:r>
                          <a:rPr lang="en-US" altLang="zh-CN" sz="1600" b="1" i="1"/>
                          <m:t> </m:t>
                        </m:r>
                        <m:r>
                          <a:rPr lang="en-US" altLang="zh-CN" sz="1600" b="1" i="1"/>
                          <m:t>𝒕</m:t>
                        </m:r>
                      </m:e>
                      <m:sub>
                        <m:r>
                          <a:rPr lang="en-US" altLang="zh-CN" sz="1600" b="1" i="1"/>
                          <m:t>𝒊</m:t>
                        </m:r>
                      </m:sub>
                    </m:sSub>
                    <m:r>
                      <a:rPr lang="en-US" altLang="zh-CN" sz="1600" b="1" i="1"/>
                      <m:t> </m:t>
                    </m:r>
                  </m:oMath>
                </a14:m>
                <a:r>
                  <a:rPr lang="zh-CN" altLang="zh-CN" sz="1600" b="1" dirty="0"/>
                  <a:t>的预测为例：对于某一计算节点</a:t>
                </a:r>
                <a14:m>
                  <m:oMath xmlns:m="http://schemas.openxmlformats.org/officeDocument/2006/math">
                    <m:r>
                      <a:rPr lang="zh-CN" altLang="zh-CN" sz="1600" b="1"/>
                      <m:t> </m:t>
                    </m:r>
                    <m:r>
                      <a:rPr lang="en-US" altLang="zh-CN" sz="1600" b="1" i="1"/>
                      <m:t>𝑷𝒊</m:t>
                    </m:r>
                    <m:r>
                      <a:rPr lang="en-US" altLang="zh-CN" sz="1600" b="1" i="1"/>
                      <m:t> </m:t>
                    </m:r>
                  </m:oMath>
                </a14:m>
                <a:r>
                  <a:rPr lang="zh-CN" altLang="zh-CN" sz="1600" b="1" dirty="0"/>
                  <a:t>及给定的运行时信息</a:t>
                </a:r>
                <a14:m>
                  <m:oMath xmlns:m="http://schemas.openxmlformats.org/officeDocument/2006/math">
                    <m:r>
                      <a:rPr lang="zh-CN" altLang="zh-CN" sz="1600" b="1" i="1"/>
                      <m:t> </m:t>
                    </m:r>
                    <m:sSub>
                      <m:sSubPr>
                        <m:ctrlPr>
                          <a:rPr lang="zh-CN" altLang="zh-CN" sz="1600" b="1" i="1"/>
                        </m:ctrlPr>
                      </m:sSubPr>
                      <m:e>
                        <m:r>
                          <a:rPr lang="en-US" altLang="zh-CN" sz="1600" b="1" i="1"/>
                          <m:t>𝑿</m:t>
                        </m:r>
                      </m:e>
                      <m:sub>
                        <m:r>
                          <a:rPr lang="en-US" altLang="zh-CN" sz="1600" b="1" i="1"/>
                          <m:t>𝒊</m:t>
                        </m:r>
                      </m:sub>
                    </m:sSub>
                    <m:r>
                      <a:rPr lang="en-US" altLang="zh-CN" sz="1600" b="1" i="1"/>
                      <m:t> </m:t>
                    </m:r>
                  </m:oMath>
                </a14:m>
                <a:r>
                  <a:rPr lang="zh-CN" altLang="zh-CN" sz="1600" b="1" dirty="0"/>
                  <a:t>，我们需要训练出一个预测模型</a:t>
                </a:r>
                <a14:m>
                  <m:oMath xmlns:m="http://schemas.openxmlformats.org/officeDocument/2006/math">
                    <m:r>
                      <a:rPr lang="zh-CN" altLang="zh-CN" sz="1600" b="1"/>
                      <m:t> </m:t>
                    </m:r>
                    <m:r>
                      <a:rPr lang="en-US" altLang="zh-CN" sz="1600" b="1" i="1"/>
                      <m:t>𝑷</m:t>
                    </m:r>
                    <m:r>
                      <a:rPr lang="en-US" altLang="zh-CN" sz="1600" b="1" i="1"/>
                      <m:t> </m:t>
                    </m:r>
                  </m:oMath>
                </a14:m>
                <a:r>
                  <a:rPr lang="zh-CN" altLang="zh-CN" sz="1600" b="1" dirty="0"/>
                  <a:t>，用于</a:t>
                </a:r>
                <a:r>
                  <a:rPr lang="zh-CN" altLang="zh-CN" sz="1600" b="1" dirty="0" smtClean="0"/>
                  <a:t>评估</a:t>
                </a:r>
                <a:r>
                  <a:rPr lang="zh-CN" altLang="en-US" sz="1600" b="1" dirty="0" smtClean="0"/>
                  <a:t>即将开始的</a:t>
                </a:r>
                <a:r>
                  <a:rPr lang="zh-CN" altLang="zh-CN" sz="1600" b="1" dirty="0" smtClean="0"/>
                  <a:t>迭代</a:t>
                </a:r>
                <a:r>
                  <a:rPr lang="zh-CN" altLang="zh-CN" sz="1600" b="1" dirty="0"/>
                  <a:t>的运行时间</a:t>
                </a:r>
                <a14:m>
                  <m:oMath xmlns:m="http://schemas.openxmlformats.org/officeDocument/2006/math">
                    <m:r>
                      <a:rPr lang="en-US" altLang="zh-CN" sz="1600" b="1"/>
                      <m:t> </m:t>
                    </m:r>
                    <m:r>
                      <a:rPr lang="en-US" altLang="zh-CN" sz="1600" b="1" i="1"/>
                      <m:t>𝛕</m:t>
                    </m:r>
                    <m:r>
                      <a:rPr lang="en-US" altLang="zh-CN" sz="1600" b="1"/>
                      <m:t> </m:t>
                    </m:r>
                  </m:oMath>
                </a14:m>
                <a:r>
                  <a:rPr lang="zh-CN" altLang="zh-CN" sz="1600" b="1" dirty="0"/>
                  <a:t>，因为该预测模型的输出是以毫秒为单位的实数，因此该问题可以定义成机器学习中的回归</a:t>
                </a:r>
                <a:r>
                  <a:rPr lang="zh-CN" altLang="zh-CN" sz="1600" b="1" dirty="0" smtClean="0"/>
                  <a:t>问题</a:t>
                </a:r>
                <a:r>
                  <a:rPr lang="zh-CN" altLang="en-US" sz="1600" b="1" dirty="0" smtClean="0"/>
                  <a:t>，方程如下</a:t>
                </a:r>
                <a:endParaRPr kumimoji="1" lang="zh-CN" altLang="en-US" sz="1600" b="1" dirty="0" smtClean="0">
                  <a:latin typeface="Arial" pitchFamily="34" charset="0"/>
                  <a:ea typeface="微软雅黑"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992000" y="2130461"/>
                <a:ext cx="8640000" cy="1052596"/>
              </a:xfrm>
              <a:prstGeom prst="rect">
                <a:avLst/>
              </a:prstGeom>
              <a:blipFill rotWithShape="0">
                <a:blip r:embed="rId3"/>
                <a:stretch>
                  <a:fillRect l="-423" t="-23699" b="-34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5108465" y="3330809"/>
                <a:ext cx="1203535"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charset="0"/>
                            </a:rPr>
                          </m:ctrlPr>
                        </m:dPr>
                        <m:e>
                          <m:r>
                            <a:rPr lang="zh-CN" altLang="en-US" i="1">
                              <a:latin typeface="Cambria Math" charset="0"/>
                            </a:rPr>
                            <m:t>𝜏</m:t>
                          </m:r>
                          <m:r>
                            <a:rPr lang="zh-CN" altLang="en-US" i="0">
                              <a:latin typeface="Cambria Math" charset="0"/>
                            </a:rPr>
                            <m:t>=</m:t>
                          </m:r>
                          <m:r>
                            <a:rPr lang="zh-CN" altLang="en-US" i="1">
                              <a:latin typeface="Cambria Math" charset="0"/>
                            </a:rPr>
                            <m:t>𝑃</m:t>
                          </m:r>
                          <m:r>
                            <a:rPr lang="zh-CN" altLang="en-US" i="0">
                              <a:latin typeface="Cambria Math" charset="0"/>
                            </a:rPr>
                            <m:t>(</m:t>
                          </m:r>
                          <m:sSub>
                            <m:sSubPr>
                              <m:ctrlPr>
                                <a:rPr lang="zh-CN" altLang="en-US" i="1">
                                  <a:latin typeface="Cambria Math" charset="0"/>
                                </a:rPr>
                              </m:ctrlPr>
                            </m:sSubPr>
                            <m:e>
                              <m:r>
                                <a:rPr lang="zh-CN" altLang="en-US" i="1">
                                  <a:latin typeface="Cambria Math" charset="0"/>
                                </a:rPr>
                                <m:t>𝑋</m:t>
                              </m:r>
                            </m:e>
                            <m:sub>
                              <m:r>
                                <a:rPr lang="zh-CN" altLang="en-US" i="1">
                                  <a:latin typeface="Cambria Math" charset="0"/>
                                </a:rPr>
                                <m:t>𝑖</m:t>
                              </m:r>
                            </m:sub>
                          </m:sSub>
                        </m:e>
                      </m: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5108465" y="3330809"/>
                <a:ext cx="1203535" cy="369332"/>
              </a:xfrm>
              <a:prstGeom prst="rect">
                <a:avLst/>
              </a:prstGeom>
              <a:blipFill rotWithShape="0">
                <a:blip r:embed="rId4"/>
                <a:stretch>
                  <a:fillRect t="-119672" r="-42640" b="-1836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064000" y="4221000"/>
                <a:ext cx="8568000" cy="1212640"/>
              </a:xfrm>
              <a:prstGeom prst="rect">
                <a:avLst/>
              </a:prstGeom>
              <a:noFill/>
            </p:spPr>
            <p:txBody>
              <a:bodyPr wrap="square" rtlCol="0">
                <a:spAutoFit/>
              </a:bodyPr>
              <a:lstStyle/>
              <a:p>
                <a:pPr>
                  <a:lnSpc>
                    <a:spcPct val="130000"/>
                  </a:lnSpc>
                </a:pPr>
                <a:r>
                  <a:rPr lang="zh-CN" altLang="en-US" sz="1400" b="1" dirty="0" smtClean="0"/>
                  <a:t>因此预测过程分为以下部分：</a:t>
                </a:r>
                <a:endParaRPr lang="en-US" altLang="zh-CN" sz="1400" b="1" dirty="0" smtClean="0"/>
              </a:p>
              <a:p>
                <a:pPr>
                  <a:lnSpc>
                    <a:spcPct val="130000"/>
                  </a:lnSpc>
                </a:pPr>
                <a:r>
                  <a:rPr lang="en-US" altLang="zh-CN" sz="1400" b="1" dirty="0" smtClean="0"/>
                  <a:t>1) </a:t>
                </a:r>
                <a:r>
                  <a:rPr lang="zh-CN" altLang="zh-CN" sz="1400" b="1" dirty="0" smtClean="0"/>
                  <a:t>收集</a:t>
                </a:r>
                <a:r>
                  <a:rPr lang="zh-CN" altLang="zh-CN" sz="1400" b="1" dirty="0"/>
                  <a:t>运行时信息</a:t>
                </a:r>
                <a14:m>
                  <m:oMath xmlns:m="http://schemas.openxmlformats.org/officeDocument/2006/math">
                    <m:r>
                      <a:rPr lang="zh-CN" altLang="zh-CN" sz="1400" b="1"/>
                      <m:t> </m:t>
                    </m:r>
                    <m:sSub>
                      <m:sSubPr>
                        <m:ctrlPr>
                          <a:rPr lang="zh-CN" altLang="zh-CN" sz="1400" b="1" i="1"/>
                        </m:ctrlPr>
                      </m:sSubPr>
                      <m:e>
                        <m:r>
                          <a:rPr lang="en-US" altLang="zh-CN" sz="1400" b="1" i="1"/>
                          <m:t>𝑿</m:t>
                        </m:r>
                      </m:e>
                      <m:sub>
                        <m:r>
                          <a:rPr lang="en-US" altLang="zh-CN" sz="1400" b="1" i="1"/>
                          <m:t>𝒊</m:t>
                        </m:r>
                      </m:sub>
                    </m:sSub>
                    <m:r>
                      <a:rPr lang="en-US" altLang="zh-CN" sz="1400" b="1"/>
                      <m:t> </m:t>
                    </m:r>
                  </m:oMath>
                </a14:m>
                <a:r>
                  <a:rPr lang="zh-CN" altLang="zh-CN" sz="1400" b="1" dirty="0"/>
                  <a:t>，相对于机器学习中的特征提取。一个理想</a:t>
                </a:r>
                <a14:m>
                  <m:oMath xmlns:m="http://schemas.openxmlformats.org/officeDocument/2006/math">
                    <m:sSub>
                      <m:sSubPr>
                        <m:ctrlPr>
                          <a:rPr lang="zh-CN" altLang="zh-CN" sz="1400" b="1" i="1"/>
                        </m:ctrlPr>
                      </m:sSubPr>
                      <m:e>
                        <m:r>
                          <a:rPr lang="en-US" altLang="zh-CN" sz="1400" b="1"/>
                          <m:t> </m:t>
                        </m:r>
                        <m:r>
                          <a:rPr lang="en-US" altLang="zh-CN" sz="1400" b="1" i="1"/>
                          <m:t>𝑿</m:t>
                        </m:r>
                      </m:e>
                      <m:sub>
                        <m:r>
                          <a:rPr lang="en-US" altLang="zh-CN" sz="1400" b="1" i="1"/>
                          <m:t>𝒊</m:t>
                        </m:r>
                      </m:sub>
                    </m:sSub>
                    <m:r>
                      <a:rPr lang="en-US" altLang="zh-CN" sz="1400" b="1"/>
                      <m:t> </m:t>
                    </m:r>
                  </m:oMath>
                </a14:m>
                <a:r>
                  <a:rPr lang="zh-CN" altLang="zh-CN" sz="1400" b="1" dirty="0"/>
                  <a:t>应足以描述下一轮程序的运行状态</a:t>
                </a:r>
                <a:r>
                  <a:rPr lang="zh-CN" altLang="zh-CN" sz="1400" b="1" dirty="0" smtClean="0"/>
                  <a:t>；</a:t>
                </a:r>
                <a:endParaRPr lang="en-US" altLang="zh-CN" sz="1400" b="1" dirty="0" smtClean="0"/>
              </a:p>
              <a:p>
                <a:pPr>
                  <a:lnSpc>
                    <a:spcPct val="130000"/>
                  </a:lnSpc>
                </a:pPr>
                <a:r>
                  <a:rPr lang="en-US" altLang="zh-CN" sz="1400" b="1" dirty="0" smtClean="0"/>
                  <a:t>2</a:t>
                </a:r>
                <a:r>
                  <a:rPr lang="en-US" altLang="zh-CN" sz="1400" b="1" dirty="0"/>
                  <a:t>) </a:t>
                </a:r>
                <a:r>
                  <a:rPr lang="zh-CN" altLang="zh-CN" sz="1400" b="1" dirty="0"/>
                  <a:t>针对岭回归、局部加权线性回归、神经网络以及随机森林等众多回归模型进行分析、设计并训练出一个适合的预测</a:t>
                </a:r>
                <a:r>
                  <a:rPr lang="zh-CN" altLang="zh-CN" sz="1400" b="1" dirty="0" smtClean="0"/>
                  <a:t>器</a:t>
                </a:r>
                <a:endParaRPr kumimoji="1" lang="zh-CN" altLang="en-US" sz="1400" b="1" dirty="0" smtClean="0">
                  <a:latin typeface="Arial" pitchFamily="34" charset="0"/>
                  <a:ea typeface="微软雅黑"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064000" y="4221000"/>
                <a:ext cx="8568000" cy="1212640"/>
              </a:xfrm>
              <a:prstGeom prst="rect">
                <a:avLst/>
              </a:prstGeom>
              <a:blipFill rotWithShape="0">
                <a:blip r:embed="rId5"/>
                <a:stretch>
                  <a:fillRect l="-214" b="-1508"/>
                </a:stretch>
              </a:blipFill>
            </p:spPr>
            <p:txBody>
              <a:bodyPr/>
              <a:lstStyle/>
              <a:p>
                <a:r>
                  <a:rPr lang="zh-CN" altLang="en-US">
                    <a:noFill/>
                  </a:rPr>
                  <a:t> </a:t>
                </a:r>
              </a:p>
            </p:txBody>
          </p:sp>
        </mc:Fallback>
      </mc:AlternateContent>
      <p:sp>
        <p:nvSpPr>
          <p:cNvPr id="45" name="文本框 44"/>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1881900755"/>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900" decel="100000" fill="hold"/>
                                        <p:tgtEl>
                                          <p:spTgt spid="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8"/>
          <p:cNvGrpSpPr/>
          <p:nvPr/>
        </p:nvGrpSpPr>
        <p:grpSpPr>
          <a:xfrm>
            <a:off x="1200000" y="727993"/>
            <a:ext cx="2730500" cy="368300"/>
            <a:chOff x="3195" y="7631"/>
            <a:chExt cx="4300" cy="580"/>
          </a:xfrm>
        </p:grpSpPr>
        <p:sp>
          <p:nvSpPr>
            <p:cNvPr id="32" name="L 形 31"/>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36" name="文本框 35"/>
          <p:cNvSpPr txBox="1"/>
          <p:nvPr/>
        </p:nvSpPr>
        <p:spPr>
          <a:xfrm>
            <a:off x="1714414" y="621000"/>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图应用算法分类</a:t>
            </a:r>
            <a:endParaRPr kumimoji="1" lang="zh-CN" altLang="en-US" sz="1400" b="1" dirty="0" smtClean="0">
              <a:latin typeface="Arial" pitchFamily="34" charset="0"/>
              <a:ea typeface="微软雅黑" pitchFamily="34" charset="-122"/>
            </a:endParaRPr>
          </a:p>
        </p:txBody>
      </p:sp>
      <p:sp>
        <p:nvSpPr>
          <p:cNvPr id="2" name="文本框 1"/>
          <p:cNvSpPr txBox="1"/>
          <p:nvPr/>
        </p:nvSpPr>
        <p:spPr>
          <a:xfrm>
            <a:off x="1848000" y="1557000"/>
            <a:ext cx="8640000" cy="1342803"/>
          </a:xfrm>
          <a:prstGeom prst="rect">
            <a:avLst/>
          </a:prstGeom>
          <a:noFill/>
        </p:spPr>
        <p:txBody>
          <a:bodyPr wrap="square" rtlCol="0">
            <a:spAutoFit/>
          </a:bodyPr>
          <a:lstStyle/>
          <a:p>
            <a:pPr>
              <a:lnSpc>
                <a:spcPct val="130000"/>
              </a:lnSpc>
            </a:pPr>
            <a:r>
              <a:rPr lang="zh-CN" altLang="zh-CN" sz="1600" b="1" dirty="0"/>
              <a:t>我们拟选取单源最短路径、图连通性、模式匹配、广度优先搜索、协同过滤</a:t>
            </a:r>
            <a:r>
              <a:rPr lang="en-US" altLang="zh-CN" sz="1600" b="1" dirty="0"/>
              <a:t>(</a:t>
            </a:r>
            <a:r>
              <a:rPr lang="zh-CN" altLang="zh-CN" sz="1600" b="1" dirty="0"/>
              <a:t>矩阵分解</a:t>
            </a:r>
            <a:r>
              <a:rPr lang="en-US" altLang="zh-CN" sz="1600" b="1" dirty="0"/>
              <a:t>)</a:t>
            </a:r>
            <a:r>
              <a:rPr lang="zh-CN" altLang="zh-CN" sz="1600" b="1" dirty="0"/>
              <a:t>、</a:t>
            </a:r>
            <a:r>
              <a:rPr lang="en-US" altLang="zh-CN" sz="1600" b="1" dirty="0" err="1"/>
              <a:t>pagerank</a:t>
            </a:r>
            <a:r>
              <a:rPr lang="zh-CN" altLang="zh-CN" sz="1600" b="1" dirty="0"/>
              <a:t>、标签传播、最小生成树、三角计数等图应用算法，针对这些图算法，我们从图计算预测的角度进行分类，针对不同类别的图算法，提取不同的特征，并采用不用的训练策略，最终给出不同种类图算法</a:t>
            </a:r>
            <a:r>
              <a:rPr lang="zh-CN" altLang="zh-CN" sz="1600" b="1" dirty="0" smtClean="0"/>
              <a:t>的</a:t>
            </a:r>
            <a:r>
              <a:rPr lang="zh-CN" altLang="en-US" sz="1600" b="1" dirty="0" smtClean="0"/>
              <a:t>通用的</a:t>
            </a:r>
            <a:r>
              <a:rPr lang="zh-CN" altLang="zh-CN" sz="1600" b="1" dirty="0" smtClean="0"/>
              <a:t>预测</a:t>
            </a:r>
            <a:r>
              <a:rPr lang="zh-CN" altLang="zh-CN" sz="1600" b="1" dirty="0"/>
              <a:t>思路及预测模型</a:t>
            </a:r>
            <a:r>
              <a:rPr lang="zh-CN" altLang="zh-CN" sz="1600" b="1" dirty="0"/>
              <a:t> </a:t>
            </a:r>
            <a:r>
              <a:rPr lang="zh-CN" altLang="en-US" sz="1600" b="1" dirty="0" smtClean="0"/>
              <a:t>，甚至是参数调节方向。</a:t>
            </a:r>
            <a:endParaRPr lang="en-US" altLang="zh-CN" sz="1600" b="1" dirty="0" smtClean="0"/>
          </a:p>
        </p:txBody>
      </p:sp>
      <p:grpSp>
        <p:nvGrpSpPr>
          <p:cNvPr id="10" name="组合 8"/>
          <p:cNvGrpSpPr/>
          <p:nvPr/>
        </p:nvGrpSpPr>
        <p:grpSpPr>
          <a:xfrm>
            <a:off x="1992000" y="3247993"/>
            <a:ext cx="2730500" cy="368300"/>
            <a:chOff x="3195" y="7631"/>
            <a:chExt cx="4300" cy="580"/>
          </a:xfrm>
        </p:grpSpPr>
        <p:sp>
          <p:nvSpPr>
            <p:cNvPr id="11" name="L 形 10"/>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13" name="文本框 12"/>
          <p:cNvSpPr txBox="1"/>
          <p:nvPr/>
        </p:nvSpPr>
        <p:spPr>
          <a:xfrm>
            <a:off x="2506414" y="3141000"/>
            <a:ext cx="2149585" cy="3724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计算量及消息传递数量</a:t>
            </a:r>
            <a:endParaRPr kumimoji="1" lang="zh-CN" altLang="en-US" sz="1400" b="1" dirty="0" smtClean="0">
              <a:latin typeface="Arial" pitchFamily="34" charset="0"/>
              <a:ea typeface="微软雅黑" pitchFamily="34" charset="-122"/>
            </a:endParaRPr>
          </a:p>
        </p:txBody>
      </p:sp>
      <p:grpSp>
        <p:nvGrpSpPr>
          <p:cNvPr id="14" name="组合 8"/>
          <p:cNvGrpSpPr/>
          <p:nvPr/>
        </p:nvGrpSpPr>
        <p:grpSpPr>
          <a:xfrm>
            <a:off x="1992000" y="4068700"/>
            <a:ext cx="2730500" cy="368300"/>
            <a:chOff x="3195" y="7631"/>
            <a:chExt cx="4300" cy="580"/>
          </a:xfrm>
        </p:grpSpPr>
        <p:sp>
          <p:nvSpPr>
            <p:cNvPr id="15" name="L 形 14"/>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17" name="文本框 16"/>
          <p:cNvSpPr txBox="1"/>
          <p:nvPr/>
        </p:nvSpPr>
        <p:spPr>
          <a:xfrm>
            <a:off x="2506414" y="3961707"/>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是否依赖于 </a:t>
            </a:r>
            <a:r>
              <a:rPr kumimoji="1" lang="en-US" altLang="zh-CN" sz="1400" b="1" dirty="0" smtClean="0">
                <a:latin typeface="Arial" pitchFamily="34" charset="0"/>
                <a:ea typeface="微软雅黑" pitchFamily="34" charset="-122"/>
              </a:rPr>
              <a:t>query</a:t>
            </a:r>
            <a:endParaRPr kumimoji="1" lang="zh-CN" altLang="en-US" sz="1400" b="1" dirty="0" smtClean="0">
              <a:latin typeface="Arial" pitchFamily="34" charset="0"/>
              <a:ea typeface="微软雅黑" pitchFamily="34" charset="-122"/>
            </a:endParaRPr>
          </a:p>
        </p:txBody>
      </p:sp>
      <p:grpSp>
        <p:nvGrpSpPr>
          <p:cNvPr id="18" name="组合 8"/>
          <p:cNvGrpSpPr/>
          <p:nvPr/>
        </p:nvGrpSpPr>
        <p:grpSpPr>
          <a:xfrm>
            <a:off x="1992000" y="4860700"/>
            <a:ext cx="2730500" cy="368300"/>
            <a:chOff x="3195" y="7631"/>
            <a:chExt cx="4300" cy="580"/>
          </a:xfrm>
        </p:grpSpPr>
        <p:sp>
          <p:nvSpPr>
            <p:cNvPr id="19" name="L 形 18"/>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21" name="文本框 20"/>
          <p:cNvSpPr txBox="1"/>
          <p:nvPr/>
        </p:nvSpPr>
        <p:spPr>
          <a:xfrm>
            <a:off x="2506414" y="4753707"/>
            <a:ext cx="2395791" cy="3724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是否依赖于 </a:t>
            </a:r>
            <a:r>
              <a:rPr kumimoji="1" lang="en-US" altLang="zh-CN" sz="1400" b="1" dirty="0" smtClean="0">
                <a:latin typeface="Arial" pitchFamily="34" charset="0"/>
                <a:ea typeface="微软雅黑" pitchFamily="34" charset="-122"/>
              </a:rPr>
              <a:t>border</a:t>
            </a:r>
            <a:r>
              <a:rPr kumimoji="1" lang="zh-CN" altLang="en-US" sz="1400" b="1" dirty="0" smtClean="0">
                <a:latin typeface="Arial" pitchFamily="34" charset="0"/>
                <a:ea typeface="微软雅黑" pitchFamily="34" charset="-122"/>
              </a:rPr>
              <a:t> </a:t>
            </a:r>
            <a:r>
              <a:rPr kumimoji="1" lang="en-US" altLang="zh-CN" sz="1400" b="1" dirty="0" smtClean="0">
                <a:latin typeface="Arial" pitchFamily="34" charset="0"/>
                <a:ea typeface="微软雅黑" pitchFamily="34" charset="-122"/>
              </a:rPr>
              <a:t>node</a:t>
            </a:r>
            <a:endParaRPr kumimoji="1" lang="zh-CN" altLang="en-US" sz="1400" b="1" dirty="0" smtClean="0">
              <a:latin typeface="Arial" pitchFamily="34" charset="0"/>
              <a:ea typeface="微软雅黑" pitchFamily="34" charset="-122"/>
            </a:endParaRPr>
          </a:p>
        </p:txBody>
      </p:sp>
      <p:sp>
        <p:nvSpPr>
          <p:cNvPr id="22" name="文本框 21"/>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332242088"/>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900" decel="100000" fill="hold"/>
                                        <p:tgtEl>
                                          <p:spTgt spid="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900" decel="100000" fill="hold"/>
                                        <p:tgtEl>
                                          <p:spTgt spid="10"/>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900" decel="100000" fill="hold"/>
                                        <p:tgtEl>
                                          <p:spTgt spid="1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900" decel="100000" fill="hold"/>
                                        <p:tgtEl>
                                          <p:spTgt spid="1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8"/>
          <p:cNvGrpSpPr/>
          <p:nvPr/>
        </p:nvGrpSpPr>
        <p:grpSpPr>
          <a:xfrm>
            <a:off x="1200000" y="439993"/>
            <a:ext cx="2730500" cy="368300"/>
            <a:chOff x="3195" y="7631"/>
            <a:chExt cx="4300" cy="580"/>
          </a:xfrm>
        </p:grpSpPr>
        <p:sp>
          <p:nvSpPr>
            <p:cNvPr id="32" name="L 形 31"/>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36" name="文本框 35"/>
          <p:cNvSpPr txBox="1"/>
          <p:nvPr/>
        </p:nvSpPr>
        <p:spPr>
          <a:xfrm>
            <a:off x="1714414" y="333000"/>
            <a:ext cx="2149585" cy="344710"/>
          </a:xfrm>
          <a:prstGeom prst="rect">
            <a:avLst/>
          </a:prstGeom>
          <a:noFill/>
        </p:spPr>
        <p:txBody>
          <a:bodyPr wrap="square" rtlCol="0">
            <a:spAutoFit/>
          </a:bodyPr>
          <a:lstStyle/>
          <a:p>
            <a:pPr>
              <a:lnSpc>
                <a:spcPct val="130000"/>
              </a:lnSpc>
            </a:pPr>
            <a:r>
              <a:rPr kumimoji="1" lang="zh-CN" altLang="en-US" sz="1400" b="1" dirty="0">
                <a:latin typeface="Arial" pitchFamily="34" charset="0"/>
                <a:ea typeface="微软雅黑" pitchFamily="34" charset="-122"/>
              </a:rPr>
              <a:t>模型训练与预测</a:t>
            </a:r>
          </a:p>
        </p:txBody>
      </p:sp>
      <p:sp>
        <p:nvSpPr>
          <p:cNvPr id="2" name="文本框 1"/>
          <p:cNvSpPr txBox="1"/>
          <p:nvPr/>
        </p:nvSpPr>
        <p:spPr>
          <a:xfrm>
            <a:off x="1848000" y="981000"/>
            <a:ext cx="8640000" cy="1986954"/>
          </a:xfrm>
          <a:prstGeom prst="rect">
            <a:avLst/>
          </a:prstGeom>
          <a:noFill/>
        </p:spPr>
        <p:txBody>
          <a:bodyPr wrap="square" rtlCol="0">
            <a:spAutoFit/>
          </a:bodyPr>
          <a:lstStyle/>
          <a:p>
            <a:pPr marL="342900" indent="-342900">
              <a:lnSpc>
                <a:spcPct val="130000"/>
              </a:lnSpc>
              <a:buAutoNum type="arabicParenR"/>
            </a:pPr>
            <a:r>
              <a:rPr lang="zh-CN" altLang="en-US" sz="2000" b="1" dirty="0" smtClean="0"/>
              <a:t>收集训练数据，尽可能保证训练数据最优</a:t>
            </a:r>
            <a:endParaRPr lang="en-US" altLang="zh-CN" sz="2000" b="1" dirty="0" smtClean="0"/>
          </a:p>
          <a:p>
            <a:pPr marL="342900" indent="-342900">
              <a:lnSpc>
                <a:spcPct val="130000"/>
              </a:lnSpc>
              <a:buAutoNum type="arabicParenR"/>
            </a:pPr>
            <a:r>
              <a:rPr lang="zh-CN" altLang="en-US" sz="2000" b="1" dirty="0" smtClean="0"/>
              <a:t>针对某一图算法提取特征</a:t>
            </a:r>
            <a:endParaRPr lang="en-US" altLang="zh-CN" sz="2000" b="1" dirty="0" smtClean="0"/>
          </a:p>
          <a:p>
            <a:pPr marL="342900" indent="-342900">
              <a:lnSpc>
                <a:spcPct val="130000"/>
              </a:lnSpc>
              <a:buAutoNum type="arabicParenR"/>
            </a:pPr>
            <a:r>
              <a:rPr lang="zh-CN" altLang="en-US" sz="2000" b="1" dirty="0" smtClean="0"/>
              <a:t>选取多种机器学习模型进行训练、测试</a:t>
            </a:r>
            <a:endParaRPr lang="en-US" altLang="zh-CN" sz="2000" b="1" dirty="0" smtClean="0"/>
          </a:p>
          <a:p>
            <a:pPr marL="342900" indent="-342900">
              <a:lnSpc>
                <a:spcPct val="130000"/>
              </a:lnSpc>
              <a:buAutoNum type="arabicParenR"/>
            </a:pPr>
            <a:r>
              <a:rPr lang="zh-CN" altLang="en-US" sz="2000" b="1" dirty="0" smtClean="0"/>
              <a:t>选取效果最好的做为最终的预测器，并嵌入图计算系统中</a:t>
            </a:r>
            <a:endParaRPr lang="en-US" altLang="zh-CN" sz="2000" b="1" dirty="0" smtClean="0"/>
          </a:p>
          <a:p>
            <a:pPr marL="342900" indent="-342900">
              <a:lnSpc>
                <a:spcPct val="130000"/>
              </a:lnSpc>
              <a:buAutoNum type="arabicParenR"/>
            </a:pPr>
            <a:endParaRPr lang="en-US" altLang="zh-CN" sz="1600" b="1" dirty="0" smtClean="0"/>
          </a:p>
        </p:txBody>
      </p:sp>
      <p:grpSp>
        <p:nvGrpSpPr>
          <p:cNvPr id="14" name="组合 8"/>
          <p:cNvGrpSpPr/>
          <p:nvPr/>
        </p:nvGrpSpPr>
        <p:grpSpPr>
          <a:xfrm>
            <a:off x="1704000" y="3031993"/>
            <a:ext cx="2730500" cy="368300"/>
            <a:chOff x="3195" y="7631"/>
            <a:chExt cx="4300" cy="580"/>
          </a:xfrm>
        </p:grpSpPr>
        <p:sp>
          <p:nvSpPr>
            <p:cNvPr id="15" name="L 形 14"/>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17" name="文本框 16"/>
          <p:cNvSpPr txBox="1"/>
          <p:nvPr/>
        </p:nvSpPr>
        <p:spPr>
          <a:xfrm>
            <a:off x="2218414" y="2925000"/>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岭回归模型</a:t>
            </a:r>
            <a:endParaRPr kumimoji="1" lang="zh-CN" altLang="en-US" sz="1400" b="1" dirty="0" smtClean="0">
              <a:latin typeface="Arial" pitchFamily="34" charset="0"/>
              <a:ea typeface="微软雅黑" pitchFamily="34" charset="-122"/>
            </a:endParaRPr>
          </a:p>
        </p:txBody>
      </p:sp>
      <p:grpSp>
        <p:nvGrpSpPr>
          <p:cNvPr id="18" name="组合 8"/>
          <p:cNvGrpSpPr/>
          <p:nvPr/>
        </p:nvGrpSpPr>
        <p:grpSpPr>
          <a:xfrm>
            <a:off x="1704000" y="4212700"/>
            <a:ext cx="2730500" cy="368300"/>
            <a:chOff x="3195" y="7631"/>
            <a:chExt cx="4300" cy="580"/>
          </a:xfrm>
        </p:grpSpPr>
        <p:sp>
          <p:nvSpPr>
            <p:cNvPr id="19" name="L 形 18"/>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21" name="文本框 20"/>
          <p:cNvSpPr txBox="1"/>
          <p:nvPr/>
        </p:nvSpPr>
        <p:spPr>
          <a:xfrm>
            <a:off x="2218414" y="4105707"/>
            <a:ext cx="2395791" cy="346313"/>
          </a:xfrm>
          <a:prstGeom prst="rect">
            <a:avLst/>
          </a:prstGeom>
          <a:noFill/>
        </p:spPr>
        <p:txBody>
          <a:bodyPr wrap="square" rtlCol="0">
            <a:spAutoFit/>
          </a:bodyPr>
          <a:lstStyle/>
          <a:p>
            <a:pPr>
              <a:lnSpc>
                <a:spcPct val="130000"/>
              </a:lnSpc>
            </a:pPr>
            <a:r>
              <a:rPr lang="zh-CN" altLang="zh-CN" sz="1400" b="1" dirty="0">
                <a:latin typeface="+mj-ea"/>
                <a:ea typeface="+mj-ea"/>
              </a:rPr>
              <a:t>局部加权线性</a:t>
            </a:r>
            <a:r>
              <a:rPr lang="zh-CN" altLang="zh-CN" sz="1400" b="1" dirty="0" smtClean="0">
                <a:latin typeface="+mj-ea"/>
                <a:ea typeface="+mj-ea"/>
              </a:rPr>
              <a:t>回归</a:t>
            </a:r>
            <a:r>
              <a:rPr lang="zh-CN" altLang="en-US" sz="1400" b="1" dirty="0" smtClean="0">
                <a:latin typeface="+mj-ea"/>
                <a:ea typeface="+mj-ea"/>
              </a:rPr>
              <a:t>模型</a:t>
            </a:r>
            <a:endParaRPr kumimoji="1" lang="zh-CN" altLang="en-US" sz="1400" b="1" dirty="0" smtClean="0">
              <a:latin typeface="+mj-ea"/>
              <a:ea typeface="+mj-ea"/>
            </a:endParaRPr>
          </a:p>
        </p:txBody>
      </p:sp>
      <p:grpSp>
        <p:nvGrpSpPr>
          <p:cNvPr id="22" name="组合 8"/>
          <p:cNvGrpSpPr/>
          <p:nvPr/>
        </p:nvGrpSpPr>
        <p:grpSpPr>
          <a:xfrm>
            <a:off x="1704000" y="5407993"/>
            <a:ext cx="2730500" cy="368300"/>
            <a:chOff x="3195" y="7631"/>
            <a:chExt cx="4300" cy="580"/>
          </a:xfrm>
        </p:grpSpPr>
        <p:sp>
          <p:nvSpPr>
            <p:cNvPr id="23" name="L 形 22"/>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25" name="文本框 24"/>
          <p:cNvSpPr txBox="1"/>
          <p:nvPr/>
        </p:nvSpPr>
        <p:spPr>
          <a:xfrm>
            <a:off x="2218414" y="5301000"/>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随机森林模型</a:t>
            </a:r>
            <a:endParaRPr kumimoji="1" lang="zh-CN" altLang="en-US" sz="1400" b="1" dirty="0" smtClean="0">
              <a:latin typeface="Arial" pitchFamily="34" charset="0"/>
              <a:ea typeface="微软雅黑"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4879285" y="2709000"/>
                <a:ext cx="6665795" cy="1248675"/>
              </a:xfrm>
              <a:prstGeom prst="rect">
                <a:avLst/>
              </a:prstGeom>
              <a:noFill/>
            </p:spPr>
            <p:txBody>
              <a:bodyPr wrap="square" rtlCol="0">
                <a:spAutoFit/>
              </a:bodyPr>
              <a:lstStyle/>
              <a:p>
                <a:pPr>
                  <a:lnSpc>
                    <a:spcPct val="130000"/>
                  </a:lnSpc>
                </a:pPr>
                <a:r>
                  <a:rPr lang="en-US" altLang="zh-CN" sz="1400" b="1" dirty="0" smtClean="0"/>
                  <a:t>(1) </a:t>
                </a:r>
                <a:r>
                  <a:rPr lang="zh-CN" altLang="zh-CN" sz="1400" b="1" dirty="0" smtClean="0"/>
                  <a:t>岭</a:t>
                </a:r>
                <a:r>
                  <a:rPr lang="zh-CN" altLang="zh-CN" sz="1400" b="1" dirty="0"/>
                  <a:t>回归</a:t>
                </a:r>
                <a:r>
                  <a:rPr lang="zh-CN" altLang="zh-CN" sz="1400" b="1" dirty="0" smtClean="0"/>
                  <a:t>模型可以</a:t>
                </a:r>
                <a:r>
                  <a:rPr lang="zh-CN" altLang="zh-CN" sz="1400" b="1" dirty="0"/>
                  <a:t>处理特征数多于样本数的</a:t>
                </a:r>
                <a:r>
                  <a:rPr lang="zh-CN" altLang="zh-CN" sz="1400" b="1" dirty="0" smtClean="0"/>
                  <a:t>情况</a:t>
                </a:r>
                <a:endParaRPr lang="en-US" altLang="zh-CN" sz="1400" b="1" dirty="0" smtClean="0"/>
              </a:p>
              <a:p>
                <a:pPr>
                  <a:lnSpc>
                    <a:spcPct val="130000"/>
                  </a:lnSpc>
                </a:pPr>
                <a:r>
                  <a:rPr lang="en-US" altLang="zh-CN" sz="1400" b="1" dirty="0" smtClean="0"/>
                  <a:t>(</a:t>
                </a:r>
                <a:r>
                  <a:rPr lang="en-US" altLang="zh-CN" sz="1400" b="1" dirty="0"/>
                  <a:t>2</a:t>
                </a:r>
                <a:r>
                  <a:rPr lang="en-US" altLang="zh-CN" sz="1400" b="1" dirty="0" smtClean="0"/>
                  <a:t>) </a:t>
                </a:r>
                <a:r>
                  <a:rPr lang="zh-CN" altLang="zh-CN" sz="1400" b="1" dirty="0"/>
                  <a:t>在岭回归模型的预测</a:t>
                </a:r>
                <a:r>
                  <a:rPr lang="zh-CN" altLang="zh-CN" sz="1400" b="1" dirty="0" smtClean="0"/>
                  <a:t>过程</a:t>
                </a:r>
                <a:r>
                  <a:rPr lang="zh-CN" altLang="en-US" sz="1400" b="1" dirty="0" smtClean="0"/>
                  <a:t>很快，操作少</a:t>
                </a:r>
                <a:r>
                  <a:rPr lang="zh-CN" altLang="zh-CN" sz="1400" b="1" dirty="0" smtClean="0"/>
                  <a:t>，</a:t>
                </a:r>
                <a:r>
                  <a:rPr lang="zh-CN" altLang="zh-CN" sz="1400" b="1" dirty="0"/>
                  <a:t>因此其满足图计算的时间性能</a:t>
                </a:r>
                <a:r>
                  <a:rPr lang="zh-CN" altLang="zh-CN" sz="1400" b="1" dirty="0" smtClean="0"/>
                  <a:t>要求</a:t>
                </a:r>
                <a:endParaRPr lang="en-US" altLang="zh-CN" sz="1400" b="1" dirty="0" smtClean="0"/>
              </a:p>
              <a:p>
                <a:pPr>
                  <a:lnSpc>
                    <a:spcPct val="130000"/>
                  </a:lnSpc>
                </a:pPr>
                <a:r>
                  <a:rPr lang="en-US" altLang="zh-CN" sz="1400" b="1" dirty="0" smtClean="0"/>
                  <a:t>(</a:t>
                </a:r>
                <a:r>
                  <a:rPr lang="en-US" altLang="zh-CN" sz="1400" b="1" dirty="0"/>
                  <a:t>3</a:t>
                </a:r>
                <a:r>
                  <a:rPr lang="en-US" altLang="zh-CN" sz="1400" b="1" dirty="0" smtClean="0"/>
                  <a:t>) </a:t>
                </a:r>
                <a:r>
                  <a:rPr lang="zh-CN" altLang="zh-CN" sz="1400" b="1" dirty="0"/>
                  <a:t>虽然其计算复杂度为</a:t>
                </a:r>
                <a14:m>
                  <m:oMath xmlns:m="http://schemas.openxmlformats.org/officeDocument/2006/math">
                    <m:r>
                      <a:rPr lang="zh-CN" altLang="zh-CN" sz="1400" b="1" i="1"/>
                      <m:t> </m:t>
                    </m:r>
                    <m:r>
                      <a:rPr lang="en-US" altLang="zh-CN" sz="1400" b="1" i="1"/>
                      <m:t>𝐎</m:t>
                    </m:r>
                    <m:d>
                      <m:dPr>
                        <m:ctrlPr>
                          <a:rPr lang="zh-CN" altLang="zh-CN" sz="1400" b="1" i="1"/>
                        </m:ctrlPr>
                      </m:dPr>
                      <m:e>
                        <m:sSup>
                          <m:sSupPr>
                            <m:ctrlPr>
                              <a:rPr lang="zh-CN" altLang="zh-CN" sz="1400" b="1" i="1"/>
                            </m:ctrlPr>
                          </m:sSupPr>
                          <m:e>
                            <m:r>
                              <a:rPr lang="en-US" altLang="zh-CN" sz="1400" b="1" i="1"/>
                              <m:t>𝒏</m:t>
                            </m:r>
                          </m:e>
                          <m:sup>
                            <m:r>
                              <a:rPr lang="en-US" altLang="zh-CN" sz="1400" b="1" i="1"/>
                              <m:t>𝟑</m:t>
                            </m:r>
                          </m:sup>
                        </m:sSup>
                      </m:e>
                    </m:d>
                  </m:oMath>
                </a14:m>
                <a:r>
                  <a:rPr lang="zh-CN" altLang="zh-CN" sz="1400" b="1" dirty="0"/>
                  <a:t>，但其只依赖于特征向量的维度，因此对于图计算预测中特征向量维度或样本数据较小的情形下具有一定优势</a:t>
                </a:r>
                <a:r>
                  <a:rPr lang="zh-CN" altLang="zh-CN" sz="1400" b="1" dirty="0">
                    <a:effectLst/>
                  </a:rPr>
                  <a:t> </a:t>
                </a:r>
                <a:endParaRPr kumimoji="1" lang="zh-CN" altLang="en-US" sz="1400" b="1" dirty="0" smtClean="0">
                  <a:latin typeface="Arial" pitchFamily="34" charset="0"/>
                  <a:ea typeface="微软雅黑"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4879285" y="2709000"/>
                <a:ext cx="6665795" cy="1248675"/>
              </a:xfrm>
              <a:prstGeom prst="rect">
                <a:avLst/>
              </a:prstGeom>
              <a:blipFill rotWithShape="0">
                <a:blip r:embed="rId2"/>
                <a:stretch>
                  <a:fillRect l="-274" b="-1463"/>
                </a:stretch>
              </a:blipFill>
            </p:spPr>
            <p:txBody>
              <a:bodyPr/>
              <a:lstStyle/>
              <a:p>
                <a:r>
                  <a:rPr lang="zh-CN" altLang="en-US">
                    <a:noFill/>
                  </a:rPr>
                  <a:t> </a:t>
                </a:r>
              </a:p>
            </p:txBody>
          </p:sp>
        </mc:Fallback>
      </mc:AlternateContent>
      <p:sp>
        <p:nvSpPr>
          <p:cNvPr id="26" name="文本框 25"/>
          <p:cNvSpPr txBox="1"/>
          <p:nvPr/>
        </p:nvSpPr>
        <p:spPr>
          <a:xfrm>
            <a:off x="4872000" y="3980325"/>
            <a:ext cx="6665795" cy="1212640"/>
          </a:xfrm>
          <a:prstGeom prst="rect">
            <a:avLst/>
          </a:prstGeom>
          <a:noFill/>
        </p:spPr>
        <p:txBody>
          <a:bodyPr wrap="square" rtlCol="0">
            <a:spAutoFit/>
          </a:bodyPr>
          <a:lstStyle/>
          <a:p>
            <a:pPr marL="342900" indent="-342900">
              <a:lnSpc>
                <a:spcPct val="130000"/>
              </a:lnSpc>
              <a:buAutoNum type="arabicParenBoth"/>
            </a:pPr>
            <a:r>
              <a:rPr lang="zh-CN" altLang="en-US" sz="1400" b="1" dirty="0" smtClean="0"/>
              <a:t>线性模型在图计算问题的预测上很容易出现欠拟合现象，</a:t>
            </a:r>
            <a:r>
              <a:rPr lang="zh-CN" altLang="zh-CN" sz="1400" b="1" dirty="0"/>
              <a:t>往往采用一条类似于二次函数的曲线可对数据拟合的更好</a:t>
            </a:r>
            <a:r>
              <a:rPr lang="zh-CN" altLang="zh-CN" sz="1400" b="1" dirty="0"/>
              <a:t> </a:t>
            </a:r>
            <a:endParaRPr lang="en-US" altLang="zh-CN" sz="1400" b="1" dirty="0" smtClean="0"/>
          </a:p>
          <a:p>
            <a:pPr marL="342900" indent="-342900">
              <a:lnSpc>
                <a:spcPct val="130000"/>
              </a:lnSpc>
              <a:buAutoNum type="arabicParenBoth"/>
            </a:pPr>
            <a:r>
              <a:rPr lang="zh-CN" altLang="zh-CN" sz="1400" b="1" dirty="0"/>
              <a:t>局部加权线性回归模型允许给待预测点附近的每个点赋予一定的</a:t>
            </a:r>
            <a:r>
              <a:rPr lang="zh-CN" altLang="zh-CN" sz="1400" b="1" dirty="0" smtClean="0"/>
              <a:t>权重</a:t>
            </a:r>
            <a:r>
              <a:rPr lang="zh-CN" altLang="en-US" sz="1400" b="1" dirty="0" smtClean="0"/>
              <a:t>，</a:t>
            </a:r>
            <a:r>
              <a:rPr lang="zh-CN" altLang="zh-CN" sz="1400" b="1" dirty="0"/>
              <a:t>解决了在非线性模型中建立线性模型的问题</a:t>
            </a:r>
            <a:r>
              <a:rPr lang="zh-CN" altLang="zh-CN" sz="1400" b="1" dirty="0"/>
              <a:t> </a:t>
            </a:r>
            <a:endParaRPr kumimoji="1" lang="zh-CN" altLang="en-US" sz="1400" b="1" dirty="0" smtClean="0">
              <a:latin typeface="Arial" pitchFamily="34" charset="0"/>
              <a:ea typeface="微软雅黑" pitchFamily="34" charset="-122"/>
            </a:endParaRPr>
          </a:p>
        </p:txBody>
      </p:sp>
      <p:sp>
        <p:nvSpPr>
          <p:cNvPr id="27" name="文本框 26"/>
          <p:cNvSpPr txBox="1"/>
          <p:nvPr/>
        </p:nvSpPr>
        <p:spPr>
          <a:xfrm>
            <a:off x="4902205" y="5168360"/>
            <a:ext cx="6665795" cy="1212640"/>
          </a:xfrm>
          <a:prstGeom prst="rect">
            <a:avLst/>
          </a:prstGeom>
          <a:noFill/>
        </p:spPr>
        <p:txBody>
          <a:bodyPr wrap="square" rtlCol="0">
            <a:spAutoFit/>
          </a:bodyPr>
          <a:lstStyle/>
          <a:p>
            <a:pPr marL="342900" indent="-342900">
              <a:lnSpc>
                <a:spcPct val="130000"/>
              </a:lnSpc>
              <a:buAutoNum type="arabicParenBoth"/>
            </a:pPr>
            <a:r>
              <a:rPr lang="zh-CN" altLang="zh-CN" sz="1400" b="1" dirty="0"/>
              <a:t>大多数随机森林模型在训练复杂度上更趋近于最好情况而不是最坏情况，因此这为图计算的线上训练提供了</a:t>
            </a:r>
            <a:r>
              <a:rPr lang="zh-CN" altLang="zh-CN" sz="1400" b="1" dirty="0" smtClean="0"/>
              <a:t>可能性</a:t>
            </a:r>
            <a:r>
              <a:rPr lang="zh-CN" altLang="en-US" sz="1400" b="1" dirty="0" smtClean="0"/>
              <a:t>，同样也满足图计算的性能要求</a:t>
            </a:r>
            <a:endParaRPr lang="en-US" altLang="zh-CN" sz="1400" b="1" dirty="0" smtClean="0"/>
          </a:p>
          <a:p>
            <a:pPr marL="342900" indent="-342900">
              <a:lnSpc>
                <a:spcPct val="130000"/>
              </a:lnSpc>
              <a:buAutoNum type="arabicParenBoth"/>
            </a:pPr>
            <a:r>
              <a:rPr lang="zh-CN" altLang="zh-CN" sz="1400" b="1" dirty="0" smtClean="0"/>
              <a:t>由于</a:t>
            </a:r>
            <a:r>
              <a:rPr lang="zh-CN" altLang="zh-CN" sz="1400" b="1" dirty="0"/>
              <a:t>最终的预测取决于所有回归树的投票，因此对于训练数据的轻微变动具有很好的适应性，这为图计算预测的正确定提供了保证</a:t>
            </a:r>
            <a:r>
              <a:rPr lang="zh-CN" altLang="zh-CN" sz="1400" b="1" dirty="0"/>
              <a:t> </a:t>
            </a:r>
            <a:endParaRPr kumimoji="1" lang="zh-CN" altLang="en-US" sz="1400" b="1" dirty="0" smtClean="0">
              <a:latin typeface="Arial" pitchFamily="34" charset="0"/>
              <a:ea typeface="微软雅黑" pitchFamily="34" charset="-122"/>
            </a:endParaRPr>
          </a:p>
        </p:txBody>
      </p:sp>
      <p:cxnSp>
        <p:nvCxnSpPr>
          <p:cNvPr id="5" name="直线连接符 4"/>
          <p:cNvCxnSpPr/>
          <p:nvPr/>
        </p:nvCxnSpPr>
        <p:spPr>
          <a:xfrm>
            <a:off x="4367999" y="3957675"/>
            <a:ext cx="72000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4368000" y="5157000"/>
            <a:ext cx="720000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1009430334"/>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900" decel="100000" fill="hold"/>
                                        <p:tgtEl>
                                          <p:spTgt spid="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900" decel="100000" fill="hold"/>
                                        <p:tgtEl>
                                          <p:spTgt spid="1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900" decel="100000" fill="hold"/>
                                        <p:tgtEl>
                                          <p:spTgt spid="1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900" decel="100000" fill="hold"/>
                                        <p:tgtEl>
                                          <p:spTgt spid="22"/>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8"/>
          <p:cNvGrpSpPr/>
          <p:nvPr/>
        </p:nvGrpSpPr>
        <p:grpSpPr>
          <a:xfrm>
            <a:off x="1200000" y="727993"/>
            <a:ext cx="2730500" cy="368300"/>
            <a:chOff x="3195" y="7631"/>
            <a:chExt cx="4300" cy="580"/>
          </a:xfrm>
        </p:grpSpPr>
        <p:sp>
          <p:nvSpPr>
            <p:cNvPr id="32" name="L 形 31"/>
            <p:cNvSpPr/>
            <p:nvPr/>
          </p:nvSpPr>
          <p:spPr>
            <a:xfrm>
              <a:off x="3477" y="7986"/>
              <a:ext cx="4019" cy="225"/>
            </a:xfrm>
            <a:prstGeom prst="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195" y="7631"/>
              <a:ext cx="565" cy="580"/>
            </a:xfrm>
            <a:prstGeom prst="rect">
              <a:avLst/>
            </a:prstGeom>
            <a:solidFill>
              <a:schemeClr val="accent5"/>
            </a:solidFill>
          </p:spPr>
          <p:txBody>
            <a:bodyPr wrap="none" rtlCol="0">
              <a:spAutoFit/>
            </a:bodyPr>
            <a:lstStyle/>
            <a:p>
              <a:pPr algn="l">
                <a:lnSpc>
                  <a:spcPct val="130000"/>
                </a:lnSpc>
              </a:pPr>
              <a:r>
                <a:rPr lang="zh-CN" altLang="en-US" sz="1400" dirty="0" smtClean="0">
                  <a:solidFill>
                    <a:schemeClr val="tx2"/>
                  </a:solidFill>
                  <a:uFillTx/>
                  <a:latin typeface="Arial" pitchFamily="34" charset="0"/>
                  <a:ea typeface="微软雅黑" pitchFamily="34" charset="-122"/>
                  <a:cs typeface="Arial" charset="0"/>
                  <a:sym typeface="+mn-ea"/>
                </a:rPr>
                <a:t>▲</a:t>
              </a:r>
              <a:endParaRPr lang="zh-CN" altLang="en-US" sz="1400" dirty="0" smtClean="0">
                <a:solidFill>
                  <a:schemeClr val="tx2"/>
                </a:solidFill>
                <a:uFillTx/>
                <a:latin typeface="Arial" pitchFamily="34" charset="0"/>
                <a:ea typeface="微软雅黑" pitchFamily="34" charset="-122"/>
                <a:cs typeface="Arial" charset="0"/>
              </a:endParaRPr>
            </a:p>
          </p:txBody>
        </p:sp>
      </p:grpSp>
      <p:sp>
        <p:nvSpPr>
          <p:cNvPr id="36" name="文本框 35"/>
          <p:cNvSpPr txBox="1"/>
          <p:nvPr/>
        </p:nvSpPr>
        <p:spPr>
          <a:xfrm>
            <a:off x="1714414" y="621000"/>
            <a:ext cx="2149585" cy="344710"/>
          </a:xfrm>
          <a:prstGeom prst="rect">
            <a:avLst/>
          </a:prstGeom>
          <a:noFill/>
        </p:spPr>
        <p:txBody>
          <a:bodyPr wrap="square" rtlCol="0">
            <a:spAutoFit/>
          </a:bodyPr>
          <a:lstStyle/>
          <a:p>
            <a:pPr>
              <a:lnSpc>
                <a:spcPct val="130000"/>
              </a:lnSpc>
            </a:pPr>
            <a:r>
              <a:rPr kumimoji="1" lang="zh-CN" altLang="en-US" sz="1400" b="1" dirty="0" smtClean="0">
                <a:latin typeface="Arial" pitchFamily="34" charset="0"/>
                <a:ea typeface="微软雅黑" pitchFamily="34" charset="-122"/>
              </a:rPr>
              <a:t>并行图计算系统实现</a:t>
            </a:r>
            <a:endParaRPr kumimoji="1" lang="zh-CN" altLang="en-US" sz="1400" b="1" dirty="0" smtClean="0">
              <a:latin typeface="Arial" pitchFamily="34" charset="0"/>
              <a:ea typeface="微软雅黑" pitchFamily="34" charset="-122"/>
            </a:endParaRPr>
          </a:p>
        </p:txBody>
      </p:sp>
      <p:sp>
        <p:nvSpPr>
          <p:cNvPr id="2" name="文本框 1"/>
          <p:cNvSpPr txBox="1"/>
          <p:nvPr/>
        </p:nvSpPr>
        <p:spPr>
          <a:xfrm>
            <a:off x="1714414" y="1562245"/>
            <a:ext cx="9033000" cy="1655453"/>
          </a:xfrm>
          <a:prstGeom prst="rect">
            <a:avLst/>
          </a:prstGeom>
          <a:noFill/>
        </p:spPr>
        <p:txBody>
          <a:bodyPr wrap="square" rtlCol="0">
            <a:spAutoFit/>
          </a:bodyPr>
          <a:lstStyle/>
          <a:p>
            <a:pPr marL="342900" indent="-342900">
              <a:lnSpc>
                <a:spcPct val="130000"/>
              </a:lnSpc>
              <a:buAutoNum type="arabicParenR"/>
            </a:pPr>
            <a:r>
              <a:rPr lang="zh-CN" altLang="en-US" sz="2000" b="1" dirty="0" smtClean="0"/>
              <a:t>将我们的预测器嵌入进自适应并行图计算系统中</a:t>
            </a:r>
            <a:r>
              <a:rPr lang="en-US" altLang="zh-CN" sz="2000" b="1" dirty="0" smtClean="0"/>
              <a:t> (</a:t>
            </a:r>
            <a:r>
              <a:rPr lang="zh-CN" altLang="en-US" sz="2000" b="1" dirty="0" smtClean="0"/>
              <a:t>涉及 图存储结构，消息传递，</a:t>
            </a:r>
            <a:r>
              <a:rPr lang="en-US" altLang="zh-CN" sz="2000" b="1" dirty="0" smtClean="0"/>
              <a:t>coordinator</a:t>
            </a:r>
            <a:r>
              <a:rPr lang="zh-CN" altLang="en-US" sz="2000" b="1" dirty="0" smtClean="0"/>
              <a:t>问题</a:t>
            </a:r>
            <a:r>
              <a:rPr lang="en-US" altLang="zh-CN" sz="2000" b="1" dirty="0" smtClean="0"/>
              <a:t>)</a:t>
            </a:r>
          </a:p>
          <a:p>
            <a:pPr marL="342900" indent="-342900">
              <a:lnSpc>
                <a:spcPct val="130000"/>
              </a:lnSpc>
              <a:buAutoNum type="arabicParenR"/>
            </a:pPr>
            <a:r>
              <a:rPr lang="zh-CN" altLang="en-US" sz="2000" b="1" dirty="0" smtClean="0"/>
              <a:t>与一些主流的图计算系统进行实验对比</a:t>
            </a:r>
            <a:endParaRPr lang="en-US" altLang="zh-CN" sz="2000" b="1" dirty="0" smtClean="0"/>
          </a:p>
          <a:p>
            <a:pPr marL="342900" indent="-342900">
              <a:lnSpc>
                <a:spcPct val="130000"/>
              </a:lnSpc>
              <a:buAutoNum type="arabicParenR"/>
            </a:pPr>
            <a:r>
              <a:rPr lang="zh-CN" altLang="en-US" sz="2000" b="1" dirty="0" smtClean="0"/>
              <a:t>提供前端界面展示功能</a:t>
            </a:r>
            <a:endParaRPr lang="en-US" altLang="zh-CN" sz="2000" b="1" dirty="0" smtClean="0"/>
          </a:p>
        </p:txBody>
      </p:sp>
      <p:sp>
        <p:nvSpPr>
          <p:cNvPr id="19" name="文本框 18"/>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288925517"/>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900" decel="100000" fill="hold"/>
                                        <p:tgtEl>
                                          <p:spTgt spid="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84800" y="2004060"/>
            <a:ext cx="1407160" cy="1447165"/>
            <a:chOff x="8494" y="3170"/>
            <a:chExt cx="2216" cy="2279"/>
          </a:xfrm>
        </p:grpSpPr>
        <p:sp>
          <p:nvSpPr>
            <p:cNvPr id="4" name="椭圆 3"/>
            <p:cNvSpPr/>
            <p:nvPr/>
          </p:nvSpPr>
          <p:spPr>
            <a:xfrm>
              <a:off x="8494" y="3170"/>
              <a:ext cx="2216" cy="2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52" y="3453"/>
              <a:ext cx="1417" cy="1392"/>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ctr">
                <a:lnSpc>
                  <a:spcPct val="130000"/>
                </a:lnSpc>
              </a:pPr>
              <a:r>
                <a:rPr lang="en-US" altLang="zh-CN" sz="4000" dirty="0" smtClean="0">
                  <a:solidFill>
                    <a:schemeClr val="tx2"/>
                  </a:solidFill>
                  <a:uFillTx/>
                  <a:latin typeface="Arial Black" charset="0"/>
                  <a:ea typeface="微软雅黑" pitchFamily="34" charset="-122"/>
                </a:rPr>
                <a:t>04</a:t>
              </a:r>
            </a:p>
          </p:txBody>
        </p:sp>
      </p:grpSp>
      <p:cxnSp>
        <p:nvCxnSpPr>
          <p:cNvPr id="7" name="直接连接符 6"/>
          <p:cNvCxnSpPr/>
          <p:nvPr/>
        </p:nvCxnSpPr>
        <p:spPr>
          <a:xfrm flipV="1">
            <a:off x="6599555" y="1735455"/>
            <a:ext cx="561340" cy="42799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H="1">
            <a:off x="6877685" y="2410460"/>
            <a:ext cx="368935" cy="298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H="1">
            <a:off x="6732270" y="3085465"/>
            <a:ext cx="266700" cy="199390"/>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a:xfrm flipH="1">
            <a:off x="5012055" y="2813685"/>
            <a:ext cx="259080" cy="205740"/>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a:xfrm flipH="1">
            <a:off x="5001895" y="3334385"/>
            <a:ext cx="484505" cy="426720"/>
          </a:xfrm>
          <a:prstGeom prst="line">
            <a:avLst/>
          </a:prstGeom>
        </p:spPr>
        <p:style>
          <a:lnRef idx="3">
            <a:schemeClr val="accent5"/>
          </a:lnRef>
          <a:fillRef idx="0">
            <a:schemeClr val="accent5"/>
          </a:fillRef>
          <a:effectRef idx="2">
            <a:schemeClr val="accent5"/>
          </a:effectRef>
          <a:fontRef idx="minor">
            <a:schemeClr val="tx1"/>
          </a:fontRef>
        </p:style>
      </p:cxnSp>
      <p:sp>
        <p:nvSpPr>
          <p:cNvPr id="13" name="文本框 12"/>
          <p:cNvSpPr txBox="1"/>
          <p:nvPr/>
        </p:nvSpPr>
        <p:spPr>
          <a:xfrm>
            <a:off x="4571099" y="3824270"/>
            <a:ext cx="3540901" cy="652486"/>
          </a:xfrm>
          <a:prstGeom prst="rect">
            <a:avLst/>
          </a:prstGeom>
          <a:noFill/>
          <a:extLst>
            <a:ext uri="{909E8E84-426E-40DD-AFC4-6F175D3DCCD1}">
              <a14:hiddenFill xmlns:a14="http://schemas.microsoft.com/office/drawing/2010/main">
                <a:solidFill>
                  <a:schemeClr val="accent5"/>
                </a:solidFill>
              </a14:hiddenFill>
            </a:ext>
          </a:extLst>
        </p:spPr>
        <p:txBody>
          <a:bodyPr wrap="square" rtlCol="0">
            <a:spAutoFit/>
          </a:bodyPr>
          <a:lstStyle/>
          <a:p>
            <a:pPr algn="l">
              <a:lnSpc>
                <a:spcPct val="130000"/>
              </a:lnSpc>
            </a:pPr>
            <a:r>
              <a:rPr lang="zh-CN" altLang="en-US" sz="2800" dirty="0" smtClean="0">
                <a:solidFill>
                  <a:schemeClr val="accent5"/>
                </a:solidFill>
                <a:latin typeface="HanziPen SC" charset="-122"/>
                <a:ea typeface="HanziPen SC" charset="-122"/>
                <a:cs typeface="HanziPen SC" charset="-122"/>
              </a:rPr>
              <a:t>研究计划与预期效果</a:t>
            </a:r>
            <a:endParaRPr lang="en-US" altLang="zh-CN" sz="2800" dirty="0" smtClean="0">
              <a:solidFill>
                <a:schemeClr val="accent5"/>
              </a:solidFill>
              <a:uFillTx/>
              <a:latin typeface="HanziPen SC" charset="-122"/>
              <a:ea typeface="HanziPen SC" charset="-122"/>
              <a:cs typeface="HanziPen SC"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3500"/>
                            </p:stCondLst>
                            <p:childTnLst>
                              <p:par>
                                <p:cTn id="34" presetID="5" presetClass="entr" presetSubtype="10" fill="hold" grpId="1"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96000" y="548640"/>
            <a:ext cx="3959860" cy="6477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rial Black" charset="0"/>
              </a:rPr>
              <a:t>预期效果</a:t>
            </a:r>
            <a:endParaRPr lang="en-US" altLang="zh-CN" dirty="0">
              <a:latin typeface="Arial Black" charset="0"/>
            </a:endParaRPr>
          </a:p>
        </p:txBody>
      </p:sp>
      <p:sp>
        <p:nvSpPr>
          <p:cNvPr id="5" name="矩形 4"/>
          <p:cNvSpPr/>
          <p:nvPr/>
        </p:nvSpPr>
        <p:spPr>
          <a:xfrm>
            <a:off x="8400415" y="1557020"/>
            <a:ext cx="2663825" cy="39598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632000" y="1570990"/>
            <a:ext cx="4682306" cy="2613023"/>
          </a:xfrm>
          <a:prstGeom prst="rect">
            <a:avLst/>
          </a:prstGeom>
          <a:noFill/>
        </p:spPr>
        <p:txBody>
          <a:bodyPr wrap="square" rtlCol="0" anchor="t">
            <a:spAutoFit/>
          </a:bodyPr>
          <a:lstStyle/>
          <a:p>
            <a:pPr marL="342900" indent="-342900">
              <a:lnSpc>
                <a:spcPct val="130000"/>
              </a:lnSpc>
              <a:buAutoNum type="arabicParenR"/>
            </a:pPr>
            <a:r>
              <a:rPr lang="zh-CN" altLang="en-US" b="1" dirty="0" smtClean="0"/>
              <a:t>和主流的图计算引擎（</a:t>
            </a:r>
            <a:r>
              <a:rPr lang="en-US" altLang="zh-CN" b="1" dirty="0" err="1" smtClean="0"/>
              <a:t>graphlab</a:t>
            </a:r>
            <a:r>
              <a:rPr lang="zh-CN" altLang="en-US" b="1" dirty="0" smtClean="0"/>
              <a:t>，</a:t>
            </a:r>
            <a:r>
              <a:rPr lang="en-US" altLang="zh-CN" b="1" dirty="0" err="1" smtClean="0"/>
              <a:t>giraph</a:t>
            </a:r>
            <a:r>
              <a:rPr lang="zh-CN" altLang="en-US" b="1" dirty="0" smtClean="0"/>
              <a:t>，</a:t>
            </a:r>
            <a:r>
              <a:rPr lang="en-US" altLang="zh-CN" b="1" dirty="0" err="1" smtClean="0"/>
              <a:t>maiter</a:t>
            </a:r>
            <a:r>
              <a:rPr lang="zh-CN" altLang="en-US" b="1" dirty="0" smtClean="0"/>
              <a:t>，</a:t>
            </a:r>
            <a:r>
              <a:rPr lang="en-US" altLang="zh-CN" b="1" dirty="0" err="1" smtClean="0"/>
              <a:t>powergraph</a:t>
            </a:r>
            <a:r>
              <a:rPr lang="zh-CN" altLang="en-US" b="1" dirty="0" smtClean="0"/>
              <a:t>）进行实验对比，性能要有优势</a:t>
            </a:r>
            <a:endParaRPr lang="en-US" altLang="zh-CN" b="1" dirty="0" smtClean="0"/>
          </a:p>
          <a:p>
            <a:pPr marL="342900" indent="-342900">
              <a:lnSpc>
                <a:spcPct val="130000"/>
              </a:lnSpc>
              <a:buAutoNum type="arabicParenR"/>
            </a:pPr>
            <a:r>
              <a:rPr lang="zh-CN" altLang="en-US" b="1" dirty="0" smtClean="0"/>
              <a:t>与没有预测之前的</a:t>
            </a:r>
            <a:r>
              <a:rPr lang="en-US" altLang="zh-CN" b="1" dirty="0" err="1" smtClean="0"/>
              <a:t>aap</a:t>
            </a:r>
            <a:r>
              <a:rPr lang="zh-CN" altLang="en-US" b="1" dirty="0" smtClean="0"/>
              <a:t>模型进行对比，速度至少提升</a:t>
            </a:r>
            <a:r>
              <a:rPr lang="en-US" altLang="zh-CN" b="1" dirty="0" smtClean="0"/>
              <a:t>10%</a:t>
            </a:r>
          </a:p>
          <a:p>
            <a:pPr marL="342900" indent="-342900">
              <a:lnSpc>
                <a:spcPct val="130000"/>
              </a:lnSpc>
              <a:buAutoNum type="arabicParenR"/>
            </a:pPr>
            <a:r>
              <a:rPr lang="zh-CN" altLang="en-US" b="1" dirty="0" smtClean="0"/>
              <a:t>针对不同类别的图算法，给出模型训练方向（特征提取，参数调节）</a:t>
            </a:r>
            <a:endParaRPr lang="en-US" altLang="zh-CN" b="1"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000" y="2173304"/>
            <a:ext cx="2844800" cy="2857500"/>
          </a:xfrm>
          <a:prstGeom prst="rect">
            <a:avLst/>
          </a:prstGeom>
        </p:spPr>
      </p:pic>
      <p:sp>
        <p:nvSpPr>
          <p:cNvPr id="29" name="文本框 28"/>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170257052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2"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650"/>
                            </p:stCondLst>
                            <p:childTnLst>
                              <p:par>
                                <p:cTn id="13" presetID="35" presetClass="path" presetSubtype="0" accel="50000" decel="50000" fill="hold" grpId="29" nodeType="afterEffect">
                                  <p:stCondLst>
                                    <p:cond delay="0"/>
                                  </p:stCondLst>
                                  <p:childTnLst>
                                    <p:animMotion origin="layout" path="M 0.216302 -0.014259 L -0.002917 -0.015648 " pathEditMode="relative" rAng="0" ptsTypes="">
                                      <p:cBhvr>
                                        <p:cTn id="14" dur="2000" fill="hold"/>
                                        <p:tgtEl>
                                          <p:spTgt spid="5"/>
                                        </p:tgtEl>
                                        <p:attrNameLst>
                                          <p:attrName>ppt_x</p:attrName>
                                          <p:attrName>ppt_y</p:attrName>
                                        </p:attrNameLst>
                                      </p:cBhvr>
                                      <p:rCtr x="-10900" y="-200"/>
                                    </p:animMotion>
                                  </p:childTnLst>
                                </p:cTn>
                              </p:par>
                            </p:childTnLst>
                          </p:cTn>
                        </p:par>
                        <p:par>
                          <p:cTn id="15" fill="hold">
                            <p:stCondLst>
                              <p:cond delay="2650"/>
                            </p:stCondLst>
                            <p:childTnLst>
                              <p:par>
                                <p:cTn id="16" presetID="37"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900" decel="100000" fill="hold"/>
                                        <p:tgtEl>
                                          <p:spTgt spid="10"/>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5" grpId="17" animBg="1"/>
      <p:bldP spid="5" grpId="18" animBg="1"/>
      <p:bldP spid="5" grpId="19" animBg="1"/>
      <p:bldP spid="5" grpId="20" animBg="1"/>
      <p:bldP spid="5" grpId="21" animBg="1"/>
      <p:bldP spid="5" grpId="22" animBg="1"/>
      <p:bldP spid="5" grpId="23" animBg="1"/>
      <p:bldP spid="5" grpId="24" animBg="1"/>
      <p:bldP spid="5" grpId="25" animBg="1"/>
      <p:bldP spid="5" grpId="26" animBg="1"/>
      <p:bldP spid="5" grpId="27" animBg="1"/>
      <p:bldP spid="5" grpId="28" animBg="1"/>
      <p:bldP spid="5" grpId="29"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4000" y="333000"/>
            <a:ext cx="2599055" cy="804545"/>
          </a:xfrm>
          <a:prstGeom prst="rect">
            <a:avLst/>
          </a:prstGeom>
          <a:noFill/>
        </p:spPr>
        <p:txBody>
          <a:bodyPr wrap="square" rtlCol="0">
            <a:spAutoFit/>
          </a:bodyPr>
          <a:lstStyle/>
          <a:p>
            <a:pPr algn="ctr">
              <a:lnSpc>
                <a:spcPct val="130000"/>
              </a:lnSpc>
            </a:pPr>
            <a:r>
              <a:rPr lang="en-US" altLang="zh-CN" sz="3600" dirty="0" smtClean="0">
                <a:solidFill>
                  <a:schemeClr val="accent5"/>
                </a:solidFill>
                <a:uFillTx/>
                <a:latin typeface="Aharoni" charset="0"/>
                <a:ea typeface="微软雅黑" pitchFamily="34" charset="-122"/>
              </a:rPr>
              <a:t>CONTENTS</a:t>
            </a:r>
          </a:p>
        </p:txBody>
      </p:sp>
      <p:sp>
        <p:nvSpPr>
          <p:cNvPr id="51" name="椭圆 50"/>
          <p:cNvSpPr/>
          <p:nvPr/>
        </p:nvSpPr>
        <p:spPr>
          <a:xfrm>
            <a:off x="2327378" y="1475570"/>
            <a:ext cx="616975" cy="616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2" name="矩形 51"/>
          <p:cNvSpPr/>
          <p:nvPr/>
        </p:nvSpPr>
        <p:spPr>
          <a:xfrm>
            <a:off x="3604128" y="1323104"/>
            <a:ext cx="3987245" cy="76944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PART ONE      </a:t>
            </a:r>
            <a:r>
              <a:rPr lang="zh-CN" altLang="en-US" sz="4400" dirty="0" smtClean="0">
                <a:latin typeface="宋体" panose="02010600030101010101" pitchFamily="2" charset="-122"/>
                <a:ea typeface="宋体" panose="02010600030101010101" pitchFamily="2" charset="-122"/>
              </a:rPr>
              <a:t>课题背景</a:t>
            </a:r>
            <a:endParaRPr lang="zh-CN" altLang="en-US" sz="4400" dirty="0">
              <a:latin typeface="宋体" panose="02010600030101010101" pitchFamily="2" charset="-122"/>
              <a:ea typeface="宋体" panose="02010600030101010101" pitchFamily="2" charset="-122"/>
            </a:endParaRPr>
          </a:p>
        </p:txBody>
      </p:sp>
      <p:sp>
        <p:nvSpPr>
          <p:cNvPr id="53" name="矩形 52"/>
          <p:cNvSpPr/>
          <p:nvPr/>
        </p:nvSpPr>
        <p:spPr>
          <a:xfrm>
            <a:off x="3604128" y="2521443"/>
            <a:ext cx="5174878" cy="76944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PART TWO      </a:t>
            </a:r>
            <a:r>
              <a:rPr lang="zh-CN" altLang="en-US" sz="4400" dirty="0" smtClean="0">
                <a:latin typeface="宋体" panose="02010600030101010101" pitchFamily="2" charset="-122"/>
                <a:ea typeface="宋体" panose="02010600030101010101" pitchFamily="2" charset="-122"/>
              </a:rPr>
              <a:t>现有研究技术</a:t>
            </a:r>
            <a:endParaRPr lang="zh-CN" altLang="en-US" sz="4400" dirty="0">
              <a:latin typeface="宋体" panose="02010600030101010101" pitchFamily="2" charset="-122"/>
              <a:ea typeface="宋体" panose="02010600030101010101" pitchFamily="2" charset="-122"/>
            </a:endParaRPr>
          </a:p>
        </p:txBody>
      </p:sp>
      <p:sp>
        <p:nvSpPr>
          <p:cNvPr id="54" name="矩形 53"/>
          <p:cNvSpPr/>
          <p:nvPr/>
        </p:nvSpPr>
        <p:spPr>
          <a:xfrm>
            <a:off x="3604128" y="4957267"/>
            <a:ext cx="6872651" cy="972574"/>
          </a:xfrm>
          <a:prstGeom prst="rect">
            <a:avLst/>
          </a:prstGeom>
        </p:spPr>
        <p:txBody>
          <a:bodyPr wrap="none">
            <a:spAutoFit/>
          </a:bodyPr>
          <a:lstStyle/>
          <a:p>
            <a:pPr>
              <a:lnSpc>
                <a:spcPct val="130000"/>
              </a:lnSpc>
            </a:pP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FOUR</a:t>
            </a:r>
            <a:r>
              <a:rPr lang="zh-CN" altLang="en-US" dirty="0">
                <a:latin typeface="微软雅黑" panose="020B0503020204020204" pitchFamily="34" charset="-122"/>
                <a:ea typeface="微软雅黑" panose="020B0503020204020204" pitchFamily="34" charset="-122"/>
              </a:rPr>
              <a:t>     </a:t>
            </a:r>
            <a:r>
              <a:rPr lang="zh-CN" altLang="en-US" sz="4400" dirty="0" smtClean="0">
                <a:latin typeface="宋体" panose="02010600030101010101" pitchFamily="2" charset="-122"/>
                <a:ea typeface="宋体" panose="02010600030101010101" pitchFamily="2" charset="-122"/>
              </a:rPr>
              <a:t>研究计划与预期效果</a:t>
            </a:r>
            <a:endParaRPr kumimoji="1" lang="zh-CN" altLang="en-US" sz="4400" dirty="0">
              <a:latin typeface="宋体" panose="02010600030101010101" pitchFamily="2" charset="-122"/>
              <a:ea typeface="宋体" panose="02010600030101010101" pitchFamily="2" charset="-122"/>
            </a:endParaRPr>
          </a:p>
        </p:txBody>
      </p:sp>
      <p:sp>
        <p:nvSpPr>
          <p:cNvPr id="55" name="矩形 54"/>
          <p:cNvSpPr/>
          <p:nvPr/>
        </p:nvSpPr>
        <p:spPr>
          <a:xfrm>
            <a:off x="3604128" y="3758928"/>
            <a:ext cx="6883872" cy="76944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PART THREE    </a:t>
            </a:r>
            <a:r>
              <a:rPr lang="zh-CN" altLang="en-US" sz="4400" dirty="0" smtClean="0">
                <a:latin typeface="宋体" panose="02010600030101010101" pitchFamily="2" charset="-122"/>
                <a:ea typeface="宋体" panose="02010600030101010101" pitchFamily="2" charset="-122"/>
              </a:rPr>
              <a:t>研究目标与主要内容</a:t>
            </a:r>
            <a:endParaRPr lang="zh-CN" altLang="en-US" sz="4400" dirty="0">
              <a:latin typeface="宋体" panose="02010600030101010101" pitchFamily="2" charset="-122"/>
              <a:ea typeface="宋体" panose="02010600030101010101" pitchFamily="2" charset="-122"/>
            </a:endParaRPr>
          </a:p>
        </p:txBody>
      </p:sp>
      <p:sp>
        <p:nvSpPr>
          <p:cNvPr id="56" name="椭圆 55"/>
          <p:cNvSpPr/>
          <p:nvPr/>
        </p:nvSpPr>
        <p:spPr>
          <a:xfrm>
            <a:off x="2362488" y="2683362"/>
            <a:ext cx="616975" cy="616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7" name="椭圆 56"/>
          <p:cNvSpPr/>
          <p:nvPr/>
        </p:nvSpPr>
        <p:spPr>
          <a:xfrm>
            <a:off x="2362488" y="3911394"/>
            <a:ext cx="616975" cy="616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8" name="椭圆 57"/>
          <p:cNvSpPr/>
          <p:nvPr/>
        </p:nvSpPr>
        <p:spPr>
          <a:xfrm>
            <a:off x="2362488" y="5139426"/>
            <a:ext cx="616975" cy="616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9" name="文本框 58"/>
          <p:cNvSpPr txBox="1"/>
          <p:nvPr/>
        </p:nvSpPr>
        <p:spPr>
          <a:xfrm>
            <a:off x="2456814" y="1599391"/>
            <a:ext cx="428322" cy="369332"/>
          </a:xfrm>
          <a:prstGeom prst="rect">
            <a:avLst/>
          </a:prstGeom>
          <a:noFill/>
        </p:spPr>
        <p:txBody>
          <a:bodyPr wrap="none" rtlCol="0">
            <a:spAutoFit/>
          </a:bodyPr>
          <a:lstStyle/>
          <a:p>
            <a:r>
              <a:rPr lang="en-US" altLang="zh-CN" dirty="0">
                <a:solidFill>
                  <a:schemeClr val="bg1"/>
                </a:solidFill>
              </a:rPr>
              <a:t>01</a:t>
            </a:r>
            <a:endParaRPr lang="zh-CN" altLang="en-US" dirty="0">
              <a:solidFill>
                <a:schemeClr val="bg1"/>
              </a:solidFill>
            </a:endParaRPr>
          </a:p>
        </p:txBody>
      </p:sp>
      <p:sp>
        <p:nvSpPr>
          <p:cNvPr id="60" name="文本框 59"/>
          <p:cNvSpPr txBox="1"/>
          <p:nvPr/>
        </p:nvSpPr>
        <p:spPr>
          <a:xfrm>
            <a:off x="2456814" y="2807183"/>
            <a:ext cx="428322" cy="369332"/>
          </a:xfrm>
          <a:prstGeom prst="rect">
            <a:avLst/>
          </a:prstGeom>
          <a:noFill/>
        </p:spPr>
        <p:txBody>
          <a:bodyPr wrap="none" rtlCol="0">
            <a:spAutoFit/>
          </a:bodyPr>
          <a:lstStyle/>
          <a:p>
            <a:r>
              <a:rPr lang="en-US" altLang="zh-CN" dirty="0">
                <a:solidFill>
                  <a:schemeClr val="bg1"/>
                </a:solidFill>
              </a:rPr>
              <a:t>02</a:t>
            </a:r>
            <a:endParaRPr lang="zh-CN" altLang="en-US" dirty="0">
              <a:solidFill>
                <a:schemeClr val="bg1"/>
              </a:solidFill>
            </a:endParaRPr>
          </a:p>
        </p:txBody>
      </p:sp>
      <p:sp>
        <p:nvSpPr>
          <p:cNvPr id="61" name="文本框 60"/>
          <p:cNvSpPr txBox="1"/>
          <p:nvPr/>
        </p:nvSpPr>
        <p:spPr>
          <a:xfrm>
            <a:off x="2447751" y="4035215"/>
            <a:ext cx="446449" cy="369332"/>
          </a:xfrm>
          <a:prstGeom prst="rect">
            <a:avLst/>
          </a:prstGeom>
          <a:noFill/>
        </p:spPr>
        <p:txBody>
          <a:bodyPr wrap="square" rtlCol="0">
            <a:spAutoFit/>
          </a:bodyPr>
          <a:lstStyle/>
          <a:p>
            <a:r>
              <a:rPr lang="en-US" altLang="zh-CN" dirty="0">
                <a:solidFill>
                  <a:schemeClr val="bg1"/>
                </a:solidFill>
              </a:rPr>
              <a:t>03</a:t>
            </a:r>
            <a:endParaRPr lang="zh-CN" altLang="en-US" dirty="0">
              <a:solidFill>
                <a:schemeClr val="bg1"/>
              </a:solidFill>
            </a:endParaRPr>
          </a:p>
        </p:txBody>
      </p:sp>
      <p:sp>
        <p:nvSpPr>
          <p:cNvPr id="62" name="文本框 61"/>
          <p:cNvSpPr txBox="1"/>
          <p:nvPr/>
        </p:nvSpPr>
        <p:spPr>
          <a:xfrm>
            <a:off x="2456814" y="5263247"/>
            <a:ext cx="428322" cy="369332"/>
          </a:xfrm>
          <a:prstGeom prst="rect">
            <a:avLst/>
          </a:prstGeom>
          <a:noFill/>
        </p:spPr>
        <p:txBody>
          <a:bodyPr wrap="none" rtlCol="0">
            <a:spAutoFit/>
          </a:bodyPr>
          <a:lstStyle/>
          <a:p>
            <a:r>
              <a:rPr lang="en-US" altLang="zh-CN" dirty="0">
                <a:solidFill>
                  <a:schemeClr val="bg1"/>
                </a:solidFill>
              </a:rPr>
              <a:t>04</a:t>
            </a:r>
            <a:endParaRPr lang="zh-CN" altLang="en-US" dirty="0">
              <a:solidFill>
                <a:schemeClr val="bg1"/>
              </a:solidFill>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84800" y="2004060"/>
            <a:ext cx="1407160" cy="1446530"/>
            <a:chOff x="8494" y="3170"/>
            <a:chExt cx="2216" cy="2278"/>
          </a:xfrm>
        </p:grpSpPr>
        <p:sp>
          <p:nvSpPr>
            <p:cNvPr id="4" name="椭圆 3"/>
            <p:cNvSpPr/>
            <p:nvPr/>
          </p:nvSpPr>
          <p:spPr>
            <a:xfrm>
              <a:off x="8494" y="3170"/>
              <a:ext cx="2216" cy="2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52" y="3453"/>
              <a:ext cx="1417" cy="1392"/>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ctr">
                <a:lnSpc>
                  <a:spcPct val="130000"/>
                </a:lnSpc>
              </a:pPr>
              <a:r>
                <a:rPr lang="en-US" altLang="zh-CN" sz="4000" dirty="0" smtClean="0">
                  <a:solidFill>
                    <a:schemeClr val="tx2"/>
                  </a:solidFill>
                  <a:uFillTx/>
                  <a:latin typeface="Arial Black" charset="0"/>
                  <a:ea typeface="微软雅黑" pitchFamily="34" charset="-122"/>
                </a:rPr>
                <a:t>01</a:t>
              </a:r>
            </a:p>
          </p:txBody>
        </p:sp>
      </p:grpSp>
      <p:cxnSp>
        <p:nvCxnSpPr>
          <p:cNvPr id="7" name="直接连接符 6"/>
          <p:cNvCxnSpPr/>
          <p:nvPr/>
        </p:nvCxnSpPr>
        <p:spPr>
          <a:xfrm flipV="1">
            <a:off x="6599555" y="1735455"/>
            <a:ext cx="561340" cy="42799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接连接符 7"/>
          <p:cNvCxnSpPr/>
          <p:nvPr/>
        </p:nvCxnSpPr>
        <p:spPr>
          <a:xfrm flipH="1">
            <a:off x="5001895" y="3334385"/>
            <a:ext cx="484505" cy="42672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H="1">
            <a:off x="6877685" y="2410460"/>
            <a:ext cx="368935" cy="298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a:xfrm flipH="1">
            <a:off x="5012055" y="2813685"/>
            <a:ext cx="259080" cy="20574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H="1">
            <a:off x="6732270" y="3085465"/>
            <a:ext cx="266700" cy="199390"/>
          </a:xfrm>
          <a:prstGeom prst="line">
            <a:avLst/>
          </a:prstGeom>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4733095" y="4005000"/>
            <a:ext cx="3018905" cy="652486"/>
          </a:xfrm>
          <a:prstGeom prst="rect">
            <a:avLst/>
          </a:prstGeom>
          <a:noFill/>
          <a:extLst>
            <a:ext uri="{909E8E84-426E-40DD-AFC4-6F175D3DCCD1}">
              <a14:hiddenFill xmlns:a14="http://schemas.microsoft.com/office/drawing/2010/main">
                <a:solidFill>
                  <a:schemeClr val="accent5"/>
                </a:solidFill>
              </a14:hiddenFill>
            </a:ext>
          </a:extLst>
        </p:spPr>
        <p:txBody>
          <a:bodyPr wrap="square" rtlCol="0">
            <a:spAutoFit/>
          </a:bodyPr>
          <a:lstStyle/>
          <a:p>
            <a:pPr algn="l">
              <a:lnSpc>
                <a:spcPct val="130000"/>
              </a:lnSpc>
            </a:pPr>
            <a:r>
              <a:rPr lang="zh-CN" altLang="en-US" sz="2800" dirty="0" smtClean="0">
                <a:solidFill>
                  <a:schemeClr val="accent5"/>
                </a:solidFill>
                <a:latin typeface="HanziPen SC" charset="-122"/>
                <a:ea typeface="HanziPen SC" charset="-122"/>
                <a:cs typeface="HanziPen SC" charset="-122"/>
              </a:rPr>
              <a:t>课题的研究背景</a:t>
            </a:r>
            <a:endParaRPr lang="en-US" altLang="zh-CN" sz="2800" dirty="0" smtClean="0">
              <a:solidFill>
                <a:schemeClr val="accent5"/>
              </a:solidFill>
              <a:uFillTx/>
              <a:latin typeface="HanziPen SC" charset="-122"/>
              <a:ea typeface="HanziPen SC" charset="-122"/>
              <a:cs typeface="HanziPen SC"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3500"/>
                            </p:stCondLst>
                            <p:childTnLst>
                              <p:par>
                                <p:cTn id="34" presetID="5" presetClass="entr" presetSubtype="10" fill="hold" grpId="2"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1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68000" y="333000"/>
            <a:ext cx="7263527" cy="531812"/>
          </a:xfrm>
          <a:prstGeom prst="rect">
            <a:avLst/>
          </a:prstGeom>
          <a:noFill/>
        </p:spPr>
        <p:txBody>
          <a:bodyPr wrap="none" rtlCol="0">
            <a:spAutoFit/>
          </a:bodyPr>
          <a:lstStyle/>
          <a:p>
            <a:pPr>
              <a:lnSpc>
                <a:spcPct val="130000"/>
              </a:lnSpc>
            </a:pPr>
            <a:r>
              <a:rPr lang="zh-CN" altLang="en-US" sz="2400" dirty="0" smtClean="0">
                <a:solidFill>
                  <a:schemeClr val="accent5"/>
                </a:solidFill>
                <a:uFillTx/>
                <a:latin typeface="Arial Black" charset="0"/>
                <a:ea typeface="微软雅黑" pitchFamily="34" charset="-122"/>
              </a:rPr>
              <a:t>图计算问题的研究对于现实世界的问题具有重要意义</a:t>
            </a:r>
            <a:endParaRPr lang="en-US" altLang="zh-CN" sz="2400" dirty="0" smtClean="0">
              <a:solidFill>
                <a:schemeClr val="accent5"/>
              </a:solidFill>
              <a:uFillTx/>
              <a:latin typeface="Arial Black" charset="0"/>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842" y="1341000"/>
            <a:ext cx="3890870" cy="215387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033" y="3971062"/>
            <a:ext cx="3730729" cy="2420461"/>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1600" y="1145374"/>
            <a:ext cx="3454400" cy="234950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1600" y="3971062"/>
            <a:ext cx="3454400" cy="2423791"/>
          </a:xfrm>
          <a:prstGeom prst="rect">
            <a:avLst/>
          </a:prstGeom>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4795" y="3358515"/>
            <a:ext cx="11673205" cy="76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91995" y="2853055"/>
            <a:ext cx="323850" cy="34226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79875" y="3473450"/>
            <a:ext cx="414020" cy="44196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72355" y="2985770"/>
            <a:ext cx="229235" cy="20955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V="1">
            <a:off x="6959600" y="3573145"/>
            <a:ext cx="209550" cy="2000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753350" y="2716530"/>
            <a:ext cx="467995" cy="48006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839960" y="3573145"/>
            <a:ext cx="323850" cy="34226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343660" y="3470910"/>
            <a:ext cx="197485" cy="20447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631805" y="2990850"/>
            <a:ext cx="197485" cy="20447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2495550" y="2695575"/>
            <a:ext cx="1435100" cy="1478280"/>
            <a:chOff x="3930" y="4245"/>
            <a:chExt cx="2260" cy="2328"/>
          </a:xfrm>
        </p:grpSpPr>
        <p:sp>
          <p:nvSpPr>
            <p:cNvPr id="4" name="椭圆 3"/>
            <p:cNvSpPr/>
            <p:nvPr/>
          </p:nvSpPr>
          <p:spPr>
            <a:xfrm>
              <a:off x="3930" y="4245"/>
              <a:ext cx="2260" cy="23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371" y="4932"/>
              <a:ext cx="1260" cy="837"/>
            </a:xfrm>
            <a:prstGeom prst="rect">
              <a:avLst/>
            </a:prstGeom>
            <a:noFill/>
          </p:spPr>
          <p:txBody>
            <a:bodyPr wrap="none" rtlCol="0">
              <a:spAutoFit/>
            </a:bodyPr>
            <a:lstStyle/>
            <a:p>
              <a:pPr>
                <a:lnSpc>
                  <a:spcPct val="130000"/>
                </a:lnSpc>
              </a:pPr>
              <a:r>
                <a:rPr lang="zh-CN" altLang="en-US" sz="2400" dirty="0" smtClean="0">
                  <a:solidFill>
                    <a:schemeClr val="tx2"/>
                  </a:solidFill>
                  <a:uFillTx/>
                  <a:latin typeface="Arial Black" charset="0"/>
                  <a:ea typeface="微软雅黑" pitchFamily="34" charset="-122"/>
                </a:rPr>
                <a:t>单机</a:t>
              </a:r>
              <a:endParaRPr lang="zh-CN" altLang="zh-CN" sz="2400" dirty="0" smtClean="0">
                <a:solidFill>
                  <a:schemeClr val="tx2"/>
                </a:solidFill>
                <a:uFillTx/>
                <a:latin typeface="Arial Black" charset="0"/>
                <a:ea typeface="微软雅黑" pitchFamily="34" charset="-122"/>
              </a:endParaRPr>
            </a:p>
          </p:txBody>
        </p:sp>
      </p:grpSp>
      <p:grpSp>
        <p:nvGrpSpPr>
          <p:cNvPr id="20" name="组合 19"/>
          <p:cNvGrpSpPr/>
          <p:nvPr/>
        </p:nvGrpSpPr>
        <p:grpSpPr>
          <a:xfrm>
            <a:off x="5375910" y="2695575"/>
            <a:ext cx="1435100" cy="1478280"/>
            <a:chOff x="8466" y="4245"/>
            <a:chExt cx="2260" cy="2328"/>
          </a:xfrm>
        </p:grpSpPr>
        <p:sp>
          <p:nvSpPr>
            <p:cNvPr id="5" name="椭圆 4"/>
            <p:cNvSpPr/>
            <p:nvPr/>
          </p:nvSpPr>
          <p:spPr>
            <a:xfrm>
              <a:off x="8466" y="4245"/>
              <a:ext cx="2260" cy="23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43" y="4914"/>
              <a:ext cx="1124" cy="840"/>
            </a:xfrm>
            <a:prstGeom prst="rect">
              <a:avLst/>
            </a:prstGeom>
            <a:noFill/>
          </p:spPr>
          <p:txBody>
            <a:bodyPr wrap="none" rtlCol="0">
              <a:spAutoFit/>
            </a:bodyPr>
            <a:lstStyle/>
            <a:p>
              <a:pPr>
                <a:lnSpc>
                  <a:spcPct val="130000"/>
                </a:lnSpc>
              </a:pPr>
              <a:r>
                <a:rPr lang="en-US" altLang="zh-CN" sz="2400" smtClean="0">
                  <a:solidFill>
                    <a:schemeClr val="tx2"/>
                  </a:solidFill>
                  <a:uFillTx/>
                  <a:latin typeface="Arial Black" charset="0"/>
                  <a:ea typeface="微软雅黑" pitchFamily="34" charset="-122"/>
                </a:rPr>
                <a:t>MR</a:t>
              </a:r>
              <a:endParaRPr lang="zh-CN" altLang="zh-CN" sz="2400" dirty="0" smtClean="0">
                <a:solidFill>
                  <a:schemeClr val="tx2"/>
                </a:solidFill>
                <a:uFillTx/>
                <a:latin typeface="Arial Black" charset="0"/>
                <a:ea typeface="微软雅黑" pitchFamily="34" charset="-122"/>
              </a:endParaRPr>
            </a:p>
          </p:txBody>
        </p:sp>
      </p:grpSp>
      <p:grpSp>
        <p:nvGrpSpPr>
          <p:cNvPr id="21" name="组合 20"/>
          <p:cNvGrpSpPr/>
          <p:nvPr/>
        </p:nvGrpSpPr>
        <p:grpSpPr>
          <a:xfrm>
            <a:off x="8255635" y="2695575"/>
            <a:ext cx="1435100" cy="1478280"/>
            <a:chOff x="13001" y="4245"/>
            <a:chExt cx="2260" cy="2328"/>
          </a:xfrm>
        </p:grpSpPr>
        <p:sp>
          <p:nvSpPr>
            <p:cNvPr id="6" name="椭圆 5"/>
            <p:cNvSpPr/>
            <p:nvPr/>
          </p:nvSpPr>
          <p:spPr>
            <a:xfrm>
              <a:off x="13001" y="4245"/>
              <a:ext cx="2260" cy="23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362" y="4762"/>
              <a:ext cx="1537" cy="1469"/>
            </a:xfrm>
            <a:prstGeom prst="rect">
              <a:avLst/>
            </a:prstGeom>
            <a:noFill/>
          </p:spPr>
          <p:txBody>
            <a:bodyPr wrap="none" rtlCol="0">
              <a:spAutoFit/>
            </a:bodyPr>
            <a:lstStyle/>
            <a:p>
              <a:pPr>
                <a:lnSpc>
                  <a:spcPct val="130000"/>
                </a:lnSpc>
              </a:pPr>
              <a:r>
                <a:rPr lang="en-US" altLang="zh-CN" sz="1400" dirty="0" smtClean="0">
                  <a:solidFill>
                    <a:schemeClr val="tx2"/>
                  </a:solidFill>
                  <a:latin typeface="Arial Black" charset="0"/>
                  <a:ea typeface="微软雅黑" pitchFamily="34" charset="-122"/>
                </a:rPr>
                <a:t>Parallel</a:t>
              </a:r>
            </a:p>
            <a:p>
              <a:pPr>
                <a:lnSpc>
                  <a:spcPct val="130000"/>
                </a:lnSpc>
              </a:pPr>
              <a:r>
                <a:rPr lang="en-US" altLang="zh-CN" sz="1400" dirty="0" smtClean="0">
                  <a:solidFill>
                    <a:schemeClr val="tx2"/>
                  </a:solidFill>
                  <a:uFillTx/>
                  <a:latin typeface="Arial Black" charset="0"/>
                  <a:ea typeface="微软雅黑" pitchFamily="34" charset="-122"/>
                </a:rPr>
                <a:t>Graph</a:t>
              </a:r>
            </a:p>
            <a:p>
              <a:pPr>
                <a:lnSpc>
                  <a:spcPct val="130000"/>
                </a:lnSpc>
              </a:pPr>
              <a:r>
                <a:rPr lang="en-US" altLang="zh-CN" sz="1400" dirty="0" smtClean="0">
                  <a:solidFill>
                    <a:schemeClr val="tx2"/>
                  </a:solidFill>
                  <a:latin typeface="Arial Black" charset="0"/>
                  <a:ea typeface="微软雅黑" pitchFamily="34" charset="-122"/>
                </a:rPr>
                <a:t>Process</a:t>
              </a:r>
              <a:endParaRPr lang="zh-CN" altLang="zh-CN" sz="1400" dirty="0" smtClean="0">
                <a:solidFill>
                  <a:schemeClr val="tx2"/>
                </a:solidFill>
                <a:uFillTx/>
                <a:latin typeface="Arial Black" charset="0"/>
                <a:ea typeface="微软雅黑" pitchFamily="34" charset="-122"/>
              </a:endParaRPr>
            </a:p>
          </p:txBody>
        </p:sp>
      </p:grpSp>
      <p:cxnSp>
        <p:nvCxnSpPr>
          <p:cNvPr id="22" name="直接连接符 21"/>
          <p:cNvCxnSpPr/>
          <p:nvPr/>
        </p:nvCxnSpPr>
        <p:spPr>
          <a:xfrm>
            <a:off x="3917315" y="499110"/>
            <a:ext cx="13335" cy="2196465"/>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直接连接符 22"/>
          <p:cNvCxnSpPr/>
          <p:nvPr/>
        </p:nvCxnSpPr>
        <p:spPr>
          <a:xfrm>
            <a:off x="5362575" y="4173855"/>
            <a:ext cx="13335" cy="2196465"/>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直接连接符 23"/>
          <p:cNvCxnSpPr/>
          <p:nvPr/>
        </p:nvCxnSpPr>
        <p:spPr>
          <a:xfrm>
            <a:off x="8255635" y="520065"/>
            <a:ext cx="13335" cy="2196465"/>
          </a:xfrm>
          <a:prstGeom prst="line">
            <a:avLst/>
          </a:prstGeom>
        </p:spPr>
        <p:style>
          <a:lnRef idx="3">
            <a:schemeClr val="accent5"/>
          </a:lnRef>
          <a:fillRef idx="0">
            <a:schemeClr val="accent5"/>
          </a:fillRef>
          <a:effectRef idx="2">
            <a:schemeClr val="accent5"/>
          </a:effectRef>
          <a:fontRef idx="minor">
            <a:schemeClr val="tx1"/>
          </a:fontRef>
        </p:style>
      </p:cxnSp>
      <p:sp>
        <p:nvSpPr>
          <p:cNvPr id="25" name="文本框 24"/>
          <p:cNvSpPr txBox="1"/>
          <p:nvPr/>
        </p:nvSpPr>
        <p:spPr>
          <a:xfrm>
            <a:off x="1694025" y="1579516"/>
            <a:ext cx="2163120" cy="652486"/>
          </a:xfrm>
          <a:prstGeom prst="rect">
            <a:avLst/>
          </a:prstGeom>
          <a:noFill/>
        </p:spPr>
        <p:txBody>
          <a:bodyPr wrap="square" rtlCol="0">
            <a:spAutoFit/>
          </a:bodyPr>
          <a:lstStyle/>
          <a:p>
            <a:pPr algn="l">
              <a:lnSpc>
                <a:spcPct val="130000"/>
              </a:lnSpc>
            </a:pPr>
            <a:r>
              <a:rPr lang="en-US" altLang="zh-CN" sz="1400" dirty="0" smtClean="0">
                <a:latin typeface="Arial Black" charset="0"/>
                <a:ea typeface="微软雅黑" pitchFamily="34" charset="-122"/>
              </a:rPr>
              <a:t>BGL</a:t>
            </a:r>
            <a:r>
              <a:rPr lang="zh-CN" altLang="en-US" sz="1400" dirty="0" smtClean="0">
                <a:latin typeface="Arial Black" charset="0"/>
                <a:ea typeface="微软雅黑" pitchFamily="34" charset="-122"/>
              </a:rPr>
              <a:t> 处理</a:t>
            </a:r>
            <a:endParaRPr lang="en-US" altLang="zh-CN" sz="1400" dirty="0" smtClean="0">
              <a:latin typeface="Arial Black" charset="0"/>
              <a:ea typeface="微软雅黑" pitchFamily="34" charset="-122"/>
            </a:endParaRPr>
          </a:p>
          <a:p>
            <a:pPr algn="l">
              <a:lnSpc>
                <a:spcPct val="130000"/>
              </a:lnSpc>
            </a:pPr>
            <a:r>
              <a:rPr lang="en-US" altLang="zh-CN" sz="1400" dirty="0" smtClean="0">
                <a:latin typeface="Arial Black" charset="0"/>
                <a:ea typeface="微软雅黑" pitchFamily="34" charset="-122"/>
              </a:rPr>
              <a:t>Boost</a:t>
            </a:r>
            <a:r>
              <a:rPr lang="zh-CN" altLang="en-US" sz="1400" dirty="0" smtClean="0">
                <a:latin typeface="Arial Black" charset="0"/>
                <a:ea typeface="微软雅黑" pitchFamily="34" charset="-122"/>
              </a:rPr>
              <a:t> </a:t>
            </a:r>
            <a:r>
              <a:rPr lang="en-US" altLang="zh-CN" sz="1400" dirty="0" smtClean="0">
                <a:latin typeface="Arial Black" charset="0"/>
                <a:ea typeface="微软雅黑" pitchFamily="34" charset="-122"/>
              </a:rPr>
              <a:t>Graph</a:t>
            </a:r>
            <a:r>
              <a:rPr lang="zh-CN" altLang="en-US" sz="1400" dirty="0" smtClean="0">
                <a:latin typeface="Arial Black" charset="0"/>
                <a:ea typeface="微软雅黑" pitchFamily="34" charset="-122"/>
              </a:rPr>
              <a:t> </a:t>
            </a:r>
            <a:r>
              <a:rPr lang="en-US" altLang="zh-CN" sz="1400" dirty="0" smtClean="0">
                <a:latin typeface="Arial Black" charset="0"/>
                <a:ea typeface="微软雅黑" pitchFamily="34" charset="-122"/>
              </a:rPr>
              <a:t>Library</a:t>
            </a:r>
            <a:endParaRPr lang="en-US" altLang="zh-CN" sz="1400" dirty="0" smtClean="0">
              <a:latin typeface="Arial Black" charset="0"/>
              <a:ea typeface="微软雅黑" pitchFamily="34" charset="-122"/>
            </a:endParaRPr>
          </a:p>
        </p:txBody>
      </p:sp>
      <p:sp>
        <p:nvSpPr>
          <p:cNvPr id="26" name="文本框 25"/>
          <p:cNvSpPr txBox="1"/>
          <p:nvPr/>
        </p:nvSpPr>
        <p:spPr>
          <a:xfrm>
            <a:off x="5682615" y="4364990"/>
            <a:ext cx="1486535" cy="1492716"/>
          </a:xfrm>
          <a:prstGeom prst="rect">
            <a:avLst/>
          </a:prstGeom>
          <a:noFill/>
        </p:spPr>
        <p:txBody>
          <a:bodyPr wrap="square" rtlCol="0">
            <a:spAutoFit/>
          </a:bodyPr>
          <a:lstStyle/>
          <a:p>
            <a:pPr algn="l">
              <a:lnSpc>
                <a:spcPct val="130000"/>
              </a:lnSpc>
            </a:pPr>
            <a:r>
              <a:rPr lang="en-US" altLang="zh-CN" sz="1400" dirty="0" smtClean="0">
                <a:latin typeface="Arial Black" charset="0"/>
                <a:ea typeface="微软雅黑" pitchFamily="34" charset="-122"/>
              </a:rPr>
              <a:t>MapReduce</a:t>
            </a:r>
          </a:p>
          <a:p>
            <a:pPr algn="l">
              <a:lnSpc>
                <a:spcPct val="130000"/>
              </a:lnSpc>
            </a:pPr>
            <a:r>
              <a:rPr lang="en-US" altLang="zh-CN" sz="1400" dirty="0" smtClean="0">
                <a:latin typeface="Arial Black" charset="0"/>
                <a:ea typeface="微软雅黑" pitchFamily="34" charset="-122"/>
              </a:rPr>
              <a:t>Problem:</a:t>
            </a:r>
          </a:p>
          <a:p>
            <a:pPr marL="342900" indent="-342900" algn="l">
              <a:lnSpc>
                <a:spcPct val="130000"/>
              </a:lnSpc>
              <a:buAutoNum type="arabicParenR"/>
            </a:pPr>
            <a:r>
              <a:rPr lang="en-US" altLang="zh-CN" sz="1400" dirty="0" smtClean="0">
                <a:latin typeface="Arial Black" charset="0"/>
                <a:ea typeface="微软雅黑" pitchFamily="34" charset="-122"/>
              </a:rPr>
              <a:t>IO</a:t>
            </a:r>
            <a:r>
              <a:rPr lang="zh-CN" altLang="en-US" sz="1400" dirty="0" smtClean="0">
                <a:latin typeface="Arial Black" charset="0"/>
                <a:ea typeface="微软雅黑" pitchFamily="34" charset="-122"/>
              </a:rPr>
              <a:t> </a:t>
            </a:r>
            <a:r>
              <a:rPr lang="en-US" altLang="zh-CN" sz="1400" dirty="0" smtClean="0">
                <a:latin typeface="Arial Black" charset="0"/>
                <a:ea typeface="微软雅黑" pitchFamily="34" charset="-122"/>
              </a:rPr>
              <a:t>Cost</a:t>
            </a:r>
          </a:p>
          <a:p>
            <a:pPr marL="342900" indent="-342900" algn="l">
              <a:lnSpc>
                <a:spcPct val="130000"/>
              </a:lnSpc>
              <a:buAutoNum type="arabicParenR"/>
            </a:pPr>
            <a:r>
              <a:rPr lang="en-US" altLang="zh-CN" sz="1400" dirty="0">
                <a:latin typeface="Arial Black" charset="0"/>
                <a:ea typeface="微软雅黑" pitchFamily="34" charset="-122"/>
              </a:rPr>
              <a:t>I</a:t>
            </a:r>
            <a:r>
              <a:rPr lang="en-US" altLang="zh-CN" sz="1400" dirty="0" smtClean="0">
                <a:latin typeface="Arial Black" charset="0"/>
                <a:ea typeface="微软雅黑" pitchFamily="34" charset="-122"/>
              </a:rPr>
              <a:t>teration</a:t>
            </a:r>
          </a:p>
          <a:p>
            <a:pPr algn="l">
              <a:lnSpc>
                <a:spcPct val="130000"/>
              </a:lnSpc>
            </a:pPr>
            <a:endParaRPr lang="en-US" altLang="zh-CN" sz="1400" dirty="0" smtClean="0">
              <a:latin typeface="Arial Black" charset="0"/>
              <a:ea typeface="微软雅黑" pitchFamily="34" charset="-122"/>
            </a:endParaRPr>
          </a:p>
        </p:txBody>
      </p:sp>
      <p:sp>
        <p:nvSpPr>
          <p:cNvPr id="27" name="文本框 26"/>
          <p:cNvSpPr txBox="1"/>
          <p:nvPr/>
        </p:nvSpPr>
        <p:spPr>
          <a:xfrm>
            <a:off x="8688000" y="755459"/>
            <a:ext cx="1773650" cy="2052870"/>
          </a:xfrm>
          <a:prstGeom prst="rect">
            <a:avLst/>
          </a:prstGeom>
          <a:noFill/>
        </p:spPr>
        <p:txBody>
          <a:bodyPr wrap="square" rtlCol="0">
            <a:spAutoFit/>
          </a:bodyPr>
          <a:lstStyle/>
          <a:p>
            <a:pPr algn="l">
              <a:lnSpc>
                <a:spcPct val="130000"/>
              </a:lnSpc>
            </a:pPr>
            <a:r>
              <a:rPr lang="en-US" altLang="zh-CN" sz="1400" dirty="0" smtClean="0">
                <a:latin typeface="Arial Black" charset="0"/>
                <a:ea typeface="微软雅黑" pitchFamily="34" charset="-122"/>
              </a:rPr>
              <a:t>Parallel Model:</a:t>
            </a:r>
          </a:p>
          <a:p>
            <a:pPr marL="342900" indent="-342900" algn="l">
              <a:lnSpc>
                <a:spcPct val="130000"/>
              </a:lnSpc>
              <a:buAutoNum type="arabicParenR"/>
            </a:pPr>
            <a:r>
              <a:rPr lang="en-US" altLang="zh-CN" sz="1400" dirty="0" smtClean="0">
                <a:latin typeface="Arial Black" charset="0"/>
                <a:ea typeface="微软雅黑" pitchFamily="34" charset="-122"/>
              </a:rPr>
              <a:t>BSP</a:t>
            </a:r>
          </a:p>
          <a:p>
            <a:pPr marL="342900" indent="-342900" algn="l">
              <a:lnSpc>
                <a:spcPct val="130000"/>
              </a:lnSpc>
              <a:buAutoNum type="arabicParenR"/>
            </a:pPr>
            <a:r>
              <a:rPr lang="en-US" altLang="zh-CN" sz="1400" dirty="0" smtClean="0">
                <a:latin typeface="Arial Black" charset="0"/>
                <a:ea typeface="微软雅黑" pitchFamily="34" charset="-122"/>
              </a:rPr>
              <a:t>AP</a:t>
            </a:r>
          </a:p>
          <a:p>
            <a:pPr marL="342900" indent="-342900" algn="l">
              <a:lnSpc>
                <a:spcPct val="130000"/>
              </a:lnSpc>
              <a:buAutoNum type="arabicParenR"/>
            </a:pPr>
            <a:r>
              <a:rPr lang="en-US" altLang="zh-CN" sz="1400" dirty="0" smtClean="0">
                <a:latin typeface="Arial Black" charset="0"/>
                <a:ea typeface="微软雅黑" pitchFamily="34" charset="-122"/>
              </a:rPr>
              <a:t>SSP</a:t>
            </a:r>
          </a:p>
          <a:p>
            <a:pPr marL="342900" indent="-342900" algn="l">
              <a:lnSpc>
                <a:spcPct val="130000"/>
              </a:lnSpc>
              <a:buAutoNum type="arabicParenR"/>
            </a:pPr>
            <a:r>
              <a:rPr lang="en-US" altLang="zh-CN" sz="1400" dirty="0" err="1" smtClean="0">
                <a:latin typeface="Arial Black" charset="0"/>
                <a:ea typeface="微软雅黑" pitchFamily="34" charset="-122"/>
              </a:rPr>
              <a:t>Hsync</a:t>
            </a:r>
            <a:endParaRPr lang="en-US" altLang="zh-CN" sz="1400" dirty="0" smtClean="0">
              <a:latin typeface="Arial Black" charset="0"/>
              <a:ea typeface="微软雅黑" pitchFamily="34" charset="-122"/>
            </a:endParaRPr>
          </a:p>
          <a:p>
            <a:pPr marL="342900" indent="-342900" algn="l">
              <a:lnSpc>
                <a:spcPct val="130000"/>
              </a:lnSpc>
              <a:buAutoNum type="arabicParenR"/>
            </a:pPr>
            <a:r>
              <a:rPr lang="en-US" altLang="zh-CN" sz="1400" dirty="0" smtClean="0">
                <a:latin typeface="Arial Black" charset="0"/>
                <a:ea typeface="微软雅黑" pitchFamily="34" charset="-122"/>
              </a:rPr>
              <a:t>AAP</a:t>
            </a:r>
          </a:p>
          <a:p>
            <a:pPr algn="l">
              <a:lnSpc>
                <a:spcPct val="130000"/>
              </a:lnSpc>
            </a:pPr>
            <a:endParaRPr lang="en-US" altLang="zh-CN" sz="1400" dirty="0" smtClean="0">
              <a:latin typeface="Arial Black" charset="0"/>
              <a:ea typeface="微软雅黑" pitchFamily="34" charset="-122"/>
            </a:endParaRPr>
          </a:p>
        </p:txBody>
      </p:sp>
      <p:sp>
        <p:nvSpPr>
          <p:cNvPr id="28" name="文本框 27"/>
          <p:cNvSpPr txBox="1"/>
          <p:nvPr/>
        </p:nvSpPr>
        <p:spPr>
          <a:xfrm>
            <a:off x="176800" y="2774568"/>
            <a:ext cx="1773650" cy="349711"/>
          </a:xfrm>
          <a:prstGeom prst="rect">
            <a:avLst/>
          </a:prstGeom>
          <a:noFill/>
        </p:spPr>
        <p:txBody>
          <a:bodyPr wrap="square" rtlCol="0">
            <a:spAutoFit/>
          </a:bodyPr>
          <a:lstStyle/>
          <a:p>
            <a:pPr>
              <a:lnSpc>
                <a:spcPct val="130000"/>
              </a:lnSpc>
            </a:pPr>
            <a:r>
              <a:rPr lang="en-US" altLang="zh-CN" sz="1400" dirty="0" smtClean="0">
                <a:latin typeface="Arial Black" charset="0"/>
                <a:ea typeface="微软雅黑" pitchFamily="34" charset="-122"/>
              </a:rPr>
              <a:t>Accelerate</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5" nodeType="after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par>
                          <p:cTn id="11" fill="hold">
                            <p:stCondLst>
                              <p:cond delay="1000"/>
                            </p:stCondLst>
                            <p:childTnLst>
                              <p:par>
                                <p:cTn id="12" presetID="34"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from="(-#ppt_w/2)" to="(#ppt_x)" calcmode="lin" valueType="num">
                                      <p:cBhvr>
                                        <p:cTn id="14" dur="600" fill="hold">
                                          <p:stCondLst>
                                            <p:cond delay="0"/>
                                          </p:stCondLst>
                                        </p:cTn>
                                        <p:tgtEl>
                                          <p:spTgt spid="19"/>
                                        </p:tgtEl>
                                        <p:attrNameLst>
                                          <p:attrName>ppt_x</p:attrName>
                                        </p:attrNameLst>
                                      </p:cBhvr>
                                    </p:anim>
                                    <p:anim from="0" to="-1.0" calcmode="lin" valueType="num">
                                      <p:cBhvr>
                                        <p:cTn id="15" dur="200" decel="50000" autoRev="1" fill="hold">
                                          <p:stCondLst>
                                            <p:cond delay="600"/>
                                          </p:stCondLst>
                                        </p:cTn>
                                        <p:tgtEl>
                                          <p:spTgt spid="19"/>
                                        </p:tgtEl>
                                        <p:attrNameLst>
                                          <p:attrName>xshear</p:attrName>
                                        </p:attrNameLst>
                                      </p:cBhvr>
                                    </p:anim>
                                    <p:animScale>
                                      <p:cBhvr>
                                        <p:cTn id="16" dur="200" decel="100000" autoRev="1" fill="hold">
                                          <p:stCondLst>
                                            <p:cond delay="600"/>
                                          </p:stCondLst>
                                        </p:cTn>
                                        <p:tgtEl>
                                          <p:spTgt spid="19"/>
                                        </p:tgtEl>
                                      </p:cBhvr>
                                      <p:from x="100000" y="100000"/>
                                      <p:to x="80000" y="100000"/>
                                    </p:animScale>
                                    <p:anim by="(#ppt_h/3+#ppt_w*0.1)" calcmode="lin" valueType="num">
                                      <p:cBhvr additive="sum">
                                        <p:cTn id="17" dur="200" decel="100000" autoRev="1" fill="hold">
                                          <p:stCondLst>
                                            <p:cond delay="600"/>
                                          </p:stCondLst>
                                        </p:cTn>
                                        <p:tgtEl>
                                          <p:spTgt spid="19"/>
                                        </p:tgtEl>
                                        <p:attrNameLst>
                                          <p:attrName>ppt_x</p:attrName>
                                        </p:attrNameLst>
                                      </p:cBhvr>
                                    </p:anim>
                                  </p:childTnLst>
                                </p:cTn>
                              </p:par>
                            </p:childTnLst>
                          </p:cTn>
                        </p:par>
                        <p:par>
                          <p:cTn id="18" fill="hold">
                            <p:stCondLst>
                              <p:cond delay="2000"/>
                            </p:stCondLst>
                            <p:childTnLst>
                              <p:par>
                                <p:cTn id="19" presetID="34"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from="(-#ppt_w/2)" to="(#ppt_x)" calcmode="lin" valueType="num">
                                      <p:cBhvr>
                                        <p:cTn id="21" dur="600" fill="hold">
                                          <p:stCondLst>
                                            <p:cond delay="0"/>
                                          </p:stCondLst>
                                        </p:cTn>
                                        <p:tgtEl>
                                          <p:spTgt spid="20"/>
                                        </p:tgtEl>
                                        <p:attrNameLst>
                                          <p:attrName>ppt_x</p:attrName>
                                        </p:attrNameLst>
                                      </p:cBhvr>
                                    </p:anim>
                                    <p:anim from="0" to="-1.0" calcmode="lin" valueType="num">
                                      <p:cBhvr>
                                        <p:cTn id="22" dur="200" decel="50000" autoRev="1" fill="hold">
                                          <p:stCondLst>
                                            <p:cond delay="600"/>
                                          </p:stCondLst>
                                        </p:cTn>
                                        <p:tgtEl>
                                          <p:spTgt spid="20"/>
                                        </p:tgtEl>
                                        <p:attrNameLst>
                                          <p:attrName>xshear</p:attrName>
                                        </p:attrNameLst>
                                      </p:cBhvr>
                                    </p:anim>
                                    <p:animScale>
                                      <p:cBhvr>
                                        <p:cTn id="23" dur="200" decel="100000" autoRev="1" fill="hold">
                                          <p:stCondLst>
                                            <p:cond delay="600"/>
                                          </p:stCondLst>
                                        </p:cTn>
                                        <p:tgtEl>
                                          <p:spTgt spid="20"/>
                                        </p:tgtEl>
                                      </p:cBhvr>
                                      <p:from x="100000" y="100000"/>
                                      <p:to x="80000" y="100000"/>
                                    </p:animScale>
                                    <p:anim by="(#ppt_h/3+#ppt_w*0.1)" calcmode="lin" valueType="num">
                                      <p:cBhvr additive="sum">
                                        <p:cTn id="24" dur="200" decel="100000" autoRev="1" fill="hold">
                                          <p:stCondLst>
                                            <p:cond delay="600"/>
                                          </p:stCondLst>
                                        </p:cTn>
                                        <p:tgtEl>
                                          <p:spTgt spid="20"/>
                                        </p:tgtEl>
                                        <p:attrNameLst>
                                          <p:attrName>ppt_x</p:attrName>
                                        </p:attrNameLst>
                                      </p:cBhvr>
                                    </p:anim>
                                  </p:childTnLst>
                                </p:cTn>
                              </p:par>
                            </p:childTnLst>
                          </p:cTn>
                        </p:par>
                        <p:par>
                          <p:cTn id="25" fill="hold">
                            <p:stCondLst>
                              <p:cond delay="3000"/>
                            </p:stCondLst>
                            <p:childTnLst>
                              <p:par>
                                <p:cTn id="26" presetID="34"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from="(-#ppt_w/2)" to="(#ppt_x)" calcmode="lin" valueType="num">
                                      <p:cBhvr>
                                        <p:cTn id="28" dur="600" fill="hold">
                                          <p:stCondLst>
                                            <p:cond delay="0"/>
                                          </p:stCondLst>
                                        </p:cTn>
                                        <p:tgtEl>
                                          <p:spTgt spid="21"/>
                                        </p:tgtEl>
                                        <p:attrNameLst>
                                          <p:attrName>ppt_x</p:attrName>
                                        </p:attrNameLst>
                                      </p:cBhvr>
                                    </p:anim>
                                    <p:anim from="0" to="-1.0" calcmode="lin" valueType="num">
                                      <p:cBhvr>
                                        <p:cTn id="29" dur="200" decel="50000" autoRev="1" fill="hold">
                                          <p:stCondLst>
                                            <p:cond delay="600"/>
                                          </p:stCondLst>
                                        </p:cTn>
                                        <p:tgtEl>
                                          <p:spTgt spid="21"/>
                                        </p:tgtEl>
                                        <p:attrNameLst>
                                          <p:attrName>xshear</p:attrName>
                                        </p:attrNameLst>
                                      </p:cBhvr>
                                    </p:anim>
                                    <p:animScale>
                                      <p:cBhvr>
                                        <p:cTn id="30" dur="200" decel="100000" autoRev="1" fill="hold">
                                          <p:stCondLst>
                                            <p:cond delay="600"/>
                                          </p:stCondLst>
                                        </p:cTn>
                                        <p:tgtEl>
                                          <p:spTgt spid="21"/>
                                        </p:tgtEl>
                                      </p:cBhvr>
                                      <p:from x="100000" y="100000"/>
                                      <p:to x="80000" y="100000"/>
                                    </p:animScale>
                                    <p:anim by="(#ppt_h/3+#ppt_w*0.1)" calcmode="lin" valueType="num">
                                      <p:cBhvr additive="sum">
                                        <p:cTn id="31" dur="200" decel="100000" autoRev="1" fill="hold">
                                          <p:stCondLst>
                                            <p:cond delay="600"/>
                                          </p:stCondLst>
                                        </p:cTn>
                                        <p:tgtEl>
                                          <p:spTgt spid="21"/>
                                        </p:tgtEl>
                                        <p:attrNameLst>
                                          <p:attrName>ppt_x</p:attrName>
                                        </p:attrNameLst>
                                      </p:cBhvr>
                                    </p:anim>
                                  </p:childTnLst>
                                </p:cTn>
                              </p:par>
                            </p:childTnLst>
                          </p:cTn>
                        </p:par>
                        <p:par>
                          <p:cTn id="32" fill="hold">
                            <p:stCondLst>
                              <p:cond delay="4000"/>
                            </p:stCondLst>
                            <p:childTnLst>
                              <p:par>
                                <p:cTn id="33" presetID="29"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ppt_x</p:attrName>
                                        </p:attrNameLst>
                                      </p:cBhvr>
                                      <p:tavLst>
                                        <p:tav tm="0">
                                          <p:val>
                                            <p:strVal val="#ppt_x-.2"/>
                                          </p:val>
                                        </p:tav>
                                        <p:tav tm="100000">
                                          <p:val>
                                            <p:strVal val="#ppt_x"/>
                                          </p:val>
                                        </p:tav>
                                      </p:tavLst>
                                    </p:anim>
                                    <p:anim calcmode="lin" valueType="num">
                                      <p:cBhvr>
                                        <p:cTn id="3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2"/>
                                        </p:tgtEl>
                                      </p:cBhvr>
                                    </p:animEffect>
                                  </p:childTnLst>
                                </p:cTn>
                              </p:par>
                            </p:childTnLst>
                          </p:cTn>
                        </p:par>
                        <p:par>
                          <p:cTn id="38" fill="hold">
                            <p:stCondLst>
                              <p:cond delay="5000"/>
                            </p:stCondLst>
                            <p:childTnLst>
                              <p:par>
                                <p:cTn id="39" presetID="29" presetClass="entr" presetSubtype="0" fill="hold" grpId="4"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1000" fill="hold"/>
                                        <p:tgtEl>
                                          <p:spTgt spid="25"/>
                                        </p:tgtEl>
                                        <p:attrNameLst>
                                          <p:attrName>ppt_x</p:attrName>
                                        </p:attrNameLst>
                                      </p:cBhvr>
                                      <p:tavLst>
                                        <p:tav tm="0">
                                          <p:val>
                                            <p:strVal val="#ppt_x-.2"/>
                                          </p:val>
                                        </p:tav>
                                        <p:tav tm="100000">
                                          <p:val>
                                            <p:strVal val="#ppt_x"/>
                                          </p:val>
                                        </p:tav>
                                      </p:tavLst>
                                    </p:anim>
                                    <p:anim calcmode="lin" valueType="num">
                                      <p:cBhvr>
                                        <p:cTn id="42"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5"/>
                                        </p:tgtEl>
                                      </p:cBhvr>
                                    </p:animEffect>
                                  </p:childTnLst>
                                </p:cTn>
                              </p:par>
                            </p:childTnLst>
                          </p:cTn>
                        </p:par>
                        <p:par>
                          <p:cTn id="44" fill="hold">
                            <p:stCondLst>
                              <p:cond delay="6000"/>
                            </p:stCondLst>
                            <p:childTnLst>
                              <p:par>
                                <p:cTn id="45" presetID="29" presetClass="entr" presetSubtype="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ppt_x</p:attrName>
                                        </p:attrNameLst>
                                      </p:cBhvr>
                                      <p:tavLst>
                                        <p:tav tm="0">
                                          <p:val>
                                            <p:strVal val="#ppt_x-.2"/>
                                          </p:val>
                                        </p:tav>
                                        <p:tav tm="100000">
                                          <p:val>
                                            <p:strVal val="#ppt_x"/>
                                          </p:val>
                                        </p:tav>
                                      </p:tavLst>
                                    </p:anim>
                                    <p:anim calcmode="lin" valueType="num">
                                      <p:cBhvr>
                                        <p:cTn id="4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3"/>
                                        </p:tgtEl>
                                      </p:cBhvr>
                                    </p:animEffect>
                                  </p:childTnLst>
                                </p:cTn>
                              </p:par>
                            </p:childTnLst>
                          </p:cTn>
                        </p:par>
                        <p:par>
                          <p:cTn id="50" fill="hold">
                            <p:stCondLst>
                              <p:cond delay="7000"/>
                            </p:stCondLst>
                            <p:childTnLst>
                              <p:par>
                                <p:cTn id="51" presetID="29" presetClass="entr" presetSubtype="0" fill="hold" grpId="4"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1000" fill="hold"/>
                                        <p:tgtEl>
                                          <p:spTgt spid="26"/>
                                        </p:tgtEl>
                                        <p:attrNameLst>
                                          <p:attrName>ppt_x</p:attrName>
                                        </p:attrNameLst>
                                      </p:cBhvr>
                                      <p:tavLst>
                                        <p:tav tm="0">
                                          <p:val>
                                            <p:strVal val="#ppt_x-.2"/>
                                          </p:val>
                                        </p:tav>
                                        <p:tav tm="100000">
                                          <p:val>
                                            <p:strVal val="#ppt_x"/>
                                          </p:val>
                                        </p:tav>
                                      </p:tavLst>
                                    </p:anim>
                                    <p:anim calcmode="lin" valueType="num">
                                      <p:cBhvr>
                                        <p:cTn id="54"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6"/>
                                        </p:tgtEl>
                                      </p:cBhvr>
                                    </p:animEffect>
                                  </p:childTnLst>
                                </p:cTn>
                              </p:par>
                            </p:childTnLst>
                          </p:cTn>
                        </p:par>
                        <p:par>
                          <p:cTn id="56" fill="hold">
                            <p:stCondLst>
                              <p:cond delay="8000"/>
                            </p:stCondLst>
                            <p:childTnLst>
                              <p:par>
                                <p:cTn id="57" presetID="29"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1000" fill="hold"/>
                                        <p:tgtEl>
                                          <p:spTgt spid="24"/>
                                        </p:tgtEl>
                                        <p:attrNameLst>
                                          <p:attrName>ppt_x</p:attrName>
                                        </p:attrNameLst>
                                      </p:cBhvr>
                                      <p:tavLst>
                                        <p:tav tm="0">
                                          <p:val>
                                            <p:strVal val="#ppt_x-.2"/>
                                          </p:val>
                                        </p:tav>
                                        <p:tav tm="100000">
                                          <p:val>
                                            <p:strVal val="#ppt_x"/>
                                          </p:val>
                                        </p:tav>
                                      </p:tavLst>
                                    </p:anim>
                                    <p:anim calcmode="lin" valueType="num">
                                      <p:cBhvr>
                                        <p:cTn id="6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61" dur="1000"/>
                                        <p:tgtEl>
                                          <p:spTgt spid="24"/>
                                        </p:tgtEl>
                                      </p:cBhvr>
                                    </p:animEffect>
                                  </p:childTnLst>
                                </p:cTn>
                              </p:par>
                            </p:childTnLst>
                          </p:cTn>
                        </p:par>
                        <p:par>
                          <p:cTn id="62" fill="hold">
                            <p:stCondLst>
                              <p:cond delay="9000"/>
                            </p:stCondLst>
                            <p:childTnLst>
                              <p:par>
                                <p:cTn id="63" presetID="29" presetClass="entr" presetSubtype="0" fill="hold" grpId="4"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p:cTn id="65" dur="1000" fill="hold"/>
                                        <p:tgtEl>
                                          <p:spTgt spid="27"/>
                                        </p:tgtEl>
                                        <p:attrNameLst>
                                          <p:attrName>ppt_x</p:attrName>
                                        </p:attrNameLst>
                                      </p:cBhvr>
                                      <p:tavLst>
                                        <p:tav tm="0">
                                          <p:val>
                                            <p:strVal val="#ppt_x-.2"/>
                                          </p:val>
                                        </p:tav>
                                        <p:tav tm="100000">
                                          <p:val>
                                            <p:strVal val="#ppt_x"/>
                                          </p:val>
                                        </p:tav>
                                      </p:tavLst>
                                    </p:anim>
                                    <p:anim calcmode="lin" valueType="num">
                                      <p:cBhvr>
                                        <p:cTn id="6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7" dur="1000"/>
                                        <p:tgtEl>
                                          <p:spTgt spid="27"/>
                                        </p:tgtEl>
                                      </p:cBhvr>
                                    </p:animEffect>
                                  </p:childTnLst>
                                </p:cTn>
                              </p:par>
                            </p:childTnLst>
                          </p:cTn>
                        </p:par>
                        <p:par>
                          <p:cTn id="68" fill="hold">
                            <p:stCondLst>
                              <p:cond delay="10000"/>
                            </p:stCondLst>
                            <p:childTnLst>
                              <p:par>
                                <p:cTn id="69" presetID="29" presetClass="entr" presetSubtype="0" fill="hold" grpId="3"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ppt_x</p:attrName>
                                        </p:attrNameLst>
                                      </p:cBhvr>
                                      <p:tavLst>
                                        <p:tav tm="0">
                                          <p:val>
                                            <p:strVal val="#ppt_x-.2"/>
                                          </p:val>
                                        </p:tav>
                                        <p:tav tm="100000">
                                          <p:val>
                                            <p:strVal val="#ppt_x"/>
                                          </p:val>
                                        </p:tav>
                                      </p:tavLst>
                                    </p:anim>
                                    <p:anim calcmode="lin" valueType="num">
                                      <p:cBhvr>
                                        <p:cTn id="72"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7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7" grpId="3" animBg="1"/>
      <p:bldP spid="7" grpId="4" animBg="1"/>
      <p:bldP spid="7" grpId="5" animBg="1"/>
      <p:bldP spid="25" grpId="1"/>
      <p:bldP spid="25" grpId="2"/>
      <p:bldP spid="25" grpId="3"/>
      <p:bldP spid="25" grpId="4"/>
      <p:bldP spid="26" grpId="1"/>
      <p:bldP spid="26" grpId="2"/>
      <p:bldP spid="26" grpId="3"/>
      <p:bldP spid="26" grpId="4"/>
      <p:bldP spid="27" grpId="1"/>
      <p:bldP spid="27" grpId="2"/>
      <p:bldP spid="27" grpId="3"/>
      <p:bldP spid="27" grpId="4"/>
      <p:bldP spid="28" grpId="0"/>
      <p:bldP spid="28" grpId="1"/>
      <p:bldP spid="28" grpId="2"/>
      <p:bldP spid="28"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84800" y="2004060"/>
            <a:ext cx="1407160" cy="1447165"/>
            <a:chOff x="8494" y="3170"/>
            <a:chExt cx="2216" cy="2279"/>
          </a:xfrm>
        </p:grpSpPr>
        <p:sp>
          <p:nvSpPr>
            <p:cNvPr id="4" name="椭圆 3"/>
            <p:cNvSpPr/>
            <p:nvPr/>
          </p:nvSpPr>
          <p:spPr>
            <a:xfrm>
              <a:off x="8494" y="3170"/>
              <a:ext cx="2216" cy="2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52" y="3453"/>
              <a:ext cx="1417" cy="1303"/>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ctr">
                <a:lnSpc>
                  <a:spcPct val="130000"/>
                </a:lnSpc>
              </a:pPr>
              <a:r>
                <a:rPr lang="en-US" altLang="zh-CN" sz="4000" dirty="0" smtClean="0">
                  <a:solidFill>
                    <a:schemeClr val="tx2"/>
                  </a:solidFill>
                  <a:uFillTx/>
                  <a:latin typeface="Arial Black" charset="0"/>
                  <a:ea typeface="微软雅黑" pitchFamily="34" charset="-122"/>
                </a:rPr>
                <a:t>02</a:t>
              </a:r>
              <a:endParaRPr lang="en-US" altLang="zh-CN" sz="4000" dirty="0" smtClean="0">
                <a:solidFill>
                  <a:schemeClr val="tx2"/>
                </a:solidFill>
                <a:uFillTx/>
                <a:latin typeface="Arial Black" charset="0"/>
                <a:ea typeface="微软雅黑" pitchFamily="34" charset="-122"/>
              </a:endParaRPr>
            </a:p>
          </p:txBody>
        </p:sp>
      </p:grpSp>
      <p:cxnSp>
        <p:nvCxnSpPr>
          <p:cNvPr id="7" name="直接连接符 6"/>
          <p:cNvCxnSpPr/>
          <p:nvPr/>
        </p:nvCxnSpPr>
        <p:spPr>
          <a:xfrm flipV="1">
            <a:off x="6599555" y="1735455"/>
            <a:ext cx="561340" cy="42799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接连接符 7"/>
          <p:cNvCxnSpPr/>
          <p:nvPr/>
        </p:nvCxnSpPr>
        <p:spPr>
          <a:xfrm flipH="1">
            <a:off x="5001895" y="3334385"/>
            <a:ext cx="484505" cy="42672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H="1">
            <a:off x="6877685" y="2410460"/>
            <a:ext cx="368935" cy="298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a:xfrm flipH="1">
            <a:off x="5012055" y="2813685"/>
            <a:ext cx="259080" cy="20574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H="1">
            <a:off x="6732270" y="3085465"/>
            <a:ext cx="266700" cy="199390"/>
          </a:xfrm>
          <a:prstGeom prst="line">
            <a:avLst/>
          </a:prstGeom>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4733095" y="4005000"/>
            <a:ext cx="3018905" cy="617092"/>
          </a:xfrm>
          <a:prstGeom prst="rect">
            <a:avLst/>
          </a:prstGeom>
          <a:noFill/>
          <a:extLst>
            <a:ext uri="{909E8E84-426E-40DD-AFC4-6F175D3DCCD1}">
              <a14:hiddenFill xmlns:a14="http://schemas.microsoft.com/office/drawing/2010/main">
                <a:solidFill>
                  <a:schemeClr val="accent5"/>
                </a:solidFill>
              </a14:hiddenFill>
            </a:ext>
          </a:extLst>
        </p:spPr>
        <p:txBody>
          <a:bodyPr wrap="square" rtlCol="0">
            <a:spAutoFit/>
          </a:bodyPr>
          <a:lstStyle/>
          <a:p>
            <a:pPr algn="l">
              <a:lnSpc>
                <a:spcPct val="130000"/>
              </a:lnSpc>
            </a:pPr>
            <a:r>
              <a:rPr lang="zh-CN" altLang="en-US" sz="2800" dirty="0" smtClean="0">
                <a:solidFill>
                  <a:schemeClr val="accent5"/>
                </a:solidFill>
                <a:latin typeface="HanziPen SC" charset="-122"/>
                <a:ea typeface="HanziPen SC" charset="-122"/>
                <a:cs typeface="HanziPen SC" charset="-122"/>
              </a:rPr>
              <a:t>现有的研究技术</a:t>
            </a:r>
            <a:endParaRPr lang="en-US" altLang="zh-CN" sz="2800" dirty="0" smtClean="0">
              <a:solidFill>
                <a:schemeClr val="accent5"/>
              </a:solidFill>
              <a:uFillTx/>
              <a:latin typeface="HanziPen SC" charset="-122"/>
              <a:ea typeface="HanziPen SC" charset="-122"/>
              <a:cs typeface="HanziPen SC" charset="-122"/>
            </a:endParaRPr>
          </a:p>
        </p:txBody>
      </p:sp>
    </p:spTree>
    <p:extLst>
      <p:ext uri="{BB962C8B-B14F-4D97-AF65-F5344CB8AC3E}">
        <p14:creationId xmlns:p14="http://schemas.microsoft.com/office/powerpoint/2010/main" val="1008926681"/>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3500"/>
                            </p:stCondLst>
                            <p:childTnLst>
                              <p:par>
                                <p:cTn id="34" presetID="5" presetClass="entr" presetSubtype="10" fill="hold" grpId="1"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28000" y="619431"/>
            <a:ext cx="5483874" cy="572464"/>
          </a:xfrm>
          <a:prstGeom prst="rect">
            <a:avLst/>
          </a:prstGeom>
          <a:noFill/>
        </p:spPr>
        <p:txBody>
          <a:bodyPr wrap="none" rtlCol="0">
            <a:spAutoFit/>
          </a:bodyPr>
          <a:lstStyle/>
          <a:p>
            <a:pPr>
              <a:lnSpc>
                <a:spcPct val="130000"/>
              </a:lnSpc>
            </a:pPr>
            <a:r>
              <a:rPr lang="en-US" altLang="zh-CN" sz="2400" dirty="0" smtClean="0">
                <a:solidFill>
                  <a:schemeClr val="tx2"/>
                </a:solidFill>
                <a:uFillTx/>
                <a:latin typeface="Arial Black" charset="0"/>
                <a:ea typeface="微软雅黑" pitchFamily="34" charset="-122"/>
              </a:rPr>
              <a:t>BSP</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uFillTx/>
                <a:latin typeface="Arial Black" charset="0"/>
                <a:ea typeface="微软雅黑" pitchFamily="34" charset="-122"/>
              </a:rPr>
              <a:t>Bulk</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uFillTx/>
                <a:latin typeface="Arial Black" charset="0"/>
                <a:ea typeface="微软雅黑" pitchFamily="34" charset="-122"/>
              </a:rPr>
              <a:t>Synchronous Parallel</a:t>
            </a:r>
            <a:endParaRPr lang="en-US" altLang="zh-CN" sz="2400" dirty="0" smtClean="0">
              <a:solidFill>
                <a:schemeClr val="tx2"/>
              </a:solidFill>
              <a:uFillTx/>
              <a:latin typeface="Arial Black" charset="0"/>
              <a:ea typeface="微软雅黑" pitchFamily="34" charset="-122"/>
            </a:endParaRPr>
          </a:p>
        </p:txBody>
      </p:sp>
      <p:sp>
        <p:nvSpPr>
          <p:cNvPr id="2" name="矩形 1"/>
          <p:cNvSpPr/>
          <p:nvPr/>
        </p:nvSpPr>
        <p:spPr>
          <a:xfrm>
            <a:off x="1632000" y="1989000"/>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632000" y="2407612"/>
            <a:ext cx="115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638090" y="2826225"/>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638090" y="3247155"/>
            <a:ext cx="2736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408000" y="1864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19" name="文本框 18"/>
          <p:cNvSpPr txBox="1"/>
          <p:nvPr/>
        </p:nvSpPr>
        <p:spPr>
          <a:xfrm>
            <a:off x="408000" y="2296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20" name="文本框 19"/>
          <p:cNvSpPr txBox="1"/>
          <p:nvPr/>
        </p:nvSpPr>
        <p:spPr>
          <a:xfrm>
            <a:off x="408000" y="2728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21" name="文本框 20"/>
          <p:cNvSpPr txBox="1"/>
          <p:nvPr/>
        </p:nvSpPr>
        <p:spPr>
          <a:xfrm>
            <a:off x="425280" y="3160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4</a:t>
            </a:r>
            <a:endParaRPr lang="en-US" altLang="zh-CN" sz="1600" dirty="0" smtClean="0">
              <a:solidFill>
                <a:schemeClr val="tx2"/>
              </a:solidFill>
              <a:uFillTx/>
              <a:latin typeface="Arial Black" charset="0"/>
              <a:ea typeface="微软雅黑" pitchFamily="34" charset="-122"/>
            </a:endParaRPr>
          </a:p>
        </p:txBody>
      </p:sp>
      <p:sp>
        <p:nvSpPr>
          <p:cNvPr id="3" name="矩形 2"/>
          <p:cNvSpPr/>
          <p:nvPr/>
        </p:nvSpPr>
        <p:spPr>
          <a:xfrm>
            <a:off x="5618281" y="1413000"/>
            <a:ext cx="45719" cy="28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左大括号 4"/>
          <p:cNvSpPr/>
          <p:nvPr/>
        </p:nvSpPr>
        <p:spPr>
          <a:xfrm rot="16200000">
            <a:off x="2337564" y="2120661"/>
            <a:ext cx="322962" cy="37500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2009280" y="4221000"/>
            <a:ext cx="1062720" cy="385362"/>
          </a:xfrm>
          <a:prstGeom prst="rect">
            <a:avLst/>
          </a:prstGeom>
          <a:noFill/>
        </p:spPr>
        <p:txBody>
          <a:bodyPr wrap="square" rtlCol="0">
            <a:spAutoFit/>
          </a:bodyPr>
          <a:lstStyle/>
          <a:p>
            <a:pPr>
              <a:lnSpc>
                <a:spcPct val="130000"/>
              </a:lnSpc>
            </a:pPr>
            <a:r>
              <a:rPr lang="zh-CN" altLang="en-US" sz="1600" smtClean="0">
                <a:solidFill>
                  <a:schemeClr val="tx2"/>
                </a:solidFill>
                <a:latin typeface="Arial Black" charset="0"/>
                <a:ea typeface="微软雅黑" pitchFamily="34" charset="-122"/>
              </a:rPr>
              <a:t>本地计算</a:t>
            </a:r>
            <a:endParaRPr lang="en-US" altLang="zh-CN" sz="1600" dirty="0" smtClean="0">
              <a:solidFill>
                <a:schemeClr val="tx2"/>
              </a:solidFill>
              <a:uFillTx/>
              <a:latin typeface="Arial Black" charset="0"/>
              <a:ea typeface="微软雅黑" pitchFamily="34" charset="-122"/>
            </a:endParaRPr>
          </a:p>
        </p:txBody>
      </p:sp>
      <p:cxnSp>
        <p:nvCxnSpPr>
          <p:cNvPr id="8" name="直线箭头连接符 7"/>
          <p:cNvCxnSpPr/>
          <p:nvPr/>
        </p:nvCxnSpPr>
        <p:spPr>
          <a:xfrm>
            <a:off x="3288000" y="2061000"/>
            <a:ext cx="2232000" cy="34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2928000" y="2061000"/>
            <a:ext cx="259200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a:off x="2574090" y="2925000"/>
            <a:ext cx="294591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V="1">
            <a:off x="4487384" y="2826225"/>
            <a:ext cx="1032616" cy="48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左大括号 43"/>
          <p:cNvSpPr/>
          <p:nvPr/>
        </p:nvSpPr>
        <p:spPr>
          <a:xfrm rot="16200000">
            <a:off x="4842211" y="3482729"/>
            <a:ext cx="322962" cy="10326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5" name="文本框 44"/>
          <p:cNvSpPr txBox="1"/>
          <p:nvPr/>
        </p:nvSpPr>
        <p:spPr>
          <a:xfrm>
            <a:off x="4529280" y="4195638"/>
            <a:ext cx="1062720" cy="385362"/>
          </a:xfrm>
          <a:prstGeom prst="rect">
            <a:avLst/>
          </a:prstGeom>
          <a:noFill/>
        </p:spPr>
        <p:txBody>
          <a:bodyPr wrap="square" rtlCol="0">
            <a:spAutoFit/>
          </a:bodyPr>
          <a:lstStyle/>
          <a:p>
            <a:pPr>
              <a:lnSpc>
                <a:spcPct val="130000"/>
              </a:lnSpc>
            </a:pPr>
            <a:r>
              <a:rPr lang="zh-CN" altLang="en-US" sz="1600" b="1" dirty="0" smtClean="0">
                <a:solidFill>
                  <a:schemeClr val="tx2"/>
                </a:solidFill>
                <a:latin typeface="Arial Black" charset="0"/>
                <a:ea typeface="微软雅黑" pitchFamily="34" charset="-122"/>
              </a:rPr>
              <a:t>消息同步</a:t>
            </a:r>
            <a:endParaRPr lang="en-US" altLang="zh-CN" sz="1600" b="1" dirty="0" smtClean="0">
              <a:solidFill>
                <a:schemeClr val="tx2"/>
              </a:solidFill>
              <a:uFillTx/>
              <a:latin typeface="Arial Black" charset="0"/>
              <a:ea typeface="微软雅黑" pitchFamily="34" charset="-122"/>
            </a:endParaRPr>
          </a:p>
        </p:txBody>
      </p:sp>
      <p:sp>
        <p:nvSpPr>
          <p:cNvPr id="46" name="矩形 45"/>
          <p:cNvSpPr/>
          <p:nvPr/>
        </p:nvSpPr>
        <p:spPr>
          <a:xfrm>
            <a:off x="5880000" y="1954845"/>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880000" y="2373457"/>
            <a:ext cx="115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5886090" y="279207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886090" y="3213000"/>
            <a:ext cx="2736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0" name="直线箭头连接符 49"/>
          <p:cNvCxnSpPr/>
          <p:nvPr/>
        </p:nvCxnSpPr>
        <p:spPr>
          <a:xfrm>
            <a:off x="7536000" y="2026845"/>
            <a:ext cx="2232000" cy="34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flipV="1">
            <a:off x="7176000" y="2026845"/>
            <a:ext cx="259200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6822090" y="2890845"/>
            <a:ext cx="294591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8735384" y="2792070"/>
            <a:ext cx="1032616" cy="48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0010281" y="1485000"/>
            <a:ext cx="45719" cy="28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208606" y="5106579"/>
            <a:ext cx="8510856" cy="572464"/>
          </a:xfrm>
          <a:prstGeom prst="rect">
            <a:avLst/>
          </a:prstGeom>
          <a:noFill/>
        </p:spPr>
        <p:txBody>
          <a:bodyPr wrap="none" rtlCol="0">
            <a:spAutoFit/>
          </a:bodyPr>
          <a:lstStyle/>
          <a:p>
            <a:pPr>
              <a:lnSpc>
                <a:spcPct val="130000"/>
              </a:lnSpc>
            </a:pPr>
            <a:r>
              <a:rPr lang="en-US" altLang="zh-CN" sz="2400" b="1" dirty="0">
                <a:solidFill>
                  <a:schemeClr val="tx2"/>
                </a:solidFill>
                <a:latin typeface="Arial Black" charset="0"/>
                <a:ea typeface="微软雅黑" pitchFamily="34" charset="-122"/>
              </a:rPr>
              <a:t>g</a:t>
            </a:r>
            <a:r>
              <a:rPr lang="en-US" altLang="zh-CN" sz="2400" b="1" dirty="0" smtClean="0">
                <a:solidFill>
                  <a:schemeClr val="tx2"/>
                </a:solidFill>
                <a:latin typeface="Arial Black" charset="0"/>
                <a:ea typeface="微软雅黑" pitchFamily="34" charset="-122"/>
              </a:rPr>
              <a:t>lobal synchronization barriers lead to stragglers</a:t>
            </a:r>
            <a:endParaRPr lang="en-US" altLang="zh-CN" sz="2400" b="1" dirty="0" smtClean="0">
              <a:solidFill>
                <a:schemeClr val="tx2"/>
              </a:solidFill>
              <a:uFillTx/>
              <a:latin typeface="Arial Black" charset="0"/>
              <a:ea typeface="微软雅黑" pitchFamily="34" charset="-122"/>
            </a:endParaRPr>
          </a:p>
        </p:txBody>
      </p:sp>
      <p:sp>
        <p:nvSpPr>
          <p:cNvPr id="57" name="文本框 56"/>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6"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p:stCondLst>
                              <p:cond delay="1000"/>
                            </p:stCondLst>
                            <p:childTnLst>
                              <p:par>
                                <p:cTn id="11" presetID="29" presetClass="entr" presetSubtype="0" fill="hold" grpId="6"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ppt_x</p:attrName>
                                        </p:attrNameLst>
                                      </p:cBhvr>
                                      <p:tavLst>
                                        <p:tav tm="0">
                                          <p:val>
                                            <p:strVal val="#ppt_x-.2"/>
                                          </p:val>
                                        </p:tav>
                                        <p:tav tm="100000">
                                          <p:val>
                                            <p:strVal val="#ppt_x"/>
                                          </p:val>
                                        </p:tav>
                                      </p:tavLst>
                                    </p:anim>
                                    <p:anim calcmode="lin" valueType="num">
                                      <p:cBhvr>
                                        <p:cTn id="1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gtEl>
                                      </p:cBhvr>
                                    </p:animEffect>
                                  </p:childTnLst>
                                </p:cTn>
                              </p:par>
                            </p:childTnLst>
                          </p:cTn>
                        </p:par>
                        <p:par>
                          <p:cTn id="16" fill="hold">
                            <p:stCondLst>
                              <p:cond delay="2000"/>
                            </p:stCondLst>
                            <p:childTnLst>
                              <p:par>
                                <p:cTn id="17" presetID="29" presetClass="entr" presetSubtype="0" fill="hold" grpId="6"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ppt_x</p:attrName>
                                        </p:attrNameLst>
                                      </p:cBhvr>
                                      <p:tavLst>
                                        <p:tav tm="0">
                                          <p:val>
                                            <p:strVal val="#ppt_x-.2"/>
                                          </p:val>
                                        </p:tav>
                                        <p:tav tm="100000">
                                          <p:val>
                                            <p:strVal val="#ppt_x"/>
                                          </p:val>
                                        </p:tav>
                                      </p:tavLst>
                                    </p:anim>
                                    <p:anim calcmode="lin" valueType="num">
                                      <p:cBhvr>
                                        <p:cTn id="2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
                                        </p:tgtEl>
                                      </p:cBhvr>
                                    </p:animEffect>
                                  </p:childTnLst>
                                </p:cTn>
                              </p:par>
                            </p:childTnLst>
                          </p:cTn>
                        </p:par>
                        <p:par>
                          <p:cTn id="22" fill="hold">
                            <p:stCondLst>
                              <p:cond delay="3000"/>
                            </p:stCondLst>
                            <p:childTnLst>
                              <p:par>
                                <p:cTn id="23" presetID="29" presetClass="entr" presetSubtype="0" fill="hold" grpId="6"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ppt_x</p:attrName>
                                        </p:attrNameLst>
                                      </p:cBhvr>
                                      <p:tavLst>
                                        <p:tav tm="0">
                                          <p:val>
                                            <p:strVal val="#ppt_x-.2"/>
                                          </p:val>
                                        </p:tav>
                                        <p:tav tm="100000">
                                          <p:val>
                                            <p:strVal val="#ppt_x"/>
                                          </p:val>
                                        </p:tav>
                                      </p:tavLst>
                                    </p:anim>
                                    <p:anim calcmode="lin" valueType="num">
                                      <p:cBhvr>
                                        <p:cTn id="2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0"/>
                                        </p:tgtEl>
                                      </p:cBhvr>
                                    </p:animEffect>
                                  </p:childTnLst>
                                </p:cTn>
                              </p:par>
                            </p:childTnLst>
                          </p:cTn>
                        </p:par>
                        <p:par>
                          <p:cTn id="28" fill="hold">
                            <p:stCondLst>
                              <p:cond delay="4000"/>
                            </p:stCondLst>
                            <p:childTnLst>
                              <p:par>
                                <p:cTn id="29" presetID="29" presetClass="entr" presetSubtype="0" fill="hold" grpId="6"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ppt_x</p:attrName>
                                        </p:attrNameLst>
                                      </p:cBhvr>
                                      <p:tavLst>
                                        <p:tav tm="0">
                                          <p:val>
                                            <p:strVal val="#ppt_x-.2"/>
                                          </p:val>
                                        </p:tav>
                                        <p:tav tm="100000">
                                          <p:val>
                                            <p:strVal val="#ppt_x"/>
                                          </p:val>
                                        </p:tav>
                                      </p:tavLst>
                                    </p:anim>
                                    <p:anim calcmode="lin" valueType="num">
                                      <p:cBhvr>
                                        <p:cTn id="32"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1"/>
                                        </p:tgtEl>
                                      </p:cBhvr>
                                    </p:animEffect>
                                  </p:childTnLst>
                                </p:cTn>
                              </p:par>
                            </p:childTnLst>
                          </p:cTn>
                        </p:par>
                        <p:par>
                          <p:cTn id="34" fill="hold">
                            <p:stCondLst>
                              <p:cond delay="5000"/>
                            </p:stCondLst>
                            <p:childTnLst>
                              <p:par>
                                <p:cTn id="35" presetID="29" presetClass="entr" presetSubtype="0" fill="hold" grpId="6"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ppt_x</p:attrName>
                                        </p:attrNameLst>
                                      </p:cBhvr>
                                      <p:tavLst>
                                        <p:tav tm="0">
                                          <p:val>
                                            <p:strVal val="#ppt_x-.2"/>
                                          </p:val>
                                        </p:tav>
                                        <p:tav tm="100000">
                                          <p:val>
                                            <p:strVal val="#ppt_x"/>
                                          </p:val>
                                        </p:tav>
                                      </p:tavLst>
                                    </p:anim>
                                    <p:anim calcmode="lin" valueType="num">
                                      <p:cBhvr>
                                        <p:cTn id="38"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2"/>
                                        </p:tgtEl>
                                      </p:cBhvr>
                                    </p:animEffect>
                                  </p:childTnLst>
                                </p:cTn>
                              </p:par>
                            </p:childTnLst>
                          </p:cTn>
                        </p:par>
                        <p:par>
                          <p:cTn id="40" fill="hold">
                            <p:stCondLst>
                              <p:cond delay="6000"/>
                            </p:stCondLst>
                            <p:childTnLst>
                              <p:par>
                                <p:cTn id="41" presetID="29" presetClass="entr" presetSubtype="0" fill="hold" grpId="6"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1000" fill="hold"/>
                                        <p:tgtEl>
                                          <p:spTgt spid="45"/>
                                        </p:tgtEl>
                                        <p:attrNameLst>
                                          <p:attrName>ppt_x</p:attrName>
                                        </p:attrNameLst>
                                      </p:cBhvr>
                                      <p:tavLst>
                                        <p:tav tm="0">
                                          <p:val>
                                            <p:strVal val="#ppt_x-.2"/>
                                          </p:val>
                                        </p:tav>
                                        <p:tav tm="100000">
                                          <p:val>
                                            <p:strVal val="#ppt_x"/>
                                          </p:val>
                                        </p:tav>
                                      </p:tavLst>
                                    </p:anim>
                                    <p:anim calcmode="lin" valueType="num">
                                      <p:cBhvr>
                                        <p:cTn id="44"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5"/>
                                        </p:tgtEl>
                                      </p:cBhvr>
                                    </p:animEffect>
                                  </p:childTnLst>
                                </p:cTn>
                              </p:par>
                            </p:childTnLst>
                          </p:cTn>
                        </p:par>
                        <p:par>
                          <p:cTn id="46" fill="hold">
                            <p:stCondLst>
                              <p:cond delay="7000"/>
                            </p:stCondLst>
                            <p:childTnLst>
                              <p:par>
                                <p:cTn id="47" presetID="29" presetClass="entr" presetSubtype="0" fill="hold" grpId="6"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1000" fill="hold"/>
                                        <p:tgtEl>
                                          <p:spTgt spid="55"/>
                                        </p:tgtEl>
                                        <p:attrNameLst>
                                          <p:attrName>ppt_x</p:attrName>
                                        </p:attrNameLst>
                                      </p:cBhvr>
                                      <p:tavLst>
                                        <p:tav tm="0">
                                          <p:val>
                                            <p:strVal val="#ppt_x-.2"/>
                                          </p:val>
                                        </p:tav>
                                        <p:tav tm="100000">
                                          <p:val>
                                            <p:strVal val="#ppt_x"/>
                                          </p:val>
                                        </p:tav>
                                      </p:tavLst>
                                    </p:anim>
                                    <p:anim calcmode="lin" valueType="num">
                                      <p:cBhvr>
                                        <p:cTn id="50" dur="10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8" grpId="0"/>
      <p:bldP spid="18" grpId="1"/>
      <p:bldP spid="18" grpId="2"/>
      <p:bldP spid="18" grpId="3"/>
      <p:bldP spid="18" grpId="4"/>
      <p:bldP spid="18" grpId="5"/>
      <p:bldP spid="18" grpId="6"/>
      <p:bldP spid="19" grpId="0"/>
      <p:bldP spid="19" grpId="1"/>
      <p:bldP spid="19" grpId="2"/>
      <p:bldP spid="19" grpId="3"/>
      <p:bldP spid="19" grpId="4"/>
      <p:bldP spid="19" grpId="5"/>
      <p:bldP spid="19" grpId="6"/>
      <p:bldP spid="20" grpId="0"/>
      <p:bldP spid="20" grpId="1"/>
      <p:bldP spid="20" grpId="2"/>
      <p:bldP spid="20" grpId="3"/>
      <p:bldP spid="20" grpId="4"/>
      <p:bldP spid="20" grpId="5"/>
      <p:bldP spid="20" grpId="6"/>
      <p:bldP spid="21" grpId="0"/>
      <p:bldP spid="21" grpId="1"/>
      <p:bldP spid="21" grpId="2"/>
      <p:bldP spid="21" grpId="3"/>
      <p:bldP spid="21" grpId="4"/>
      <p:bldP spid="21" grpId="5"/>
      <p:bldP spid="21" grpId="6"/>
      <p:bldP spid="22" grpId="0"/>
      <p:bldP spid="22" grpId="1"/>
      <p:bldP spid="22" grpId="2"/>
      <p:bldP spid="22" grpId="3"/>
      <p:bldP spid="22" grpId="4"/>
      <p:bldP spid="22" grpId="5"/>
      <p:bldP spid="22" grpId="6"/>
      <p:bldP spid="45" grpId="0"/>
      <p:bldP spid="45" grpId="1"/>
      <p:bldP spid="45" grpId="2"/>
      <p:bldP spid="45" grpId="3"/>
      <p:bldP spid="45" grpId="4"/>
      <p:bldP spid="45" grpId="5"/>
      <p:bldP spid="45" grpId="6"/>
      <p:bldP spid="55" grpId="0"/>
      <p:bldP spid="55" grpId="1"/>
      <p:bldP spid="55" grpId="2"/>
      <p:bldP spid="55" grpId="3"/>
      <p:bldP spid="55" grpId="4"/>
      <p:bldP spid="55" grpId="5"/>
      <p:bldP spid="55" grpId="6"/>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28000" y="619431"/>
            <a:ext cx="4610236" cy="572464"/>
          </a:xfrm>
          <a:prstGeom prst="rect">
            <a:avLst/>
          </a:prstGeom>
          <a:noFill/>
        </p:spPr>
        <p:txBody>
          <a:bodyPr wrap="none" rtlCol="0">
            <a:spAutoFit/>
          </a:bodyPr>
          <a:lstStyle/>
          <a:p>
            <a:pPr>
              <a:lnSpc>
                <a:spcPct val="130000"/>
              </a:lnSpc>
            </a:pPr>
            <a:r>
              <a:rPr lang="en-US" altLang="zh-CN" sz="2400" dirty="0" smtClean="0">
                <a:solidFill>
                  <a:schemeClr val="tx2"/>
                </a:solidFill>
                <a:latin typeface="Arial Black" charset="0"/>
                <a:ea typeface="微软雅黑" pitchFamily="34" charset="-122"/>
              </a:rPr>
              <a:t>AP</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latin typeface="Arial Black" charset="0"/>
                <a:ea typeface="微软雅黑" pitchFamily="34" charset="-122"/>
              </a:rPr>
              <a:t>A</a:t>
            </a:r>
            <a:r>
              <a:rPr lang="en-US" altLang="zh-CN" sz="2400" dirty="0">
                <a:solidFill>
                  <a:schemeClr val="tx2"/>
                </a:solidFill>
                <a:latin typeface="Arial Black" charset="0"/>
                <a:ea typeface="微软雅黑" pitchFamily="34" charset="-122"/>
              </a:rPr>
              <a:t>s</a:t>
            </a:r>
            <a:r>
              <a:rPr lang="en-US" altLang="zh-CN" sz="2400" dirty="0" smtClean="0">
                <a:solidFill>
                  <a:schemeClr val="tx2"/>
                </a:solidFill>
                <a:uFillTx/>
                <a:latin typeface="Arial Black" charset="0"/>
                <a:ea typeface="微软雅黑" pitchFamily="34" charset="-122"/>
              </a:rPr>
              <a:t>ynchronous Parallel</a:t>
            </a:r>
            <a:endParaRPr lang="en-US" altLang="zh-CN" sz="2400" dirty="0" smtClean="0">
              <a:solidFill>
                <a:schemeClr val="tx2"/>
              </a:solidFill>
              <a:uFillTx/>
              <a:latin typeface="Arial Black" charset="0"/>
              <a:ea typeface="微软雅黑" pitchFamily="34" charset="-122"/>
            </a:endParaRPr>
          </a:p>
        </p:txBody>
      </p:sp>
      <p:sp>
        <p:nvSpPr>
          <p:cNvPr id="17" name="矩形 16"/>
          <p:cNvSpPr/>
          <p:nvPr/>
        </p:nvSpPr>
        <p:spPr>
          <a:xfrm>
            <a:off x="2574090" y="2841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344000" y="1864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19" name="文本框 18"/>
          <p:cNvSpPr txBox="1"/>
          <p:nvPr/>
        </p:nvSpPr>
        <p:spPr>
          <a:xfrm>
            <a:off x="1344000" y="2296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21" name="文本框 20"/>
          <p:cNvSpPr txBox="1"/>
          <p:nvPr/>
        </p:nvSpPr>
        <p:spPr>
          <a:xfrm>
            <a:off x="1361280" y="2754548"/>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22" name="文本框 21"/>
          <p:cNvSpPr txBox="1"/>
          <p:nvPr/>
        </p:nvSpPr>
        <p:spPr>
          <a:xfrm>
            <a:off x="3793090" y="4380181"/>
            <a:ext cx="1062720" cy="385362"/>
          </a:xfrm>
          <a:prstGeom prst="rect">
            <a:avLst/>
          </a:prstGeom>
          <a:noFill/>
        </p:spPr>
        <p:txBody>
          <a:bodyPr wrap="square" rtlCol="0">
            <a:spAutoFit/>
          </a:bodyPr>
          <a:lstStyle/>
          <a:p>
            <a:pPr>
              <a:lnSpc>
                <a:spcPct val="130000"/>
              </a:lnSpc>
            </a:pPr>
            <a:r>
              <a:rPr lang="zh-CN" altLang="en-US" sz="1600" dirty="0" smtClean="0">
                <a:solidFill>
                  <a:schemeClr val="tx2"/>
                </a:solidFill>
                <a:latin typeface="Arial Black" charset="0"/>
                <a:ea typeface="微软雅黑" pitchFamily="34" charset="-122"/>
              </a:rPr>
              <a:t>冗余计算</a:t>
            </a:r>
            <a:endParaRPr lang="en-US" altLang="zh-CN" sz="1600" dirty="0" smtClean="0">
              <a:solidFill>
                <a:schemeClr val="tx2"/>
              </a:solidFill>
              <a:uFillTx/>
              <a:latin typeface="Arial Black" charset="0"/>
              <a:ea typeface="微软雅黑" pitchFamily="34" charset="-122"/>
            </a:endParaRPr>
          </a:p>
        </p:txBody>
      </p:sp>
      <p:sp>
        <p:nvSpPr>
          <p:cNvPr id="55" name="文本框 54"/>
          <p:cNvSpPr txBox="1"/>
          <p:nvPr/>
        </p:nvSpPr>
        <p:spPr>
          <a:xfrm>
            <a:off x="1272480" y="4962867"/>
            <a:ext cx="6958700" cy="572464"/>
          </a:xfrm>
          <a:prstGeom prst="rect">
            <a:avLst/>
          </a:prstGeom>
          <a:noFill/>
        </p:spPr>
        <p:txBody>
          <a:bodyPr wrap="none" rtlCol="0">
            <a:spAutoFit/>
          </a:bodyPr>
          <a:lstStyle/>
          <a:p>
            <a:pPr>
              <a:lnSpc>
                <a:spcPct val="130000"/>
              </a:lnSpc>
            </a:pPr>
            <a:r>
              <a:rPr lang="en-US" altLang="zh-CN" sz="2400" b="1" dirty="0" smtClean="0">
                <a:solidFill>
                  <a:schemeClr val="tx2"/>
                </a:solidFill>
                <a:uFillTx/>
                <a:latin typeface="Arial Black" charset="0"/>
                <a:ea typeface="微软雅黑" pitchFamily="34" charset="-122"/>
              </a:rPr>
              <a:t>may</a:t>
            </a:r>
            <a:r>
              <a:rPr lang="zh-CN" altLang="en-US" sz="2400" b="1" dirty="0" smtClean="0">
                <a:solidFill>
                  <a:schemeClr val="tx2"/>
                </a:solidFill>
                <a:uFillTx/>
                <a:latin typeface="Arial Black" charset="0"/>
                <a:ea typeface="微软雅黑" pitchFamily="34" charset="-122"/>
              </a:rPr>
              <a:t> </a:t>
            </a:r>
            <a:r>
              <a:rPr lang="en-US" altLang="zh-CN" sz="2400" b="1" dirty="0" smtClean="0">
                <a:solidFill>
                  <a:schemeClr val="tx2"/>
                </a:solidFill>
                <a:uFillTx/>
                <a:latin typeface="Arial Black" charset="0"/>
                <a:ea typeface="微软雅黑" pitchFamily="34" charset="-122"/>
              </a:rPr>
              <a:t>incur</a:t>
            </a:r>
            <a:r>
              <a:rPr lang="zh-CN" altLang="en-US" sz="2400" b="1" dirty="0" smtClean="0">
                <a:solidFill>
                  <a:schemeClr val="tx2"/>
                </a:solidFill>
                <a:uFillTx/>
                <a:latin typeface="Arial Black" charset="0"/>
                <a:ea typeface="微软雅黑" pitchFamily="34" charset="-122"/>
              </a:rPr>
              <a:t> </a:t>
            </a:r>
            <a:r>
              <a:rPr lang="en-US" altLang="zh-CN" sz="2400" b="1" dirty="0" smtClean="0">
                <a:solidFill>
                  <a:schemeClr val="tx2"/>
                </a:solidFill>
                <a:uFillTx/>
                <a:latin typeface="Arial Black" charset="0"/>
                <a:ea typeface="微软雅黑" pitchFamily="34" charset="-122"/>
              </a:rPr>
              <a:t>excessive</a:t>
            </a:r>
            <a:r>
              <a:rPr lang="zh-CN" altLang="en-US" sz="2400" b="1" dirty="0" smtClean="0">
                <a:solidFill>
                  <a:schemeClr val="tx2"/>
                </a:solidFill>
                <a:uFillTx/>
                <a:latin typeface="Arial Black" charset="0"/>
                <a:ea typeface="微软雅黑" pitchFamily="34" charset="-122"/>
              </a:rPr>
              <a:t> </a:t>
            </a:r>
            <a:r>
              <a:rPr lang="en-US" altLang="zh-CN" sz="2400" b="1" dirty="0" smtClean="0">
                <a:solidFill>
                  <a:schemeClr val="tx2"/>
                </a:solidFill>
                <a:uFillTx/>
                <a:latin typeface="Arial Black" charset="0"/>
                <a:ea typeface="微软雅黑" pitchFamily="34" charset="-122"/>
              </a:rPr>
              <a:t>stale</a:t>
            </a:r>
            <a:r>
              <a:rPr lang="zh-CN" altLang="en-US" sz="2400" b="1" dirty="0" smtClean="0">
                <a:solidFill>
                  <a:schemeClr val="tx2"/>
                </a:solidFill>
                <a:uFillTx/>
                <a:latin typeface="Arial Black" charset="0"/>
                <a:ea typeface="微软雅黑" pitchFamily="34" charset="-122"/>
              </a:rPr>
              <a:t> </a:t>
            </a:r>
            <a:r>
              <a:rPr lang="en-US" altLang="zh-CN" sz="2400" b="1" dirty="0" smtClean="0">
                <a:solidFill>
                  <a:schemeClr val="tx2"/>
                </a:solidFill>
                <a:uFillTx/>
                <a:latin typeface="Arial Black" charset="0"/>
                <a:ea typeface="微软雅黑" pitchFamily="34" charset="-122"/>
              </a:rPr>
              <a:t>computations</a:t>
            </a:r>
            <a:endParaRPr lang="en-US" altLang="zh-CN" sz="2400" b="1" dirty="0" smtClean="0">
              <a:solidFill>
                <a:schemeClr val="tx2"/>
              </a:solidFill>
              <a:uFillTx/>
              <a:latin typeface="Arial Black" charset="0"/>
              <a:ea typeface="微软雅黑" pitchFamily="34" charset="-122"/>
            </a:endParaRPr>
          </a:p>
        </p:txBody>
      </p:sp>
      <p:sp>
        <p:nvSpPr>
          <p:cNvPr id="34" name="矩形 33"/>
          <p:cNvSpPr/>
          <p:nvPr/>
        </p:nvSpPr>
        <p:spPr>
          <a:xfrm>
            <a:off x="2568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3504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4440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5376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6312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2568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3504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4440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5376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6312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296000" y="282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59" name="矩形 58"/>
          <p:cNvSpPr/>
          <p:nvPr/>
        </p:nvSpPr>
        <p:spPr>
          <a:xfrm>
            <a:off x="5952000" y="282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60" name="矩形 59"/>
          <p:cNvSpPr/>
          <p:nvPr/>
        </p:nvSpPr>
        <p:spPr>
          <a:xfrm>
            <a:off x="7248000" y="198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248000" y="242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7608000" y="282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cxnSp>
        <p:nvCxnSpPr>
          <p:cNvPr id="6" name="直线连接符 5"/>
          <p:cNvCxnSpPr/>
          <p:nvPr/>
        </p:nvCxnSpPr>
        <p:spPr>
          <a:xfrm>
            <a:off x="4296000" y="1341000"/>
            <a:ext cx="0" cy="259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p:cNvCxnSpPr/>
          <p:nvPr/>
        </p:nvCxnSpPr>
        <p:spPr>
          <a:xfrm>
            <a:off x="4440000" y="1341000"/>
            <a:ext cx="0" cy="25920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864000" y="3717000"/>
            <a:ext cx="494510" cy="412421"/>
          </a:xfrm>
          <a:prstGeom prst="rect">
            <a:avLst/>
          </a:prstGeom>
          <a:noFill/>
        </p:spPr>
        <p:txBody>
          <a:bodyPr wrap="square" rtlCol="0">
            <a:spAutoFit/>
          </a:bodyPr>
          <a:lstStyle/>
          <a:p>
            <a:pPr>
              <a:lnSpc>
                <a:spcPct val="130000"/>
              </a:lnSpc>
            </a:pPr>
            <a:r>
              <a:rPr lang="en-US" altLang="zh-CN" sz="1600" smtClean="0">
                <a:solidFill>
                  <a:schemeClr val="tx2"/>
                </a:solidFill>
                <a:latin typeface="Arial Black" charset="0"/>
                <a:ea typeface="微软雅黑" pitchFamily="34" charset="-122"/>
              </a:rPr>
              <a:t>t1</a:t>
            </a:r>
            <a:endParaRPr lang="en-US" altLang="zh-CN" sz="1600" dirty="0" smtClean="0">
              <a:solidFill>
                <a:schemeClr val="tx2"/>
              </a:solidFill>
              <a:uFillTx/>
              <a:latin typeface="Arial Black" charset="0"/>
              <a:ea typeface="微软雅黑" pitchFamily="34" charset="-122"/>
            </a:endParaRPr>
          </a:p>
        </p:txBody>
      </p:sp>
      <p:sp>
        <p:nvSpPr>
          <p:cNvPr id="65" name="文本框 64"/>
          <p:cNvSpPr txBox="1"/>
          <p:nvPr/>
        </p:nvSpPr>
        <p:spPr>
          <a:xfrm>
            <a:off x="4449490" y="3717000"/>
            <a:ext cx="49451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t2</a:t>
            </a:r>
            <a:endParaRPr lang="en-US" altLang="zh-CN" sz="1600" dirty="0" smtClean="0">
              <a:solidFill>
                <a:schemeClr val="tx2"/>
              </a:solidFill>
              <a:uFillTx/>
              <a:latin typeface="Arial Black" charset="0"/>
              <a:ea typeface="微软雅黑" pitchFamily="34" charset="-122"/>
            </a:endParaRPr>
          </a:p>
        </p:txBody>
      </p:sp>
      <p:sp>
        <p:nvSpPr>
          <p:cNvPr id="66" name="矩形 65"/>
          <p:cNvSpPr/>
          <p:nvPr/>
        </p:nvSpPr>
        <p:spPr>
          <a:xfrm>
            <a:off x="2556810" y="3429000"/>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文本框 66"/>
          <p:cNvSpPr txBox="1"/>
          <p:nvPr/>
        </p:nvSpPr>
        <p:spPr>
          <a:xfrm>
            <a:off x="1344000" y="3304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68" name="矩形 67"/>
          <p:cNvSpPr/>
          <p:nvPr/>
        </p:nvSpPr>
        <p:spPr>
          <a:xfrm>
            <a:off x="4440000" y="3414424"/>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71" name="文本框 70"/>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Tree>
    <p:extLst>
      <p:ext uri="{BB962C8B-B14F-4D97-AF65-F5344CB8AC3E}">
        <p14:creationId xmlns:p14="http://schemas.microsoft.com/office/powerpoint/2010/main" val="418675317"/>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6"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p:stCondLst>
                              <p:cond delay="1000"/>
                            </p:stCondLst>
                            <p:childTnLst>
                              <p:par>
                                <p:cTn id="11" presetID="29" presetClass="entr" presetSubtype="0" fill="hold" grpId="6"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ppt_x</p:attrName>
                                        </p:attrNameLst>
                                      </p:cBhvr>
                                      <p:tavLst>
                                        <p:tav tm="0">
                                          <p:val>
                                            <p:strVal val="#ppt_x-.2"/>
                                          </p:val>
                                        </p:tav>
                                        <p:tav tm="100000">
                                          <p:val>
                                            <p:strVal val="#ppt_x"/>
                                          </p:val>
                                        </p:tav>
                                      </p:tavLst>
                                    </p:anim>
                                    <p:anim calcmode="lin" valueType="num">
                                      <p:cBhvr>
                                        <p:cTn id="1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gtEl>
                                      </p:cBhvr>
                                    </p:animEffect>
                                  </p:childTnLst>
                                </p:cTn>
                              </p:par>
                            </p:childTnLst>
                          </p:cTn>
                        </p:par>
                        <p:par>
                          <p:cTn id="16" fill="hold">
                            <p:stCondLst>
                              <p:cond delay="2000"/>
                            </p:stCondLst>
                            <p:childTnLst>
                              <p:par>
                                <p:cTn id="17" presetID="29" presetClass="entr" presetSubtype="0" fill="hold" grpId="6"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ppt_x</p:attrName>
                                        </p:attrNameLst>
                                      </p:cBhvr>
                                      <p:tavLst>
                                        <p:tav tm="0">
                                          <p:val>
                                            <p:strVal val="#ppt_x-.2"/>
                                          </p:val>
                                        </p:tav>
                                        <p:tav tm="100000">
                                          <p:val>
                                            <p:strVal val="#ppt_x"/>
                                          </p:val>
                                        </p:tav>
                                      </p:tavLst>
                                    </p:anim>
                                    <p:anim calcmode="lin" valueType="num">
                                      <p:cBhvr>
                                        <p:cTn id="2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
                                        </p:tgtEl>
                                      </p:cBhvr>
                                    </p:animEffect>
                                  </p:childTnLst>
                                </p:cTn>
                              </p:par>
                            </p:childTnLst>
                          </p:cTn>
                        </p:par>
                        <p:par>
                          <p:cTn id="22" fill="hold">
                            <p:stCondLst>
                              <p:cond delay="3000"/>
                            </p:stCondLst>
                            <p:childTnLst>
                              <p:par>
                                <p:cTn id="23" presetID="29" presetClass="entr" presetSubtype="0" fill="hold" grpId="6"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ppt_x</p:attrName>
                                        </p:attrNameLst>
                                      </p:cBhvr>
                                      <p:tavLst>
                                        <p:tav tm="0">
                                          <p:val>
                                            <p:strVal val="#ppt_x-.2"/>
                                          </p:val>
                                        </p:tav>
                                        <p:tav tm="100000">
                                          <p:val>
                                            <p:strVal val="#ppt_x"/>
                                          </p:val>
                                        </p:tav>
                                      </p:tavLst>
                                    </p:anim>
                                    <p:anim calcmode="lin" valueType="num">
                                      <p:cBhvr>
                                        <p:cTn id="26"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1"/>
                                        </p:tgtEl>
                                      </p:cBhvr>
                                    </p:animEffect>
                                  </p:childTnLst>
                                </p:cTn>
                              </p:par>
                            </p:childTnLst>
                          </p:cTn>
                        </p:par>
                        <p:par>
                          <p:cTn id="28" fill="hold">
                            <p:stCondLst>
                              <p:cond delay="4000"/>
                            </p:stCondLst>
                            <p:childTnLst>
                              <p:par>
                                <p:cTn id="29" presetID="29" presetClass="entr" presetSubtype="0" fill="hold" grpId="6"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ppt_x</p:attrName>
                                        </p:attrNameLst>
                                      </p:cBhvr>
                                      <p:tavLst>
                                        <p:tav tm="0">
                                          <p:val>
                                            <p:strVal val="#ppt_x-.2"/>
                                          </p:val>
                                        </p:tav>
                                        <p:tav tm="100000">
                                          <p:val>
                                            <p:strVal val="#ppt_x"/>
                                          </p:val>
                                        </p:tav>
                                      </p:tavLst>
                                    </p:anim>
                                    <p:anim calcmode="lin" valueType="num">
                                      <p:cBhvr>
                                        <p:cTn id="32"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2"/>
                                        </p:tgtEl>
                                      </p:cBhvr>
                                    </p:animEffect>
                                  </p:childTnLst>
                                </p:cTn>
                              </p:par>
                            </p:childTnLst>
                          </p:cTn>
                        </p:par>
                        <p:par>
                          <p:cTn id="34" fill="hold">
                            <p:stCondLst>
                              <p:cond delay="5000"/>
                            </p:stCondLst>
                            <p:childTnLst>
                              <p:par>
                                <p:cTn id="35" presetID="29" presetClass="entr" presetSubtype="0" fill="hold" grpId="6"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1000" fill="hold"/>
                                        <p:tgtEl>
                                          <p:spTgt spid="55"/>
                                        </p:tgtEl>
                                        <p:attrNameLst>
                                          <p:attrName>ppt_x</p:attrName>
                                        </p:attrNameLst>
                                      </p:cBhvr>
                                      <p:tavLst>
                                        <p:tav tm="0">
                                          <p:val>
                                            <p:strVal val="#ppt_x-.2"/>
                                          </p:val>
                                        </p:tav>
                                        <p:tav tm="100000">
                                          <p:val>
                                            <p:strVal val="#ppt_x"/>
                                          </p:val>
                                        </p:tav>
                                      </p:tavLst>
                                    </p:anim>
                                    <p:anim calcmode="lin" valueType="num">
                                      <p:cBhvr>
                                        <p:cTn id="38" dur="10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5"/>
                                        </p:tgtEl>
                                      </p:cBhvr>
                                    </p:animEffect>
                                  </p:childTnLst>
                                </p:cTn>
                              </p:par>
                            </p:childTnLst>
                          </p:cTn>
                        </p:par>
                        <p:par>
                          <p:cTn id="40" fill="hold">
                            <p:stCondLst>
                              <p:cond delay="6000"/>
                            </p:stCondLst>
                            <p:childTnLst>
                              <p:par>
                                <p:cTn id="41" presetID="29" presetClass="entr" presetSubtype="0" fill="hold" grpId="6" nodeType="after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p:cTn id="43" dur="1000" fill="hold"/>
                                        <p:tgtEl>
                                          <p:spTgt spid="64"/>
                                        </p:tgtEl>
                                        <p:attrNameLst>
                                          <p:attrName>ppt_x</p:attrName>
                                        </p:attrNameLst>
                                      </p:cBhvr>
                                      <p:tavLst>
                                        <p:tav tm="0">
                                          <p:val>
                                            <p:strVal val="#ppt_x-.2"/>
                                          </p:val>
                                        </p:tav>
                                        <p:tav tm="100000">
                                          <p:val>
                                            <p:strVal val="#ppt_x"/>
                                          </p:val>
                                        </p:tav>
                                      </p:tavLst>
                                    </p:anim>
                                    <p:anim calcmode="lin" valueType="num">
                                      <p:cBhvr>
                                        <p:cTn id="44"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64"/>
                                        </p:tgtEl>
                                      </p:cBhvr>
                                    </p:animEffect>
                                  </p:childTnLst>
                                </p:cTn>
                              </p:par>
                            </p:childTnLst>
                          </p:cTn>
                        </p:par>
                        <p:par>
                          <p:cTn id="46" fill="hold">
                            <p:stCondLst>
                              <p:cond delay="7000"/>
                            </p:stCondLst>
                            <p:childTnLst>
                              <p:par>
                                <p:cTn id="47" presetID="29" presetClass="entr" presetSubtype="0" fill="hold" grpId="6"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1000" fill="hold"/>
                                        <p:tgtEl>
                                          <p:spTgt spid="65"/>
                                        </p:tgtEl>
                                        <p:attrNameLst>
                                          <p:attrName>ppt_x</p:attrName>
                                        </p:attrNameLst>
                                      </p:cBhvr>
                                      <p:tavLst>
                                        <p:tav tm="0">
                                          <p:val>
                                            <p:strVal val="#ppt_x-.2"/>
                                          </p:val>
                                        </p:tav>
                                        <p:tav tm="100000">
                                          <p:val>
                                            <p:strVal val="#ppt_x"/>
                                          </p:val>
                                        </p:tav>
                                      </p:tavLst>
                                    </p:anim>
                                    <p:anim calcmode="lin" valueType="num">
                                      <p:cBhvr>
                                        <p:cTn id="50"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65"/>
                                        </p:tgtEl>
                                      </p:cBhvr>
                                    </p:animEffect>
                                  </p:childTnLst>
                                </p:cTn>
                              </p:par>
                            </p:childTnLst>
                          </p:cTn>
                        </p:par>
                        <p:par>
                          <p:cTn id="52" fill="hold">
                            <p:stCondLst>
                              <p:cond delay="8000"/>
                            </p:stCondLst>
                            <p:childTnLst>
                              <p:par>
                                <p:cTn id="53" presetID="29" presetClass="entr" presetSubtype="0" fill="hold" grpId="6"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1000" fill="hold"/>
                                        <p:tgtEl>
                                          <p:spTgt spid="67"/>
                                        </p:tgtEl>
                                        <p:attrNameLst>
                                          <p:attrName>ppt_x</p:attrName>
                                        </p:attrNameLst>
                                      </p:cBhvr>
                                      <p:tavLst>
                                        <p:tav tm="0">
                                          <p:val>
                                            <p:strVal val="#ppt_x-.2"/>
                                          </p:val>
                                        </p:tav>
                                        <p:tav tm="100000">
                                          <p:val>
                                            <p:strVal val="#ppt_x"/>
                                          </p:val>
                                        </p:tav>
                                      </p:tavLst>
                                    </p:anim>
                                    <p:anim calcmode="lin" valueType="num">
                                      <p:cBhvr>
                                        <p:cTn id="56"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5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8" grpId="0"/>
      <p:bldP spid="18" grpId="1"/>
      <p:bldP spid="18" grpId="2"/>
      <p:bldP spid="18" grpId="3"/>
      <p:bldP spid="18" grpId="4"/>
      <p:bldP spid="18" grpId="5"/>
      <p:bldP spid="18" grpId="6"/>
      <p:bldP spid="19" grpId="0"/>
      <p:bldP spid="19" grpId="1"/>
      <p:bldP spid="19" grpId="2"/>
      <p:bldP spid="19" grpId="3"/>
      <p:bldP spid="19" grpId="4"/>
      <p:bldP spid="19" grpId="5"/>
      <p:bldP spid="19" grpId="6"/>
      <p:bldP spid="21" grpId="0"/>
      <p:bldP spid="21" grpId="1"/>
      <p:bldP spid="21" grpId="2"/>
      <p:bldP spid="21" grpId="3"/>
      <p:bldP spid="21" grpId="4"/>
      <p:bldP spid="21" grpId="5"/>
      <p:bldP spid="21" grpId="6"/>
      <p:bldP spid="22" grpId="0"/>
      <p:bldP spid="22" grpId="1"/>
      <p:bldP spid="22" grpId="2"/>
      <p:bldP spid="22" grpId="3"/>
      <p:bldP spid="22" grpId="4"/>
      <p:bldP spid="22" grpId="5"/>
      <p:bldP spid="22" grpId="6"/>
      <p:bldP spid="55" grpId="0"/>
      <p:bldP spid="55" grpId="1"/>
      <p:bldP spid="55" grpId="2"/>
      <p:bldP spid="55" grpId="3"/>
      <p:bldP spid="55" grpId="4"/>
      <p:bldP spid="55" grpId="5"/>
      <p:bldP spid="55" grpId="6"/>
      <p:bldP spid="64" grpId="0"/>
      <p:bldP spid="64" grpId="1"/>
      <p:bldP spid="64" grpId="2"/>
      <p:bldP spid="64" grpId="3"/>
      <p:bldP spid="64" grpId="4"/>
      <p:bldP spid="64" grpId="5"/>
      <p:bldP spid="64" grpId="6"/>
      <p:bldP spid="65" grpId="0"/>
      <p:bldP spid="65" grpId="1"/>
      <p:bldP spid="65" grpId="2"/>
      <p:bldP spid="65" grpId="3"/>
      <p:bldP spid="65" grpId="4"/>
      <p:bldP spid="65" grpId="5"/>
      <p:bldP spid="65" grpId="6"/>
      <p:bldP spid="67" grpId="0"/>
      <p:bldP spid="67" grpId="1"/>
      <p:bldP spid="67" grpId="2"/>
      <p:bldP spid="67" grpId="3"/>
      <p:bldP spid="67" grpId="4"/>
      <p:bldP spid="67" grpId="5"/>
      <p:bldP spid="67" grpId="6"/>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96000" y="549000"/>
            <a:ext cx="5588068" cy="572464"/>
          </a:xfrm>
          <a:prstGeom prst="rect">
            <a:avLst/>
          </a:prstGeom>
          <a:noFill/>
        </p:spPr>
        <p:txBody>
          <a:bodyPr wrap="none" rtlCol="0">
            <a:spAutoFit/>
          </a:bodyPr>
          <a:lstStyle/>
          <a:p>
            <a:pPr>
              <a:lnSpc>
                <a:spcPct val="130000"/>
              </a:lnSpc>
            </a:pPr>
            <a:r>
              <a:rPr lang="en-US" altLang="zh-CN" sz="2400" dirty="0" smtClean="0">
                <a:solidFill>
                  <a:schemeClr val="tx2"/>
                </a:solidFill>
                <a:latin typeface="Arial Black" charset="0"/>
                <a:ea typeface="微软雅黑" pitchFamily="34" charset="-122"/>
              </a:rPr>
              <a:t>SSP</a:t>
            </a:r>
            <a:r>
              <a:rPr lang="zh-CN" altLang="en-US" sz="2400" dirty="0" smtClean="0">
                <a:solidFill>
                  <a:schemeClr val="tx2"/>
                </a:solidFill>
                <a:uFillTx/>
                <a:latin typeface="Arial Black" charset="0"/>
                <a:ea typeface="微软雅黑" pitchFamily="34" charset="-122"/>
              </a:rPr>
              <a:t>  </a:t>
            </a:r>
            <a:r>
              <a:rPr lang="en-US" altLang="zh-CN" sz="2400" dirty="0" smtClean="0">
                <a:solidFill>
                  <a:schemeClr val="tx2"/>
                </a:solidFill>
                <a:latin typeface="Arial Black" charset="0"/>
                <a:ea typeface="微软雅黑" pitchFamily="34" charset="-122"/>
              </a:rPr>
              <a:t>Stale</a:t>
            </a:r>
            <a:r>
              <a:rPr lang="en-US" altLang="zh-CN" sz="2400" dirty="0">
                <a:solidFill>
                  <a:schemeClr val="tx2"/>
                </a:solidFill>
                <a:latin typeface="Arial Black" charset="0"/>
                <a:ea typeface="微软雅黑" pitchFamily="34" charset="-122"/>
              </a:rPr>
              <a:t> Synchronous Parallel</a:t>
            </a:r>
            <a:endParaRPr lang="en-US" altLang="zh-CN" sz="2400" dirty="0" smtClean="0">
              <a:solidFill>
                <a:schemeClr val="tx2"/>
              </a:solidFill>
              <a:uFillTx/>
              <a:latin typeface="Arial Black" charset="0"/>
              <a:ea typeface="微软雅黑" pitchFamily="34" charset="-122"/>
            </a:endParaRPr>
          </a:p>
        </p:txBody>
      </p:sp>
      <p:sp>
        <p:nvSpPr>
          <p:cNvPr id="17" name="矩形 16"/>
          <p:cNvSpPr/>
          <p:nvPr/>
        </p:nvSpPr>
        <p:spPr>
          <a:xfrm>
            <a:off x="2502090" y="2481124"/>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272000" y="1504579"/>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19" name="文本框 18"/>
          <p:cNvSpPr txBox="1"/>
          <p:nvPr/>
        </p:nvSpPr>
        <p:spPr>
          <a:xfrm>
            <a:off x="1272000" y="193657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21" name="文本框 20"/>
          <p:cNvSpPr txBox="1"/>
          <p:nvPr/>
        </p:nvSpPr>
        <p:spPr>
          <a:xfrm>
            <a:off x="1289280" y="2394548"/>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34" name="矩形 33"/>
          <p:cNvSpPr/>
          <p:nvPr/>
        </p:nvSpPr>
        <p:spPr>
          <a:xfrm>
            <a:off x="2496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3432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4368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5880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    </a:t>
            </a:r>
            <a:endParaRPr kumimoji="1" lang="zh-CN" altLang="en-US" dirty="0"/>
          </a:p>
        </p:txBody>
      </p:sp>
      <p:sp>
        <p:nvSpPr>
          <p:cNvPr id="40" name="矩形 39"/>
          <p:cNvSpPr/>
          <p:nvPr/>
        </p:nvSpPr>
        <p:spPr>
          <a:xfrm>
            <a:off x="2496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3432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4368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5880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224000" y="246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59" name="矩形 58"/>
          <p:cNvSpPr/>
          <p:nvPr/>
        </p:nvSpPr>
        <p:spPr>
          <a:xfrm>
            <a:off x="5880000" y="246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62" name="矩形 61"/>
          <p:cNvSpPr/>
          <p:nvPr/>
        </p:nvSpPr>
        <p:spPr>
          <a:xfrm>
            <a:off x="7536000" y="246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31" name="矩形 30"/>
          <p:cNvSpPr/>
          <p:nvPr/>
        </p:nvSpPr>
        <p:spPr>
          <a:xfrm>
            <a:off x="7536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    </a:t>
            </a:r>
            <a:endParaRPr kumimoji="1" lang="zh-CN" altLang="en-US" dirty="0"/>
          </a:p>
        </p:txBody>
      </p:sp>
      <p:sp>
        <p:nvSpPr>
          <p:cNvPr id="32" name="矩形 31"/>
          <p:cNvSpPr/>
          <p:nvPr/>
        </p:nvSpPr>
        <p:spPr>
          <a:xfrm>
            <a:off x="7536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732068" y="3216536"/>
            <a:ext cx="3635932" cy="572464"/>
          </a:xfrm>
          <a:prstGeom prst="rect">
            <a:avLst/>
          </a:prstGeom>
          <a:noFill/>
        </p:spPr>
        <p:txBody>
          <a:bodyPr wrap="none" rtlCol="0">
            <a:spAutoFit/>
          </a:bodyPr>
          <a:lstStyle/>
          <a:p>
            <a:pPr>
              <a:lnSpc>
                <a:spcPct val="130000"/>
              </a:lnSpc>
            </a:pPr>
            <a:r>
              <a:rPr lang="en-US" altLang="zh-CN" sz="2400" dirty="0" err="1">
                <a:solidFill>
                  <a:schemeClr val="tx2"/>
                </a:solidFill>
                <a:latin typeface="Arial Black" charset="0"/>
                <a:ea typeface="微软雅黑" pitchFamily="34" charset="-122"/>
              </a:rPr>
              <a:t>Hsync</a:t>
            </a:r>
            <a:r>
              <a:rPr lang="en-US" altLang="zh-CN" sz="2400" dirty="0">
                <a:solidFill>
                  <a:schemeClr val="tx2"/>
                </a:solidFill>
                <a:latin typeface="Arial Black" charset="0"/>
                <a:ea typeface="微软雅黑" pitchFamily="34" charset="-122"/>
              </a:rPr>
              <a:t> </a:t>
            </a:r>
            <a:r>
              <a:rPr lang="en-US" altLang="zh-CN" sz="2400" dirty="0" smtClean="0">
                <a:solidFill>
                  <a:schemeClr val="tx2"/>
                </a:solidFill>
                <a:latin typeface="Arial Black" charset="0"/>
                <a:ea typeface="微软雅黑" pitchFamily="34" charset="-122"/>
              </a:rPr>
              <a:t> Hybrid Model</a:t>
            </a:r>
            <a:endParaRPr lang="en-US" altLang="zh-CN" sz="2400" dirty="0" smtClean="0">
              <a:solidFill>
                <a:schemeClr val="tx2"/>
              </a:solidFill>
              <a:uFillTx/>
              <a:latin typeface="Arial Black" charset="0"/>
              <a:ea typeface="微软雅黑" pitchFamily="34" charset="-122"/>
            </a:endParaRPr>
          </a:p>
        </p:txBody>
      </p:sp>
      <p:sp>
        <p:nvSpPr>
          <p:cNvPr id="36" name="矩形 35"/>
          <p:cNvSpPr/>
          <p:nvPr/>
        </p:nvSpPr>
        <p:spPr>
          <a:xfrm>
            <a:off x="2502090" y="5053545"/>
            <a:ext cx="158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p:cNvSpPr txBox="1"/>
          <p:nvPr/>
        </p:nvSpPr>
        <p:spPr>
          <a:xfrm>
            <a:off x="1272000" y="4077000"/>
            <a:ext cx="120672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1</a:t>
            </a:r>
            <a:endParaRPr lang="en-US" altLang="zh-CN" sz="1600" dirty="0" smtClean="0">
              <a:solidFill>
                <a:schemeClr val="tx2"/>
              </a:solidFill>
              <a:uFillTx/>
              <a:latin typeface="Arial Black" charset="0"/>
              <a:ea typeface="微软雅黑" pitchFamily="34" charset="-122"/>
            </a:endParaRPr>
          </a:p>
        </p:txBody>
      </p:sp>
      <p:sp>
        <p:nvSpPr>
          <p:cNvPr id="45" name="文本框 44"/>
          <p:cNvSpPr txBox="1"/>
          <p:nvPr/>
        </p:nvSpPr>
        <p:spPr>
          <a:xfrm>
            <a:off x="1272000" y="4509000"/>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a:solidFill>
                  <a:schemeClr val="tx2"/>
                </a:solidFill>
                <a:latin typeface="Arial Black" charset="0"/>
                <a:ea typeface="微软雅黑" pitchFamily="34" charset="-122"/>
              </a:rPr>
              <a:t>2</a:t>
            </a:r>
            <a:endParaRPr lang="en-US" altLang="zh-CN" sz="1600" dirty="0" smtClean="0">
              <a:solidFill>
                <a:schemeClr val="tx2"/>
              </a:solidFill>
              <a:uFillTx/>
              <a:latin typeface="Arial Black" charset="0"/>
              <a:ea typeface="微软雅黑" pitchFamily="34" charset="-122"/>
            </a:endParaRPr>
          </a:p>
        </p:txBody>
      </p:sp>
      <p:sp>
        <p:nvSpPr>
          <p:cNvPr id="46" name="文本框 45"/>
          <p:cNvSpPr txBox="1"/>
          <p:nvPr/>
        </p:nvSpPr>
        <p:spPr>
          <a:xfrm>
            <a:off x="1289280" y="4966969"/>
            <a:ext cx="1206720" cy="386452"/>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worker</a:t>
            </a:r>
            <a:r>
              <a:rPr lang="zh-CN" altLang="en-US" sz="1600" dirty="0" smtClean="0">
                <a:solidFill>
                  <a:schemeClr val="tx2"/>
                </a:solidFill>
                <a:latin typeface="Arial Black" charset="0"/>
                <a:ea typeface="微软雅黑" pitchFamily="34" charset="-122"/>
              </a:rPr>
              <a:t> </a:t>
            </a:r>
            <a:r>
              <a:rPr lang="en-US" altLang="zh-CN" sz="1600" dirty="0" smtClean="0">
                <a:solidFill>
                  <a:schemeClr val="tx2"/>
                </a:solidFill>
                <a:latin typeface="Arial Black" charset="0"/>
                <a:ea typeface="微软雅黑" pitchFamily="34" charset="-122"/>
              </a:rPr>
              <a:t>3</a:t>
            </a:r>
            <a:endParaRPr lang="en-US" altLang="zh-CN" sz="1600" dirty="0" smtClean="0">
              <a:solidFill>
                <a:schemeClr val="tx2"/>
              </a:solidFill>
              <a:uFillTx/>
              <a:latin typeface="Arial Black" charset="0"/>
              <a:ea typeface="微软雅黑" pitchFamily="34" charset="-122"/>
            </a:endParaRPr>
          </a:p>
        </p:txBody>
      </p:sp>
      <p:sp>
        <p:nvSpPr>
          <p:cNvPr id="47" name="矩形 46"/>
          <p:cNvSpPr/>
          <p:nvPr/>
        </p:nvSpPr>
        <p:spPr>
          <a:xfrm>
            <a:off x="2496000" y="4201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3432000" y="4201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4368000" y="4201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6528000" y="4201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    </a:t>
            </a:r>
            <a:endParaRPr kumimoji="1" lang="zh-CN" altLang="en-US" dirty="0"/>
          </a:p>
        </p:txBody>
      </p:sp>
      <p:sp>
        <p:nvSpPr>
          <p:cNvPr id="51" name="矩形 50"/>
          <p:cNvSpPr/>
          <p:nvPr/>
        </p:nvSpPr>
        <p:spPr>
          <a:xfrm>
            <a:off x="2496000" y="4633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3432000" y="4633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a:off x="4368000" y="4633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6528000" y="4633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4224000" y="5038969"/>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69" name="矩形 68"/>
          <p:cNvSpPr/>
          <p:nvPr/>
        </p:nvSpPr>
        <p:spPr>
          <a:xfrm>
            <a:off x="6528000" y="5038969"/>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70" name="矩形 69"/>
          <p:cNvSpPr/>
          <p:nvPr/>
        </p:nvSpPr>
        <p:spPr>
          <a:xfrm>
            <a:off x="8184000" y="5038969"/>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71" name="矩形 70"/>
          <p:cNvSpPr/>
          <p:nvPr/>
        </p:nvSpPr>
        <p:spPr>
          <a:xfrm>
            <a:off x="8184000" y="4201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    </a:t>
            </a:r>
            <a:endParaRPr kumimoji="1" lang="zh-CN" altLang="en-US" dirty="0"/>
          </a:p>
        </p:txBody>
      </p:sp>
      <p:sp>
        <p:nvSpPr>
          <p:cNvPr id="72" name="矩形 71"/>
          <p:cNvSpPr/>
          <p:nvPr/>
        </p:nvSpPr>
        <p:spPr>
          <a:xfrm>
            <a:off x="8184000" y="4633421"/>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矩形 72"/>
          <p:cNvSpPr/>
          <p:nvPr/>
        </p:nvSpPr>
        <p:spPr>
          <a:xfrm>
            <a:off x="6266281" y="3393000"/>
            <a:ext cx="45719" cy="28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箭头连接符 73"/>
          <p:cNvCxnSpPr/>
          <p:nvPr/>
        </p:nvCxnSpPr>
        <p:spPr>
          <a:xfrm>
            <a:off x="5232000" y="4293000"/>
            <a:ext cx="890281" cy="48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p:nvPr/>
        </p:nvCxnSpPr>
        <p:spPr>
          <a:xfrm>
            <a:off x="5304000" y="4725000"/>
            <a:ext cx="890281" cy="40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854095" y="4417422"/>
            <a:ext cx="313905" cy="71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a:off x="9192000" y="4293000"/>
            <a:ext cx="890281" cy="48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p:nvPr/>
        </p:nvCxnSpPr>
        <p:spPr>
          <a:xfrm>
            <a:off x="9264000" y="4725000"/>
            <a:ext cx="890281" cy="40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p:nvPr/>
        </p:nvCxnSpPr>
        <p:spPr>
          <a:xfrm flipV="1">
            <a:off x="9814095" y="4417422"/>
            <a:ext cx="313905" cy="71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484000" y="6256579"/>
            <a:ext cx="1800000" cy="412421"/>
          </a:xfrm>
          <a:prstGeom prst="rect">
            <a:avLst/>
          </a:prstGeom>
          <a:noFill/>
        </p:spPr>
        <p:txBody>
          <a:bodyPr wrap="square" rtlCol="0">
            <a:spAutoFit/>
          </a:bodyPr>
          <a:lstStyle/>
          <a:p>
            <a:pPr>
              <a:lnSpc>
                <a:spcPct val="130000"/>
              </a:lnSpc>
            </a:pPr>
            <a:r>
              <a:rPr lang="en-US" altLang="zh-CN" sz="1600" b="1" dirty="0" smtClean="0">
                <a:solidFill>
                  <a:schemeClr val="tx2"/>
                </a:solidFill>
                <a:latin typeface="Arial Black" charset="0"/>
                <a:ea typeface="微软雅黑" pitchFamily="34" charset="-122"/>
              </a:rPr>
              <a:t>Mode Switch</a:t>
            </a:r>
            <a:endParaRPr lang="en-US" altLang="zh-CN" sz="1600" b="1" dirty="0" smtClean="0">
              <a:solidFill>
                <a:schemeClr val="tx2"/>
              </a:solidFill>
              <a:uFillTx/>
              <a:latin typeface="Arial Black" charset="0"/>
              <a:ea typeface="微软雅黑" pitchFamily="34" charset="-122"/>
            </a:endParaRPr>
          </a:p>
        </p:txBody>
      </p:sp>
      <p:sp>
        <p:nvSpPr>
          <p:cNvPr id="81" name="矩形 80"/>
          <p:cNvSpPr/>
          <p:nvPr/>
        </p:nvSpPr>
        <p:spPr>
          <a:xfrm>
            <a:off x="10295235" y="3681000"/>
            <a:ext cx="45719" cy="20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文本框 81"/>
          <p:cNvSpPr txBox="1"/>
          <p:nvPr/>
        </p:nvSpPr>
        <p:spPr>
          <a:xfrm>
            <a:off x="9820785" y="6007774"/>
            <a:ext cx="1800000" cy="386452"/>
          </a:xfrm>
          <a:prstGeom prst="rect">
            <a:avLst/>
          </a:prstGeom>
          <a:noFill/>
        </p:spPr>
        <p:txBody>
          <a:bodyPr wrap="square" rtlCol="0">
            <a:spAutoFit/>
          </a:bodyPr>
          <a:lstStyle/>
          <a:p>
            <a:pPr>
              <a:lnSpc>
                <a:spcPct val="130000"/>
              </a:lnSpc>
            </a:pPr>
            <a:r>
              <a:rPr lang="en-US" altLang="zh-CN" sz="1600" b="1" dirty="0" smtClean="0">
                <a:solidFill>
                  <a:schemeClr val="tx2"/>
                </a:solidFill>
                <a:latin typeface="Arial Black" charset="0"/>
                <a:ea typeface="微软雅黑" pitchFamily="34" charset="-122"/>
              </a:rPr>
              <a:t>barriers</a:t>
            </a:r>
            <a:endParaRPr lang="en-US" altLang="zh-CN" sz="1600" b="1" dirty="0" smtClean="0">
              <a:solidFill>
                <a:schemeClr val="tx2"/>
              </a:solidFill>
              <a:uFillTx/>
              <a:latin typeface="Arial Black" charset="0"/>
              <a:ea typeface="微软雅黑" pitchFamily="34" charset="-122"/>
            </a:endParaRPr>
          </a:p>
        </p:txBody>
      </p:sp>
      <p:sp>
        <p:nvSpPr>
          <p:cNvPr id="84" name="文本框 83"/>
          <p:cNvSpPr txBox="1"/>
          <p:nvPr/>
        </p:nvSpPr>
        <p:spPr>
          <a:xfrm>
            <a:off x="7574385" y="117000"/>
            <a:ext cx="4569615" cy="412421"/>
          </a:xfrm>
          <a:prstGeom prst="rect">
            <a:avLst/>
          </a:prstGeom>
          <a:noFill/>
        </p:spPr>
        <p:txBody>
          <a:bodyPr wrap="square" rtlCol="0">
            <a:spAutoFit/>
          </a:bodyPr>
          <a:lstStyle/>
          <a:p>
            <a:pPr>
              <a:lnSpc>
                <a:spcPct val="130000"/>
              </a:lnSpc>
            </a:pPr>
            <a:r>
              <a:rPr lang="zh-CN" altLang="en-US" sz="1600" b="1" dirty="0">
                <a:solidFill>
                  <a:schemeClr val="accent5"/>
                </a:solidFill>
                <a:latin typeface="STLiti" charset="-122"/>
                <a:ea typeface="STLiti" charset="-122"/>
                <a:cs typeface="STLiti" charset="-122"/>
              </a:rPr>
              <a:t>基于消息量预测的并行图计算系统性能优化研究</a:t>
            </a:r>
            <a:endParaRPr kumimoji="1" lang="zh-CN" altLang="en-US" sz="1600" b="1" dirty="0" smtClean="0">
              <a:latin typeface="STLiti" charset="-122"/>
              <a:ea typeface="STLiti" charset="-122"/>
              <a:cs typeface="STLiti" charset="-122"/>
            </a:endParaRPr>
          </a:p>
        </p:txBody>
      </p:sp>
      <p:sp>
        <p:nvSpPr>
          <p:cNvPr id="85" name="矩形 84"/>
          <p:cNvSpPr/>
          <p:nvPr/>
        </p:nvSpPr>
        <p:spPr>
          <a:xfrm>
            <a:off x="9192000" y="2466548"/>
            <a:ext cx="151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86" name="矩形 85"/>
          <p:cNvSpPr/>
          <p:nvPr/>
        </p:nvSpPr>
        <p:spPr>
          <a:xfrm>
            <a:off x="9192000" y="1629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    </a:t>
            </a:r>
            <a:endParaRPr kumimoji="1" lang="zh-CN" altLang="en-US" dirty="0"/>
          </a:p>
        </p:txBody>
      </p:sp>
      <p:sp>
        <p:nvSpPr>
          <p:cNvPr id="87" name="矩形 86"/>
          <p:cNvSpPr/>
          <p:nvPr/>
        </p:nvSpPr>
        <p:spPr>
          <a:xfrm>
            <a:off x="9192000" y="2061000"/>
            <a:ext cx="7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左大括号 87"/>
          <p:cNvSpPr/>
          <p:nvPr/>
        </p:nvSpPr>
        <p:spPr>
          <a:xfrm rot="16200000">
            <a:off x="3945879" y="4013177"/>
            <a:ext cx="322962" cy="325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0" name="文本框 89"/>
          <p:cNvSpPr txBox="1"/>
          <p:nvPr/>
        </p:nvSpPr>
        <p:spPr>
          <a:xfrm>
            <a:off x="3864000" y="5733000"/>
            <a:ext cx="720000" cy="412421"/>
          </a:xfrm>
          <a:prstGeom prst="rect">
            <a:avLst/>
          </a:prstGeom>
          <a:noFill/>
        </p:spPr>
        <p:txBody>
          <a:bodyPr wrap="square" rtlCol="0">
            <a:spAutoFit/>
          </a:bodyPr>
          <a:lstStyle/>
          <a:p>
            <a:pPr>
              <a:lnSpc>
                <a:spcPct val="130000"/>
              </a:lnSpc>
            </a:pPr>
            <a:r>
              <a:rPr lang="en-US" altLang="zh-CN" sz="1600" dirty="0" smtClean="0">
                <a:solidFill>
                  <a:schemeClr val="tx2"/>
                </a:solidFill>
                <a:latin typeface="Arial Black" charset="0"/>
                <a:ea typeface="微软雅黑" pitchFamily="34" charset="-122"/>
              </a:rPr>
              <a:t>AP</a:t>
            </a:r>
            <a:endParaRPr lang="en-US" altLang="zh-CN" sz="1600" dirty="0" smtClean="0">
              <a:solidFill>
                <a:schemeClr val="tx2"/>
              </a:solidFill>
              <a:uFillTx/>
              <a:latin typeface="Arial Black" charset="0"/>
              <a:ea typeface="微软雅黑" pitchFamily="34" charset="-122"/>
            </a:endParaRPr>
          </a:p>
        </p:txBody>
      </p:sp>
      <p:sp>
        <p:nvSpPr>
          <p:cNvPr id="91" name="左大括号 90"/>
          <p:cNvSpPr/>
          <p:nvPr/>
        </p:nvSpPr>
        <p:spPr>
          <a:xfrm rot="16200000">
            <a:off x="7977879" y="4049842"/>
            <a:ext cx="322962" cy="3113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2" name="文本框 91"/>
          <p:cNvSpPr txBox="1"/>
          <p:nvPr/>
        </p:nvSpPr>
        <p:spPr>
          <a:xfrm>
            <a:off x="7824000" y="5733000"/>
            <a:ext cx="720000" cy="386452"/>
          </a:xfrm>
          <a:prstGeom prst="rect">
            <a:avLst/>
          </a:prstGeom>
          <a:noFill/>
        </p:spPr>
        <p:txBody>
          <a:bodyPr wrap="square" rtlCol="0">
            <a:spAutoFit/>
          </a:bodyPr>
          <a:lstStyle/>
          <a:p>
            <a:pPr>
              <a:lnSpc>
                <a:spcPct val="130000"/>
              </a:lnSpc>
            </a:pPr>
            <a:r>
              <a:rPr lang="en-US" altLang="zh-CN" sz="1600" smtClean="0">
                <a:solidFill>
                  <a:schemeClr val="tx2"/>
                </a:solidFill>
                <a:latin typeface="Arial Black" charset="0"/>
                <a:ea typeface="微软雅黑" pitchFamily="34" charset="-122"/>
              </a:rPr>
              <a:t>BSP</a:t>
            </a:r>
            <a:endParaRPr lang="en-US" altLang="zh-CN" sz="1600" dirty="0" smtClean="0">
              <a:solidFill>
                <a:schemeClr val="tx2"/>
              </a:solidFill>
              <a:uFillTx/>
              <a:latin typeface="Arial Black" charset="0"/>
              <a:ea typeface="微软雅黑" pitchFamily="34" charset="-122"/>
            </a:endParaRPr>
          </a:p>
        </p:txBody>
      </p:sp>
    </p:spTree>
    <p:extLst>
      <p:ext uri="{BB962C8B-B14F-4D97-AF65-F5344CB8AC3E}">
        <p14:creationId xmlns:p14="http://schemas.microsoft.com/office/powerpoint/2010/main" val="1750346290"/>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6"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p:stCondLst>
                              <p:cond delay="1000"/>
                            </p:stCondLst>
                            <p:childTnLst>
                              <p:par>
                                <p:cTn id="11" presetID="29" presetClass="entr" presetSubtype="0" fill="hold" grpId="6"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ppt_x</p:attrName>
                                        </p:attrNameLst>
                                      </p:cBhvr>
                                      <p:tavLst>
                                        <p:tav tm="0">
                                          <p:val>
                                            <p:strVal val="#ppt_x-.2"/>
                                          </p:val>
                                        </p:tav>
                                        <p:tav tm="100000">
                                          <p:val>
                                            <p:strVal val="#ppt_x"/>
                                          </p:val>
                                        </p:tav>
                                      </p:tavLst>
                                    </p:anim>
                                    <p:anim calcmode="lin" valueType="num">
                                      <p:cBhvr>
                                        <p:cTn id="1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gtEl>
                                      </p:cBhvr>
                                    </p:animEffect>
                                  </p:childTnLst>
                                </p:cTn>
                              </p:par>
                            </p:childTnLst>
                          </p:cTn>
                        </p:par>
                        <p:par>
                          <p:cTn id="16" fill="hold">
                            <p:stCondLst>
                              <p:cond delay="2000"/>
                            </p:stCondLst>
                            <p:childTnLst>
                              <p:par>
                                <p:cTn id="17" presetID="29" presetClass="entr" presetSubtype="0" fill="hold" grpId="6"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ppt_x</p:attrName>
                                        </p:attrNameLst>
                                      </p:cBhvr>
                                      <p:tavLst>
                                        <p:tav tm="0">
                                          <p:val>
                                            <p:strVal val="#ppt_x-.2"/>
                                          </p:val>
                                        </p:tav>
                                        <p:tav tm="100000">
                                          <p:val>
                                            <p:strVal val="#ppt_x"/>
                                          </p:val>
                                        </p:tav>
                                      </p:tavLst>
                                    </p:anim>
                                    <p:anim calcmode="lin" valueType="num">
                                      <p:cBhvr>
                                        <p:cTn id="2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
                                        </p:tgtEl>
                                      </p:cBhvr>
                                    </p:animEffect>
                                  </p:childTnLst>
                                </p:cTn>
                              </p:par>
                            </p:childTnLst>
                          </p:cTn>
                        </p:par>
                        <p:par>
                          <p:cTn id="22" fill="hold">
                            <p:stCondLst>
                              <p:cond delay="3000"/>
                            </p:stCondLst>
                            <p:childTnLst>
                              <p:par>
                                <p:cTn id="23" presetID="29" presetClass="entr" presetSubtype="0" fill="hold" grpId="6"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ppt_x</p:attrName>
                                        </p:attrNameLst>
                                      </p:cBhvr>
                                      <p:tavLst>
                                        <p:tav tm="0">
                                          <p:val>
                                            <p:strVal val="#ppt_x-.2"/>
                                          </p:val>
                                        </p:tav>
                                        <p:tav tm="100000">
                                          <p:val>
                                            <p:strVal val="#ppt_x"/>
                                          </p:val>
                                        </p:tav>
                                      </p:tavLst>
                                    </p:anim>
                                    <p:anim calcmode="lin" valueType="num">
                                      <p:cBhvr>
                                        <p:cTn id="26"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1"/>
                                        </p:tgtEl>
                                      </p:cBhvr>
                                    </p:animEffect>
                                  </p:childTnLst>
                                </p:cTn>
                              </p:par>
                            </p:childTnLst>
                          </p:cTn>
                        </p:par>
                        <p:par>
                          <p:cTn id="28" fill="hold">
                            <p:stCondLst>
                              <p:cond delay="4000"/>
                            </p:stCondLst>
                            <p:childTnLst>
                              <p:par>
                                <p:cTn id="29" presetID="29" presetClass="entr" presetSubtype="0" fill="hold" grpId="6"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ppt_x</p:attrName>
                                        </p:attrNameLst>
                                      </p:cBhvr>
                                      <p:tavLst>
                                        <p:tav tm="0">
                                          <p:val>
                                            <p:strVal val="#ppt_x-.2"/>
                                          </p:val>
                                        </p:tav>
                                        <p:tav tm="100000">
                                          <p:val>
                                            <p:strVal val="#ppt_x"/>
                                          </p:val>
                                        </p:tav>
                                      </p:tavLst>
                                    </p:anim>
                                    <p:anim calcmode="lin" valueType="num">
                                      <p:cBhvr>
                                        <p:cTn id="32"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3"/>
                                        </p:tgtEl>
                                      </p:cBhvr>
                                    </p:animEffect>
                                  </p:childTnLst>
                                </p:cTn>
                              </p:par>
                            </p:childTnLst>
                          </p:cTn>
                        </p:par>
                        <p:par>
                          <p:cTn id="34" fill="hold">
                            <p:stCondLst>
                              <p:cond delay="5000"/>
                            </p:stCondLst>
                            <p:childTnLst>
                              <p:par>
                                <p:cTn id="35" presetID="29" presetClass="entr" presetSubtype="0" fill="hold" grpId="6"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ppt_x</p:attrName>
                                        </p:attrNameLst>
                                      </p:cBhvr>
                                      <p:tavLst>
                                        <p:tav tm="0">
                                          <p:val>
                                            <p:strVal val="#ppt_x-.2"/>
                                          </p:val>
                                        </p:tav>
                                        <p:tav tm="100000">
                                          <p:val>
                                            <p:strVal val="#ppt_x"/>
                                          </p:val>
                                        </p:tav>
                                      </p:tavLst>
                                    </p:anim>
                                    <p:anim calcmode="lin" valueType="num">
                                      <p:cBhvr>
                                        <p:cTn id="3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4"/>
                                        </p:tgtEl>
                                      </p:cBhvr>
                                    </p:animEffect>
                                  </p:childTnLst>
                                </p:cTn>
                              </p:par>
                            </p:childTnLst>
                          </p:cTn>
                        </p:par>
                        <p:par>
                          <p:cTn id="40" fill="hold">
                            <p:stCondLst>
                              <p:cond delay="6000"/>
                            </p:stCondLst>
                            <p:childTnLst>
                              <p:par>
                                <p:cTn id="41" presetID="29" presetClass="entr" presetSubtype="0" fill="hold" grpId="6"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1000" fill="hold"/>
                                        <p:tgtEl>
                                          <p:spTgt spid="45"/>
                                        </p:tgtEl>
                                        <p:attrNameLst>
                                          <p:attrName>ppt_x</p:attrName>
                                        </p:attrNameLst>
                                      </p:cBhvr>
                                      <p:tavLst>
                                        <p:tav tm="0">
                                          <p:val>
                                            <p:strVal val="#ppt_x-.2"/>
                                          </p:val>
                                        </p:tav>
                                        <p:tav tm="100000">
                                          <p:val>
                                            <p:strVal val="#ppt_x"/>
                                          </p:val>
                                        </p:tav>
                                      </p:tavLst>
                                    </p:anim>
                                    <p:anim calcmode="lin" valueType="num">
                                      <p:cBhvr>
                                        <p:cTn id="44"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5"/>
                                        </p:tgtEl>
                                      </p:cBhvr>
                                    </p:animEffect>
                                  </p:childTnLst>
                                </p:cTn>
                              </p:par>
                            </p:childTnLst>
                          </p:cTn>
                        </p:par>
                        <p:par>
                          <p:cTn id="46" fill="hold">
                            <p:stCondLst>
                              <p:cond delay="7000"/>
                            </p:stCondLst>
                            <p:childTnLst>
                              <p:par>
                                <p:cTn id="47" presetID="29" presetClass="entr" presetSubtype="0" fill="hold" grpId="6" nodeType="after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1000" fill="hold"/>
                                        <p:tgtEl>
                                          <p:spTgt spid="46"/>
                                        </p:tgtEl>
                                        <p:attrNameLst>
                                          <p:attrName>ppt_x</p:attrName>
                                        </p:attrNameLst>
                                      </p:cBhvr>
                                      <p:tavLst>
                                        <p:tav tm="0">
                                          <p:val>
                                            <p:strVal val="#ppt_x-.2"/>
                                          </p:val>
                                        </p:tav>
                                        <p:tav tm="100000">
                                          <p:val>
                                            <p:strVal val="#ppt_x"/>
                                          </p:val>
                                        </p:tav>
                                      </p:tavLst>
                                    </p:anim>
                                    <p:anim calcmode="lin" valueType="num">
                                      <p:cBhvr>
                                        <p:cTn id="50"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6"/>
                                        </p:tgtEl>
                                      </p:cBhvr>
                                    </p:animEffect>
                                  </p:childTnLst>
                                </p:cTn>
                              </p:par>
                            </p:childTnLst>
                          </p:cTn>
                        </p:par>
                        <p:par>
                          <p:cTn id="52" fill="hold">
                            <p:stCondLst>
                              <p:cond delay="8000"/>
                            </p:stCondLst>
                            <p:childTnLst>
                              <p:par>
                                <p:cTn id="53" presetID="29" presetClass="entr" presetSubtype="0" fill="hold" grpId="6" nodeType="after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p:cTn id="55" dur="1000" fill="hold"/>
                                        <p:tgtEl>
                                          <p:spTgt spid="80"/>
                                        </p:tgtEl>
                                        <p:attrNameLst>
                                          <p:attrName>ppt_x</p:attrName>
                                        </p:attrNameLst>
                                      </p:cBhvr>
                                      <p:tavLst>
                                        <p:tav tm="0">
                                          <p:val>
                                            <p:strVal val="#ppt_x-.2"/>
                                          </p:val>
                                        </p:tav>
                                        <p:tav tm="100000">
                                          <p:val>
                                            <p:strVal val="#ppt_x"/>
                                          </p:val>
                                        </p:tav>
                                      </p:tavLst>
                                    </p:anim>
                                    <p:anim calcmode="lin" valueType="num">
                                      <p:cBhvr>
                                        <p:cTn id="56" dur="1000" fill="hold"/>
                                        <p:tgtEl>
                                          <p:spTgt spid="80"/>
                                        </p:tgtEl>
                                        <p:attrNameLst>
                                          <p:attrName>ppt_y</p:attrName>
                                        </p:attrNameLst>
                                      </p:cBhvr>
                                      <p:tavLst>
                                        <p:tav tm="0">
                                          <p:val>
                                            <p:strVal val="#ppt_y"/>
                                          </p:val>
                                        </p:tav>
                                        <p:tav tm="100000">
                                          <p:val>
                                            <p:strVal val="#ppt_y"/>
                                          </p:val>
                                        </p:tav>
                                      </p:tavLst>
                                    </p:anim>
                                    <p:animEffect transition="in" filter="wipe(right)" prLst="gradientSize: 0.1">
                                      <p:cBhvr>
                                        <p:cTn id="57" dur="1000"/>
                                        <p:tgtEl>
                                          <p:spTgt spid="80"/>
                                        </p:tgtEl>
                                      </p:cBhvr>
                                    </p:animEffect>
                                  </p:childTnLst>
                                </p:cTn>
                              </p:par>
                            </p:childTnLst>
                          </p:cTn>
                        </p:par>
                        <p:par>
                          <p:cTn id="58" fill="hold">
                            <p:stCondLst>
                              <p:cond delay="9000"/>
                            </p:stCondLst>
                            <p:childTnLst>
                              <p:par>
                                <p:cTn id="59" presetID="29" presetClass="entr" presetSubtype="0" fill="hold" grpId="6" nodeType="after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p:cTn id="61" dur="1000" fill="hold"/>
                                        <p:tgtEl>
                                          <p:spTgt spid="82"/>
                                        </p:tgtEl>
                                        <p:attrNameLst>
                                          <p:attrName>ppt_x</p:attrName>
                                        </p:attrNameLst>
                                      </p:cBhvr>
                                      <p:tavLst>
                                        <p:tav tm="0">
                                          <p:val>
                                            <p:strVal val="#ppt_x-.2"/>
                                          </p:val>
                                        </p:tav>
                                        <p:tav tm="100000">
                                          <p:val>
                                            <p:strVal val="#ppt_x"/>
                                          </p:val>
                                        </p:tav>
                                      </p:tavLst>
                                    </p:anim>
                                    <p:anim calcmode="lin" valueType="num">
                                      <p:cBhvr>
                                        <p:cTn id="62" dur="1000" fill="hold"/>
                                        <p:tgtEl>
                                          <p:spTgt spid="82"/>
                                        </p:tgtEl>
                                        <p:attrNameLst>
                                          <p:attrName>ppt_y</p:attrName>
                                        </p:attrNameLst>
                                      </p:cBhvr>
                                      <p:tavLst>
                                        <p:tav tm="0">
                                          <p:val>
                                            <p:strVal val="#ppt_y"/>
                                          </p:val>
                                        </p:tav>
                                        <p:tav tm="100000">
                                          <p:val>
                                            <p:strVal val="#ppt_y"/>
                                          </p:val>
                                        </p:tav>
                                      </p:tavLst>
                                    </p:anim>
                                    <p:animEffect transition="in" filter="wipe(right)" prLst="gradientSize: 0.1">
                                      <p:cBhvr>
                                        <p:cTn id="63" dur="1000"/>
                                        <p:tgtEl>
                                          <p:spTgt spid="82"/>
                                        </p:tgtEl>
                                      </p:cBhvr>
                                    </p:animEffect>
                                  </p:childTnLst>
                                </p:cTn>
                              </p:par>
                            </p:childTnLst>
                          </p:cTn>
                        </p:par>
                        <p:par>
                          <p:cTn id="64" fill="hold">
                            <p:stCondLst>
                              <p:cond delay="10000"/>
                            </p:stCondLst>
                            <p:childTnLst>
                              <p:par>
                                <p:cTn id="65" presetID="29" presetClass="entr" presetSubtype="0" fill="hold" grpId="6" nodeType="after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p:cTn id="67" dur="1000" fill="hold"/>
                                        <p:tgtEl>
                                          <p:spTgt spid="90"/>
                                        </p:tgtEl>
                                        <p:attrNameLst>
                                          <p:attrName>ppt_x</p:attrName>
                                        </p:attrNameLst>
                                      </p:cBhvr>
                                      <p:tavLst>
                                        <p:tav tm="0">
                                          <p:val>
                                            <p:strVal val="#ppt_x-.2"/>
                                          </p:val>
                                        </p:tav>
                                        <p:tav tm="100000">
                                          <p:val>
                                            <p:strVal val="#ppt_x"/>
                                          </p:val>
                                        </p:tav>
                                      </p:tavLst>
                                    </p:anim>
                                    <p:anim calcmode="lin" valueType="num">
                                      <p:cBhvr>
                                        <p:cTn id="68" dur="1000" fill="hold"/>
                                        <p:tgtEl>
                                          <p:spTgt spid="90"/>
                                        </p:tgtEl>
                                        <p:attrNameLst>
                                          <p:attrName>ppt_y</p:attrName>
                                        </p:attrNameLst>
                                      </p:cBhvr>
                                      <p:tavLst>
                                        <p:tav tm="0">
                                          <p:val>
                                            <p:strVal val="#ppt_y"/>
                                          </p:val>
                                        </p:tav>
                                        <p:tav tm="100000">
                                          <p:val>
                                            <p:strVal val="#ppt_y"/>
                                          </p:val>
                                        </p:tav>
                                      </p:tavLst>
                                    </p:anim>
                                    <p:animEffect transition="in" filter="wipe(right)" prLst="gradientSize: 0.1">
                                      <p:cBhvr>
                                        <p:cTn id="69" dur="1000"/>
                                        <p:tgtEl>
                                          <p:spTgt spid="90"/>
                                        </p:tgtEl>
                                      </p:cBhvr>
                                    </p:animEffect>
                                  </p:childTnLst>
                                </p:cTn>
                              </p:par>
                            </p:childTnLst>
                          </p:cTn>
                        </p:par>
                        <p:par>
                          <p:cTn id="70" fill="hold">
                            <p:stCondLst>
                              <p:cond delay="11000"/>
                            </p:stCondLst>
                            <p:childTnLst>
                              <p:par>
                                <p:cTn id="71" presetID="29" presetClass="entr" presetSubtype="0" fill="hold" grpId="6" nodeType="afterEffect">
                                  <p:stCondLst>
                                    <p:cond delay="0"/>
                                  </p:stCondLst>
                                  <p:childTnLst>
                                    <p:set>
                                      <p:cBhvr>
                                        <p:cTn id="72" dur="1" fill="hold">
                                          <p:stCondLst>
                                            <p:cond delay="0"/>
                                          </p:stCondLst>
                                        </p:cTn>
                                        <p:tgtEl>
                                          <p:spTgt spid="92"/>
                                        </p:tgtEl>
                                        <p:attrNameLst>
                                          <p:attrName>style.visibility</p:attrName>
                                        </p:attrNameLst>
                                      </p:cBhvr>
                                      <p:to>
                                        <p:strVal val="visible"/>
                                      </p:to>
                                    </p:set>
                                    <p:anim calcmode="lin" valueType="num">
                                      <p:cBhvr>
                                        <p:cTn id="73" dur="1000" fill="hold"/>
                                        <p:tgtEl>
                                          <p:spTgt spid="92"/>
                                        </p:tgtEl>
                                        <p:attrNameLst>
                                          <p:attrName>ppt_x</p:attrName>
                                        </p:attrNameLst>
                                      </p:cBhvr>
                                      <p:tavLst>
                                        <p:tav tm="0">
                                          <p:val>
                                            <p:strVal val="#ppt_x-.2"/>
                                          </p:val>
                                        </p:tav>
                                        <p:tav tm="100000">
                                          <p:val>
                                            <p:strVal val="#ppt_x"/>
                                          </p:val>
                                        </p:tav>
                                      </p:tavLst>
                                    </p:anim>
                                    <p:anim calcmode="lin" valueType="num">
                                      <p:cBhvr>
                                        <p:cTn id="74" dur="1000" fill="hold"/>
                                        <p:tgtEl>
                                          <p:spTgt spid="92"/>
                                        </p:tgtEl>
                                        <p:attrNameLst>
                                          <p:attrName>ppt_y</p:attrName>
                                        </p:attrNameLst>
                                      </p:cBhvr>
                                      <p:tavLst>
                                        <p:tav tm="0">
                                          <p:val>
                                            <p:strVal val="#ppt_y"/>
                                          </p:val>
                                        </p:tav>
                                        <p:tav tm="100000">
                                          <p:val>
                                            <p:strVal val="#ppt_y"/>
                                          </p:val>
                                        </p:tav>
                                      </p:tavLst>
                                    </p:anim>
                                    <p:animEffect transition="in" filter="wipe(right)" prLst="gradientSize: 0.1">
                                      <p:cBhvr>
                                        <p:cTn id="75"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8" grpId="0"/>
      <p:bldP spid="18" grpId="1"/>
      <p:bldP spid="18" grpId="2"/>
      <p:bldP spid="18" grpId="3"/>
      <p:bldP spid="18" grpId="4"/>
      <p:bldP spid="18" grpId="5"/>
      <p:bldP spid="18" grpId="6"/>
      <p:bldP spid="19" grpId="0"/>
      <p:bldP spid="19" grpId="1"/>
      <p:bldP spid="19" grpId="2"/>
      <p:bldP spid="19" grpId="3"/>
      <p:bldP spid="19" grpId="4"/>
      <p:bldP spid="19" grpId="5"/>
      <p:bldP spid="19" grpId="6"/>
      <p:bldP spid="21" grpId="0"/>
      <p:bldP spid="21" grpId="1"/>
      <p:bldP spid="21" grpId="2"/>
      <p:bldP spid="21" grpId="3"/>
      <p:bldP spid="21" grpId="4"/>
      <p:bldP spid="21" grpId="5"/>
      <p:bldP spid="21" grpId="6"/>
      <p:bldP spid="33" grpId="0"/>
      <p:bldP spid="33" grpId="1"/>
      <p:bldP spid="33" grpId="2"/>
      <p:bldP spid="33" grpId="3"/>
      <p:bldP spid="33" grpId="4"/>
      <p:bldP spid="33" grpId="5"/>
      <p:bldP spid="33" grpId="6"/>
      <p:bldP spid="44" grpId="0"/>
      <p:bldP spid="44" grpId="1"/>
      <p:bldP spid="44" grpId="2"/>
      <p:bldP spid="44" grpId="3"/>
      <p:bldP spid="44" grpId="4"/>
      <p:bldP spid="44" grpId="5"/>
      <p:bldP spid="44" grpId="6"/>
      <p:bldP spid="45" grpId="0"/>
      <p:bldP spid="45" grpId="1"/>
      <p:bldP spid="45" grpId="2"/>
      <p:bldP spid="45" grpId="3"/>
      <p:bldP spid="45" grpId="4"/>
      <p:bldP spid="45" grpId="5"/>
      <p:bldP spid="45" grpId="6"/>
      <p:bldP spid="46" grpId="0"/>
      <p:bldP spid="46" grpId="1"/>
      <p:bldP spid="46" grpId="2"/>
      <p:bldP spid="46" grpId="3"/>
      <p:bldP spid="46" grpId="4"/>
      <p:bldP spid="46" grpId="5"/>
      <p:bldP spid="46" grpId="6"/>
      <p:bldP spid="80" grpId="0"/>
      <p:bldP spid="80" grpId="1"/>
      <p:bldP spid="80" grpId="2"/>
      <p:bldP spid="80" grpId="3"/>
      <p:bldP spid="80" grpId="4"/>
      <p:bldP spid="80" grpId="5"/>
      <p:bldP spid="80" grpId="6"/>
      <p:bldP spid="82" grpId="0"/>
      <p:bldP spid="82" grpId="1"/>
      <p:bldP spid="82" grpId="2"/>
      <p:bldP spid="82" grpId="3"/>
      <p:bldP spid="82" grpId="4"/>
      <p:bldP spid="82" grpId="5"/>
      <p:bldP spid="82" grpId="6"/>
      <p:bldP spid="90" grpId="0"/>
      <p:bldP spid="90" grpId="1"/>
      <p:bldP spid="90" grpId="2"/>
      <p:bldP spid="90" grpId="3"/>
      <p:bldP spid="90" grpId="4"/>
      <p:bldP spid="90" grpId="5"/>
      <p:bldP spid="90" grpId="6"/>
      <p:bldP spid="92" grpId="0"/>
      <p:bldP spid="92" grpId="1"/>
      <p:bldP spid="92" grpId="2"/>
      <p:bldP spid="92" grpId="3"/>
      <p:bldP spid="92" grpId="4"/>
      <p:bldP spid="92" grpId="5"/>
      <p:bldP spid="92" grpId="6"/>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TITLE"/>
  <p:tag name="ID" val="547125"/>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3"/>
</p:tagLst>
</file>

<file path=ppt/tags/tag2.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OTHERS"/>
  <p:tag name="ID" val="547125"/>
</p:tagLst>
</file>

<file path=ppt/tags/tag3.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OTHERS"/>
  <p:tag name="ID" val="547125"/>
</p:tagLst>
</file>

<file path=ppt/tags/tag4.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2"/>
  <p:tag name="KSO_WM_TAG_VERSION" val="1.0"/>
  <p:tag name="KSO_WM_BEAUTIFY_FLAG" val="#wm#"/>
  <p:tag name="KSO_WM_UNIT_TYPE" val="i"/>
  <p:tag name="KSO_WM_UNIT_ID" val="279*i*0"/>
  <p:tag name="KSO_WM_TEMPLATE_CATEGORY" val="custom"/>
  <p:tag name="KSO_WM_TEMPLATE_INDEX" val="160103"/>
</p:tagLst>
</file>

<file path=ppt/tags/tag5.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4"/>
  <p:tag name="KSO_WM_TAG_VERSION" val="1.0"/>
  <p:tag name="KSO_WM_BEAUTIFY_FLAG" val="#wm#"/>
  <p:tag name="KSO_WM_UNIT_TYPE" val="i"/>
  <p:tag name="KSO_WM_UNIT_ID" val="279*i*1"/>
  <p:tag name="KSO_WM_TEMPLATE_CATEGORY" val="custom"/>
  <p:tag name="KSO_WM_TEMPLATE_INDEX" val="160103"/>
</p:tagLst>
</file>

<file path=ppt/tags/tag6.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5"/>
  <p:tag name="KSO_WM_TAG_VERSION" val="1.0"/>
  <p:tag name="KSO_WM_BEAUTIFY_FLAG" val="#wm#"/>
  <p:tag name="KSO_WM_UNIT_TYPE" val="i"/>
  <p:tag name="KSO_WM_UNIT_ID" val="279*i*2"/>
  <p:tag name="KSO_WM_TEMPLATE_CATEGORY" val="custom"/>
  <p:tag name="KSO_WM_TEMPLATE_INDEX" val="160103"/>
</p:tagLst>
</file>

<file path=ppt/tags/tag7.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6"/>
  <p:tag name="KSO_WM_TAG_VERSION" val="1.0"/>
  <p:tag name="KSO_WM_BEAUTIFY_FLAG" val="#wm#"/>
  <p:tag name="KSO_WM_UNIT_TYPE" val="i"/>
  <p:tag name="KSO_WM_UNIT_ID" val="279*i*3"/>
  <p:tag name="KSO_WM_TEMPLATE_CATEGORY" val="custom"/>
  <p:tag name="KSO_WM_TEMPLATE_INDEX" val="160103"/>
</p:tagLst>
</file>

<file path=ppt/tags/tag8.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7"/>
  <p:tag name="KSO_WM_TAG_VERSION" val="1.0"/>
  <p:tag name="KSO_WM_BEAUTIFY_FLAG" val="#wm#"/>
  <p:tag name="KSO_WM_UNIT_TYPE" val="i"/>
  <p:tag name="KSO_WM_UNIT_ID" val="279*i*4"/>
  <p:tag name="KSO_WM_TEMPLATE_CATEGORY" val="custom"/>
  <p:tag name="KSO_WM_TEMPLATE_INDEX" val="160103"/>
</p:tagLst>
</file>

<file path=ppt/tags/tag9.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3"/>
  <p:tag name="KSO_WM_TAG_VERSION" val="1.0"/>
  <p:tag name="KSO_WM_BEAUTIFY_FLAG" val="#wm#"/>
  <p:tag name="KSO_WM_UNIT_TYPE" val="i"/>
  <p:tag name="KSO_WM_UNIT_ID" val="279*i*5"/>
  <p:tag name="KSO_WM_TEMPLATE_CATEGORY" val="custom"/>
  <p:tag name="KSO_WM_TEMPLATE_INDEX" val="160103"/>
</p:tagLst>
</file>

<file path=ppt/theme/theme1.xml><?xml version="1.0" encoding="utf-8"?>
<a:theme xmlns:a="http://schemas.openxmlformats.org/drawingml/2006/main" name="A000120140530A99PPBG">
  <a:themeElements>
    <a:clrScheme name="自定义 16">
      <a:dk1>
        <a:srgbClr val="474747"/>
      </a:dk1>
      <a:lt1>
        <a:srgbClr val="FFFFFF"/>
      </a:lt1>
      <a:dk2>
        <a:srgbClr val="FFFFFF"/>
      </a:dk2>
      <a:lt2>
        <a:srgbClr val="5F5F5F"/>
      </a:lt2>
      <a:accent1>
        <a:srgbClr val="4F2D28"/>
      </a:accent1>
      <a:accent2>
        <a:srgbClr val="E6A330"/>
      </a:accent2>
      <a:accent3>
        <a:srgbClr val="A9887B"/>
      </a:accent3>
      <a:accent4>
        <a:srgbClr val="968571"/>
      </a:accent4>
      <a:accent5>
        <a:srgbClr val="6B4D3D"/>
      </a:accent5>
      <a:accent6>
        <a:srgbClr val="00B050"/>
      </a:accent6>
      <a:hlink>
        <a:srgbClr val="E3C6A9"/>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1183</Words>
  <Application>Microsoft Macintosh PowerPoint</Application>
  <PresentationFormat>宽屏</PresentationFormat>
  <Paragraphs>161</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Aharoni</vt:lpstr>
      <vt:lpstr>Arial Black</vt:lpstr>
      <vt:lpstr>Calibri</vt:lpstr>
      <vt:lpstr>Cambria Math</vt:lpstr>
      <vt:lpstr>DengXian</vt:lpstr>
      <vt:lpstr>HanziPen SC</vt:lpstr>
      <vt:lpstr>STLiti</vt:lpstr>
      <vt:lpstr>Times New Roman</vt:lpstr>
      <vt:lpstr>Webdings</vt:lpstr>
      <vt:lpstr>黑体</vt:lpstr>
      <vt:lpstr>宋体</vt:lpstr>
      <vt:lpstr>微软雅黑</vt:lpstr>
      <vt:lpstr>幼圆</vt:lpstr>
      <vt:lpstr>Arial</vt:lpstr>
      <vt:lpstr>A000120140530A99PPBG</vt:lpstr>
      <vt:lpstr>基于消息量预测的并行图计算系统性能优化研究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76</cp:revision>
  <dcterms:created xsi:type="dcterms:W3CDTF">2016-02-24T07:53:43Z</dcterms:created>
  <dcterms:modified xsi:type="dcterms:W3CDTF">2018-11-24T13:01:11Z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