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7" r:id="rId2"/>
    <p:sldId id="275" r:id="rId3"/>
    <p:sldId id="274" r:id="rId4"/>
    <p:sldId id="262" r:id="rId5"/>
    <p:sldId id="278" r:id="rId6"/>
    <p:sldId id="268" r:id="rId7"/>
    <p:sldId id="263" r:id="rId8"/>
    <p:sldId id="269" r:id="rId9"/>
    <p:sldId id="279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40" y="19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86100" y="1657350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/>
              <a:t>基于消息量预测的并行图计算系统性能优化研究</a:t>
            </a:r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5017770" y="3543300"/>
            <a:ext cx="1874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姓名：李东泽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导师：樊文飞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17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8"/>
          <p:cNvGrpSpPr/>
          <p:nvPr/>
        </p:nvGrpSpPr>
        <p:grpSpPr>
          <a:xfrm>
            <a:off x="1156530" y="556180"/>
            <a:ext cx="2730500" cy="368300"/>
            <a:chOff x="3195" y="7631"/>
            <a:chExt cx="4300" cy="580"/>
          </a:xfrm>
        </p:grpSpPr>
        <p:sp>
          <p:nvSpPr>
            <p:cNvPr id="31" name="L 形 30"/>
            <p:cNvSpPr/>
            <p:nvPr/>
          </p:nvSpPr>
          <p:spPr>
            <a:xfrm>
              <a:off x="3477" y="7986"/>
              <a:ext cx="4019" cy="225"/>
            </a:xfrm>
            <a:prstGeom prst="corne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195" y="7631"/>
              <a:ext cx="565" cy="58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2"/>
                  </a:solidFill>
                  <a:uFillTx/>
                  <a:latin typeface="Arial" pitchFamily="34" charset="0"/>
                  <a:ea typeface="微软雅黑" pitchFamily="34" charset="-122"/>
                  <a:cs typeface="Arial" charset="0"/>
                  <a:sym typeface="+mn-ea"/>
                </a:rPr>
                <a:t>▲</a:t>
              </a:r>
              <a:endParaRPr lang="zh-CN" altLang="en-US" sz="1400" dirty="0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670944" y="449187"/>
            <a:ext cx="239579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 smtClean="0">
                <a:latin typeface="Arial" pitchFamily="34" charset="0"/>
                <a:ea typeface="微软雅黑" pitchFamily="34" charset="-122"/>
              </a:rPr>
              <a:t>并行图计算系统实现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782994" y="1527955"/>
            <a:ext cx="9033000" cy="165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arenR"/>
            </a:pPr>
            <a:r>
              <a:rPr lang="zh-CN" altLang="en-US" sz="2000" dirty="0" smtClean="0"/>
              <a:t>将我们的预测器嵌入进自适应并行图计算系统中</a:t>
            </a:r>
            <a:r>
              <a:rPr lang="en-US" altLang="zh-CN" sz="2000" dirty="0" smtClean="0"/>
              <a:t> (</a:t>
            </a:r>
            <a:r>
              <a:rPr lang="zh-CN" altLang="en-US" sz="2000" dirty="0" smtClean="0"/>
              <a:t>涉及 图存储结构，消息传递，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coordinator</a:t>
            </a:r>
            <a:r>
              <a:rPr lang="zh-CN" altLang="en-US" sz="2000" dirty="0" smtClean="0"/>
              <a:t>问题</a:t>
            </a:r>
            <a:r>
              <a:rPr lang="en-US" altLang="zh-CN" sz="2000" dirty="0" smtClean="0"/>
              <a:t>)</a:t>
            </a: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zh-CN" altLang="en-US" sz="2000" dirty="0" smtClean="0"/>
              <a:t>与一些主流的图计算系统进行实验对比</a:t>
            </a:r>
            <a:endParaRPr lang="en-US" altLang="zh-CN" sz="2000" dirty="0" smtClean="0"/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zh-CN" altLang="en-US" sz="2000" dirty="0" smtClean="0"/>
              <a:t>提供前端界面展示功能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54442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1782994" y="1527955"/>
            <a:ext cx="9033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arenR"/>
            </a:pP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和主流的图计算引擎（</a:t>
            </a:r>
            <a:r>
              <a:rPr lang="en-US" altLang="zh-CN" sz="2000" dirty="0" err="1">
                <a:latin typeface="Times New Roman" charset="0"/>
                <a:ea typeface="Times New Roman" charset="0"/>
                <a:cs typeface="Times New Roman" charset="0"/>
              </a:rPr>
              <a:t>graphlab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，</a:t>
            </a:r>
            <a:r>
              <a:rPr lang="en-US" altLang="zh-CN" sz="2000" dirty="0" err="1">
                <a:latin typeface="Times New Roman" charset="0"/>
                <a:ea typeface="Times New Roman" charset="0"/>
                <a:cs typeface="Times New Roman" charset="0"/>
              </a:rPr>
              <a:t>giraph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，</a:t>
            </a:r>
            <a:r>
              <a:rPr lang="en-US" altLang="zh-CN" sz="2000" dirty="0" err="1">
                <a:latin typeface="Times New Roman" charset="0"/>
                <a:ea typeface="Times New Roman" charset="0"/>
                <a:cs typeface="Times New Roman" charset="0"/>
              </a:rPr>
              <a:t>maiter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，</a:t>
            </a:r>
            <a:r>
              <a:rPr lang="en-US" altLang="zh-CN" sz="2000" dirty="0" err="1">
                <a:latin typeface="Times New Roman" charset="0"/>
                <a:ea typeface="Times New Roman" charset="0"/>
                <a:cs typeface="Times New Roman" charset="0"/>
              </a:rPr>
              <a:t>powergraph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）进行实验对比，性能要有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优势，速度快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15%</a:t>
            </a:r>
          </a:p>
          <a:p>
            <a:pPr marL="342900" indent="-342900">
              <a:lnSpc>
                <a:spcPct val="130000"/>
              </a:lnSpc>
              <a:buAutoNum type="arabicParenR"/>
            </a:pP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与没有预测之前的</a:t>
            </a:r>
            <a:r>
              <a:rPr lang="en-US" altLang="zh-CN" sz="2000" dirty="0" err="1">
                <a:latin typeface="Times New Roman" charset="0"/>
                <a:ea typeface="Times New Roman" charset="0"/>
                <a:cs typeface="Times New Roman" charset="0"/>
              </a:rPr>
              <a:t>aap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模型进行对比，速度至少提升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%</a:t>
            </a:r>
          </a:p>
          <a:p>
            <a:pPr marL="342900" indent="-342900">
              <a:lnSpc>
                <a:spcPct val="130000"/>
              </a:lnSpc>
              <a:buAutoNum type="arabicParenR"/>
            </a:pP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针对不同类别的图算法，给出模型训练方向（特征提取，参数调节）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02244" y="617220"/>
            <a:ext cx="2258126" cy="43434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rial Black" charset="0"/>
              </a:rPr>
              <a:t>预期效果</a:t>
            </a:r>
            <a:endParaRPr lang="en-US" altLang="zh-CN" dirty="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7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1782994" y="1527955"/>
            <a:ext cx="9033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arenR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1-2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个月的时间进行算法分类</a:t>
            </a:r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个月时间获取训练数据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测试数据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marL="342900" indent="-342900">
              <a:lnSpc>
                <a:spcPct val="130000"/>
              </a:lnSpc>
              <a:buAutoNum type="arabicParenR"/>
            </a:pP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个月的时间进行训练预测（反复迭代）</a:t>
            </a:r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个月系统实现，开始做实验对比</a:t>
            </a:r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写报告</a:t>
            </a:r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02244" y="617220"/>
            <a:ext cx="2258126" cy="43434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rial Black" charset="0"/>
              </a:rPr>
              <a:t>时间进度</a:t>
            </a:r>
            <a:endParaRPr lang="en-US" altLang="zh-CN" dirty="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36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3744562" y="241138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050669" y="1685605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52408" y="1777134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89482" y="3091504"/>
            <a:ext cx="201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背景、研究现状</a:t>
            </a:r>
            <a:endParaRPr lang="zh-CN" altLang="en-US" sz="2000" dirty="0"/>
          </a:p>
        </p:txBody>
      </p:sp>
      <p:sp>
        <p:nvSpPr>
          <p:cNvPr id="9" name="椭圆 8"/>
          <p:cNvSpPr/>
          <p:nvPr/>
        </p:nvSpPr>
        <p:spPr>
          <a:xfrm>
            <a:off x="5707509" y="170434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98076" y="179586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415549" y="241138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403719" y="1679256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475050" y="1770785"/>
            <a:ext cx="809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119025" y="241138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143793" y="3094792"/>
            <a:ext cx="201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主要工作与难点</a:t>
            </a:r>
            <a:endParaRPr lang="zh-CN" altLang="en-US" sz="2000" dirty="0"/>
          </a:p>
        </p:txBody>
      </p:sp>
      <p:sp>
        <p:nvSpPr>
          <p:cNvPr id="28" name="文本框 27"/>
          <p:cNvSpPr txBox="1"/>
          <p:nvPr/>
        </p:nvSpPr>
        <p:spPr>
          <a:xfrm>
            <a:off x="7869388" y="3135373"/>
            <a:ext cx="201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进度、效果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68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45770" y="434340"/>
            <a:ext cx="100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背景</a:t>
            </a:r>
            <a:endParaRPr kumimoji="1"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69" y="1464136"/>
            <a:ext cx="4392000" cy="3756022"/>
          </a:xfrm>
          <a:prstGeom prst="rect">
            <a:avLst/>
          </a:prstGeom>
        </p:spPr>
      </p:pic>
      <p:pic>
        <p:nvPicPr>
          <p:cNvPr id="8" name="图片 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839" y="1464136"/>
            <a:ext cx="4176000" cy="38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5183504" y="896309"/>
            <a:ext cx="48406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同步计算模型    “木桶效应”    </a:t>
            </a: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异步计算模型     冗余计算</a:t>
            </a: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混合计算模型      模型切换开销</a:t>
            </a: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自适应计算模型  可观的实现方案</a:t>
            </a:r>
            <a:endParaRPr kumimoji="1" lang="zh-CN" altLang="en-US" dirty="0"/>
          </a:p>
        </p:txBody>
      </p:sp>
      <p:sp>
        <p:nvSpPr>
          <p:cNvPr id="37" name="左大括号 36"/>
          <p:cNvSpPr/>
          <p:nvPr/>
        </p:nvSpPr>
        <p:spPr>
          <a:xfrm rot="10800000">
            <a:off x="3657600" y="721815"/>
            <a:ext cx="819627" cy="50681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798320" y="643890"/>
            <a:ext cx="236601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Giraph</a:t>
            </a: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GiraphUC</a:t>
            </a: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GraphX</a:t>
            </a: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GraphLab</a:t>
            </a: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Maiter</a:t>
            </a: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PowerSwitch</a:t>
            </a: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GRAPE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GRAPE+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0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95072" y="5021133"/>
            <a:ext cx="9826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 smtClean="0"/>
              <a:t>研究</a:t>
            </a:r>
            <a:r>
              <a:rPr kumimoji="1" lang="zh-CN" altLang="en-US" sz="2000" b="1" smtClean="0"/>
              <a:t>背景</a:t>
            </a:r>
            <a:r>
              <a:rPr kumimoji="1" lang="zh-CN" altLang="en-US" sz="2000" smtClean="0"/>
              <a:t>：采用</a:t>
            </a:r>
            <a:r>
              <a:rPr kumimoji="1" lang="zh-CN" altLang="en-US" sz="2000"/>
              <a:t>消息</a:t>
            </a:r>
            <a:r>
              <a:rPr kumimoji="1" lang="zh-CN" altLang="en-US" sz="2000" smtClean="0"/>
              <a:t>量预测</a:t>
            </a:r>
            <a:r>
              <a:rPr kumimoji="1" lang="zh-CN" altLang="en-US" sz="2000" dirty="0" smtClean="0"/>
              <a:t>的方式，</a:t>
            </a:r>
            <a:r>
              <a:rPr kumimoji="1" lang="zh-CN" altLang="en-US" sz="2000" smtClean="0"/>
              <a:t>给出该</a:t>
            </a:r>
            <a:r>
              <a:rPr kumimoji="1" lang="zh-CN" altLang="en-US" sz="2000" dirty="0" smtClean="0"/>
              <a:t>模型下一个合理</a:t>
            </a:r>
            <a:r>
              <a:rPr kumimoji="1" lang="zh-CN" altLang="en-US" sz="2000" smtClean="0"/>
              <a:t>的，高效的实现方案</a:t>
            </a:r>
            <a:endParaRPr kumimoji="1" lang="zh-CN" altLang="en-US" sz="2800" dirty="0"/>
          </a:p>
        </p:txBody>
      </p:sp>
      <p:sp>
        <p:nvSpPr>
          <p:cNvPr id="39" name="矩形 38"/>
          <p:cNvSpPr/>
          <p:nvPr/>
        </p:nvSpPr>
        <p:spPr>
          <a:xfrm>
            <a:off x="3888540" y="1915294"/>
            <a:ext cx="1584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658450" y="938749"/>
            <a:ext cx="1206720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2"/>
                </a:solidFill>
                <a:latin typeface="Arial Black" charset="0"/>
                <a:ea typeface="微软雅黑" pitchFamily="34" charset="-122"/>
              </a:rPr>
              <a:t>worker</a:t>
            </a:r>
            <a:r>
              <a:rPr lang="zh-CN" altLang="en-US" sz="1600" dirty="0" smtClean="0">
                <a:solidFill>
                  <a:schemeClr val="tx2"/>
                </a:solidFill>
                <a:latin typeface="Arial Black" charset="0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chemeClr val="tx2"/>
                </a:solidFill>
                <a:latin typeface="Arial Black" charset="0"/>
                <a:ea typeface="微软雅黑" pitchFamily="34" charset="-122"/>
              </a:rPr>
              <a:t>1</a:t>
            </a:r>
            <a:endParaRPr lang="en-US" altLang="zh-CN" sz="1600" dirty="0" smtClean="0">
              <a:solidFill>
                <a:schemeClr val="tx2"/>
              </a:solidFill>
              <a:uFillTx/>
              <a:latin typeface="Arial Black" charset="0"/>
              <a:ea typeface="微软雅黑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58450" y="1370749"/>
            <a:ext cx="1206720" cy="38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2"/>
                </a:solidFill>
                <a:latin typeface="Arial Black" charset="0"/>
                <a:ea typeface="微软雅黑" pitchFamily="34" charset="-122"/>
              </a:rPr>
              <a:t>worker</a:t>
            </a:r>
            <a:r>
              <a:rPr lang="zh-CN" altLang="en-US" sz="1600" dirty="0" smtClean="0">
                <a:solidFill>
                  <a:schemeClr val="tx2"/>
                </a:solidFill>
                <a:latin typeface="Arial Black" charset="0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schemeClr val="tx2"/>
                </a:solidFill>
                <a:latin typeface="Arial Black" charset="0"/>
                <a:ea typeface="微软雅黑" pitchFamily="34" charset="-122"/>
              </a:rPr>
              <a:t>2</a:t>
            </a:r>
            <a:endParaRPr lang="en-US" altLang="zh-CN" sz="1600" dirty="0" smtClean="0">
              <a:solidFill>
                <a:schemeClr val="tx2"/>
              </a:solidFill>
              <a:uFillTx/>
              <a:latin typeface="Arial Black" charset="0"/>
              <a:ea typeface="微软雅黑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75730" y="1828718"/>
            <a:ext cx="1206720" cy="38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2"/>
                </a:solidFill>
                <a:latin typeface="Arial Black" charset="0"/>
                <a:ea typeface="微软雅黑" pitchFamily="34" charset="-122"/>
              </a:rPr>
              <a:t>worker</a:t>
            </a:r>
            <a:r>
              <a:rPr lang="zh-CN" altLang="en-US" sz="1600" dirty="0" smtClean="0">
                <a:solidFill>
                  <a:schemeClr val="tx2"/>
                </a:solidFill>
                <a:latin typeface="Arial Black" charset="0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chemeClr val="tx2"/>
                </a:solidFill>
                <a:latin typeface="Arial Black" charset="0"/>
                <a:ea typeface="微软雅黑" pitchFamily="34" charset="-122"/>
              </a:rPr>
              <a:t>3</a:t>
            </a:r>
            <a:endParaRPr lang="en-US" altLang="zh-CN" sz="1600" dirty="0" smtClean="0">
              <a:solidFill>
                <a:schemeClr val="tx2"/>
              </a:solidFill>
              <a:uFillTx/>
              <a:latin typeface="Arial Black" charset="0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882450" y="1063170"/>
            <a:ext cx="7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818450" y="1063170"/>
            <a:ext cx="7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754450" y="1042596"/>
            <a:ext cx="792000" cy="274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690450" y="1063170"/>
            <a:ext cx="7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626450" y="1063170"/>
            <a:ext cx="7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882450" y="1495170"/>
            <a:ext cx="7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818450" y="1495170"/>
            <a:ext cx="7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754450" y="1495170"/>
            <a:ext cx="7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690450" y="1495170"/>
            <a:ext cx="7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7626450" y="1495170"/>
            <a:ext cx="7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610450" y="1900718"/>
            <a:ext cx="151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7266450" y="1900718"/>
            <a:ext cx="151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55" name="矩形 54"/>
          <p:cNvSpPr/>
          <p:nvPr/>
        </p:nvSpPr>
        <p:spPr>
          <a:xfrm>
            <a:off x="8562450" y="1063170"/>
            <a:ext cx="7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562450" y="1495170"/>
            <a:ext cx="7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8922450" y="1900718"/>
            <a:ext cx="151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cxnSp>
        <p:nvCxnSpPr>
          <p:cNvPr id="58" name="直线连接符 57"/>
          <p:cNvCxnSpPr/>
          <p:nvPr/>
        </p:nvCxnSpPr>
        <p:spPr>
          <a:xfrm>
            <a:off x="5610450" y="392310"/>
            <a:ext cx="0" cy="259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/>
          <p:cNvCxnSpPr/>
          <p:nvPr/>
        </p:nvCxnSpPr>
        <p:spPr>
          <a:xfrm>
            <a:off x="5754450" y="392310"/>
            <a:ext cx="0" cy="259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208005" y="2800959"/>
            <a:ext cx="494510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smtClean="0">
                <a:solidFill>
                  <a:schemeClr val="tx2"/>
                </a:solidFill>
                <a:latin typeface="Arial Black" charset="0"/>
                <a:ea typeface="微软雅黑" pitchFamily="34" charset="-122"/>
              </a:rPr>
              <a:t>t1</a:t>
            </a:r>
            <a:endParaRPr lang="en-US" altLang="zh-CN" sz="1600" dirty="0" smtClean="0">
              <a:solidFill>
                <a:schemeClr val="tx2"/>
              </a:solidFill>
              <a:uFillTx/>
              <a:latin typeface="Arial Black" charset="0"/>
              <a:ea typeface="微软雅黑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763940" y="2791170"/>
            <a:ext cx="494510" cy="38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2"/>
                </a:solidFill>
                <a:latin typeface="Arial Black" charset="0"/>
                <a:ea typeface="微软雅黑" pitchFamily="34" charset="-122"/>
              </a:rPr>
              <a:t>t2</a:t>
            </a:r>
            <a:endParaRPr lang="en-US" altLang="zh-CN" sz="1600" dirty="0" smtClean="0">
              <a:solidFill>
                <a:schemeClr val="tx2"/>
              </a:solidFill>
              <a:uFillTx/>
              <a:latin typeface="Arial Black" charset="0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871260" y="2503170"/>
            <a:ext cx="1584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2658450" y="2378749"/>
            <a:ext cx="1206720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2"/>
                </a:solidFill>
                <a:latin typeface="Arial Black" charset="0"/>
                <a:ea typeface="微软雅黑" pitchFamily="34" charset="-122"/>
              </a:rPr>
              <a:t>worker</a:t>
            </a:r>
            <a:r>
              <a:rPr lang="zh-CN" altLang="en-US" sz="1600" dirty="0" smtClean="0">
                <a:solidFill>
                  <a:schemeClr val="tx2"/>
                </a:solidFill>
                <a:latin typeface="Arial Black" charset="0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chemeClr val="tx2"/>
                </a:solidFill>
                <a:latin typeface="Arial Black" charset="0"/>
                <a:ea typeface="微软雅黑" pitchFamily="34" charset="-122"/>
              </a:rPr>
              <a:t>3’</a:t>
            </a:r>
            <a:endParaRPr lang="en-US" altLang="zh-CN" sz="1600" dirty="0" smtClean="0">
              <a:solidFill>
                <a:schemeClr val="tx2"/>
              </a:solidFill>
              <a:uFillTx/>
              <a:latin typeface="Arial Black" charset="0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754450" y="2488594"/>
            <a:ext cx="151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65" name="左大括号 64"/>
          <p:cNvSpPr/>
          <p:nvPr/>
        </p:nvSpPr>
        <p:spPr>
          <a:xfrm rot="16200000">
            <a:off x="4510597" y="2822675"/>
            <a:ext cx="322962" cy="15663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左大括号 65"/>
          <p:cNvSpPr/>
          <p:nvPr/>
        </p:nvSpPr>
        <p:spPr>
          <a:xfrm rot="16200000">
            <a:off x="5448119" y="3444026"/>
            <a:ext cx="322962" cy="3086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4151730" y="3814043"/>
            <a:ext cx="1062720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tx2"/>
                </a:solidFill>
                <a:uFillTx/>
                <a:latin typeface="Arial Black" charset="0"/>
                <a:ea typeface="微软雅黑" pitchFamily="34" charset="-122"/>
              </a:rPr>
              <a:t>本地计算</a:t>
            </a:r>
            <a:endParaRPr lang="en-US" altLang="zh-CN" sz="1600" b="1" dirty="0" smtClean="0">
              <a:solidFill>
                <a:schemeClr val="tx2"/>
              </a:solidFill>
              <a:uFillTx/>
              <a:latin typeface="Arial Black" charset="0"/>
              <a:ea typeface="微软雅黑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289665" y="3833151"/>
            <a:ext cx="639870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smtClean="0">
                <a:solidFill>
                  <a:schemeClr val="tx2"/>
                </a:solidFill>
                <a:latin typeface="Arial Black" charset="0"/>
                <a:ea typeface="微软雅黑" pitchFamily="34" charset="-122"/>
              </a:rPr>
              <a:t>消息传递</a:t>
            </a:r>
            <a:endParaRPr lang="en-US" altLang="zh-CN" sz="1600" b="1" dirty="0" smtClean="0">
              <a:solidFill>
                <a:schemeClr val="tx2"/>
              </a:solidFill>
              <a:uFillTx/>
              <a:latin typeface="Arial Black" charset="0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10450" y="2506366"/>
            <a:ext cx="144000" cy="21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122450" y="3629377"/>
            <a:ext cx="428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目前，自适应模型没有很好的实现方案</a:t>
            </a:r>
            <a:endParaRPr kumimoji="1"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7280" y="186861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异步</a:t>
            </a:r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089660" y="2409636"/>
            <a:ext cx="95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自适应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>
            <a:off x="1931670" y="2048138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/>
          <p:nvPr/>
        </p:nvCxnSpPr>
        <p:spPr>
          <a:xfrm>
            <a:off x="1992630" y="2600588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50" y="491490"/>
            <a:ext cx="19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自适应模型特点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53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0" grpId="2"/>
      <p:bldP spid="40" grpId="3"/>
      <p:bldP spid="40" grpId="4"/>
      <p:bldP spid="40" grpId="5"/>
      <p:bldP spid="40" grpId="6"/>
      <p:bldP spid="41" grpId="0"/>
      <p:bldP spid="41" grpId="1"/>
      <p:bldP spid="41" grpId="2"/>
      <p:bldP spid="41" grpId="3"/>
      <p:bldP spid="41" grpId="4"/>
      <p:bldP spid="41" grpId="5"/>
      <p:bldP spid="41" grpId="6"/>
      <p:bldP spid="42" grpId="0"/>
      <p:bldP spid="42" grpId="1"/>
      <p:bldP spid="42" grpId="2"/>
      <p:bldP spid="42" grpId="3"/>
      <p:bldP spid="42" grpId="4"/>
      <p:bldP spid="42" grpId="5"/>
      <p:bldP spid="42" grpId="6"/>
      <p:bldP spid="60" grpId="0"/>
      <p:bldP spid="60" grpId="1"/>
      <p:bldP spid="60" grpId="2"/>
      <p:bldP spid="60" grpId="3"/>
      <p:bldP spid="60" grpId="4"/>
      <p:bldP spid="60" grpId="5"/>
      <p:bldP spid="60" grpId="6"/>
      <p:bldP spid="61" grpId="0"/>
      <p:bldP spid="61" grpId="1"/>
      <p:bldP spid="61" grpId="2"/>
      <p:bldP spid="61" grpId="3"/>
      <p:bldP spid="61" grpId="4"/>
      <p:bldP spid="61" grpId="5"/>
      <p:bldP spid="61" grpId="6"/>
      <p:bldP spid="63" grpId="0"/>
      <p:bldP spid="63" grpId="1"/>
      <p:bldP spid="63" grpId="2"/>
      <p:bldP spid="63" grpId="3"/>
      <p:bldP spid="63" grpId="4"/>
      <p:bldP spid="63" grpId="5"/>
      <p:bldP spid="63" grpId="6"/>
      <p:bldP spid="67" grpId="0"/>
      <p:bldP spid="67" grpId="1"/>
      <p:bldP spid="67" grpId="2"/>
      <p:bldP spid="67" grpId="3"/>
      <p:bldP spid="67" grpId="4"/>
      <p:bldP spid="67" grpId="5"/>
      <p:bldP spid="67" grpId="6"/>
      <p:bldP spid="68" grpId="0"/>
      <p:bldP spid="68" grpId="1"/>
      <p:bldP spid="68" grpId="2"/>
      <p:bldP spid="68" grpId="3"/>
      <p:bldP spid="68" grpId="4"/>
      <p:bldP spid="68" grpId="5"/>
      <p:bldP spid="68" grpId="6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/>
              <p:cNvSpPr/>
              <p:nvPr/>
            </p:nvSpPr>
            <p:spPr>
              <a:xfrm>
                <a:off x="531699" y="1034930"/>
                <a:ext cx="4881514" cy="1117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charset="0"/>
                            </a:rPr>
                            <m:t>𝑫𝑺</m:t>
                          </m:r>
                        </m:e>
                        <m:sub>
                          <m:r>
                            <a:rPr lang="zh-CN" altLang="en-US" b="1" i="1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b="1" i="0">
                          <a:latin typeface="Cambria Math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b="1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b="1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zh-CN" altLang="en-US" b="1" i="0">
                                  <a:latin typeface="Cambria Math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zh-CN" altLang="en-US" b="1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b="1" i="0">
                                      <a:latin typeface="Cambria Math" charset="0"/>
                                    </a:rPr>
                                    <m:t>+∞        </m:t>
                                  </m:r>
                                  <m:r>
                                    <a:rPr lang="zh-CN" altLang="en-US" b="1" i="0" smtClean="0">
                                      <a:latin typeface="Cambria Math" charset="0"/>
                                    </a:rPr>
                                    <m:t>     </m:t>
                                  </m:r>
                                  <m:r>
                                    <a:rPr lang="zh-CN" altLang="en-US" b="1" i="0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zh-CN" altLang="en-US" b="1" i="0" smtClean="0">
                                      <a:latin typeface="Cambria Math" charset="0"/>
                                    </a:rPr>
                                    <m:t>        </m:t>
                                  </m:r>
                                  <m:r>
                                    <a:rPr lang="zh-CN" altLang="en-US" b="1" i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en-US" b="1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latin typeface="Cambria Math" charset="0"/>
                                        </a:rPr>
                                        <m:t>𝜼</m:t>
                                      </m:r>
                                    </m:e>
                                    <m:sub>
                                      <m:r>
                                        <a:rPr lang="zh-CN" altLang="en-US" b="1" i="1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zh-CN" altLang="en-US" b="1" i="0">
                                      <a:latin typeface="Cambria Math" charset="0"/>
                                    </a:rPr>
                                    <m:t>=</m:t>
                                  </m:r>
                                  <m:r>
                                    <a:rPr lang="zh-CN" altLang="en-US" b="1" i="0">
                                      <a:latin typeface="Cambria Math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  <m:e>
                              <m:r>
                                <a:rPr lang="zh-CN" altLang="en-US" b="1" i="0">
                                  <a:latin typeface="Cambria Math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zh-CN" altLang="en-US" b="1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b="1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b="1" i="1">
                                          <a:latin typeface="Cambria Math" charset="0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r>
                                        <a:rPr lang="zh-CN" altLang="en-US" b="1" i="1">
                                          <a:latin typeface="Cambria Math" charset="0"/>
                                        </a:rPr>
                                        <m:t>𝑳𝒊</m:t>
                                      </m:r>
                                    </m:sub>
                                    <m:sup>
                                      <m:r>
                                        <a:rPr lang="zh-CN" altLang="en-US" b="1" i="1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sup>
                                  </m:sSubSup>
                                  <m:r>
                                    <a:rPr lang="zh-CN" altLang="en-US" b="1" i="0" smtClean="0">
                                      <a:latin typeface="Cambria Math" charset="0"/>
                                    </a:rPr>
                                    <m:t>                       </m:t>
                                  </m:r>
                                  <m:r>
                                    <a:rPr lang="zh-CN" altLang="en-US" b="1" i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zh-CN" altLang="en-US" b="1" i="0">
                                      <a:latin typeface="Cambria Math" charset="0"/>
                                    </a:rPr>
                                    <m:t>𝟏</m:t>
                                  </m:r>
                                  <m:r>
                                    <a:rPr lang="zh-CN" altLang="en-US" b="1" i="0">
                                      <a:latin typeface="Cambria Math" charset="0"/>
                                    </a:rPr>
                                    <m:t> ≤ </m:t>
                                  </m:r>
                                  <m:sSub>
                                    <m:sSubPr>
                                      <m:ctrlPr>
                                        <a:rPr lang="zh-CN" altLang="en-US" b="1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latin typeface="Cambria Math" charset="0"/>
                                        </a:rPr>
                                        <m:t>𝜼</m:t>
                                      </m:r>
                                    </m:e>
                                    <m:sub>
                                      <m:r>
                                        <a:rPr lang="zh-CN" altLang="en-US" b="1" i="1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zh-CN" altLang="en-US" b="1" i="0">
                                      <a:latin typeface="Cambria Math" charset="0"/>
                                    </a:rPr>
                                    <m:t> &lt; </m:t>
                                  </m:r>
                                  <m:sSub>
                                    <m:sSubPr>
                                      <m:ctrlPr>
                                        <a:rPr lang="zh-CN" altLang="en-US" b="1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latin typeface="Cambria Math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zh-CN" altLang="en-US" b="1" i="1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zh-CN" altLang="en-US" b="1" i="0">
                                  <a:latin typeface="Cambria Math" charset="0"/>
                                </a:rPr>
                                <m:t>&amp;  </m:t>
                              </m:r>
                              <m:r>
                                <a:rPr lang="zh-CN" altLang="en-US" b="1" i="0"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lang="zh-CN" altLang="en-US" b="1" i="0">
                                  <a:latin typeface="Cambria Math" charset="0"/>
                                </a:rPr>
                                <m:t>                   </m:t>
                              </m:r>
                              <m:r>
                                <a:rPr lang="zh-CN" altLang="en-US" b="1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zh-CN" altLang="en-US" b="1" i="0" smtClean="0">
                                  <a:latin typeface="Cambria Math" charset="0"/>
                                </a:rPr>
                                <m:t>     </m:t>
                              </m:r>
                              <m:r>
                                <a:rPr lang="zh-CN" altLang="en-US" b="1" i="0">
                                  <a:latin typeface="Cambria Math" charset="0"/>
                                </a:rPr>
                                <m:t>( </m:t>
                              </m:r>
                              <m:sSub>
                                <m:sSubPr>
                                  <m:ctrlPr>
                                    <a:rPr lang="zh-CN" altLang="en-US" b="1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charset="0"/>
                                    </a:rPr>
                                    <m:t>𝜼</m:t>
                                  </m:r>
                                </m:e>
                                <m:sub>
                                  <m:r>
                                    <a:rPr lang="zh-CN" altLang="en-US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b="1" i="0">
                                  <a:latin typeface="Cambria Math" charset="0"/>
                                </a:rPr>
                                <m:t> ≥ </m:t>
                              </m:r>
                              <m:sSub>
                                <m:sSubPr>
                                  <m:ctrlPr>
                                    <a:rPr lang="zh-CN" altLang="en-US" b="1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zh-CN" altLang="en-US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b="1" i="0">
                                  <a:latin typeface="Cambria Math" charset="0"/>
                                </a:rPr>
                                <m:t>)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99" y="1034930"/>
                <a:ext cx="4881514" cy="1117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6387176" y="1409263"/>
                <a:ext cx="29999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zh-CN" altLang="en-US" i="0">
                          <a:latin typeface="Cambria Math" charset="0"/>
                        </a:rPr>
                        <m:t>+ ∆</m:t>
                      </m:r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charset="0"/>
                        </a:rPr>
                        <m:t>∗ </m:t>
                      </m:r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176" y="1409263"/>
                <a:ext cx="299992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6721" b="-1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6462516" y="5344822"/>
                <a:ext cx="1577996" cy="6577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zh-CN" altLang="en-US">
                              <a:latin typeface="Cambria Math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latin typeface="Cambria Math" charset="0"/>
                            </a:rPr>
                            <m:t>𝐿𝑖</m:t>
                          </m:r>
                        </m:sub>
                        <m:sup>
                          <m:r>
                            <a:rPr lang="zh-CN" altLang="en-US" i="1">
                              <a:latin typeface="Cambria Math" charset="0"/>
                            </a:rPr>
                            <m:t>𝑖</m:t>
                          </m:r>
                        </m:sup>
                      </m:sSubSup>
                      <m:r>
                        <a:rPr lang="zh-CN" altLang="en-US" i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516" y="5344822"/>
                <a:ext cx="1577996" cy="6577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968119" y="2834269"/>
                <a:ext cx="33547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𝐷𝑆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. </a:t>
                </a:r>
                <a:r>
                  <a:rPr kumimoji="1" lang="zh-CN" altLang="en-US" dirty="0" smtClean="0"/>
                  <a:t>   需要等待的时间</a:t>
                </a:r>
                <a:endParaRPr kumimoji="1" lang="en-US" altLang="zh-CN" dirty="0" smtClean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19" y="2834269"/>
                <a:ext cx="335470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545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968119" y="3345648"/>
                <a:ext cx="413956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charset="0"/>
                          </a:rPr>
                          <m:t>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. </a:t>
                </a:r>
                <a:r>
                  <a:rPr kumimoji="1" lang="zh-CN" altLang="en-US" dirty="0" smtClean="0"/>
                  <a:t>   </a:t>
                </a:r>
                <a:r>
                  <a:rPr kumimoji="1" lang="en-US" altLang="zh-CN" dirty="0" smtClean="0"/>
                  <a:t> </a:t>
                </a:r>
                <a:r>
                  <a:rPr kumimoji="1" lang="zh-CN" altLang="en-US" dirty="0" smtClean="0"/>
                  <a:t>计算开始前已经接收的消息量</a:t>
                </a:r>
                <a:endParaRPr kumimoji="1" lang="en-US" altLang="zh-CN" dirty="0" smtClean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19" y="3345648"/>
                <a:ext cx="413956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062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968118" y="3857027"/>
                <a:ext cx="413956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charset="0"/>
                          </a:rPr>
                          <m:t>L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. </a:t>
                </a:r>
                <a:r>
                  <a:rPr kumimoji="1" lang="zh-CN" altLang="en-US" dirty="0" smtClean="0"/>
                  <a:t>   </a:t>
                </a:r>
                <a:r>
                  <a:rPr kumimoji="1" lang="en-US" altLang="zh-CN" dirty="0" smtClean="0"/>
                  <a:t> </a:t>
                </a:r>
                <a:r>
                  <a:rPr kumimoji="1" lang="zh-CN" altLang="en-US" dirty="0"/>
                  <a:t> </a:t>
                </a:r>
                <a:r>
                  <a:rPr kumimoji="1" lang="zh-CN" altLang="en-US" dirty="0" smtClean="0"/>
                  <a:t>本次计算期望接收的消息量</a:t>
                </a:r>
                <a:endParaRPr kumimoji="1" lang="en-US" altLang="zh-CN" dirty="0" smtClean="0"/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18" y="3857027"/>
                <a:ext cx="413956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915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/>
              <p:cNvSpPr txBox="1"/>
              <p:nvPr/>
            </p:nvSpPr>
            <p:spPr>
              <a:xfrm>
                <a:off x="6462516" y="2856758"/>
                <a:ext cx="413956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charset="0"/>
                          </a:rPr>
                          <m:t>t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.</a:t>
                </a:r>
                <a:r>
                  <a:rPr kumimoji="1" lang="zh-CN" altLang="en-US" dirty="0" smtClean="0"/>
                  <a:t> </a:t>
                </a:r>
                <a:r>
                  <a:rPr kumimoji="1" lang="zh-CN" altLang="en-US" dirty="0" smtClean="0"/>
                  <a:t>为计算时间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charset="0"/>
                      </a:rPr>
                      <m:t>∆</m:t>
                    </m:r>
                    <m:sSub>
                      <m:sSubPr>
                        <m:ctrlPr>
                          <a:rPr lang="zh-CN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zh-CN" alt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 smtClean="0"/>
                  <a:t> 为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charset="0"/>
                          </a:rPr>
                          <m:t>t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.</a:t>
                </a:r>
                <a:r>
                  <a:rPr kumimoji="1" lang="zh-CN" altLang="en-US" dirty="0" smtClean="0"/>
                  <a:t>的一部分 </a:t>
                </a:r>
                <a:r>
                  <a:rPr kumimoji="1" lang="zh-CN" altLang="en-US" dirty="0" smtClean="0"/>
                  <a:t> </a:t>
                </a:r>
                <a:endParaRPr kumimoji="1" lang="en-US" altLang="zh-CN" dirty="0" smtClean="0"/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516" y="2856758"/>
                <a:ext cx="413956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767" t="-148889" b="-1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/>
            </p:nvSpPr>
            <p:spPr>
              <a:xfrm>
                <a:off x="6405142" y="3330876"/>
                <a:ext cx="413956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.</a:t>
                </a:r>
                <a:r>
                  <a:rPr kumimoji="1" lang="zh-CN" altLang="en-US" dirty="0" smtClean="0"/>
                  <a:t> 消息到达速率</a:t>
                </a:r>
                <a:endParaRPr kumimoji="1" lang="en-US" altLang="zh-CN" dirty="0" smtClean="0"/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142" y="3330876"/>
                <a:ext cx="413956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473" t="-2826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6462516" y="3857027"/>
                <a:ext cx="18192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charset="0"/>
                          </a:rPr>
                          <m:t>L</m:t>
                        </m:r>
                      </m:e>
                      <m:sub>
                        <m:r>
                          <a:rPr lang="zh-CN" altLang="en-US" i="1">
                            <a:latin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.</a:t>
                </a:r>
                <a:r>
                  <a:rPr kumimoji="1" lang="zh-CN" altLang="en-US" dirty="0" smtClean="0"/>
                  <a:t> 用户指定</a:t>
                </a:r>
                <a:endParaRPr kumimoji="1" lang="en-US" altLang="zh-CN" dirty="0" smtClean="0"/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516" y="3857027"/>
                <a:ext cx="1819275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348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674370" y="514350"/>
            <a:ext cx="443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等待时间的函数定义</a:t>
            </a:r>
            <a:endParaRPr kumimoji="1" lang="zh-CN" altLang="en-US" b="1" dirty="0"/>
          </a:p>
        </p:txBody>
      </p:sp>
      <p:cxnSp>
        <p:nvCxnSpPr>
          <p:cNvPr id="5" name="直线连接符 4"/>
          <p:cNvCxnSpPr/>
          <p:nvPr/>
        </p:nvCxnSpPr>
        <p:spPr>
          <a:xfrm>
            <a:off x="5326380" y="331470"/>
            <a:ext cx="86833" cy="577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773054" y="514350"/>
            <a:ext cx="443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期望消息量的计算公式</a:t>
            </a:r>
            <a:endParaRPr kumimoji="1"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773054" y="4592059"/>
            <a:ext cx="443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等待时间的计算公式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4943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>
            <a:off x="696000" y="571500"/>
            <a:ext cx="2053745" cy="40398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rial Black" charset="0"/>
              </a:rPr>
              <a:t>研究方法</a:t>
            </a:r>
            <a:endParaRPr lang="en-US" altLang="zh-CN" dirty="0">
              <a:latin typeface="Arial Black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30160" y="1448330"/>
            <a:ext cx="795397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 smtClean="0"/>
              <a:t>采用</a:t>
            </a:r>
            <a:r>
              <a:rPr lang="zh-CN" altLang="zh-CN" dirty="0"/>
              <a:t>基于机器学习技术对期望接收的消息</a:t>
            </a:r>
            <a:r>
              <a:rPr lang="zh-CN" altLang="zh-CN" dirty="0" smtClean="0"/>
              <a:t>量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时间与速率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zh-CN" altLang="zh-CN" dirty="0" smtClean="0"/>
              <a:t>进行</a:t>
            </a:r>
            <a:r>
              <a:rPr lang="zh-CN" altLang="zh-CN" dirty="0"/>
              <a:t>更有效预测，从而优化图数据的并行计算</a:t>
            </a:r>
            <a:r>
              <a:rPr lang="zh-CN" altLang="zh-CN" dirty="0" smtClean="0"/>
              <a:t>。</a:t>
            </a:r>
            <a:endParaRPr lang="zh-CN" altLang="en-US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96000" y="2799170"/>
            <a:ext cx="2053745" cy="36694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rial Black" charset="0"/>
              </a:rPr>
              <a:t>研究内容</a:t>
            </a:r>
            <a:endParaRPr lang="en-US" altLang="zh-CN" dirty="0">
              <a:latin typeface="Arial Black" charset="0"/>
            </a:endParaRPr>
          </a:p>
        </p:txBody>
      </p:sp>
      <p:grpSp>
        <p:nvGrpSpPr>
          <p:cNvPr id="40" name="组合 8"/>
          <p:cNvGrpSpPr/>
          <p:nvPr/>
        </p:nvGrpSpPr>
        <p:grpSpPr>
          <a:xfrm>
            <a:off x="2390970" y="3985180"/>
            <a:ext cx="2730500" cy="368300"/>
            <a:chOff x="3195" y="7631"/>
            <a:chExt cx="4300" cy="580"/>
          </a:xfrm>
        </p:grpSpPr>
        <p:sp>
          <p:nvSpPr>
            <p:cNvPr id="41" name="L 形 40"/>
            <p:cNvSpPr/>
            <p:nvPr/>
          </p:nvSpPr>
          <p:spPr>
            <a:xfrm>
              <a:off x="3477" y="7986"/>
              <a:ext cx="4019" cy="225"/>
            </a:xfrm>
            <a:prstGeom prst="corne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95" y="7631"/>
              <a:ext cx="565" cy="58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2"/>
                  </a:solidFill>
                  <a:uFillTx/>
                  <a:latin typeface="Arial" pitchFamily="34" charset="0"/>
                  <a:ea typeface="微软雅黑" pitchFamily="34" charset="-122"/>
                  <a:cs typeface="Arial" charset="0"/>
                  <a:sym typeface="+mn-ea"/>
                </a:rPr>
                <a:t>▲</a:t>
              </a:r>
              <a:endParaRPr lang="zh-CN" altLang="en-US" sz="1400" dirty="0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2905384" y="3878187"/>
            <a:ext cx="2149585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dirty="0" smtClean="0">
                <a:latin typeface="Arial" pitchFamily="34" charset="0"/>
                <a:ea typeface="微软雅黑" pitchFamily="34" charset="-122"/>
              </a:rPr>
              <a:t>图应用算法分类</a:t>
            </a:r>
          </a:p>
        </p:txBody>
      </p:sp>
      <p:grpSp>
        <p:nvGrpSpPr>
          <p:cNvPr id="44" name="组合 8"/>
          <p:cNvGrpSpPr/>
          <p:nvPr/>
        </p:nvGrpSpPr>
        <p:grpSpPr>
          <a:xfrm>
            <a:off x="2396470" y="4744060"/>
            <a:ext cx="2730500" cy="368300"/>
            <a:chOff x="3195" y="7631"/>
            <a:chExt cx="4300" cy="580"/>
          </a:xfrm>
        </p:grpSpPr>
        <p:sp>
          <p:nvSpPr>
            <p:cNvPr id="45" name="L 形 44"/>
            <p:cNvSpPr/>
            <p:nvPr/>
          </p:nvSpPr>
          <p:spPr>
            <a:xfrm>
              <a:off x="3477" y="7986"/>
              <a:ext cx="4019" cy="225"/>
            </a:xfrm>
            <a:prstGeom prst="corne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195" y="7631"/>
              <a:ext cx="565" cy="58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2"/>
                  </a:solidFill>
                  <a:uFillTx/>
                  <a:latin typeface="Arial" pitchFamily="34" charset="0"/>
                  <a:ea typeface="微软雅黑" pitchFamily="34" charset="-122"/>
                  <a:cs typeface="Arial" charset="0"/>
                  <a:sym typeface="+mn-ea"/>
                </a:rPr>
                <a:t>▲</a:t>
              </a:r>
              <a:endParaRPr lang="zh-CN" altLang="en-US" sz="1400" dirty="0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2910884" y="4637067"/>
            <a:ext cx="2149585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dirty="0" smtClean="0">
                <a:latin typeface="Arial" pitchFamily="34" charset="0"/>
                <a:ea typeface="微软雅黑" pitchFamily="34" charset="-122"/>
              </a:rPr>
              <a:t>模型训练与预测</a:t>
            </a:r>
          </a:p>
        </p:txBody>
      </p:sp>
      <p:grpSp>
        <p:nvGrpSpPr>
          <p:cNvPr id="48" name="组合 8"/>
          <p:cNvGrpSpPr/>
          <p:nvPr/>
        </p:nvGrpSpPr>
        <p:grpSpPr>
          <a:xfrm>
            <a:off x="2390970" y="5548660"/>
            <a:ext cx="2730500" cy="368300"/>
            <a:chOff x="3195" y="7631"/>
            <a:chExt cx="4300" cy="580"/>
          </a:xfrm>
        </p:grpSpPr>
        <p:sp>
          <p:nvSpPr>
            <p:cNvPr id="49" name="L 形 48"/>
            <p:cNvSpPr/>
            <p:nvPr/>
          </p:nvSpPr>
          <p:spPr>
            <a:xfrm>
              <a:off x="3477" y="7986"/>
              <a:ext cx="4019" cy="225"/>
            </a:xfrm>
            <a:prstGeom prst="corne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195" y="7631"/>
              <a:ext cx="565" cy="58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2"/>
                  </a:solidFill>
                  <a:uFillTx/>
                  <a:latin typeface="Arial" pitchFamily="34" charset="0"/>
                  <a:ea typeface="微软雅黑" pitchFamily="34" charset="-122"/>
                  <a:cs typeface="Arial" charset="0"/>
                  <a:sym typeface="+mn-ea"/>
                </a:rPr>
                <a:t>▲</a:t>
              </a:r>
              <a:endParaRPr lang="zh-CN" altLang="en-US" sz="1400" dirty="0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2905384" y="5441667"/>
            <a:ext cx="2149585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dirty="0" smtClean="0">
                <a:latin typeface="Arial" pitchFamily="34" charset="0"/>
                <a:ea typeface="微软雅黑" pitchFamily="34" charset="-122"/>
              </a:rPr>
              <a:t>并行图计算系统实现</a:t>
            </a:r>
          </a:p>
        </p:txBody>
      </p:sp>
    </p:spTree>
    <p:extLst>
      <p:ext uri="{BB962C8B-B14F-4D97-AF65-F5344CB8AC3E}">
        <p14:creationId xmlns:p14="http://schemas.microsoft.com/office/powerpoint/2010/main" val="295945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50"/>
                            </p:stCondLst>
                            <p:childTnLst>
                              <p:par>
                                <p:cTn id="20" presetID="4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00"/>
                            </p:stCondLst>
                            <p:childTnLst>
                              <p:par>
                                <p:cTn id="3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300"/>
                            </p:stCondLst>
                            <p:childTnLst>
                              <p:par>
                                <p:cTn id="4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7" grpId="2" animBg="1"/>
      <p:bldP spid="38" grpId="0"/>
      <p:bldP spid="39" grpId="0" animBg="1"/>
      <p:bldP spid="39" grpId="1" animBg="1"/>
      <p:bldP spid="3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8"/>
          <p:cNvGrpSpPr/>
          <p:nvPr/>
        </p:nvGrpSpPr>
        <p:grpSpPr>
          <a:xfrm>
            <a:off x="1156530" y="556180"/>
            <a:ext cx="2730500" cy="368300"/>
            <a:chOff x="3195" y="7631"/>
            <a:chExt cx="4300" cy="580"/>
          </a:xfrm>
        </p:grpSpPr>
        <p:sp>
          <p:nvSpPr>
            <p:cNvPr id="31" name="L 形 30"/>
            <p:cNvSpPr/>
            <p:nvPr/>
          </p:nvSpPr>
          <p:spPr>
            <a:xfrm>
              <a:off x="3477" y="7986"/>
              <a:ext cx="4019" cy="225"/>
            </a:xfrm>
            <a:prstGeom prst="corne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195" y="7631"/>
              <a:ext cx="565" cy="58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2"/>
                  </a:solidFill>
                  <a:uFillTx/>
                  <a:latin typeface="Arial" pitchFamily="34" charset="0"/>
                  <a:ea typeface="微软雅黑" pitchFamily="34" charset="-122"/>
                  <a:cs typeface="Arial" charset="0"/>
                  <a:sym typeface="+mn-ea"/>
                </a:rPr>
                <a:t>▲</a:t>
              </a:r>
              <a:endParaRPr lang="zh-CN" altLang="en-US" sz="1400" dirty="0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670944" y="449187"/>
            <a:ext cx="2149585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 smtClean="0">
                <a:latin typeface="Arial" pitchFamily="34" charset="0"/>
                <a:ea typeface="微软雅黑" pitchFamily="34" charset="-122"/>
              </a:rPr>
              <a:t>图应用算法分类</a:t>
            </a:r>
          </a:p>
        </p:txBody>
      </p:sp>
      <p:sp>
        <p:nvSpPr>
          <p:cNvPr id="2" name="矩形 1"/>
          <p:cNvSpPr/>
          <p:nvPr/>
        </p:nvSpPr>
        <p:spPr>
          <a:xfrm>
            <a:off x="1863090" y="1334427"/>
            <a:ext cx="9063990" cy="42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b="1" dirty="0" smtClean="0"/>
              <a:t>不同类别的算法，</a:t>
            </a:r>
            <a:r>
              <a:rPr lang="zh-CN" altLang="en-US" b="1" dirty="0" smtClean="0"/>
              <a:t>特征提取、训练策略不同</a:t>
            </a:r>
            <a:endParaRPr lang="en-US" altLang="zh-CN" b="1" dirty="0" smtClean="0"/>
          </a:p>
        </p:txBody>
      </p:sp>
      <p:sp>
        <p:nvSpPr>
          <p:cNvPr id="37" name="文本框 36"/>
          <p:cNvSpPr txBox="1"/>
          <p:nvPr/>
        </p:nvSpPr>
        <p:spPr>
          <a:xfrm>
            <a:off x="2657233" y="2121742"/>
            <a:ext cx="565999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CN" sz="1600" dirty="0" smtClean="0">
                <a:latin typeface="Arial" pitchFamily="34" charset="0"/>
                <a:ea typeface="微软雅黑" pitchFamily="34" charset="-122"/>
              </a:rPr>
              <a:t>(</a:t>
            </a:r>
            <a:r>
              <a:rPr kumimoji="1" lang="zh-CN" altLang="en-US" sz="1600" dirty="0" smtClean="0">
                <a:latin typeface="Arial" pitchFamily="34" charset="0"/>
                <a:ea typeface="微软雅黑" pitchFamily="34" charset="-122"/>
              </a:rPr>
              <a:t>训练策略</a:t>
            </a:r>
            <a:r>
              <a:rPr kumimoji="1" lang="en-US" altLang="zh-CN" sz="1600" dirty="0" smtClean="0">
                <a:latin typeface="Arial" pitchFamily="34" charset="0"/>
                <a:ea typeface="微软雅黑" pitchFamily="34" charset="-122"/>
              </a:rPr>
              <a:t>)</a:t>
            </a:r>
            <a:r>
              <a:rPr kumimoji="1" lang="zh-CN" altLang="en-US" sz="1600" dirty="0" smtClean="0">
                <a:latin typeface="Arial" pitchFamily="34" charset="0"/>
                <a:ea typeface="微软雅黑" pitchFamily="34" charset="-122"/>
              </a:rPr>
              <a:t> 是否依赖于</a:t>
            </a:r>
            <a:r>
              <a:rPr kumimoji="1" lang="en-US" altLang="zh-CN" sz="1600" dirty="0" smtClean="0">
                <a:latin typeface="Arial" pitchFamily="34" charset="0"/>
                <a:ea typeface="微软雅黑" pitchFamily="34" charset="-122"/>
              </a:rPr>
              <a:t>query</a:t>
            </a:r>
            <a:r>
              <a:rPr kumimoji="1" lang="zh-CN" altLang="en-US" sz="1600" dirty="0" smtClean="0">
                <a:latin typeface="Arial" pitchFamily="34" charset="0"/>
                <a:ea typeface="微软雅黑" pitchFamily="34" charset="-122"/>
              </a:rPr>
              <a:t>   </a:t>
            </a:r>
            <a:r>
              <a:rPr kumimoji="1" lang="en-US" altLang="zh-CN" sz="1600" dirty="0" smtClean="0">
                <a:latin typeface="Arial" pitchFamily="34" charset="0"/>
                <a:ea typeface="微软雅黑" pitchFamily="34" charset="-122"/>
              </a:rPr>
              <a:t>(</a:t>
            </a:r>
            <a:r>
              <a:rPr kumimoji="1" lang="en-US" altLang="zh-CN" sz="1600" dirty="0" err="1" smtClean="0">
                <a:latin typeface="Arial" pitchFamily="34" charset="0"/>
                <a:ea typeface="微软雅黑" pitchFamily="34" charset="-122"/>
              </a:rPr>
              <a:t>pagerank</a:t>
            </a:r>
            <a:r>
              <a:rPr kumimoji="1" lang="en-US" altLang="zh-CN" sz="1600" dirty="0" smtClean="0">
                <a:latin typeface="Arial" pitchFamily="34" charset="0"/>
                <a:ea typeface="微软雅黑" pitchFamily="34" charset="-122"/>
              </a:rPr>
              <a:t>)   (</a:t>
            </a:r>
            <a:r>
              <a:rPr kumimoji="1" lang="en-US" altLang="zh-CN" sz="1600" dirty="0" err="1" smtClean="0">
                <a:latin typeface="Arial" pitchFamily="34" charset="0"/>
                <a:ea typeface="微软雅黑" pitchFamily="34" charset="-122"/>
              </a:rPr>
              <a:t>sssp</a:t>
            </a:r>
            <a:r>
              <a:rPr kumimoji="1" lang="en-US" altLang="zh-CN" sz="1600" dirty="0" smtClean="0">
                <a:latin typeface="Arial" pitchFamily="34" charset="0"/>
                <a:ea typeface="微软雅黑" pitchFamily="34" charset="-122"/>
              </a:rPr>
              <a:t>)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endParaRPr kumimoji="1" lang="en-US" altLang="zh-CN" sz="1600" dirty="0" smtClean="0">
              <a:latin typeface="Arial" pitchFamily="34" charset="0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CN" sz="1600" dirty="0" smtClean="0">
                <a:latin typeface="Arial" pitchFamily="34" charset="0"/>
                <a:ea typeface="微软雅黑" pitchFamily="34" charset="-122"/>
              </a:rPr>
              <a:t>(</a:t>
            </a:r>
            <a:r>
              <a:rPr kumimoji="1" lang="zh-CN" altLang="en-US" sz="1600" dirty="0" smtClean="0">
                <a:latin typeface="Arial" pitchFamily="34" charset="0"/>
                <a:ea typeface="微软雅黑" pitchFamily="34" charset="-122"/>
              </a:rPr>
              <a:t>特征提取</a:t>
            </a:r>
            <a:r>
              <a:rPr kumimoji="1" lang="en-US" altLang="zh-CN" sz="1600" dirty="0" smtClean="0">
                <a:latin typeface="Arial" pitchFamily="34" charset="0"/>
                <a:ea typeface="微软雅黑" pitchFamily="34" charset="-122"/>
              </a:rPr>
              <a:t>)</a:t>
            </a:r>
            <a:r>
              <a:rPr kumimoji="1" lang="zh-CN" altLang="en-US" sz="1600" dirty="0" smtClean="0">
                <a:latin typeface="Arial" pitchFamily="34" charset="0"/>
                <a:ea typeface="微软雅黑" pitchFamily="34" charset="-122"/>
              </a:rPr>
              <a:t> 是否依赖于消息传递的数量</a:t>
            </a:r>
            <a:endParaRPr kumimoji="1" lang="zh-CN" altLang="en-US" sz="16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15305" y="4055329"/>
            <a:ext cx="8924730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zh-CN" dirty="0" smtClean="0"/>
              <a:t>单</a:t>
            </a:r>
            <a:r>
              <a:rPr lang="zh-CN" altLang="zh-CN" dirty="0"/>
              <a:t>源最短路径、模式匹配、广度优先搜索、协同过滤</a:t>
            </a:r>
            <a:r>
              <a:rPr lang="en-US" altLang="zh-CN" dirty="0"/>
              <a:t>(</a:t>
            </a:r>
            <a:r>
              <a:rPr lang="zh-CN" altLang="zh-CN" dirty="0"/>
              <a:t>矩阵分解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zh-CN" altLang="en-US" dirty="0"/>
              <a:t>页面分值排序</a:t>
            </a:r>
            <a:r>
              <a:rPr lang="zh-CN" altLang="zh-CN" dirty="0"/>
              <a:t>、标签传播等图应用算法，</a:t>
            </a:r>
            <a:r>
              <a:rPr lang="zh-CN" altLang="en-US" dirty="0"/>
              <a:t>进行分类。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zh-CN" dirty="0"/>
              <a:t>提取不同的特征，并采用不用的训练策略，</a:t>
            </a:r>
            <a:r>
              <a:rPr lang="zh-CN" altLang="en-US" dirty="0"/>
              <a:t>通用的</a:t>
            </a:r>
            <a:r>
              <a:rPr lang="zh-CN" altLang="zh-CN" dirty="0"/>
              <a:t>预测思路及预测模型 </a:t>
            </a:r>
            <a:r>
              <a:rPr lang="zh-CN" altLang="en-US" dirty="0"/>
              <a:t>，甚至是参数调节方向。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770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8"/>
          <p:cNvGrpSpPr/>
          <p:nvPr/>
        </p:nvGrpSpPr>
        <p:grpSpPr>
          <a:xfrm>
            <a:off x="1156530" y="556180"/>
            <a:ext cx="2730500" cy="368300"/>
            <a:chOff x="3195" y="7631"/>
            <a:chExt cx="4300" cy="580"/>
          </a:xfrm>
        </p:grpSpPr>
        <p:sp>
          <p:nvSpPr>
            <p:cNvPr id="31" name="L 形 30"/>
            <p:cNvSpPr/>
            <p:nvPr/>
          </p:nvSpPr>
          <p:spPr>
            <a:xfrm>
              <a:off x="3477" y="7986"/>
              <a:ext cx="4019" cy="225"/>
            </a:xfrm>
            <a:prstGeom prst="corne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195" y="7631"/>
              <a:ext cx="565" cy="58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2"/>
                  </a:solidFill>
                  <a:uFillTx/>
                  <a:latin typeface="Arial" pitchFamily="34" charset="0"/>
                  <a:ea typeface="微软雅黑" pitchFamily="34" charset="-122"/>
                  <a:cs typeface="Arial" charset="0"/>
                  <a:sym typeface="+mn-ea"/>
                </a:rPr>
                <a:t>▲</a:t>
              </a:r>
              <a:endParaRPr lang="zh-CN" altLang="en-US" sz="1400" dirty="0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670944" y="449187"/>
            <a:ext cx="2149585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 smtClean="0">
                <a:latin typeface="Arial" pitchFamily="34" charset="0"/>
                <a:ea typeface="微软雅黑" pitchFamily="34" charset="-122"/>
              </a:rPr>
              <a:t>模型训练与预测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042310" y="1272438"/>
            <a:ext cx="8640000" cy="1827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arenR"/>
            </a:pPr>
            <a:r>
              <a:rPr lang="zh-CN" altLang="en-US" dirty="0" smtClean="0"/>
              <a:t>收集训练数据，</a:t>
            </a:r>
            <a:r>
              <a:rPr lang="zh-CN" altLang="en-US" b="1" dirty="0" smtClean="0"/>
              <a:t>尽可能保证训练数据最优</a:t>
            </a:r>
            <a:endParaRPr lang="en-US" altLang="zh-CN" b="1" dirty="0" smtClean="0"/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zh-CN" altLang="en-US" b="1" dirty="0" smtClean="0"/>
              <a:t>针对某一图算法提取特征</a:t>
            </a:r>
            <a:endParaRPr lang="en-US" altLang="zh-CN" b="1" dirty="0" smtClean="0"/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zh-CN" altLang="en-US" dirty="0" smtClean="0"/>
              <a:t>选取多种机器学习模型进行训练、测试</a:t>
            </a:r>
            <a:endParaRPr lang="en-US" altLang="zh-CN" dirty="0" smtClean="0"/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zh-CN" altLang="en-US" dirty="0" smtClean="0"/>
              <a:t>选取效果最好的做为最终的预测器，并嵌入图计算系统中</a:t>
            </a:r>
            <a:endParaRPr lang="en-US" altLang="zh-CN" dirty="0" smtClean="0"/>
          </a:p>
          <a:p>
            <a:pPr marL="342900" indent="-342900">
              <a:lnSpc>
                <a:spcPct val="130000"/>
              </a:lnSpc>
              <a:buAutoNum type="arabicParenR"/>
            </a:pPr>
            <a:endParaRPr lang="en-US" altLang="zh-CN" sz="1600" b="1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2611632" y="3844746"/>
            <a:ext cx="4525286" cy="197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kumimoji="1" lang="zh-CN" altLang="en-US" sz="1600" dirty="0">
                <a:latin typeface="Arial" pitchFamily="34" charset="0"/>
                <a:ea typeface="微软雅黑" pitchFamily="34" charset="-122"/>
              </a:rPr>
              <a:t>岭回归模型</a:t>
            </a:r>
            <a:endParaRPr kumimoji="1" lang="en-US" altLang="zh-CN" sz="1600" dirty="0">
              <a:latin typeface="Arial" pitchFamily="34" charset="0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endParaRPr kumimoji="1" lang="en-US" altLang="zh-CN" sz="1600" dirty="0">
              <a:latin typeface="Arial" pitchFamily="34" charset="0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kumimoji="1" lang="zh-CN" altLang="zh-CN" sz="1600" dirty="0">
                <a:latin typeface="Arial" pitchFamily="34" charset="0"/>
                <a:ea typeface="微软雅黑" pitchFamily="34" charset="-122"/>
              </a:rPr>
              <a:t>局部加权线性回归</a:t>
            </a:r>
            <a:r>
              <a:rPr kumimoji="1" lang="zh-CN" altLang="en-US" sz="1600" dirty="0">
                <a:latin typeface="Arial" pitchFamily="34" charset="0"/>
                <a:ea typeface="微软雅黑" pitchFamily="34" charset="-122"/>
              </a:rPr>
              <a:t>模型</a:t>
            </a:r>
            <a:endParaRPr kumimoji="1" lang="en-US" altLang="zh-CN" sz="1600" dirty="0">
              <a:latin typeface="Arial" pitchFamily="34" charset="0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endParaRPr kumimoji="1" lang="en-US" altLang="zh-CN" sz="1600" dirty="0">
              <a:latin typeface="Arial" pitchFamily="34" charset="0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kumimoji="1" lang="zh-CN" altLang="en-US" sz="1600" dirty="0">
                <a:latin typeface="Arial" pitchFamily="34" charset="0"/>
                <a:ea typeface="微软雅黑" pitchFamily="34" charset="-122"/>
              </a:rPr>
              <a:t>随机森林</a:t>
            </a:r>
            <a:r>
              <a:rPr kumimoji="1" lang="zh-CN" altLang="en-US" sz="1600" dirty="0" smtClean="0">
                <a:latin typeface="Arial" pitchFamily="34" charset="0"/>
                <a:ea typeface="微软雅黑" pitchFamily="34" charset="-122"/>
              </a:rPr>
              <a:t>模型</a:t>
            </a:r>
            <a:endParaRPr kumimoji="1" lang="en-US" altLang="zh-CN" sz="1400" dirty="0" smtClean="0">
              <a:latin typeface="Arial" pitchFamily="34" charset="0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endParaRPr kumimoji="1" lang="zh-CN" altLang="en-US" sz="1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56530" y="3325100"/>
            <a:ext cx="443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模型选取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9395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636</Words>
  <Application>Microsoft Macintosh PowerPoint</Application>
  <PresentationFormat>宽屏</PresentationFormat>
  <Paragraphs>113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 Black</vt:lpstr>
      <vt:lpstr>Cambria Math</vt:lpstr>
      <vt:lpstr>Times New Roman</vt:lpstr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Microsoft Office 用户</cp:lastModifiedBy>
  <cp:revision>91</cp:revision>
  <dcterms:created xsi:type="dcterms:W3CDTF">2016-01-19T08:46:18Z</dcterms:created>
  <dcterms:modified xsi:type="dcterms:W3CDTF">2018-12-04T13:23:59Z</dcterms:modified>
</cp:coreProperties>
</file>