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888700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小车服务端代码讲解</a:t>
            </a:r>
            <a:endParaRPr lang="en-US"/>
          </a:p>
        </p:txBody>
      </p:sp>
      <p:sp>
        <p:nvSpPr>
          <p:cNvPr id="154422104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55838" y="2708919"/>
            <a:ext cx="6720744" cy="176782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/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山东大学（威海）数科班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智能小车 暑期科研实训项目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讲解人： 任鹏飞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2022.8.27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64045795" name="" hidden="0"/>
          <p:cNvSpPr txBox="1"/>
          <p:nvPr isPhoto="0" userDrawn="0"/>
        </p:nvSpPr>
        <p:spPr bwMode="auto">
          <a:xfrm flipH="0" flipV="0">
            <a:off x="144498" y="206373"/>
            <a:ext cx="11232158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本文档使用开源软件 OnlyOffice 制作</a:t>
            </a:r>
            <a:endParaRPr/>
          </a:p>
          <a:p>
            <a:pPr>
              <a:defRPr/>
            </a:pPr>
            <a:r>
              <a:rPr/>
              <a:t>此演示文档在 GitHub 上开源：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https://github.com/lie-flat/smart-car-deep-learning/tree/main/docs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85247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67008" y="5026272"/>
            <a:ext cx="3923890" cy="141055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/>
              <a:t>init.h</a:t>
            </a:r>
            <a:br>
              <a:rPr/>
            </a:br>
            <a:r>
              <a:rPr/>
              <a:t>WiFi 初始化</a:t>
            </a:r>
            <a:endParaRPr/>
          </a:p>
        </p:txBody>
      </p:sp>
      <p:pic>
        <p:nvPicPr>
          <p:cNvPr id="66589628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5056481" y="41359"/>
            <a:ext cx="7108085" cy="7039297"/>
          </a:xfrm>
          <a:prstGeom prst="rect">
            <a:avLst/>
          </a:prstGeom>
        </p:spPr>
      </p:pic>
      <p:sp>
        <p:nvSpPr>
          <p:cNvPr id="320215327" name="" hidden="0"/>
          <p:cNvSpPr txBox="1"/>
          <p:nvPr isPhoto="0" userDrawn="0"/>
        </p:nvSpPr>
        <p:spPr bwMode="auto">
          <a:xfrm flipH="0" flipV="0">
            <a:off x="525875" y="3004038"/>
            <a:ext cx="3865023" cy="883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使用宏来选择AP模式还是STATION模式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807941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251" y="-384784"/>
            <a:ext cx="12175496" cy="7272091"/>
          </a:xfrm>
          <a:prstGeom prst="rect">
            <a:avLst/>
          </a:prstGeom>
        </p:spPr>
      </p:pic>
      <p:pic>
        <p:nvPicPr>
          <p:cNvPr id="19529908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7844936" y="3030263"/>
            <a:ext cx="4013213" cy="3160986"/>
          </a:xfrm>
          <a:prstGeom prst="rect">
            <a:avLst/>
          </a:prstGeom>
        </p:spPr>
      </p:pic>
      <p:sp>
        <p:nvSpPr>
          <p:cNvPr id="124802201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主程序—platformio.ini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85155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主程序—main.cpp</a:t>
            </a:r>
            <a:endParaRPr/>
          </a:p>
        </p:txBody>
      </p:sp>
      <p:pic>
        <p:nvPicPr>
          <p:cNvPr id="1558047416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380920" y="1307734"/>
            <a:ext cx="9430159" cy="5148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2382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主程序—main.cpp—轮速计中断</a:t>
            </a:r>
            <a:endParaRPr/>
          </a:p>
        </p:txBody>
      </p:sp>
      <p:pic>
        <p:nvPicPr>
          <p:cNvPr id="1171614184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609599" y="2106156"/>
            <a:ext cx="10972800" cy="3514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23425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主程序—main.cpp—setup()--初始化</a:t>
            </a:r>
            <a:endParaRPr/>
          </a:p>
        </p:txBody>
      </p:sp>
      <p:pic>
        <p:nvPicPr>
          <p:cNvPr id="1261216657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723887" y="1307124"/>
            <a:ext cx="10422362" cy="555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7675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主程序—main.cpp—setup()</a:t>
            </a:r>
            <a:endParaRPr/>
          </a:p>
        </p:txBody>
      </p:sp>
      <p:pic>
        <p:nvPicPr>
          <p:cNvPr id="714243767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730814" y="1472590"/>
            <a:ext cx="10730370" cy="5356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63468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9" y="274638"/>
            <a:ext cx="3147323" cy="547699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/>
              <a:t>主程序</a:t>
            </a:r>
            <a:br>
              <a:rPr/>
            </a:br>
            <a:r>
              <a:rPr/>
              <a:t>main.cpp</a:t>
            </a:r>
            <a:br>
              <a:rPr/>
            </a:br>
            <a:r>
              <a:rPr/>
              <a:t>setup()</a:t>
            </a:r>
            <a:br>
              <a:rPr/>
            </a:br>
            <a:r>
              <a:rPr/>
              <a:t>电/舵机控制</a:t>
            </a:r>
            <a:endParaRPr/>
          </a:p>
        </p:txBody>
      </p:sp>
      <p:pic>
        <p:nvPicPr>
          <p:cNvPr id="86753586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872284" y="-11721"/>
            <a:ext cx="8255647" cy="687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167479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6522" y="2069855"/>
            <a:ext cx="3312178" cy="406644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主程序</a:t>
            </a:r>
            <a:b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main.cpp</a:t>
            </a:r>
            <a:b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setup()</a:t>
            </a:r>
            <a:b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MPU6050</a:t>
            </a:r>
            <a:b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轮速计</a:t>
            </a:r>
            <a:endParaRPr/>
          </a:p>
        </p:txBody>
      </p:sp>
      <p:pic>
        <p:nvPicPr>
          <p:cNvPr id="62843178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382978" y="43840"/>
            <a:ext cx="8763270" cy="6804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1382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9879306" y="256321"/>
            <a:ext cx="2123602" cy="3443774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主程序</a:t>
            </a:r>
            <a:br>
              <a:rPr sz="3600"/>
            </a:br>
            <a:r>
              <a:rPr sz="3600"/>
              <a:t>main.cpp</a:t>
            </a:r>
            <a:br>
              <a:rPr sz="3600"/>
            </a:br>
            <a:r>
              <a:rPr sz="3600"/>
              <a:t>setup()</a:t>
            </a:r>
            <a:br>
              <a:rPr sz="3600"/>
            </a:br>
            <a:r>
              <a:rPr sz="3600"/>
              <a:t>蜂鸣器</a:t>
            </a:r>
            <a:endParaRPr sz="3600"/>
          </a:p>
        </p:txBody>
      </p:sp>
      <p:pic>
        <p:nvPicPr>
          <p:cNvPr id="26540131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-178141" y="43229"/>
            <a:ext cx="10057447" cy="6807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3889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主程序—loop()</a:t>
            </a:r>
            <a:endParaRPr/>
          </a:p>
        </p:txBody>
      </p:sp>
      <p:pic>
        <p:nvPicPr>
          <p:cNvPr id="1693530578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419474" y="2317934"/>
            <a:ext cx="5544673" cy="3305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346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项目结构</a:t>
            </a:r>
            <a:endParaRPr/>
          </a:p>
        </p:txBody>
      </p:sp>
      <p:pic>
        <p:nvPicPr>
          <p:cNvPr id="128289934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609599" y="1486600"/>
            <a:ext cx="5795959" cy="4525962"/>
          </a:xfrm>
          <a:prstGeom prst="rect">
            <a:avLst/>
          </a:prstGeom>
        </p:spPr>
      </p:pic>
      <p:sp>
        <p:nvSpPr>
          <p:cNvPr id="573663484" name="" hidden="0"/>
          <p:cNvSpPr/>
          <p:nvPr isPhoto="0" userDrawn="0"/>
        </p:nvSpPr>
        <p:spPr bwMode="auto">
          <a:xfrm flipH="0" flipV="0">
            <a:off x="848531" y="3862431"/>
            <a:ext cx="964938" cy="243491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377712" name="" hidden="0"/>
          <p:cNvSpPr/>
          <p:nvPr isPhoto="0" userDrawn="0"/>
        </p:nvSpPr>
        <p:spPr bwMode="auto">
          <a:xfrm flipH="0" flipV="0">
            <a:off x="894769" y="4759445"/>
            <a:ext cx="1214623" cy="585651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3121509" name="" hidden="0"/>
          <p:cNvSpPr txBox="1"/>
          <p:nvPr isPhoto="0" userDrawn="0"/>
        </p:nvSpPr>
        <p:spPr bwMode="auto">
          <a:xfrm flipH="0" flipV="0">
            <a:off x="6548227" y="1535096"/>
            <a:ext cx="5223955" cy="2834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main: 当前版本的主程序，开发板产生热点, 静态 IP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web_ctrl: 之前的主程序，开发板连接外部 WIFI，使用动态 IP, 我们编写了一个简单的设备发现协议来让电脑发现各个硬件的 IP 地址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shared/lie-flat: 我们编写的共享函数库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camera_web_server: 基于 ESP32 官方例程的摄像头服务器程序。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其他文件夹是一些零散的小测试程序，意义不大，不在此处讲解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27323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程序展示</a:t>
            </a:r>
            <a:endParaRPr/>
          </a:p>
        </p:txBody>
      </p:sp>
      <p:sp>
        <p:nvSpPr>
          <p:cNvPr id="11826582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您可以使用开源的 httpie 在终端测试主程序的 HTTP API</a:t>
            </a:r>
            <a:endParaRPr/>
          </a:p>
          <a:p>
            <a:pPr>
              <a:defRPr/>
            </a:pPr>
            <a:r>
              <a:rPr/>
              <a:t>演示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03921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共享库</a:t>
            </a:r>
            <a:endParaRPr/>
          </a:p>
        </p:txBody>
      </p:sp>
      <p:pic>
        <p:nvPicPr>
          <p:cNvPr id="45559434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408109" y="1710715"/>
            <a:ext cx="5089657" cy="3496711"/>
          </a:xfrm>
          <a:prstGeom prst="rect">
            <a:avLst/>
          </a:prstGeom>
        </p:spPr>
      </p:pic>
      <p:sp>
        <p:nvSpPr>
          <p:cNvPr id="1211279540" name="" hidden="0"/>
          <p:cNvSpPr txBox="1"/>
          <p:nvPr isPhoto="0" userDrawn="0"/>
        </p:nvSpPr>
        <p:spPr bwMode="auto">
          <a:xfrm flipH="0" flipV="0">
            <a:off x="5790143" y="1703509"/>
            <a:ext cx="5624319" cy="36576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我们将常用的函数和初始化过程，还有全局共享配置都放在了这个共享库里，这个共享库使用了 Arduino Library 的格式，在 Arduino IDE/Platform IO 中添加此库之后，即可直接使用。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通过创建共享库，我们提高了代码的可重用性。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11054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共享库</a:t>
            </a:r>
            <a:endParaRPr/>
          </a:p>
        </p:txBody>
      </p:sp>
      <p:sp>
        <p:nvSpPr>
          <p:cNvPr id="48301889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1"/>
            <a:ext cx="10972800" cy="497571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lie-flat.h, 引入其他头文件，蜂鸣器控制函数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36865344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79230" y="2369527"/>
            <a:ext cx="10059017" cy="3998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97972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共享库</a:t>
            </a:r>
            <a:endParaRPr/>
          </a:p>
        </p:txBody>
      </p:sp>
      <p:sp>
        <p:nvSpPr>
          <p:cNvPr id="5861998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0"/>
            <a:ext cx="10972800" cy="497571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pin.h, </a:t>
            </a:r>
            <a:r>
              <a:rPr/>
              <a:t>定义引脚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2068999264" name="" hidden="0"/>
          <p:cNvSpPr/>
          <p:nvPr isPhoto="0" userDrawn="0"/>
        </p:nvSpPr>
        <p:spPr bwMode="auto">
          <a:xfrm flipH="0" flipV="0">
            <a:off x="752884" y="2949086"/>
            <a:ext cx="5476946" cy="31394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#</a:t>
            </a:r>
            <a:r>
              <a:rPr sz="2000" b="0" i="0" u="none">
                <a:solidFill>
                  <a:srgbClr val="C586C0"/>
                </a:solidFill>
                <a:latin typeface="Cascadia Code PL"/>
                <a:ea typeface="Cascadia Code PL"/>
                <a:cs typeface="Cascadia Code PL"/>
              </a:rPr>
              <a:t>pragma</a:t>
            </a: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once</a:t>
            </a:r>
            <a:br>
              <a:rPr sz="2000" b="0" i="0" u="none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</a:br>
            <a:endParaRPr sz="2000" b="0" i="0" u="none">
              <a:solidFill>
                <a:srgbClr val="9CDCFE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sz="2000" b="0" i="0" u="none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// servo</a:t>
            </a:r>
            <a:endParaRPr sz="20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servo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sz="2000" b="0" i="0" u="none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13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endParaRPr sz="20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servoChan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sz="2000" b="0" i="0" u="none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0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b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</a:br>
            <a:endParaRPr sz="20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sz="2000" b="0" i="0" u="none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// LED</a:t>
            </a:r>
            <a:endParaRPr sz="20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led1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sz="2000" b="0" i="0" u="none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32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r>
              <a:rPr sz="2000" b="0" i="0" u="none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  // Green LED</a:t>
            </a:r>
            <a:endParaRPr sz="20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sz="2000" b="0" i="0" u="none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led2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sz="2000" b="0" i="0" u="none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33</a:t>
            </a:r>
            <a:r>
              <a:rPr sz="2000" b="0" i="0" u="none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r>
              <a:rPr sz="2000" b="0" i="0" u="none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  // Red LED</a:t>
            </a:r>
            <a:br>
              <a:rPr sz="2000" b="0" i="0" u="none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</a:br>
            <a:endParaRPr sz="20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</p:txBody>
      </p:sp>
      <p:sp>
        <p:nvSpPr>
          <p:cNvPr id="593974338" name="" hidden="0"/>
          <p:cNvSpPr txBox="1"/>
          <p:nvPr isPhoto="0" userDrawn="0"/>
        </p:nvSpPr>
        <p:spPr bwMode="auto">
          <a:xfrm flipH="0" flipV="0">
            <a:off x="7017403" y="1600200"/>
            <a:ext cx="4432824" cy="47549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// Keys</a:t>
            </a:r>
            <a:endParaRPr sz="18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key1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35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key2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34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b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</a:b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// Motor</a:t>
            </a:r>
            <a:endParaRPr sz="18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motorA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26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motorB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27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b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</a:b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// MPU</a:t>
            </a:r>
            <a:endParaRPr sz="18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mpuSDA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16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mpuSCL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17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b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</a:b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// Optocoupler</a:t>
            </a:r>
            <a:endParaRPr sz="18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optocoupler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14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b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</a:b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6A9955"/>
                </a:solidFill>
                <a:latin typeface="Cascadia Code PL"/>
                <a:ea typeface="Cascadia Code PL"/>
                <a:cs typeface="Cascadia Code PL"/>
              </a:rPr>
              <a:t>// Buzzer</a:t>
            </a:r>
            <a:endParaRPr sz="1800" b="0" i="0" u="none">
              <a:solidFill>
                <a:srgbClr val="6A9955"/>
              </a:solidFill>
              <a:latin typeface="Cascadia Code PL"/>
              <a:ea typeface="Cascadia Code PL"/>
              <a:cs typeface="Cascadia Code P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const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569CD6"/>
                </a:solidFill>
                <a:latin typeface="Cascadia Code PL"/>
                <a:ea typeface="Cascadia Code PL"/>
                <a:cs typeface="Cascadia Code PL"/>
              </a:rPr>
              <a:t>int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</a:t>
            </a:r>
            <a:r>
              <a:rPr lang="en-US" sz="1800" b="0" i="0" u="none" strike="noStrike" cap="none" spc="0">
                <a:solidFill>
                  <a:srgbClr val="9CDCFE"/>
                </a:solidFill>
                <a:latin typeface="Cascadia Code PL"/>
                <a:ea typeface="Cascadia Code PL"/>
                <a:cs typeface="Cascadia Code PL"/>
              </a:rPr>
              <a:t>buzzer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 = </a:t>
            </a:r>
            <a:r>
              <a:rPr lang="en-US" sz="1800" b="0" i="0" u="none" strike="noStrike" cap="none" spc="0">
                <a:solidFill>
                  <a:srgbClr val="B5CEA8"/>
                </a:solidFill>
                <a:latin typeface="Cascadia Code PL"/>
                <a:ea typeface="Cascadia Code PL"/>
                <a:cs typeface="Cascadia Code PL"/>
              </a:rPr>
              <a:t>25</a:t>
            </a:r>
            <a:r>
              <a:rPr lang="en-US" sz="1800" b="0" i="0" u="none" strike="noStrike" cap="none" spc="0">
                <a:solidFill>
                  <a:srgbClr val="D4D4D4"/>
                </a:solidFill>
                <a:latin typeface="Cascadia Code PL"/>
                <a:ea typeface="Cascadia Code PL"/>
                <a:cs typeface="Cascadia Code PL"/>
              </a:rPr>
              <a:t>;</a:t>
            </a:r>
            <a:endParaRPr sz="1800" b="0" i="0" u="none">
              <a:solidFill>
                <a:srgbClr val="D4D4D4"/>
              </a:solidFill>
              <a:latin typeface="Cascadia Code PL"/>
              <a:ea typeface="Cascadia Code PL"/>
              <a:cs typeface="Cascadia Code P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47498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共享库</a:t>
            </a:r>
            <a:endParaRPr/>
          </a:p>
        </p:txBody>
      </p:sp>
      <p:sp>
        <p:nvSpPr>
          <p:cNvPr id="73402555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299615" y="1526932"/>
            <a:ext cx="3282784" cy="24479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ctrl.h, 控制舵机和电机的函数</a:t>
            </a:r>
            <a:endParaRPr/>
          </a:p>
        </p:txBody>
      </p:sp>
      <p:pic>
        <p:nvPicPr>
          <p:cNvPr id="13518720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56426" y="18196"/>
            <a:ext cx="812850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32224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共享库</a:t>
            </a:r>
            <a:endParaRPr/>
          </a:p>
        </p:txBody>
      </p:sp>
      <p:pic>
        <p:nvPicPr>
          <p:cNvPr id="186828797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866042" y="1636835"/>
            <a:ext cx="10641622" cy="4525962"/>
          </a:xfrm>
          <a:prstGeom prst="rect">
            <a:avLst/>
          </a:prstGeom>
        </p:spPr>
      </p:pic>
      <p:sp>
        <p:nvSpPr>
          <p:cNvPr id="1436683220" name="" hidden="0"/>
          <p:cNvSpPr txBox="1"/>
          <p:nvPr isPhoto="0" userDrawn="0"/>
        </p:nvSpPr>
        <p:spPr bwMode="auto">
          <a:xfrm flipH="0" flipV="0">
            <a:off x="1100913" y="897548"/>
            <a:ext cx="7649965" cy="4877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config.h, 存储通用配置，WIFI/热点的 SSID 和 密码 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74206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56138" y="54830"/>
            <a:ext cx="10972800" cy="1143000"/>
          </a:xfrm>
        </p:spPr>
        <p:txBody>
          <a:bodyPr/>
          <a:lstStyle/>
          <a:p>
            <a:pPr>
              <a:defRPr/>
            </a:pPr>
            <a:r>
              <a:rPr/>
              <a:t>共享库 init.h</a:t>
            </a:r>
            <a:endParaRPr/>
          </a:p>
        </p:txBody>
      </p:sp>
      <p:pic>
        <p:nvPicPr>
          <p:cNvPr id="19870701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91586" y="904753"/>
            <a:ext cx="12191999" cy="5801590"/>
          </a:xfrm>
          <a:prstGeom prst="rect">
            <a:avLst/>
          </a:prstGeom>
        </p:spPr>
      </p:pic>
      <p:pic>
        <p:nvPicPr>
          <p:cNvPr id="50299467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7445981" y="2109665"/>
            <a:ext cx="4443825" cy="3501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8727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9233798" y="54829"/>
            <a:ext cx="2495139" cy="1612044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共享库 </a:t>
            </a:r>
            <a:br>
              <a:rPr/>
            </a:br>
            <a:r>
              <a:rPr/>
              <a:t>init.h</a:t>
            </a:r>
            <a:endParaRPr/>
          </a:p>
        </p:txBody>
      </p:sp>
      <p:pic>
        <p:nvPicPr>
          <p:cNvPr id="1112241286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-6129" y="54829"/>
            <a:ext cx="9059202" cy="6777525"/>
          </a:xfrm>
          <a:prstGeom prst="rect">
            <a:avLst/>
          </a:prstGeom>
        </p:spPr>
      </p:pic>
      <p:sp>
        <p:nvSpPr>
          <p:cNvPr id="2058937257" name="" hidden="0"/>
          <p:cNvSpPr txBox="1"/>
          <p:nvPr isPhoto="0" userDrawn="0"/>
        </p:nvSpPr>
        <p:spPr bwMode="auto">
          <a:xfrm flipH="0" flipV="0">
            <a:off x="9191536" y="1941634"/>
            <a:ext cx="2538588" cy="22860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MPU6050 初始化</a:t>
            </a:r>
            <a:endParaRPr sz="3600"/>
          </a:p>
          <a:p>
            <a:pPr>
              <a:defRPr/>
            </a:pPr>
            <a:endParaRPr sz="3600" i="1"/>
          </a:p>
          <a:p>
            <a:pPr>
              <a:defRPr/>
            </a:pPr>
            <a:r>
              <a:rPr sz="3600"/>
              <a:t>串口初始化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2022-08-27T09:40:03Z</dcterms:modified>
  <cp:category/>
  <cp:contentStatus/>
  <cp:version/>
</cp:coreProperties>
</file>