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Average"/>
      <p:regular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swald-regular.fntdata"/><Relationship Id="rId27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6229a6116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6229a611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6229a6116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6229a611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6229a6116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6229a611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6229a6116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6229a611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6229a6116_3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6229a611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6229a6116_3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6229a6116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6229a6116_3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6229a6116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6229a6116_3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6229a6116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6229a6116_3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6229a6116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6229a6116_4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6229a611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6229a6116_3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6229a6116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6229a6116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6229a611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lieandie/SpyAirlinesPars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по поиску шпионов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4"/>
            <a:ext cx="7801500" cy="15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Семянников Глеб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Скубников Кирилл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Вощинина Мария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0" y="0"/>
            <a:ext cx="9144000" cy="18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u="sng">
                <a:solidFill>
                  <a:schemeClr val="hlink"/>
                </a:solidFill>
                <a:hlinkClick r:id="rId3"/>
              </a:rPr>
              <a:t>https://github.com/lieandie/SpyAirlinesParsing</a:t>
            </a:r>
            <a:endParaRPr sz="1800">
              <a:solidFill>
                <a:schemeClr val="accent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accent3"/>
                </a:solidFill>
              </a:rPr>
              <a:t>https://drive.google.com/open?id=1UX4EDMB85EP-iwg-Yppqy48hXR97x8ow</a:t>
            </a:r>
            <a:endParaRPr sz="1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Консолидация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b="52303" l="0" r="0" t="0"/>
          <a:stretch/>
        </p:blipFill>
        <p:spPr>
          <a:xfrm>
            <a:off x="417350" y="1135500"/>
            <a:ext cx="7917447" cy="3728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Консолидация</a:t>
            </a:r>
            <a:endParaRPr/>
          </a:p>
        </p:txBody>
      </p:sp>
      <p:sp>
        <p:nvSpPr>
          <p:cNvPr id="135" name="Google Shape;135;p23"/>
          <p:cNvSpPr txBox="1"/>
          <p:nvPr>
            <p:ph idx="4294967295" type="body"/>
          </p:nvPr>
        </p:nvSpPr>
        <p:spPr>
          <a:xfrm>
            <a:off x="311700" y="1135525"/>
            <a:ext cx="3999900" cy="3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Принцип работы: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Добавить запись об объекте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Система проверяет есть ли такой объект, если есть - возвращает его id, если нет, то создает новый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Создается связь между id в csv и id в модели (для последующего маппинга)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Добавляются связанные объекты из  csv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В конечной модели создаются связи между новыми объектами (используется запись маппинга)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 b="17426" l="0" r="45539" t="70335"/>
          <a:stretch/>
        </p:blipFill>
        <p:spPr>
          <a:xfrm>
            <a:off x="3750525" y="1215749"/>
            <a:ext cx="5289326" cy="1718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Консолидация</a:t>
            </a:r>
            <a:endParaRPr/>
          </a:p>
        </p:txBody>
      </p:sp>
      <p:sp>
        <p:nvSpPr>
          <p:cNvPr id="142" name="Google Shape;142;p24"/>
          <p:cNvSpPr txBox="1"/>
          <p:nvPr>
            <p:ph idx="4294967295" type="body"/>
          </p:nvPr>
        </p:nvSpPr>
        <p:spPr>
          <a:xfrm>
            <a:off x="311700" y="1135525"/>
            <a:ext cx="3999900" cy="3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Принцип работы: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Добавить запись об объекте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Система проверяет есть ли такой объект, если есть - возвращает его id, если нет, то создает новый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Создается связь между id в csv и id в модели (для последующего маппинга)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Добавляются связанные объекты из  csv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В конечной модели создаются связи между новыми объектами (используется запись маппинга)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 rotWithShape="1">
          <a:blip r:embed="rId3">
            <a:alphaModFix/>
          </a:blip>
          <a:srcRect b="0" l="0" r="46865" t="82266"/>
          <a:stretch/>
        </p:blipFill>
        <p:spPr>
          <a:xfrm>
            <a:off x="3742050" y="1362075"/>
            <a:ext cx="5090254" cy="2456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Сложность вычислений</a:t>
            </a:r>
            <a:endParaRPr/>
          </a:p>
        </p:txBody>
      </p:sp>
      <p:sp>
        <p:nvSpPr>
          <p:cNvPr id="149" name="Google Shape;149;p25"/>
          <p:cNvSpPr txBox="1"/>
          <p:nvPr>
            <p:ph idx="4294967295" type="body"/>
          </p:nvPr>
        </p:nvSpPr>
        <p:spPr>
          <a:xfrm>
            <a:off x="311700" y="1135525"/>
            <a:ext cx="6735600" cy="3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Проблема</a:t>
            </a:r>
            <a:endParaRPr b="1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проверки наличия объекта в модели нужно проверить все объекты, которые там есть!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O(n)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Решение</a:t>
            </a:r>
            <a:endParaRPr b="1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Использование хеш-таблиц!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Почти O(1) на все операции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flat-объекта</a:t>
            </a:r>
            <a:endParaRPr/>
          </a:p>
        </p:txBody>
      </p:sp>
      <p:sp>
        <p:nvSpPr>
          <p:cNvPr id="155" name="Google Shape;155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Порядок действий: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Парсинг исходных файлов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Приведение полей к одному формату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Выделение основных точек консолидации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Формирование flat-объекта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Парсинг файлов</a:t>
            </a:r>
            <a:endParaRPr/>
          </a:p>
        </p:txBody>
      </p:sp>
      <p:sp>
        <p:nvSpPr>
          <p:cNvPr id="161" name="Google Shape;161;p27"/>
          <p:cNvSpPr txBox="1"/>
          <p:nvPr>
            <p:ph idx="4294967295" type="body"/>
          </p:nvPr>
        </p:nvSpPr>
        <p:spPr>
          <a:xfrm>
            <a:off x="311700" y="1135525"/>
            <a:ext cx="8520600" cy="3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Выходные результаты парсинга взяты из реляционного подхода</a:t>
            </a:r>
            <a:endParaRPr b="1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Средствами библиотеки pandas была восстановлена flat модель исходных данных</a:t>
            </a:r>
            <a:endParaRPr b="1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13" y="2809950"/>
            <a:ext cx="8768973" cy="2021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Парсинг файлов</a:t>
            </a:r>
            <a:endParaRPr/>
          </a:p>
        </p:txBody>
      </p:sp>
      <p:sp>
        <p:nvSpPr>
          <p:cNvPr id="168" name="Google Shape;168;p28"/>
          <p:cNvSpPr txBox="1"/>
          <p:nvPr>
            <p:ph idx="4294967295" type="body"/>
          </p:nvPr>
        </p:nvSpPr>
        <p:spPr>
          <a:xfrm>
            <a:off x="311700" y="1135525"/>
            <a:ext cx="8520600" cy="3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FrequentFlyerForum-Profiles.csv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PointzAggregator-AirlinesData.xml.csv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Sirena-export-fixed.tab.csv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SkyTeam-Exchange.csv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YourBoardingPassDotAero.xmls.csv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BoardingData.csv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Приведение полей к одному формату</a:t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26" y="1486750"/>
            <a:ext cx="8932348" cy="741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0164" y="2469650"/>
            <a:ext cx="3243674" cy="24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Формирование flat-объекта</a:t>
            </a: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825" y="1017725"/>
            <a:ext cx="56660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</a:t>
            </a:r>
            <a:r>
              <a:rPr lang="ru"/>
              <a:t>ультаты</a:t>
            </a:r>
            <a:endParaRPr/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375" y="1017725"/>
            <a:ext cx="291725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Обзор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Данные датасета содержат информацию из 7 источников: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FrequentFlyerForum-Profiles.json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SkyTeam-Exchange.yaml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Skyteam_Timetable.pdf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BoardingData.csv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YourBoardingPassDotAero.xmls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PointzAggregator-AirlinesData.xml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Sirena-export.tab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</a:t>
            </a:r>
            <a:endParaRPr/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150" y="1017725"/>
            <a:ext cx="679616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проблемы</a:t>
            </a:r>
            <a:endParaRPr/>
          </a:p>
        </p:txBody>
      </p:sp>
      <p:grpSp>
        <p:nvGrpSpPr>
          <p:cNvPr id="73" name="Google Shape;73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74" name="Google Shape;74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Разные форматы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" name="Google Shape;77;p1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>
                <a:latin typeface="Arial"/>
                <a:ea typeface="Arial"/>
                <a:cs typeface="Arial"/>
                <a:sym typeface="Arial"/>
              </a:rPr>
              <a:t>Все данные представлены в разных форматах. Требуется распарсить все данные и привести к единому формату 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Google Shape;78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79" name="Google Shape;79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Пропуски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p15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>
                <a:latin typeface="Arial"/>
                <a:ea typeface="Arial"/>
                <a:cs typeface="Arial"/>
                <a:sym typeface="Arial"/>
              </a:rPr>
              <a:t>Данные содержат пропуски, что осложняет анализ. При этом можно попытаться достать данные про какой-либо объект из другого источника, где фигурирует этот объект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" name="Google Shape;83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4" name="Google Shape;84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Дублирование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>
                <a:latin typeface="Arial"/>
                <a:ea typeface="Arial"/>
                <a:cs typeface="Arial"/>
                <a:sym typeface="Arial"/>
              </a:rPr>
              <a:t>Данные могут повторяться как внутри одного источника, так и между разными источниками. Такие ситуации нужно отслеживать и удалять дубликаты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200"/>
              <a:t>Цель проекта:</a:t>
            </a:r>
            <a:endParaRPr b="1" sz="4200"/>
          </a:p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r>
              <a:rPr lang="ru" sz="4200"/>
              <a:t>Привести данные к одному формату</a:t>
            </a:r>
            <a:endParaRPr sz="4200"/>
          </a:p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r>
              <a:rPr lang="ru" sz="4200"/>
              <a:t>Провести первичный анализ на шпионов </a:t>
            </a:r>
            <a:endParaRPr sz="4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Консолидация данных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Варианты решения проблемы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3999900" cy="3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Реляционный подход (разные сущности)</a:t>
            </a:r>
            <a:endParaRPr b="1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latin typeface="Arial"/>
                <a:ea typeface="Arial"/>
                <a:cs typeface="Arial"/>
                <a:sym typeface="Arial"/>
              </a:rPr>
              <a:t>Преимущества: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ru" sz="1600">
                <a:latin typeface="Arial"/>
                <a:ea typeface="Arial"/>
                <a:cs typeface="Arial"/>
                <a:sym typeface="Arial"/>
              </a:rPr>
              <a:t>Наглядность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ru" sz="1600">
                <a:latin typeface="Arial"/>
                <a:ea typeface="Arial"/>
                <a:cs typeface="Arial"/>
                <a:sym typeface="Arial"/>
              </a:rPr>
              <a:t>Четкая структура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ru" sz="1600">
                <a:latin typeface="Arial"/>
                <a:ea typeface="Arial"/>
                <a:cs typeface="Arial"/>
                <a:sym typeface="Arial"/>
              </a:rPr>
              <a:t>Занимает меньше памяти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ru" sz="1600">
                <a:latin typeface="Arial"/>
                <a:ea typeface="Arial"/>
                <a:cs typeface="Arial"/>
                <a:sym typeface="Arial"/>
              </a:rPr>
              <a:t>Легко перенести в БД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latin typeface="Arial"/>
                <a:ea typeface="Arial"/>
                <a:cs typeface="Arial"/>
                <a:sym typeface="Arial"/>
              </a:rPr>
              <a:t>Недостатки: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ru" sz="1600">
                <a:latin typeface="Arial"/>
                <a:ea typeface="Arial"/>
                <a:cs typeface="Arial"/>
                <a:sym typeface="Arial"/>
              </a:rPr>
              <a:t>Сложность (об этом далее)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 txBox="1"/>
          <p:nvPr>
            <p:ph idx="2" type="body"/>
          </p:nvPr>
        </p:nvSpPr>
        <p:spPr>
          <a:xfrm>
            <a:off x="4832400" y="1152475"/>
            <a:ext cx="3999900" cy="3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Создание flat-объекта</a:t>
            </a:r>
            <a:endParaRPr b="1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latin typeface="Arial"/>
                <a:ea typeface="Arial"/>
                <a:cs typeface="Arial"/>
                <a:sym typeface="Arial"/>
              </a:rPr>
              <a:t>Преимущества: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ru" sz="1600">
                <a:latin typeface="Arial"/>
                <a:ea typeface="Arial"/>
                <a:cs typeface="Arial"/>
                <a:sym typeface="Arial"/>
              </a:rPr>
              <a:t>Решение несколько проще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ru" sz="1600">
                <a:latin typeface="Arial"/>
                <a:ea typeface="Arial"/>
                <a:cs typeface="Arial"/>
                <a:sym typeface="Arial"/>
              </a:rPr>
              <a:t>Анализ проходит быстрее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latin typeface="Arial"/>
                <a:ea typeface="Arial"/>
                <a:cs typeface="Arial"/>
                <a:sym typeface="Arial"/>
              </a:rPr>
              <a:t>Недостатки: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ru" sz="1600">
                <a:latin typeface="Arial"/>
                <a:ea typeface="Arial"/>
                <a:cs typeface="Arial"/>
                <a:sym typeface="Arial"/>
              </a:rPr>
              <a:t>Не наглядно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ru" sz="1600">
                <a:latin typeface="Arial"/>
                <a:ea typeface="Arial"/>
                <a:cs typeface="Arial"/>
                <a:sym typeface="Arial"/>
              </a:rPr>
              <a:t>Сложно восстановить исходную структуру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Реляционный подход</a:t>
            </a:r>
            <a:endParaRPr/>
          </a:p>
        </p:txBody>
      </p:sp>
      <p:sp>
        <p:nvSpPr>
          <p:cNvPr id="110" name="Google Shape;110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Порядок действий: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Парсинг исходных файлов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Определение структуры модели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Обеспечение механизма консолидации данных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Использование механизма консолидации для наполнения модели данными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Парсинг файлов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50468" l="0" r="0" t="0"/>
          <a:stretch/>
        </p:blipFill>
        <p:spPr>
          <a:xfrm>
            <a:off x="3858075" y="445025"/>
            <a:ext cx="4722223" cy="4460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>
            <p:ph idx="4294967295" type="body"/>
          </p:nvPr>
        </p:nvSpPr>
        <p:spPr>
          <a:xfrm>
            <a:off x="311700" y="1135525"/>
            <a:ext cx="3999900" cy="3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 парсинга файлов:</a:t>
            </a:r>
            <a:endParaRPr b="1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FrequentFlyerForum-Profiles.json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loyality.csv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account.csv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place.csv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flight.csv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SkyTeam-Exchange.yaml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flight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card.csv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sit.csv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Разработанная модель данных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725" y="1193525"/>
            <a:ext cx="6586549" cy="354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