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ags/tag65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7" r:id="rId2"/>
    <p:sldMasterId id="2147483687" r:id="rId3"/>
    <p:sldMasterId id="2147483694" r:id="rId4"/>
    <p:sldMasterId id="2147483726" r:id="rId5"/>
    <p:sldMasterId id="2147483748" r:id="rId6"/>
    <p:sldMasterId id="2147483752" r:id="rId7"/>
  </p:sldMasterIdLst>
  <p:notesMasterIdLst>
    <p:notesMasterId r:id="rId21"/>
  </p:notesMasterIdLst>
  <p:sldIdLst>
    <p:sldId id="378" r:id="rId8"/>
    <p:sldId id="2134959104" r:id="rId9"/>
    <p:sldId id="2134959106" r:id="rId10"/>
    <p:sldId id="2134959192" r:id="rId11"/>
    <p:sldId id="2134959107" r:id="rId12"/>
    <p:sldId id="2134959108" r:id="rId13"/>
    <p:sldId id="2134959179" r:id="rId14"/>
    <p:sldId id="2134959228" r:id="rId15"/>
    <p:sldId id="2134959212" r:id="rId16"/>
    <p:sldId id="2134959213" r:id="rId17"/>
    <p:sldId id="2134959174" r:id="rId18"/>
    <p:sldId id="2134959190" r:id="rId19"/>
    <p:sldId id="2134959194" r:id="rId20"/>
  </p:sldIdLst>
  <p:sldSz cx="12192000" cy="6858000"/>
  <p:notesSz cx="6858000" cy="9144000"/>
  <p:custDataLst>
    <p:tags r:id="rId2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lneva, Julia [JACRU]" initials="ZJ[" lastIdx="30" clrIdx="0">
    <p:extLst>
      <p:ext uri="{19B8F6BF-5375-455C-9EA6-DF929625EA0E}">
        <p15:presenceInfo xmlns:p15="http://schemas.microsoft.com/office/powerpoint/2012/main" userId="S::JZhulnev@its.jnj.com::859e5724-59b4-4b06-a82d-6ac895e420af" providerId="AD"/>
      </p:ext>
    </p:extLst>
  </p:cmAuthor>
  <p:cmAuthor id="2" name="Askerko, Olga [JANRU]" initials="AO[" lastIdx="40" clrIdx="1">
    <p:extLst>
      <p:ext uri="{19B8F6BF-5375-455C-9EA6-DF929625EA0E}">
        <p15:presenceInfo xmlns:p15="http://schemas.microsoft.com/office/powerpoint/2012/main" userId="S::OAskerko@its.jnj.com::f747bf95-8c8a-4582-8714-7a3adf1418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2EB5-94E6-4584-B8A5-3199F7D035F7}" type="datetimeFigureOut">
              <a:rPr lang="ru-RU" smtClean="0"/>
              <a:pPr/>
              <a:t>10.08.2021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FB26-EEDF-4279-A4C6-ABE7C92434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9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1DD62-9255-48E8-B4DB-820588B6EB2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82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5FB26-EEDF-4279-A4C6-ABE7C924347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359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Современная стратегия лечения больных ЛАГ направлена на достижение статуса низкого риска смерти по шкале стратификации риска, который подразумевает низкий ФК (I-II), хорошую толерантность к физической нагрузке (дистанция ТШХ&gt;440м), благоприятный профиль гемодинамики по данным катетеризации правых камер сердца (давление в правом предсердии &lt;8 мм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рт.ст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 сердечный индекс ≥2,5 л/мин/м2), низкий уровень NT-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proBNP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(&lt;330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нг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/л) и отсутствие признаков дисфункции правого желудочка.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Рекомендации ESC/ERS 2015 используют  </a:t>
            </a:r>
            <a:r>
              <a:rPr lang="ru-RU" sz="1200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многофакторную оценку риска</a:t>
            </a: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как на этапе постановки диагноза, так и на этапах оценки терапии.</a:t>
            </a:r>
            <a:r>
              <a:rPr lang="ru-RU" sz="1200" dirty="0">
                <a:solidFill>
                  <a:srgbClr val="FFFFFF"/>
                </a:solidFill>
              </a:rPr>
              <a:t> Регулярная оценка риска позволяет </a:t>
            </a:r>
            <a:r>
              <a:rPr lang="ru-RU" sz="1200" b="1" u="sng" dirty="0">
                <a:solidFill>
                  <a:srgbClr val="FFFFFF"/>
                </a:solidFill>
              </a:rPr>
              <a:t>как можно раньше</a:t>
            </a:r>
            <a:r>
              <a:rPr lang="ru-RU" sz="1200" u="sng" dirty="0">
                <a:solidFill>
                  <a:srgbClr val="FFFFFF"/>
                </a:solidFill>
              </a:rPr>
              <a:t> </a:t>
            </a:r>
            <a:r>
              <a:rPr lang="ru-RU" sz="1200" dirty="0">
                <a:solidFill>
                  <a:srgbClr val="FFFFFF"/>
                </a:solidFill>
              </a:rPr>
              <a:t>подобрать оптимальную стратегию лечения для конкретного пациента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/>
            <a:fld id="{1C21DD62-9255-48E8-B4DB-820588B6EB2E}" type="slidenum">
              <a:rPr/>
              <a:pPr algn="l"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48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prstClr val="black"/>
                </a:solidFill>
              </a:rPr>
              <a:t>ЛАГ является прогрессирующим заболеванием, поэтому важно регулярно оценивать пациентов с ЛАГ с целью оптимизации и  своевременного усиления терапии в соответствии с клиническими показаниями.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</a:t>
            </a:r>
            <a:r>
              <a:rPr lang="ru-RU" dirty="0" err="1"/>
              <a:t>рекомедациях</a:t>
            </a:r>
            <a:r>
              <a:rPr lang="ru-RU" dirty="0"/>
              <a:t> Европейского общества кардиологов представлена частота, с которой нужно проводить те или иные исследования для корректной и своевременной оценки риска у всех пациентов с ЛАГ.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Частая (3–6 месяцев) многофакторная </a:t>
            </a:r>
            <a:r>
              <a:rPr lang="ru-RU" sz="1200" b="1" dirty="0"/>
              <a:t>стратификация риска</a:t>
            </a:r>
            <a:r>
              <a:rPr lang="ru-RU" sz="1200" dirty="0"/>
              <a:t> играет ключевую роль в </a:t>
            </a:r>
            <a:r>
              <a:rPr lang="ru-RU" sz="1200" b="1" dirty="0"/>
              <a:t>стратегии лечения </a:t>
            </a:r>
            <a:r>
              <a:rPr lang="ru-RU" sz="1200" dirty="0"/>
              <a:t>для поддержки низкого уровня риска у пациентов и немедленного </a:t>
            </a:r>
            <a:r>
              <a:rPr lang="ru-RU" sz="1200" b="1" dirty="0"/>
              <a:t>перехода к двойной или тройной терапии</a:t>
            </a:r>
            <a:r>
              <a:rPr lang="ru-RU" sz="1200" dirty="0"/>
              <a:t>, если низкий уровень риска не достигнут</a:t>
            </a:r>
            <a:endParaRPr lang="ru-RU" sz="1200" baseline="30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1DD62-9255-48E8-B4DB-820588B6EB2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4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Комбинированная терапия - одновременное использование двух и более классов препаратов, воздействующих на разные сигнальные пути. В настоящее время для лечения ЛАГ чаще используют последовательную комбинированную терапию (добавление 2го, а затем 3го препарата 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монотерапии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 недостаточном клиническом эффекте или ухудшении состояния).</a:t>
            </a:r>
          </a:p>
          <a:p>
            <a:pPr>
              <a:spcBef>
                <a:spcPts val="1200"/>
              </a:spcBef>
            </a:pPr>
            <a:r>
              <a:rPr lang="ru-RU" dirty="0"/>
              <a:t>Использование двойной и тройной комбинированной терапии поддерживается надежными доказательствами и рекомендуется почти у всех пациентов. Исходная комбинированная терапия АРЭ и ИФДЭ-5 является методом выбора для пациентов, ранее не получавших лечения.</a:t>
            </a:r>
            <a:r>
              <a:rPr lang="ru-RU" sz="1200" u="sng" dirty="0">
                <a:solidFill>
                  <a:prstClr val="black"/>
                </a:solidFill>
              </a:rPr>
              <a:t> Использование </a:t>
            </a:r>
            <a:r>
              <a:rPr lang="ru-RU" sz="1200" u="sng" dirty="0" err="1">
                <a:solidFill>
                  <a:prstClr val="black"/>
                </a:solidFill>
              </a:rPr>
              <a:t>монотерапии</a:t>
            </a:r>
            <a:r>
              <a:rPr lang="ru-RU" sz="1200" u="sng" dirty="0">
                <a:solidFill>
                  <a:prstClr val="black"/>
                </a:solidFill>
              </a:rPr>
              <a:t> у таких больных больше не считается целесообразным</a:t>
            </a:r>
            <a:r>
              <a:rPr lang="ru-RU" sz="1200" dirty="0">
                <a:solidFill>
                  <a:prstClr val="black"/>
                </a:solidFill>
              </a:rPr>
              <a:t>, за исключением особых случаев</a:t>
            </a:r>
            <a:endParaRPr lang="ru-RU" dirty="0"/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начальной терапии недостаточно для достижения целей терапии, рекомендуется добавить лекарственное средство, действие которого направлено на другой путь передачи сигнала и использование надежной первичной конечной точки, включающей заболеваемость и смертность.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Раннее назначение комбинированной терапии является наиболее эффективной тактикой терапии пациентов с ЛАГ, поскольку улучшает выживаемость пациентов.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Современные руководства по терапии ЛАГ особо подчеркивают ценность терапии, направленной более чем на  один путь передачи сигнала. С учетом того, что в патогенезе ЛАГ принимают участие множественные сигнальные пути, воздействие на два и более из них является важнейшим терапевтическим подходом, а комбинация препаратов, направленных на разные пути становится новым стандартом лечения ЛАГ.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prstClr val="black"/>
                </a:solidFill>
              </a:rPr>
              <a:t>Пациентам с сохраняющимся средним риском, несмотря на проводимое лечение ЛАГ, рекомендована эскалация терапии до двойной или тройной комбинированной терапии</a:t>
            </a:r>
          </a:p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5FB26-EEDF-4279-A4C6-ABE7C924347F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76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1DD62-9255-48E8-B4DB-820588B6EB2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87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5FB26-EEDF-4279-A4C6-ABE7C924347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87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5FB26-EEDF-4279-A4C6-ABE7C924347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47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регистра REVEAL показал, что клинические ухудшения были прогностическими для последующей смертности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Согласно данным регистра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REVEAL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 момент постановки диагноза большинство пациентов имеют уже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ФК, более 13% 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ФК. При этом уровень риска смерти коррелирует с выживаемостью пациентов: выживаемость пациентов в группе низкого риска выше спустя 5 лет, чем у пациентов в группе промежуточного и высокого риска смерти.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5FB26-EEDF-4279-A4C6-ABE7C924347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37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Аналогичные данные были получены в регистре COMPERA: на момент постановки диагноза более 70% пациентов находились уже в группе промежуточного риска смерти, более 17% - в группе высокого риска смерти. При этом уровень риска смерти также коррелировал с выживаемостью пациентов: выживаемость пациентов в группе низкого риска была выше спустя 5 лет, чем у пациентов в группе промежуточного и высокого риска смерти.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5FB26-EEDF-4279-A4C6-ABE7C924347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52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настоящее время для оценки риска смерти пациентов применяется многофакторный подход. Проводя стратификацию рисков, помимо клинической оценки, необходимо проанализировать множество лабораторных и инструментальных показателей, в частности, биохимические маркеры, провести тесты с физической нагрузкой, оценить гемодинамические показатели, сделать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эхокардиографические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исследования.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 недавних клинических испытаний показывают, что пациенты II ФК по ВОЗ, долгое время считавшиеся стабильными, на самом деле не стабильны. Поэтому многофакторная оценка риска всех пациентов с ЛАГ имеет важное значение в оценке статуса пациента и необходимости эскалации терапии.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1C21DD62-9255-48E8-B4DB-820588B6EB2E}" type="slidenum">
              <a:rPr/>
              <a:pPr algn="l"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46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5FB26-EEDF-4279-A4C6-ABE7C924347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18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Регистр SPAHR: достижение низкого уровня риска через 1 год ассоциируется с благоприятным прогнозом независимо от исходного статуса риска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5FB26-EEDF-4279-A4C6-ABE7C924347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16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8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7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8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9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82.xml"/><Relationship Id="rId4" Type="http://schemas.openxmlformats.org/officeDocument/2006/relationships/image" Target="../media/image4.emf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88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89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90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9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583680"/>
            <a:ext cx="7164000" cy="14416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794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33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69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542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236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bg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360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4434" y="1284288"/>
            <a:ext cx="11523133" cy="91440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3733" b="1">
                <a:solidFill>
                  <a:schemeClr val="tx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4434" y="2305223"/>
            <a:ext cx="11523133" cy="914400"/>
          </a:xfrm>
        </p:spPr>
        <p:txBody>
          <a:bodyPr lIns="0" rIns="0">
            <a:noAutofit/>
          </a:bodyPr>
          <a:lstStyle>
            <a:lvl1pPr marL="0" indent="0">
              <a:buNone/>
              <a:defRPr sz="2667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3439528" y="2997793"/>
            <a:ext cx="8752472" cy="3884084"/>
          </a:xfrm>
          <a:custGeom>
            <a:avLst/>
            <a:gdLst>
              <a:gd name="connsiteX0" fmla="*/ 6564354 w 6564354"/>
              <a:gd name="connsiteY0" fmla="*/ 0 h 2913063"/>
              <a:gd name="connsiteX1" fmla="*/ 6564354 w 6564354"/>
              <a:gd name="connsiteY1" fmla="*/ 1240190 h 2913063"/>
              <a:gd name="connsiteX2" fmla="*/ 662256 w 6564354"/>
              <a:gd name="connsiteY2" fmla="*/ 2882854 h 2913063"/>
              <a:gd name="connsiteX3" fmla="*/ 589330 w 6564354"/>
              <a:gd name="connsiteY3" fmla="*/ 2913063 h 2913063"/>
              <a:gd name="connsiteX4" fmla="*/ 0 w 6564354"/>
              <a:gd name="connsiteY4" fmla="*/ 2913063 h 2913063"/>
              <a:gd name="connsiteX5" fmla="*/ 323355 w 6564354"/>
              <a:gd name="connsiteY5" fmla="*/ 2720335 h 2913063"/>
              <a:gd name="connsiteX6" fmla="*/ 6564354 w 6564354"/>
              <a:gd name="connsiteY6" fmla="*/ 0 h 29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4354" h="2913063">
                <a:moveTo>
                  <a:pt x="6564354" y="0"/>
                </a:moveTo>
                <a:lnTo>
                  <a:pt x="6564354" y="1240190"/>
                </a:lnTo>
                <a:cubicBezTo>
                  <a:pt x="3910384" y="1646031"/>
                  <a:pt x="2731793" y="2031305"/>
                  <a:pt x="662256" y="2882854"/>
                </a:cubicBezTo>
                <a:lnTo>
                  <a:pt x="589330" y="2913063"/>
                </a:lnTo>
                <a:lnTo>
                  <a:pt x="0" y="2913063"/>
                </a:lnTo>
                <a:lnTo>
                  <a:pt x="323355" y="2720335"/>
                </a:lnTo>
                <a:cubicBezTo>
                  <a:pt x="3116317" y="1062246"/>
                  <a:pt x="4436791" y="394872"/>
                  <a:pt x="6564354" y="0"/>
                </a:cubicBezTo>
                <a:close/>
              </a:path>
            </a:pathLst>
          </a:custGeom>
          <a:solidFill>
            <a:srgbClr val="ED1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143501" y="4650910"/>
            <a:ext cx="7048500" cy="2230967"/>
          </a:xfrm>
          <a:custGeom>
            <a:avLst/>
            <a:gdLst>
              <a:gd name="T0" fmla="*/ 0 w 904"/>
              <a:gd name="T1" fmla="*/ 284 h 286"/>
              <a:gd name="T2" fmla="*/ 904 w 904"/>
              <a:gd name="T3" fmla="*/ 0 h 286"/>
              <a:gd name="T4" fmla="*/ 904 w 904"/>
              <a:gd name="T5" fmla="*/ 7 h 286"/>
              <a:gd name="T6" fmla="*/ 319 w 904"/>
              <a:gd name="T7" fmla="*/ 286 h 286"/>
              <a:gd name="T8" fmla="*/ 0 w 904"/>
              <a:gd name="T9" fmla="*/ 28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286">
                <a:moveTo>
                  <a:pt x="0" y="284"/>
                </a:moveTo>
                <a:cubicBezTo>
                  <a:pt x="281" y="153"/>
                  <a:pt x="584" y="57"/>
                  <a:pt x="904" y="0"/>
                </a:cubicBezTo>
                <a:cubicBezTo>
                  <a:pt x="904" y="13"/>
                  <a:pt x="904" y="4"/>
                  <a:pt x="904" y="7"/>
                </a:cubicBezTo>
                <a:cubicBezTo>
                  <a:pt x="677" y="89"/>
                  <a:pt x="516" y="169"/>
                  <a:pt x="319" y="286"/>
                </a:cubicBezTo>
                <a:cubicBezTo>
                  <a:pt x="232" y="286"/>
                  <a:pt x="86" y="286"/>
                  <a:pt x="0" y="284"/>
                </a:cubicBezTo>
              </a:path>
            </a:pathLst>
          </a:custGeom>
          <a:solidFill>
            <a:srgbClr val="00BACE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3200" dirty="0"/>
          </a:p>
        </p:txBody>
      </p:sp>
      <p:grpSp>
        <p:nvGrpSpPr>
          <p:cNvPr id="26" name="Group 23"/>
          <p:cNvGrpSpPr>
            <a:grpSpLocks noChangeAspect="1"/>
          </p:cNvGrpSpPr>
          <p:nvPr userDrawn="1"/>
        </p:nvGrpSpPr>
        <p:grpSpPr bwMode="auto">
          <a:xfrm>
            <a:off x="440695" y="5754348"/>
            <a:ext cx="1326460" cy="856121"/>
            <a:chOff x="370" y="0"/>
            <a:chExt cx="5020" cy="3240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2373" y="0"/>
              <a:ext cx="1445" cy="495"/>
            </a:xfrm>
            <a:custGeom>
              <a:avLst/>
              <a:gdLst>
                <a:gd name="T0" fmla="*/ 248 w 248"/>
                <a:gd name="T1" fmla="*/ 81 h 85"/>
                <a:gd name="T2" fmla="*/ 0 w 248"/>
                <a:gd name="T3" fmla="*/ 0 h 85"/>
                <a:gd name="T4" fmla="*/ 3 w 248"/>
                <a:gd name="T5" fmla="*/ 3 h 85"/>
                <a:gd name="T6" fmla="*/ 178 w 248"/>
                <a:gd name="T7" fmla="*/ 85 h 85"/>
                <a:gd name="T8" fmla="*/ 248 w 248"/>
                <a:gd name="T9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85">
                  <a:moveTo>
                    <a:pt x="248" y="81"/>
                  </a:moveTo>
                  <a:cubicBezTo>
                    <a:pt x="171" y="45"/>
                    <a:pt x="87" y="18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66" y="26"/>
                    <a:pt x="124" y="53"/>
                    <a:pt x="178" y="85"/>
                  </a:cubicBezTo>
                  <a:cubicBezTo>
                    <a:pt x="201" y="83"/>
                    <a:pt x="225" y="82"/>
                    <a:pt x="248" y="81"/>
                  </a:cubicBezTo>
                </a:path>
              </a:pathLst>
            </a:custGeom>
            <a:solidFill>
              <a:srgbClr val="01B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1430" y="18"/>
              <a:ext cx="2271" cy="1014"/>
            </a:xfrm>
            <a:custGeom>
              <a:avLst/>
              <a:gdLst>
                <a:gd name="T0" fmla="*/ 340 w 390"/>
                <a:gd name="T1" fmla="*/ 82 h 174"/>
                <a:gd name="T2" fmla="*/ 165 w 390"/>
                <a:gd name="T3" fmla="*/ 0 h 174"/>
                <a:gd name="T4" fmla="*/ 239 w 390"/>
                <a:gd name="T5" fmla="*/ 57 h 174"/>
                <a:gd name="T6" fmla="*/ 239 w 390"/>
                <a:gd name="T7" fmla="*/ 58 h 174"/>
                <a:gd name="T8" fmla="*/ 277 w 390"/>
                <a:gd name="T9" fmla="*/ 90 h 174"/>
                <a:gd name="T10" fmla="*/ 0 w 390"/>
                <a:gd name="T11" fmla="*/ 174 h 174"/>
                <a:gd name="T12" fmla="*/ 302 w 390"/>
                <a:gd name="T13" fmla="*/ 114 h 174"/>
                <a:gd name="T14" fmla="*/ 390 w 390"/>
                <a:gd name="T15" fmla="*/ 114 h 174"/>
                <a:gd name="T16" fmla="*/ 340 w 390"/>
                <a:gd name="T17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174">
                  <a:moveTo>
                    <a:pt x="340" y="82"/>
                  </a:moveTo>
                  <a:cubicBezTo>
                    <a:pt x="286" y="50"/>
                    <a:pt x="228" y="23"/>
                    <a:pt x="165" y="0"/>
                  </a:cubicBezTo>
                  <a:cubicBezTo>
                    <a:pt x="191" y="18"/>
                    <a:pt x="216" y="38"/>
                    <a:pt x="239" y="57"/>
                  </a:cubicBezTo>
                  <a:cubicBezTo>
                    <a:pt x="239" y="58"/>
                    <a:pt x="239" y="57"/>
                    <a:pt x="239" y="58"/>
                  </a:cubicBezTo>
                  <a:cubicBezTo>
                    <a:pt x="252" y="68"/>
                    <a:pt x="264" y="79"/>
                    <a:pt x="277" y="90"/>
                  </a:cubicBezTo>
                  <a:cubicBezTo>
                    <a:pt x="178" y="105"/>
                    <a:pt x="85" y="134"/>
                    <a:pt x="0" y="174"/>
                  </a:cubicBezTo>
                  <a:cubicBezTo>
                    <a:pt x="95" y="139"/>
                    <a:pt x="197" y="118"/>
                    <a:pt x="302" y="114"/>
                  </a:cubicBezTo>
                  <a:cubicBezTo>
                    <a:pt x="331" y="112"/>
                    <a:pt x="360" y="112"/>
                    <a:pt x="390" y="114"/>
                  </a:cubicBezTo>
                  <a:cubicBezTo>
                    <a:pt x="374" y="103"/>
                    <a:pt x="357" y="92"/>
                    <a:pt x="340" y="82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1401" y="356"/>
              <a:ext cx="1642" cy="687"/>
            </a:xfrm>
            <a:custGeom>
              <a:avLst/>
              <a:gdLst>
                <a:gd name="T0" fmla="*/ 244 w 282"/>
                <a:gd name="T1" fmla="*/ 0 h 118"/>
                <a:gd name="T2" fmla="*/ 0 w 282"/>
                <a:gd name="T3" fmla="*/ 118 h 118"/>
                <a:gd name="T4" fmla="*/ 6 w 282"/>
                <a:gd name="T5" fmla="*/ 116 h 118"/>
                <a:gd name="T6" fmla="*/ 282 w 282"/>
                <a:gd name="T7" fmla="*/ 32 h 118"/>
                <a:gd name="T8" fmla="*/ 244 w 28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18">
                  <a:moveTo>
                    <a:pt x="244" y="0"/>
                  </a:moveTo>
                  <a:cubicBezTo>
                    <a:pt x="154" y="29"/>
                    <a:pt x="72" y="69"/>
                    <a:pt x="0" y="118"/>
                  </a:cubicBezTo>
                  <a:cubicBezTo>
                    <a:pt x="2" y="118"/>
                    <a:pt x="4" y="117"/>
                    <a:pt x="6" y="116"/>
                  </a:cubicBezTo>
                  <a:cubicBezTo>
                    <a:pt x="90" y="76"/>
                    <a:pt x="183" y="47"/>
                    <a:pt x="282" y="32"/>
                  </a:cubicBezTo>
                  <a:cubicBezTo>
                    <a:pt x="270" y="21"/>
                    <a:pt x="257" y="10"/>
                    <a:pt x="244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410" y="472"/>
              <a:ext cx="914" cy="268"/>
            </a:xfrm>
            <a:custGeom>
              <a:avLst/>
              <a:gdLst>
                <a:gd name="T0" fmla="*/ 70 w 157"/>
                <a:gd name="T1" fmla="*/ 0 h 46"/>
                <a:gd name="T2" fmla="*/ 0 w 157"/>
                <a:gd name="T3" fmla="*/ 4 h 46"/>
                <a:gd name="T4" fmla="*/ 50 w 157"/>
                <a:gd name="T5" fmla="*/ 36 h 46"/>
                <a:gd name="T6" fmla="*/ 157 w 157"/>
                <a:gd name="T7" fmla="*/ 46 h 46"/>
                <a:gd name="T8" fmla="*/ 70 w 15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46">
                  <a:moveTo>
                    <a:pt x="70" y="0"/>
                  </a:moveTo>
                  <a:cubicBezTo>
                    <a:pt x="47" y="1"/>
                    <a:pt x="23" y="2"/>
                    <a:pt x="0" y="4"/>
                  </a:cubicBezTo>
                  <a:cubicBezTo>
                    <a:pt x="17" y="14"/>
                    <a:pt x="34" y="25"/>
                    <a:pt x="50" y="36"/>
                  </a:cubicBezTo>
                  <a:cubicBezTo>
                    <a:pt x="85" y="37"/>
                    <a:pt x="121" y="40"/>
                    <a:pt x="157" y="46"/>
                  </a:cubicBezTo>
                  <a:cubicBezTo>
                    <a:pt x="129" y="29"/>
                    <a:pt x="100" y="14"/>
                    <a:pt x="70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370" y="1072"/>
              <a:ext cx="693" cy="1154"/>
            </a:xfrm>
            <a:custGeom>
              <a:avLst/>
              <a:gdLst>
                <a:gd name="T0" fmla="*/ 60 w 119"/>
                <a:gd name="T1" fmla="*/ 198 h 198"/>
                <a:gd name="T2" fmla="*/ 0 w 119"/>
                <a:gd name="T3" fmla="*/ 158 h 198"/>
                <a:gd name="T4" fmla="*/ 0 w 119"/>
                <a:gd name="T5" fmla="*/ 39 h 198"/>
                <a:gd name="T6" fmla="*/ 60 w 119"/>
                <a:gd name="T7" fmla="*/ 0 h 198"/>
                <a:gd name="T8" fmla="*/ 119 w 119"/>
                <a:gd name="T9" fmla="*/ 39 h 198"/>
                <a:gd name="T10" fmla="*/ 119 w 119"/>
                <a:gd name="T11" fmla="*/ 158 h 198"/>
                <a:gd name="T12" fmla="*/ 60 w 119"/>
                <a:gd name="T13" fmla="*/ 198 h 198"/>
                <a:gd name="T14" fmla="*/ 60 w 119"/>
                <a:gd name="T15" fmla="*/ 18 h 198"/>
                <a:gd name="T16" fmla="*/ 20 w 119"/>
                <a:gd name="T17" fmla="*/ 39 h 198"/>
                <a:gd name="T18" fmla="*/ 20 w 119"/>
                <a:gd name="T19" fmla="*/ 157 h 198"/>
                <a:gd name="T20" fmla="*/ 20 w 119"/>
                <a:gd name="T21" fmla="*/ 163 h 198"/>
                <a:gd name="T22" fmla="*/ 20 w 119"/>
                <a:gd name="T23" fmla="*/ 163 h 198"/>
                <a:gd name="T24" fmla="*/ 60 w 119"/>
                <a:gd name="T25" fmla="*/ 179 h 198"/>
                <a:gd name="T26" fmla="*/ 99 w 119"/>
                <a:gd name="T27" fmla="*/ 163 h 198"/>
                <a:gd name="T28" fmla="*/ 99 w 119"/>
                <a:gd name="T29" fmla="*/ 163 h 198"/>
                <a:gd name="T30" fmla="*/ 100 w 119"/>
                <a:gd name="T31" fmla="*/ 157 h 198"/>
                <a:gd name="T32" fmla="*/ 100 w 119"/>
                <a:gd name="T33" fmla="*/ 39 h 198"/>
                <a:gd name="T34" fmla="*/ 60 w 119"/>
                <a:gd name="T35" fmla="*/ 1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198">
                  <a:moveTo>
                    <a:pt x="60" y="198"/>
                  </a:moveTo>
                  <a:cubicBezTo>
                    <a:pt x="31" y="198"/>
                    <a:pt x="0" y="186"/>
                    <a:pt x="0" y="1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2"/>
                    <a:pt x="31" y="0"/>
                    <a:pt x="60" y="0"/>
                  </a:cubicBezTo>
                  <a:cubicBezTo>
                    <a:pt x="88" y="0"/>
                    <a:pt x="119" y="12"/>
                    <a:pt x="119" y="39"/>
                  </a:cubicBezTo>
                  <a:cubicBezTo>
                    <a:pt x="119" y="158"/>
                    <a:pt x="119" y="158"/>
                    <a:pt x="119" y="158"/>
                  </a:cubicBezTo>
                  <a:cubicBezTo>
                    <a:pt x="119" y="186"/>
                    <a:pt x="88" y="198"/>
                    <a:pt x="60" y="198"/>
                  </a:cubicBezTo>
                  <a:moveTo>
                    <a:pt x="60" y="18"/>
                  </a:moveTo>
                  <a:cubicBezTo>
                    <a:pt x="40" y="18"/>
                    <a:pt x="20" y="25"/>
                    <a:pt x="20" y="3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2"/>
                    <a:pt x="20" y="163"/>
                    <a:pt x="20" y="163"/>
                  </a:cubicBezTo>
                  <a:cubicBezTo>
                    <a:pt x="20" y="163"/>
                    <a:pt x="20" y="163"/>
                    <a:pt x="20" y="163"/>
                  </a:cubicBezTo>
                  <a:cubicBezTo>
                    <a:pt x="24" y="172"/>
                    <a:pt x="40" y="179"/>
                    <a:pt x="60" y="179"/>
                  </a:cubicBezTo>
                  <a:cubicBezTo>
                    <a:pt x="80" y="179"/>
                    <a:pt x="96" y="172"/>
                    <a:pt x="99" y="16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63"/>
                    <a:pt x="100" y="162"/>
                    <a:pt x="100" y="157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25"/>
                    <a:pt x="80" y="18"/>
                    <a:pt x="60" y="18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auto">
            <a:xfrm>
              <a:off x="4779" y="1084"/>
              <a:ext cx="448" cy="1130"/>
            </a:xfrm>
            <a:custGeom>
              <a:avLst/>
              <a:gdLst>
                <a:gd name="T0" fmla="*/ 69 w 77"/>
                <a:gd name="T1" fmla="*/ 194 h 194"/>
                <a:gd name="T2" fmla="*/ 37 w 77"/>
                <a:gd name="T3" fmla="*/ 185 h 194"/>
                <a:gd name="T4" fmla="*/ 23 w 77"/>
                <a:gd name="T5" fmla="*/ 154 h 194"/>
                <a:gd name="T6" fmla="*/ 23 w 77"/>
                <a:gd name="T7" fmla="*/ 74 h 194"/>
                <a:gd name="T8" fmla="*/ 0 w 77"/>
                <a:gd name="T9" fmla="*/ 74 h 194"/>
                <a:gd name="T10" fmla="*/ 0 w 77"/>
                <a:gd name="T11" fmla="*/ 56 h 194"/>
                <a:gd name="T12" fmla="*/ 23 w 77"/>
                <a:gd name="T13" fmla="*/ 56 h 194"/>
                <a:gd name="T14" fmla="*/ 23 w 77"/>
                <a:gd name="T15" fmla="*/ 14 h 194"/>
                <a:gd name="T16" fmla="*/ 42 w 77"/>
                <a:gd name="T17" fmla="*/ 0 h 194"/>
                <a:gd name="T18" fmla="*/ 42 w 77"/>
                <a:gd name="T19" fmla="*/ 56 h 194"/>
                <a:gd name="T20" fmla="*/ 74 w 77"/>
                <a:gd name="T21" fmla="*/ 56 h 194"/>
                <a:gd name="T22" fmla="*/ 74 w 77"/>
                <a:gd name="T23" fmla="*/ 74 h 194"/>
                <a:gd name="T24" fmla="*/ 71 w 77"/>
                <a:gd name="T25" fmla="*/ 74 h 194"/>
                <a:gd name="T26" fmla="*/ 42 w 77"/>
                <a:gd name="T27" fmla="*/ 74 h 194"/>
                <a:gd name="T28" fmla="*/ 42 w 77"/>
                <a:gd name="T29" fmla="*/ 154 h 194"/>
                <a:gd name="T30" fmla="*/ 74 w 77"/>
                <a:gd name="T31" fmla="*/ 176 h 194"/>
                <a:gd name="T32" fmla="*/ 77 w 77"/>
                <a:gd name="T33" fmla="*/ 176 h 194"/>
                <a:gd name="T34" fmla="*/ 77 w 77"/>
                <a:gd name="T35" fmla="*/ 194 h 194"/>
                <a:gd name="T36" fmla="*/ 74 w 77"/>
                <a:gd name="T37" fmla="*/ 194 h 194"/>
                <a:gd name="T38" fmla="*/ 69 w 77"/>
                <a:gd name="T3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94">
                  <a:moveTo>
                    <a:pt x="69" y="194"/>
                  </a:moveTo>
                  <a:cubicBezTo>
                    <a:pt x="56" y="194"/>
                    <a:pt x="45" y="191"/>
                    <a:pt x="37" y="185"/>
                  </a:cubicBezTo>
                  <a:cubicBezTo>
                    <a:pt x="28" y="179"/>
                    <a:pt x="23" y="168"/>
                    <a:pt x="23" y="15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61" y="74"/>
                    <a:pt x="52" y="74"/>
                    <a:pt x="42" y="7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2" y="173"/>
                    <a:pt x="56" y="175"/>
                    <a:pt x="74" y="176"/>
                  </a:cubicBezTo>
                  <a:cubicBezTo>
                    <a:pt x="77" y="176"/>
                    <a:pt x="77" y="176"/>
                    <a:pt x="77" y="176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4" y="194"/>
                    <a:pt x="74" y="194"/>
                    <a:pt x="74" y="194"/>
                  </a:cubicBezTo>
                  <a:cubicBezTo>
                    <a:pt x="72" y="194"/>
                    <a:pt x="71" y="194"/>
                    <a:pt x="69" y="194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3" name="Freeform 29"/>
            <p:cNvSpPr>
              <a:spLocks noEditPoints="1"/>
            </p:cNvSpPr>
            <p:nvPr userDrawn="1"/>
          </p:nvSpPr>
          <p:spPr bwMode="auto">
            <a:xfrm>
              <a:off x="1185" y="1399"/>
              <a:ext cx="618" cy="1142"/>
            </a:xfrm>
            <a:custGeom>
              <a:avLst/>
              <a:gdLst>
                <a:gd name="T0" fmla="*/ 0 w 106"/>
                <a:gd name="T1" fmla="*/ 196 h 196"/>
                <a:gd name="T2" fmla="*/ 0 w 106"/>
                <a:gd name="T3" fmla="*/ 3 h 196"/>
                <a:gd name="T4" fmla="*/ 18 w 106"/>
                <a:gd name="T5" fmla="*/ 3 h 196"/>
                <a:gd name="T6" fmla="*/ 18 w 106"/>
                <a:gd name="T7" fmla="*/ 13 h 196"/>
                <a:gd name="T8" fmla="*/ 56 w 106"/>
                <a:gd name="T9" fmla="*/ 0 h 196"/>
                <a:gd name="T10" fmla="*/ 74 w 106"/>
                <a:gd name="T11" fmla="*/ 3 h 196"/>
                <a:gd name="T12" fmla="*/ 106 w 106"/>
                <a:gd name="T13" fmla="*/ 39 h 196"/>
                <a:gd name="T14" fmla="*/ 106 w 106"/>
                <a:gd name="T15" fmla="*/ 100 h 196"/>
                <a:gd name="T16" fmla="*/ 55 w 106"/>
                <a:gd name="T17" fmla="*/ 140 h 196"/>
                <a:gd name="T18" fmla="*/ 55 w 106"/>
                <a:gd name="T19" fmla="*/ 140 h 196"/>
                <a:gd name="T20" fmla="*/ 20 w 106"/>
                <a:gd name="T21" fmla="*/ 129 h 196"/>
                <a:gd name="T22" fmla="*/ 20 w 106"/>
                <a:gd name="T23" fmla="*/ 182 h 196"/>
                <a:gd name="T24" fmla="*/ 0 w 106"/>
                <a:gd name="T25" fmla="*/ 196 h 196"/>
                <a:gd name="T26" fmla="*/ 53 w 106"/>
                <a:gd name="T27" fmla="*/ 19 h 196"/>
                <a:gd name="T28" fmla="*/ 20 w 106"/>
                <a:gd name="T29" fmla="*/ 45 h 196"/>
                <a:gd name="T30" fmla="*/ 20 w 106"/>
                <a:gd name="T31" fmla="*/ 102 h 196"/>
                <a:gd name="T32" fmla="*/ 54 w 106"/>
                <a:gd name="T33" fmla="*/ 122 h 196"/>
                <a:gd name="T34" fmla="*/ 54 w 106"/>
                <a:gd name="T35" fmla="*/ 122 h 196"/>
                <a:gd name="T36" fmla="*/ 77 w 106"/>
                <a:gd name="T37" fmla="*/ 116 h 196"/>
                <a:gd name="T38" fmla="*/ 87 w 106"/>
                <a:gd name="T39" fmla="*/ 100 h 196"/>
                <a:gd name="T40" fmla="*/ 87 w 106"/>
                <a:gd name="T41" fmla="*/ 36 h 196"/>
                <a:gd name="T42" fmla="*/ 68 w 106"/>
                <a:gd name="T43" fmla="*/ 21 h 196"/>
                <a:gd name="T44" fmla="*/ 53 w 106"/>
                <a:gd name="T45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96">
                  <a:moveTo>
                    <a:pt x="0" y="19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7" y="5"/>
                    <a:pt x="41" y="0"/>
                    <a:pt x="56" y="0"/>
                  </a:cubicBezTo>
                  <a:cubicBezTo>
                    <a:pt x="63" y="0"/>
                    <a:pt x="68" y="1"/>
                    <a:pt x="74" y="3"/>
                  </a:cubicBezTo>
                  <a:cubicBezTo>
                    <a:pt x="94" y="8"/>
                    <a:pt x="106" y="22"/>
                    <a:pt x="106" y="3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26"/>
                    <a:pt x="80" y="140"/>
                    <a:pt x="55" y="140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41" y="140"/>
                    <a:pt x="28" y="136"/>
                    <a:pt x="20" y="129"/>
                  </a:cubicBezTo>
                  <a:cubicBezTo>
                    <a:pt x="20" y="182"/>
                    <a:pt x="20" y="182"/>
                    <a:pt x="20" y="182"/>
                  </a:cubicBezTo>
                  <a:lnTo>
                    <a:pt x="0" y="196"/>
                  </a:lnTo>
                  <a:close/>
                  <a:moveTo>
                    <a:pt x="53" y="19"/>
                  </a:moveTo>
                  <a:cubicBezTo>
                    <a:pt x="41" y="19"/>
                    <a:pt x="20" y="25"/>
                    <a:pt x="20" y="4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0" y="115"/>
                    <a:pt x="37" y="122"/>
                    <a:pt x="54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63" y="122"/>
                    <a:pt x="71" y="120"/>
                    <a:pt x="77" y="116"/>
                  </a:cubicBezTo>
                  <a:cubicBezTo>
                    <a:pt x="84" y="112"/>
                    <a:pt x="87" y="107"/>
                    <a:pt x="87" y="100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27"/>
                    <a:pt x="74" y="23"/>
                    <a:pt x="68" y="21"/>
                  </a:cubicBezTo>
                  <a:cubicBezTo>
                    <a:pt x="64" y="20"/>
                    <a:pt x="59" y="19"/>
                    <a:pt x="53" y="19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902" y="1399"/>
              <a:ext cx="629" cy="821"/>
            </a:xfrm>
            <a:custGeom>
              <a:avLst/>
              <a:gdLst>
                <a:gd name="T0" fmla="*/ 53 w 108"/>
                <a:gd name="T1" fmla="*/ 141 h 141"/>
                <a:gd name="T2" fmla="*/ 0 w 108"/>
                <a:gd name="T3" fmla="*/ 112 h 141"/>
                <a:gd name="T4" fmla="*/ 0 w 108"/>
                <a:gd name="T5" fmla="*/ 110 h 141"/>
                <a:gd name="T6" fmla="*/ 16 w 108"/>
                <a:gd name="T7" fmla="*/ 100 h 141"/>
                <a:gd name="T8" fmla="*/ 17 w 108"/>
                <a:gd name="T9" fmla="*/ 103 h 141"/>
                <a:gd name="T10" fmla="*/ 53 w 108"/>
                <a:gd name="T11" fmla="*/ 122 h 141"/>
                <a:gd name="T12" fmla="*/ 70 w 108"/>
                <a:gd name="T13" fmla="*/ 120 h 141"/>
                <a:gd name="T14" fmla="*/ 89 w 108"/>
                <a:gd name="T15" fmla="*/ 101 h 141"/>
                <a:gd name="T16" fmla="*/ 54 w 108"/>
                <a:gd name="T17" fmla="*/ 81 h 141"/>
                <a:gd name="T18" fmla="*/ 53 w 108"/>
                <a:gd name="T19" fmla="*/ 81 h 141"/>
                <a:gd name="T20" fmla="*/ 3 w 108"/>
                <a:gd name="T21" fmla="*/ 41 h 141"/>
                <a:gd name="T22" fmla="*/ 36 w 108"/>
                <a:gd name="T23" fmla="*/ 3 h 141"/>
                <a:gd name="T24" fmla="*/ 57 w 108"/>
                <a:gd name="T25" fmla="*/ 0 h 141"/>
                <a:gd name="T26" fmla="*/ 105 w 108"/>
                <a:gd name="T27" fmla="*/ 24 h 141"/>
                <a:gd name="T28" fmla="*/ 106 w 108"/>
                <a:gd name="T29" fmla="*/ 26 h 141"/>
                <a:gd name="T30" fmla="*/ 90 w 108"/>
                <a:gd name="T31" fmla="*/ 36 h 141"/>
                <a:gd name="T32" fmla="*/ 89 w 108"/>
                <a:gd name="T33" fmla="*/ 34 h 141"/>
                <a:gd name="T34" fmla="*/ 58 w 108"/>
                <a:gd name="T35" fmla="*/ 20 h 141"/>
                <a:gd name="T36" fmla="*/ 41 w 108"/>
                <a:gd name="T37" fmla="*/ 22 h 141"/>
                <a:gd name="T38" fmla="*/ 22 w 108"/>
                <a:gd name="T39" fmla="*/ 41 h 141"/>
                <a:gd name="T40" fmla="*/ 56 w 108"/>
                <a:gd name="T41" fmla="*/ 62 h 141"/>
                <a:gd name="T42" fmla="*/ 108 w 108"/>
                <a:gd name="T43" fmla="*/ 101 h 141"/>
                <a:gd name="T44" fmla="*/ 75 w 108"/>
                <a:gd name="T45" fmla="*/ 138 h 141"/>
                <a:gd name="T46" fmla="*/ 53 w 108"/>
                <a:gd name="T4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41">
                  <a:moveTo>
                    <a:pt x="53" y="141"/>
                  </a:moveTo>
                  <a:cubicBezTo>
                    <a:pt x="33" y="141"/>
                    <a:pt x="8" y="134"/>
                    <a:pt x="0" y="11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24" y="120"/>
                    <a:pt x="42" y="122"/>
                    <a:pt x="53" y="122"/>
                  </a:cubicBezTo>
                  <a:cubicBezTo>
                    <a:pt x="58" y="122"/>
                    <a:pt x="65" y="121"/>
                    <a:pt x="70" y="120"/>
                  </a:cubicBezTo>
                  <a:cubicBezTo>
                    <a:pt x="75" y="118"/>
                    <a:pt x="89" y="113"/>
                    <a:pt x="89" y="101"/>
                  </a:cubicBezTo>
                  <a:cubicBezTo>
                    <a:pt x="89" y="86"/>
                    <a:pt x="76" y="84"/>
                    <a:pt x="54" y="81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29" y="78"/>
                    <a:pt x="2" y="74"/>
                    <a:pt x="3" y="41"/>
                  </a:cubicBezTo>
                  <a:cubicBezTo>
                    <a:pt x="3" y="23"/>
                    <a:pt x="15" y="9"/>
                    <a:pt x="36" y="3"/>
                  </a:cubicBezTo>
                  <a:cubicBezTo>
                    <a:pt x="42" y="1"/>
                    <a:pt x="50" y="0"/>
                    <a:pt x="57" y="0"/>
                  </a:cubicBezTo>
                  <a:cubicBezTo>
                    <a:pt x="68" y="0"/>
                    <a:pt x="95" y="3"/>
                    <a:pt x="105" y="24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1" y="21"/>
                    <a:pt x="66" y="20"/>
                    <a:pt x="58" y="20"/>
                  </a:cubicBezTo>
                  <a:cubicBezTo>
                    <a:pt x="52" y="20"/>
                    <a:pt x="46" y="20"/>
                    <a:pt x="41" y="22"/>
                  </a:cubicBezTo>
                  <a:cubicBezTo>
                    <a:pt x="34" y="24"/>
                    <a:pt x="22" y="29"/>
                    <a:pt x="22" y="41"/>
                  </a:cubicBezTo>
                  <a:cubicBezTo>
                    <a:pt x="22" y="56"/>
                    <a:pt x="35" y="59"/>
                    <a:pt x="56" y="62"/>
                  </a:cubicBezTo>
                  <a:cubicBezTo>
                    <a:pt x="81" y="65"/>
                    <a:pt x="108" y="68"/>
                    <a:pt x="108" y="101"/>
                  </a:cubicBezTo>
                  <a:cubicBezTo>
                    <a:pt x="107" y="119"/>
                    <a:pt x="95" y="133"/>
                    <a:pt x="75" y="138"/>
                  </a:cubicBezTo>
                  <a:cubicBezTo>
                    <a:pt x="68" y="140"/>
                    <a:pt x="61" y="141"/>
                    <a:pt x="53" y="141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6" name="Freeform 32"/>
            <p:cNvSpPr>
              <a:spLocks/>
            </p:cNvSpPr>
            <p:nvPr userDrawn="1"/>
          </p:nvSpPr>
          <p:spPr bwMode="auto">
            <a:xfrm>
              <a:off x="3381" y="1404"/>
              <a:ext cx="1042" cy="810"/>
            </a:xfrm>
            <a:custGeom>
              <a:avLst/>
              <a:gdLst>
                <a:gd name="T0" fmla="*/ 179 w 179"/>
                <a:gd name="T1" fmla="*/ 139 h 139"/>
                <a:gd name="T2" fmla="*/ 160 w 179"/>
                <a:gd name="T3" fmla="*/ 139 h 139"/>
                <a:gd name="T4" fmla="*/ 160 w 179"/>
                <a:gd name="T5" fmla="*/ 40 h 139"/>
                <a:gd name="T6" fmla="*/ 129 w 179"/>
                <a:gd name="T7" fmla="*/ 18 h 139"/>
                <a:gd name="T8" fmla="*/ 99 w 179"/>
                <a:gd name="T9" fmla="*/ 39 h 139"/>
                <a:gd name="T10" fmla="*/ 99 w 179"/>
                <a:gd name="T11" fmla="*/ 139 h 139"/>
                <a:gd name="T12" fmla="*/ 80 w 179"/>
                <a:gd name="T13" fmla="*/ 139 h 139"/>
                <a:gd name="T14" fmla="*/ 80 w 179"/>
                <a:gd name="T15" fmla="*/ 39 h 139"/>
                <a:gd name="T16" fmla="*/ 51 w 179"/>
                <a:gd name="T17" fmla="*/ 18 h 139"/>
                <a:gd name="T18" fmla="*/ 51 w 179"/>
                <a:gd name="T19" fmla="*/ 18 h 139"/>
                <a:gd name="T20" fmla="*/ 19 w 179"/>
                <a:gd name="T21" fmla="*/ 42 h 139"/>
                <a:gd name="T22" fmla="*/ 19 w 179"/>
                <a:gd name="T23" fmla="*/ 139 h 139"/>
                <a:gd name="T24" fmla="*/ 0 w 179"/>
                <a:gd name="T25" fmla="*/ 139 h 139"/>
                <a:gd name="T26" fmla="*/ 0 w 179"/>
                <a:gd name="T27" fmla="*/ 1 h 139"/>
                <a:gd name="T28" fmla="*/ 19 w 179"/>
                <a:gd name="T29" fmla="*/ 1 h 139"/>
                <a:gd name="T30" fmla="*/ 19 w 179"/>
                <a:gd name="T31" fmla="*/ 10 h 139"/>
                <a:gd name="T32" fmla="*/ 53 w 179"/>
                <a:gd name="T33" fmla="*/ 0 h 139"/>
                <a:gd name="T34" fmla="*/ 90 w 179"/>
                <a:gd name="T35" fmla="*/ 16 h 139"/>
                <a:gd name="T36" fmla="*/ 130 w 179"/>
                <a:gd name="T37" fmla="*/ 0 h 139"/>
                <a:gd name="T38" fmla="*/ 179 w 179"/>
                <a:gd name="T39" fmla="*/ 40 h 139"/>
                <a:gd name="T40" fmla="*/ 179 w 179"/>
                <a:gd name="T4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139">
                  <a:moveTo>
                    <a:pt x="179" y="139"/>
                  </a:moveTo>
                  <a:cubicBezTo>
                    <a:pt x="160" y="139"/>
                    <a:pt x="160" y="139"/>
                    <a:pt x="160" y="13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24"/>
                    <a:pt x="143" y="18"/>
                    <a:pt x="129" y="18"/>
                  </a:cubicBezTo>
                  <a:cubicBezTo>
                    <a:pt x="116" y="18"/>
                    <a:pt x="100" y="24"/>
                    <a:pt x="99" y="39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9" y="24"/>
                    <a:pt x="65" y="18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35" y="18"/>
                    <a:pt x="19" y="27"/>
                    <a:pt x="19" y="42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3"/>
                    <a:pt x="39" y="0"/>
                    <a:pt x="53" y="0"/>
                  </a:cubicBezTo>
                  <a:cubicBezTo>
                    <a:pt x="70" y="0"/>
                    <a:pt x="84" y="6"/>
                    <a:pt x="90" y="16"/>
                  </a:cubicBezTo>
                  <a:cubicBezTo>
                    <a:pt x="100" y="5"/>
                    <a:pt x="117" y="0"/>
                    <a:pt x="130" y="0"/>
                  </a:cubicBezTo>
                  <a:cubicBezTo>
                    <a:pt x="154" y="1"/>
                    <a:pt x="179" y="13"/>
                    <a:pt x="179" y="40"/>
                  </a:cubicBezTo>
                  <a:lnTo>
                    <a:pt x="179" y="139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2630" y="1416"/>
              <a:ext cx="617" cy="804"/>
            </a:xfrm>
            <a:custGeom>
              <a:avLst/>
              <a:gdLst>
                <a:gd name="T0" fmla="*/ 54 w 106"/>
                <a:gd name="T1" fmla="*/ 138 h 138"/>
                <a:gd name="T2" fmla="*/ 54 w 106"/>
                <a:gd name="T3" fmla="*/ 138 h 138"/>
                <a:gd name="T4" fmla="*/ 0 w 106"/>
                <a:gd name="T5" fmla="*/ 98 h 138"/>
                <a:gd name="T6" fmla="*/ 0 w 106"/>
                <a:gd name="T7" fmla="*/ 15 h 138"/>
                <a:gd name="T8" fmla="*/ 19 w 106"/>
                <a:gd name="T9" fmla="*/ 1 h 138"/>
                <a:gd name="T10" fmla="*/ 19 w 106"/>
                <a:gd name="T11" fmla="*/ 98 h 138"/>
                <a:gd name="T12" fmla="*/ 53 w 106"/>
                <a:gd name="T13" fmla="*/ 119 h 138"/>
                <a:gd name="T14" fmla="*/ 87 w 106"/>
                <a:gd name="T15" fmla="*/ 96 h 138"/>
                <a:gd name="T16" fmla="*/ 87 w 106"/>
                <a:gd name="T17" fmla="*/ 0 h 138"/>
                <a:gd name="T18" fmla="*/ 106 w 106"/>
                <a:gd name="T19" fmla="*/ 0 h 138"/>
                <a:gd name="T20" fmla="*/ 106 w 106"/>
                <a:gd name="T21" fmla="*/ 137 h 138"/>
                <a:gd name="T22" fmla="*/ 87 w 106"/>
                <a:gd name="T23" fmla="*/ 137 h 138"/>
                <a:gd name="T24" fmla="*/ 87 w 106"/>
                <a:gd name="T25" fmla="*/ 128 h 138"/>
                <a:gd name="T26" fmla="*/ 54 w 106"/>
                <a:gd name="T2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38">
                  <a:moveTo>
                    <a:pt x="54" y="138"/>
                  </a:moveTo>
                  <a:cubicBezTo>
                    <a:pt x="54" y="138"/>
                    <a:pt x="54" y="138"/>
                    <a:pt x="54" y="138"/>
                  </a:cubicBezTo>
                  <a:cubicBezTo>
                    <a:pt x="27" y="138"/>
                    <a:pt x="0" y="126"/>
                    <a:pt x="0" y="9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112"/>
                    <a:pt x="36" y="119"/>
                    <a:pt x="53" y="119"/>
                  </a:cubicBezTo>
                  <a:cubicBezTo>
                    <a:pt x="70" y="119"/>
                    <a:pt x="87" y="112"/>
                    <a:pt x="87" y="9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79" y="134"/>
                    <a:pt x="68" y="138"/>
                    <a:pt x="54" y="138"/>
                  </a:cubicBez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7" name="Freeform 33"/>
            <p:cNvSpPr>
              <a:spLocks/>
            </p:cNvSpPr>
            <p:nvPr userDrawn="1"/>
          </p:nvSpPr>
          <p:spPr bwMode="auto">
            <a:xfrm>
              <a:off x="4563" y="1439"/>
              <a:ext cx="111" cy="775"/>
            </a:xfrm>
            <a:custGeom>
              <a:avLst/>
              <a:gdLst>
                <a:gd name="T0" fmla="*/ 111 w 111"/>
                <a:gd name="T1" fmla="*/ 775 h 775"/>
                <a:gd name="T2" fmla="*/ 0 w 111"/>
                <a:gd name="T3" fmla="*/ 775 h 775"/>
                <a:gd name="T4" fmla="*/ 0 w 111"/>
                <a:gd name="T5" fmla="*/ 82 h 775"/>
                <a:gd name="T6" fmla="*/ 111 w 111"/>
                <a:gd name="T7" fmla="*/ 0 h 775"/>
                <a:gd name="T8" fmla="*/ 111 w 111"/>
                <a:gd name="T9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775">
                  <a:moveTo>
                    <a:pt x="111" y="775"/>
                  </a:moveTo>
                  <a:lnTo>
                    <a:pt x="0" y="775"/>
                  </a:lnTo>
                  <a:lnTo>
                    <a:pt x="0" y="82"/>
                  </a:lnTo>
                  <a:lnTo>
                    <a:pt x="111" y="0"/>
                  </a:lnTo>
                  <a:lnTo>
                    <a:pt x="111" y="775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5262" y="2098"/>
              <a:ext cx="128" cy="128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22 h 22"/>
                <a:gd name="T4" fmla="*/ 0 w 22"/>
                <a:gd name="T5" fmla="*/ 11 h 22"/>
                <a:gd name="T6" fmla="*/ 11 w 22"/>
                <a:gd name="T7" fmla="*/ 0 h 22"/>
                <a:gd name="T8" fmla="*/ 22 w 22"/>
                <a:gd name="T9" fmla="*/ 11 h 22"/>
                <a:gd name="T10" fmla="*/ 2 w 22"/>
                <a:gd name="T11" fmla="*/ 11 h 22"/>
                <a:gd name="T12" fmla="*/ 11 w 22"/>
                <a:gd name="T13" fmla="*/ 20 h 22"/>
                <a:gd name="T14" fmla="*/ 19 w 22"/>
                <a:gd name="T15" fmla="*/ 11 h 22"/>
                <a:gd name="T16" fmla="*/ 11 w 22"/>
                <a:gd name="T17" fmla="*/ 2 h 22"/>
                <a:gd name="T18" fmla="*/ 2 w 22"/>
                <a:gd name="T19" fmla="*/ 11 h 22"/>
                <a:gd name="T20" fmla="*/ 9 w 22"/>
                <a:gd name="T21" fmla="*/ 17 h 22"/>
                <a:gd name="T22" fmla="*/ 7 w 22"/>
                <a:gd name="T23" fmla="*/ 17 h 22"/>
                <a:gd name="T24" fmla="*/ 7 w 22"/>
                <a:gd name="T25" fmla="*/ 6 h 22"/>
                <a:gd name="T26" fmla="*/ 11 w 22"/>
                <a:gd name="T27" fmla="*/ 5 h 22"/>
                <a:gd name="T28" fmla="*/ 14 w 22"/>
                <a:gd name="T29" fmla="*/ 6 h 22"/>
                <a:gd name="T30" fmla="*/ 16 w 22"/>
                <a:gd name="T31" fmla="*/ 9 h 22"/>
                <a:gd name="T32" fmla="*/ 13 w 22"/>
                <a:gd name="T33" fmla="*/ 11 h 22"/>
                <a:gd name="T34" fmla="*/ 13 w 22"/>
                <a:gd name="T35" fmla="*/ 11 h 22"/>
                <a:gd name="T36" fmla="*/ 15 w 22"/>
                <a:gd name="T37" fmla="*/ 14 h 22"/>
                <a:gd name="T38" fmla="*/ 16 w 22"/>
                <a:gd name="T39" fmla="*/ 17 h 22"/>
                <a:gd name="T40" fmla="*/ 13 w 22"/>
                <a:gd name="T41" fmla="*/ 17 h 22"/>
                <a:gd name="T42" fmla="*/ 13 w 22"/>
                <a:gd name="T43" fmla="*/ 14 h 22"/>
                <a:gd name="T44" fmla="*/ 10 w 22"/>
                <a:gd name="T45" fmla="*/ 12 h 22"/>
                <a:gd name="T46" fmla="*/ 9 w 22"/>
                <a:gd name="T47" fmla="*/ 12 h 22"/>
                <a:gd name="T48" fmla="*/ 9 w 22"/>
                <a:gd name="T49" fmla="*/ 17 h 22"/>
                <a:gd name="T50" fmla="*/ 9 w 22"/>
                <a:gd name="T51" fmla="*/ 11 h 22"/>
                <a:gd name="T52" fmla="*/ 10 w 22"/>
                <a:gd name="T53" fmla="*/ 11 h 22"/>
                <a:gd name="T54" fmla="*/ 13 w 22"/>
                <a:gd name="T55" fmla="*/ 9 h 22"/>
                <a:gd name="T56" fmla="*/ 11 w 22"/>
                <a:gd name="T57" fmla="*/ 7 h 22"/>
                <a:gd name="T58" fmla="*/ 9 w 22"/>
                <a:gd name="T59" fmla="*/ 7 h 22"/>
                <a:gd name="T60" fmla="*/ 9 w 22"/>
                <a:gd name="T6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22" y="17"/>
                    <a:pt x="17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moveTo>
                    <a:pt x="2" y="11"/>
                  </a:moveTo>
                  <a:cubicBezTo>
                    <a:pt x="2" y="16"/>
                    <a:pt x="6" y="20"/>
                    <a:pt x="11" y="20"/>
                  </a:cubicBezTo>
                  <a:cubicBezTo>
                    <a:pt x="16" y="20"/>
                    <a:pt x="19" y="16"/>
                    <a:pt x="19" y="11"/>
                  </a:cubicBezTo>
                  <a:cubicBezTo>
                    <a:pt x="19" y="6"/>
                    <a:pt x="16" y="2"/>
                    <a:pt x="11" y="2"/>
                  </a:cubicBezTo>
                  <a:cubicBezTo>
                    <a:pt x="6" y="2"/>
                    <a:pt x="2" y="6"/>
                    <a:pt x="2" y="11"/>
                  </a:cubicBezTo>
                  <a:moveTo>
                    <a:pt x="9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9" y="5"/>
                    <a:pt x="11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5" y="7"/>
                    <a:pt x="16" y="8"/>
                    <a:pt x="16" y="9"/>
                  </a:cubicBezTo>
                  <a:cubicBezTo>
                    <a:pt x="16" y="10"/>
                    <a:pt x="14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5" y="13"/>
                    <a:pt x="15" y="14"/>
                  </a:cubicBezTo>
                  <a:cubicBezTo>
                    <a:pt x="16" y="16"/>
                    <a:pt x="16" y="16"/>
                    <a:pt x="1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5"/>
                    <a:pt x="13" y="14"/>
                  </a:cubicBezTo>
                  <a:cubicBezTo>
                    <a:pt x="12" y="13"/>
                    <a:pt x="12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9" y="17"/>
                  </a:lnTo>
                  <a:close/>
                  <a:moveTo>
                    <a:pt x="9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3" y="10"/>
                    <a:pt x="13" y="9"/>
                  </a:cubicBezTo>
                  <a:cubicBezTo>
                    <a:pt x="13" y="8"/>
                    <a:pt x="12" y="7"/>
                    <a:pt x="11" y="7"/>
                  </a:cubicBezTo>
                  <a:cubicBezTo>
                    <a:pt x="10" y="7"/>
                    <a:pt x="9" y="7"/>
                    <a:pt x="9" y="7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3200" y="2378"/>
              <a:ext cx="41" cy="845"/>
            </a:xfrm>
            <a:custGeom>
              <a:avLst/>
              <a:gdLst>
                <a:gd name="T0" fmla="*/ 0 w 41"/>
                <a:gd name="T1" fmla="*/ 0 h 845"/>
                <a:gd name="T2" fmla="*/ 41 w 41"/>
                <a:gd name="T3" fmla="*/ 0 h 845"/>
                <a:gd name="T4" fmla="*/ 41 w 41"/>
                <a:gd name="T5" fmla="*/ 105 h 845"/>
                <a:gd name="T6" fmla="*/ 0 w 41"/>
                <a:gd name="T7" fmla="*/ 105 h 845"/>
                <a:gd name="T8" fmla="*/ 0 w 41"/>
                <a:gd name="T9" fmla="*/ 0 h 845"/>
                <a:gd name="T10" fmla="*/ 0 w 41"/>
                <a:gd name="T11" fmla="*/ 250 h 845"/>
                <a:gd name="T12" fmla="*/ 41 w 41"/>
                <a:gd name="T13" fmla="*/ 250 h 845"/>
                <a:gd name="T14" fmla="*/ 41 w 41"/>
                <a:gd name="T15" fmla="*/ 845 h 845"/>
                <a:gd name="T16" fmla="*/ 0 w 41"/>
                <a:gd name="T17" fmla="*/ 845 h 845"/>
                <a:gd name="T18" fmla="*/ 0 w 41"/>
                <a:gd name="T19" fmla="*/ 25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845">
                  <a:moveTo>
                    <a:pt x="0" y="0"/>
                  </a:moveTo>
                  <a:lnTo>
                    <a:pt x="41" y="0"/>
                  </a:lnTo>
                  <a:lnTo>
                    <a:pt x="41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0" y="250"/>
                  </a:moveTo>
                  <a:lnTo>
                    <a:pt x="41" y="250"/>
                  </a:lnTo>
                  <a:lnTo>
                    <a:pt x="41" y="845"/>
                  </a:lnTo>
                  <a:lnTo>
                    <a:pt x="0" y="845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3299" y="2378"/>
              <a:ext cx="210" cy="850"/>
            </a:xfrm>
            <a:custGeom>
              <a:avLst/>
              <a:gdLst>
                <a:gd name="T0" fmla="*/ 18 w 36"/>
                <a:gd name="T1" fmla="*/ 0 h 146"/>
                <a:gd name="T2" fmla="*/ 18 w 36"/>
                <a:gd name="T3" fmla="*/ 43 h 146"/>
                <a:gd name="T4" fmla="*/ 34 w 36"/>
                <a:gd name="T5" fmla="*/ 43 h 146"/>
                <a:gd name="T6" fmla="*/ 34 w 36"/>
                <a:gd name="T7" fmla="*/ 53 h 146"/>
                <a:gd name="T8" fmla="*/ 18 w 36"/>
                <a:gd name="T9" fmla="*/ 53 h 146"/>
                <a:gd name="T10" fmla="*/ 18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8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8" y="0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29" y="53"/>
                    <a:pt x="24" y="53"/>
                    <a:pt x="18" y="53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3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4295" y="2378"/>
              <a:ext cx="210" cy="850"/>
            </a:xfrm>
            <a:custGeom>
              <a:avLst/>
              <a:gdLst>
                <a:gd name="T0" fmla="*/ 19 w 36"/>
                <a:gd name="T1" fmla="*/ 0 h 146"/>
                <a:gd name="T2" fmla="*/ 19 w 36"/>
                <a:gd name="T3" fmla="*/ 43 h 146"/>
                <a:gd name="T4" fmla="*/ 35 w 36"/>
                <a:gd name="T5" fmla="*/ 43 h 146"/>
                <a:gd name="T6" fmla="*/ 35 w 36"/>
                <a:gd name="T7" fmla="*/ 53 h 146"/>
                <a:gd name="T8" fmla="*/ 19 w 36"/>
                <a:gd name="T9" fmla="*/ 53 h 146"/>
                <a:gd name="T10" fmla="*/ 19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9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9" y="0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29" y="53"/>
                    <a:pt x="24" y="53"/>
                    <a:pt x="19" y="53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9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4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2402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2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9" y="93"/>
                    <a:pt x="22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4516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3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10" y="93"/>
                    <a:pt x="23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832" y="2622"/>
              <a:ext cx="506" cy="601"/>
            </a:xfrm>
            <a:custGeom>
              <a:avLst/>
              <a:gdLst>
                <a:gd name="T0" fmla="*/ 47 w 87"/>
                <a:gd name="T1" fmla="*/ 103 h 103"/>
                <a:gd name="T2" fmla="*/ 40 w 87"/>
                <a:gd name="T3" fmla="*/ 103 h 103"/>
                <a:gd name="T4" fmla="*/ 40 w 87"/>
                <a:gd name="T5" fmla="*/ 28 h 103"/>
                <a:gd name="T6" fmla="*/ 24 w 87"/>
                <a:gd name="T7" fmla="*/ 9 h 103"/>
                <a:gd name="T8" fmla="*/ 7 w 87"/>
                <a:gd name="T9" fmla="*/ 31 h 103"/>
                <a:gd name="T10" fmla="*/ 7 w 87"/>
                <a:gd name="T11" fmla="*/ 103 h 103"/>
                <a:gd name="T12" fmla="*/ 0 w 87"/>
                <a:gd name="T13" fmla="*/ 103 h 103"/>
                <a:gd name="T14" fmla="*/ 0 w 87"/>
                <a:gd name="T15" fmla="*/ 1 h 103"/>
                <a:gd name="T16" fmla="*/ 7 w 87"/>
                <a:gd name="T17" fmla="*/ 1 h 103"/>
                <a:gd name="T18" fmla="*/ 7 w 87"/>
                <a:gd name="T19" fmla="*/ 11 h 103"/>
                <a:gd name="T20" fmla="*/ 25 w 87"/>
                <a:gd name="T21" fmla="*/ 0 h 103"/>
                <a:gd name="T22" fmla="*/ 44 w 87"/>
                <a:gd name="T23" fmla="*/ 15 h 103"/>
                <a:gd name="T24" fmla="*/ 64 w 87"/>
                <a:gd name="T25" fmla="*/ 1 h 103"/>
                <a:gd name="T26" fmla="*/ 87 w 87"/>
                <a:gd name="T27" fmla="*/ 29 h 103"/>
                <a:gd name="T28" fmla="*/ 87 w 87"/>
                <a:gd name="T29" fmla="*/ 103 h 103"/>
                <a:gd name="T30" fmla="*/ 80 w 87"/>
                <a:gd name="T31" fmla="*/ 103 h 103"/>
                <a:gd name="T32" fmla="*/ 80 w 87"/>
                <a:gd name="T33" fmla="*/ 29 h 103"/>
                <a:gd name="T34" fmla="*/ 64 w 87"/>
                <a:gd name="T35" fmla="*/ 10 h 103"/>
                <a:gd name="T36" fmla="*/ 47 w 87"/>
                <a:gd name="T37" fmla="*/ 28 h 103"/>
                <a:gd name="T38" fmla="*/ 47 w 87"/>
                <a:gd name="T3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03">
                  <a:moveTo>
                    <a:pt x="47" y="103"/>
                  </a:moveTo>
                  <a:cubicBezTo>
                    <a:pt x="40" y="103"/>
                    <a:pt x="40" y="103"/>
                    <a:pt x="40" y="103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5"/>
                    <a:pt x="32" y="9"/>
                    <a:pt x="24" y="9"/>
                  </a:cubicBezTo>
                  <a:cubicBezTo>
                    <a:pt x="15" y="10"/>
                    <a:pt x="7" y="18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3"/>
                    <a:pt x="19" y="0"/>
                    <a:pt x="25" y="0"/>
                  </a:cubicBezTo>
                  <a:cubicBezTo>
                    <a:pt x="33" y="0"/>
                    <a:pt x="41" y="5"/>
                    <a:pt x="44" y="15"/>
                  </a:cubicBezTo>
                  <a:cubicBezTo>
                    <a:pt x="48" y="5"/>
                    <a:pt x="56" y="1"/>
                    <a:pt x="64" y="1"/>
                  </a:cubicBezTo>
                  <a:cubicBezTo>
                    <a:pt x="76" y="1"/>
                    <a:pt x="87" y="10"/>
                    <a:pt x="87" y="29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16"/>
                    <a:pt x="72" y="10"/>
                    <a:pt x="64" y="10"/>
                  </a:cubicBezTo>
                  <a:cubicBezTo>
                    <a:pt x="56" y="10"/>
                    <a:pt x="47" y="16"/>
                    <a:pt x="47" y="28"/>
                  </a:cubicBezTo>
                  <a:lnTo>
                    <a:pt x="47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2822" y="2622"/>
              <a:ext cx="291" cy="612"/>
            </a:xfrm>
            <a:custGeom>
              <a:avLst/>
              <a:gdLst>
                <a:gd name="T0" fmla="*/ 50 w 50"/>
                <a:gd name="T1" fmla="*/ 76 h 105"/>
                <a:gd name="T2" fmla="*/ 35 w 50"/>
                <a:gd name="T3" fmla="*/ 102 h 105"/>
                <a:gd name="T4" fmla="*/ 35 w 50"/>
                <a:gd name="T5" fmla="*/ 102 h 105"/>
                <a:gd name="T6" fmla="*/ 15 w 50"/>
                <a:gd name="T7" fmla="*/ 102 h 105"/>
                <a:gd name="T8" fmla="*/ 0 w 50"/>
                <a:gd name="T9" fmla="*/ 76 h 105"/>
                <a:gd name="T10" fmla="*/ 0 w 50"/>
                <a:gd name="T11" fmla="*/ 29 h 105"/>
                <a:gd name="T12" fmla="*/ 15 w 50"/>
                <a:gd name="T13" fmla="*/ 2 h 105"/>
                <a:gd name="T14" fmla="*/ 25 w 50"/>
                <a:gd name="T15" fmla="*/ 0 h 105"/>
                <a:gd name="T16" fmla="*/ 35 w 50"/>
                <a:gd name="T17" fmla="*/ 2 h 105"/>
                <a:gd name="T18" fmla="*/ 50 w 50"/>
                <a:gd name="T19" fmla="*/ 29 h 105"/>
                <a:gd name="T20" fmla="*/ 44 w 50"/>
                <a:gd name="T21" fmla="*/ 29 h 105"/>
                <a:gd name="T22" fmla="*/ 33 w 50"/>
                <a:gd name="T23" fmla="*/ 12 h 105"/>
                <a:gd name="T24" fmla="*/ 25 w 50"/>
                <a:gd name="T25" fmla="*/ 11 h 105"/>
                <a:gd name="T26" fmla="*/ 17 w 50"/>
                <a:gd name="T27" fmla="*/ 12 h 105"/>
                <a:gd name="T28" fmla="*/ 7 w 50"/>
                <a:gd name="T29" fmla="*/ 29 h 105"/>
                <a:gd name="T30" fmla="*/ 7 w 50"/>
                <a:gd name="T31" fmla="*/ 76 h 105"/>
                <a:gd name="T32" fmla="*/ 17 w 50"/>
                <a:gd name="T33" fmla="*/ 92 h 105"/>
                <a:gd name="T34" fmla="*/ 33 w 50"/>
                <a:gd name="T35" fmla="*/ 92 h 105"/>
                <a:gd name="T36" fmla="*/ 33 w 50"/>
                <a:gd name="T37" fmla="*/ 92 h 105"/>
                <a:gd name="T38" fmla="*/ 44 w 50"/>
                <a:gd name="T39" fmla="*/ 76 h 105"/>
                <a:gd name="T40" fmla="*/ 50 w 50"/>
                <a:gd name="T41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105">
                  <a:moveTo>
                    <a:pt x="50" y="76"/>
                  </a:moveTo>
                  <a:cubicBezTo>
                    <a:pt x="50" y="90"/>
                    <a:pt x="44" y="99"/>
                    <a:pt x="35" y="102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29" y="105"/>
                    <a:pt x="22" y="105"/>
                    <a:pt x="15" y="102"/>
                  </a:cubicBezTo>
                  <a:cubicBezTo>
                    <a:pt x="7" y="99"/>
                    <a:pt x="0" y="90"/>
                    <a:pt x="0" y="7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28" y="0"/>
                    <a:pt x="32" y="1"/>
                    <a:pt x="35" y="2"/>
                  </a:cubicBezTo>
                  <a:cubicBezTo>
                    <a:pt x="44" y="6"/>
                    <a:pt x="50" y="15"/>
                    <a:pt x="50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0"/>
                    <a:pt x="39" y="15"/>
                    <a:pt x="33" y="12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1"/>
                    <a:pt x="17" y="12"/>
                  </a:cubicBezTo>
                  <a:cubicBezTo>
                    <a:pt x="12" y="14"/>
                    <a:pt x="7" y="19"/>
                    <a:pt x="7" y="29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7" y="85"/>
                    <a:pt x="12" y="90"/>
                    <a:pt x="17" y="92"/>
                  </a:cubicBezTo>
                  <a:cubicBezTo>
                    <a:pt x="22" y="95"/>
                    <a:pt x="28" y="95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9" y="90"/>
                    <a:pt x="44" y="85"/>
                    <a:pt x="44" y="76"/>
                  </a:cubicBezTo>
                  <a:lnTo>
                    <a:pt x="50" y="76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3573" y="2622"/>
              <a:ext cx="326" cy="606"/>
            </a:xfrm>
            <a:custGeom>
              <a:avLst/>
              <a:gdLst>
                <a:gd name="T0" fmla="*/ 7 w 56"/>
                <a:gd name="T1" fmla="*/ 75 h 104"/>
                <a:gd name="T2" fmla="*/ 8 w 56"/>
                <a:gd name="T3" fmla="*/ 84 h 104"/>
                <a:gd name="T4" fmla="*/ 20 w 56"/>
                <a:gd name="T5" fmla="*/ 93 h 104"/>
                <a:gd name="T6" fmla="*/ 30 w 56"/>
                <a:gd name="T7" fmla="*/ 93 h 104"/>
                <a:gd name="T8" fmla="*/ 43 w 56"/>
                <a:gd name="T9" fmla="*/ 82 h 104"/>
                <a:gd name="T10" fmla="*/ 49 w 56"/>
                <a:gd name="T11" fmla="*/ 88 h 104"/>
                <a:gd name="T12" fmla="*/ 31 w 56"/>
                <a:gd name="T13" fmla="*/ 103 h 104"/>
                <a:gd name="T14" fmla="*/ 19 w 56"/>
                <a:gd name="T15" fmla="*/ 103 h 104"/>
                <a:gd name="T16" fmla="*/ 3 w 56"/>
                <a:gd name="T17" fmla="*/ 90 h 104"/>
                <a:gd name="T18" fmla="*/ 0 w 56"/>
                <a:gd name="T19" fmla="*/ 74 h 104"/>
                <a:gd name="T20" fmla="*/ 0 w 56"/>
                <a:gd name="T21" fmla="*/ 28 h 104"/>
                <a:gd name="T22" fmla="*/ 15 w 56"/>
                <a:gd name="T23" fmla="*/ 2 h 104"/>
                <a:gd name="T24" fmla="*/ 35 w 56"/>
                <a:gd name="T25" fmla="*/ 2 h 104"/>
                <a:gd name="T26" fmla="*/ 39 w 56"/>
                <a:gd name="T27" fmla="*/ 59 h 104"/>
                <a:gd name="T28" fmla="*/ 7 w 56"/>
                <a:gd name="T29" fmla="*/ 64 h 104"/>
                <a:gd name="T30" fmla="*/ 7 w 56"/>
                <a:gd name="T31" fmla="*/ 75 h 104"/>
                <a:gd name="T32" fmla="*/ 7 w 56"/>
                <a:gd name="T33" fmla="*/ 55 h 104"/>
                <a:gd name="T34" fmla="*/ 36 w 56"/>
                <a:gd name="T35" fmla="*/ 50 h 104"/>
                <a:gd name="T36" fmla="*/ 33 w 56"/>
                <a:gd name="T37" fmla="*/ 12 h 104"/>
                <a:gd name="T38" fmla="*/ 17 w 56"/>
                <a:gd name="T39" fmla="*/ 12 h 104"/>
                <a:gd name="T40" fmla="*/ 7 w 56"/>
                <a:gd name="T41" fmla="*/ 28 h 104"/>
                <a:gd name="T42" fmla="*/ 7 w 56"/>
                <a:gd name="T4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04">
                  <a:moveTo>
                    <a:pt x="7" y="75"/>
                  </a:moveTo>
                  <a:cubicBezTo>
                    <a:pt x="7" y="78"/>
                    <a:pt x="7" y="81"/>
                    <a:pt x="8" y="84"/>
                  </a:cubicBezTo>
                  <a:cubicBezTo>
                    <a:pt x="11" y="88"/>
                    <a:pt x="15" y="92"/>
                    <a:pt x="20" y="93"/>
                  </a:cubicBezTo>
                  <a:cubicBezTo>
                    <a:pt x="23" y="94"/>
                    <a:pt x="27" y="94"/>
                    <a:pt x="30" y="93"/>
                  </a:cubicBezTo>
                  <a:cubicBezTo>
                    <a:pt x="35" y="92"/>
                    <a:pt x="40" y="89"/>
                    <a:pt x="43" y="82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5" y="97"/>
                    <a:pt x="38" y="102"/>
                    <a:pt x="31" y="103"/>
                  </a:cubicBezTo>
                  <a:cubicBezTo>
                    <a:pt x="27" y="104"/>
                    <a:pt x="23" y="104"/>
                    <a:pt x="19" y="103"/>
                  </a:cubicBezTo>
                  <a:cubicBezTo>
                    <a:pt x="13" y="102"/>
                    <a:pt x="6" y="97"/>
                    <a:pt x="3" y="90"/>
                  </a:cubicBezTo>
                  <a:cubicBezTo>
                    <a:pt x="1" y="85"/>
                    <a:pt x="0" y="80"/>
                    <a:pt x="0" y="7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22" y="0"/>
                    <a:pt x="29" y="0"/>
                    <a:pt x="35" y="2"/>
                  </a:cubicBezTo>
                  <a:cubicBezTo>
                    <a:pt x="53" y="10"/>
                    <a:pt x="56" y="46"/>
                    <a:pt x="39" y="59"/>
                  </a:cubicBezTo>
                  <a:cubicBezTo>
                    <a:pt x="30" y="67"/>
                    <a:pt x="16" y="64"/>
                    <a:pt x="7" y="64"/>
                  </a:cubicBezTo>
                  <a:lnTo>
                    <a:pt x="7" y="75"/>
                  </a:lnTo>
                  <a:close/>
                  <a:moveTo>
                    <a:pt x="7" y="55"/>
                  </a:moveTo>
                  <a:cubicBezTo>
                    <a:pt x="13" y="55"/>
                    <a:pt x="27" y="57"/>
                    <a:pt x="36" y="50"/>
                  </a:cubicBezTo>
                  <a:cubicBezTo>
                    <a:pt x="47" y="42"/>
                    <a:pt x="45" y="17"/>
                    <a:pt x="33" y="12"/>
                  </a:cubicBezTo>
                  <a:cubicBezTo>
                    <a:pt x="28" y="10"/>
                    <a:pt x="22" y="10"/>
                    <a:pt x="17" y="12"/>
                  </a:cubicBezTo>
                  <a:cubicBezTo>
                    <a:pt x="11" y="15"/>
                    <a:pt x="7" y="20"/>
                    <a:pt x="7" y="28"/>
                  </a:cubicBezTo>
                  <a:lnTo>
                    <a:pt x="7" y="55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3934" y="2622"/>
              <a:ext cx="297" cy="601"/>
            </a:xfrm>
            <a:custGeom>
              <a:avLst/>
              <a:gdLst>
                <a:gd name="T0" fmla="*/ 44 w 51"/>
                <a:gd name="T1" fmla="*/ 103 h 103"/>
                <a:gd name="T2" fmla="*/ 44 w 51"/>
                <a:gd name="T3" fmla="*/ 29 h 103"/>
                <a:gd name="T4" fmla="*/ 26 w 51"/>
                <a:gd name="T5" fmla="*/ 10 h 103"/>
                <a:gd name="T6" fmla="*/ 7 w 51"/>
                <a:gd name="T7" fmla="*/ 31 h 103"/>
                <a:gd name="T8" fmla="*/ 7 w 51"/>
                <a:gd name="T9" fmla="*/ 103 h 103"/>
                <a:gd name="T10" fmla="*/ 0 w 51"/>
                <a:gd name="T11" fmla="*/ 103 h 103"/>
                <a:gd name="T12" fmla="*/ 0 w 51"/>
                <a:gd name="T13" fmla="*/ 1 h 103"/>
                <a:gd name="T14" fmla="*/ 7 w 51"/>
                <a:gd name="T15" fmla="*/ 1 h 103"/>
                <a:gd name="T16" fmla="*/ 7 w 51"/>
                <a:gd name="T17" fmla="*/ 11 h 103"/>
                <a:gd name="T18" fmla="*/ 26 w 51"/>
                <a:gd name="T19" fmla="*/ 0 h 103"/>
                <a:gd name="T20" fmla="*/ 51 w 51"/>
                <a:gd name="T21" fmla="*/ 29 h 103"/>
                <a:gd name="T22" fmla="*/ 51 w 51"/>
                <a:gd name="T23" fmla="*/ 103 h 103"/>
                <a:gd name="T24" fmla="*/ 44 w 5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5" y="10"/>
                    <a:pt x="26" y="10"/>
                  </a:cubicBezTo>
                  <a:cubicBezTo>
                    <a:pt x="17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6" y="0"/>
                  </a:cubicBezTo>
                  <a:cubicBezTo>
                    <a:pt x="38" y="0"/>
                    <a:pt x="51" y="9"/>
                    <a:pt x="51" y="29"/>
                  </a:cubicBezTo>
                  <a:cubicBezTo>
                    <a:pt x="51" y="103"/>
                    <a:pt x="51" y="103"/>
                    <a:pt x="51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4953" y="2622"/>
              <a:ext cx="291" cy="601"/>
            </a:xfrm>
            <a:custGeom>
              <a:avLst/>
              <a:gdLst>
                <a:gd name="T0" fmla="*/ 44 w 50"/>
                <a:gd name="T1" fmla="*/ 103 h 103"/>
                <a:gd name="T2" fmla="*/ 44 w 50"/>
                <a:gd name="T3" fmla="*/ 29 h 103"/>
                <a:gd name="T4" fmla="*/ 25 w 50"/>
                <a:gd name="T5" fmla="*/ 10 h 103"/>
                <a:gd name="T6" fmla="*/ 7 w 50"/>
                <a:gd name="T7" fmla="*/ 31 h 103"/>
                <a:gd name="T8" fmla="*/ 7 w 50"/>
                <a:gd name="T9" fmla="*/ 103 h 103"/>
                <a:gd name="T10" fmla="*/ 0 w 50"/>
                <a:gd name="T11" fmla="*/ 103 h 103"/>
                <a:gd name="T12" fmla="*/ 0 w 50"/>
                <a:gd name="T13" fmla="*/ 1 h 103"/>
                <a:gd name="T14" fmla="*/ 7 w 50"/>
                <a:gd name="T15" fmla="*/ 1 h 103"/>
                <a:gd name="T16" fmla="*/ 7 w 50"/>
                <a:gd name="T17" fmla="*/ 11 h 103"/>
                <a:gd name="T18" fmla="*/ 25 w 50"/>
                <a:gd name="T19" fmla="*/ 0 h 103"/>
                <a:gd name="T20" fmla="*/ 50 w 50"/>
                <a:gd name="T21" fmla="*/ 29 h 103"/>
                <a:gd name="T22" fmla="*/ 50 w 50"/>
                <a:gd name="T23" fmla="*/ 103 h 103"/>
                <a:gd name="T24" fmla="*/ 44 w 50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4" y="10"/>
                    <a:pt x="25" y="10"/>
                  </a:cubicBezTo>
                  <a:cubicBezTo>
                    <a:pt x="16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5" y="0"/>
                  </a:cubicBezTo>
                  <a:cubicBezTo>
                    <a:pt x="38" y="0"/>
                    <a:pt x="50" y="9"/>
                    <a:pt x="50" y="29"/>
                  </a:cubicBezTo>
                  <a:cubicBezTo>
                    <a:pt x="50" y="103"/>
                    <a:pt x="50" y="103"/>
                    <a:pt x="50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grpSp>
        <p:nvGrpSpPr>
          <p:cNvPr id="2" name="Group 8"/>
          <p:cNvGrpSpPr>
            <a:grpSpLocks noChangeAspect="1"/>
          </p:cNvGrpSpPr>
          <p:nvPr userDrawn="1"/>
        </p:nvGrpSpPr>
        <p:grpSpPr bwMode="auto">
          <a:xfrm>
            <a:off x="10208146" y="5766392"/>
            <a:ext cx="1649421" cy="887653"/>
            <a:chOff x="4458" y="2489"/>
            <a:chExt cx="1022" cy="550"/>
          </a:xfrm>
        </p:grpSpPr>
        <p:sp>
          <p:nvSpPr>
            <p:cNvPr id="8" name="Freeform 12"/>
            <p:cNvSpPr>
              <a:spLocks noEditPoints="1"/>
            </p:cNvSpPr>
            <p:nvPr userDrawn="1"/>
          </p:nvSpPr>
          <p:spPr bwMode="auto">
            <a:xfrm>
              <a:off x="4458" y="2489"/>
              <a:ext cx="517" cy="320"/>
            </a:xfrm>
            <a:custGeom>
              <a:avLst/>
              <a:gdLst>
                <a:gd name="T0" fmla="*/ 1280 w 4081"/>
                <a:gd name="T1" fmla="*/ 2149 h 2517"/>
                <a:gd name="T2" fmla="*/ 1557 w 4081"/>
                <a:gd name="T3" fmla="*/ 2392 h 2517"/>
                <a:gd name="T4" fmla="*/ 1280 w 4081"/>
                <a:gd name="T5" fmla="*/ 2149 h 2517"/>
                <a:gd name="T6" fmla="*/ 1136 w 4081"/>
                <a:gd name="T7" fmla="*/ 2284 h 2517"/>
                <a:gd name="T8" fmla="*/ 1082 w 4081"/>
                <a:gd name="T9" fmla="*/ 2094 h 2517"/>
                <a:gd name="T10" fmla="*/ 948 w 4081"/>
                <a:gd name="T11" fmla="*/ 2190 h 2517"/>
                <a:gd name="T12" fmla="*/ 1136 w 4081"/>
                <a:gd name="T13" fmla="*/ 2284 h 2517"/>
                <a:gd name="T14" fmla="*/ 524 w 4081"/>
                <a:gd name="T15" fmla="*/ 1811 h 2517"/>
                <a:gd name="T16" fmla="*/ 702 w 4081"/>
                <a:gd name="T17" fmla="*/ 2172 h 2517"/>
                <a:gd name="T18" fmla="*/ 524 w 4081"/>
                <a:gd name="T19" fmla="*/ 1811 h 2517"/>
                <a:gd name="T20" fmla="*/ 526 w 4081"/>
                <a:gd name="T21" fmla="*/ 1307 h 2517"/>
                <a:gd name="T22" fmla="*/ 559 w 4081"/>
                <a:gd name="T23" fmla="*/ 1513 h 2517"/>
                <a:gd name="T24" fmla="*/ 653 w 4081"/>
                <a:gd name="T25" fmla="*/ 1160 h 2517"/>
                <a:gd name="T26" fmla="*/ 526 w 4081"/>
                <a:gd name="T27" fmla="*/ 1307 h 2517"/>
                <a:gd name="T28" fmla="*/ 871 w 4081"/>
                <a:gd name="T29" fmla="*/ 1374 h 2517"/>
                <a:gd name="T30" fmla="*/ 882 w 4081"/>
                <a:gd name="T31" fmla="*/ 1723 h 2517"/>
                <a:gd name="T32" fmla="*/ 871 w 4081"/>
                <a:gd name="T33" fmla="*/ 1374 h 2517"/>
                <a:gd name="T34" fmla="*/ 1600 w 4081"/>
                <a:gd name="T35" fmla="*/ 344 h 2517"/>
                <a:gd name="T36" fmla="*/ 1560 w 4081"/>
                <a:gd name="T37" fmla="*/ 379 h 2517"/>
                <a:gd name="T38" fmla="*/ 1837 w 4081"/>
                <a:gd name="T39" fmla="*/ 332 h 2517"/>
                <a:gd name="T40" fmla="*/ 1600 w 4081"/>
                <a:gd name="T41" fmla="*/ 344 h 2517"/>
                <a:gd name="T42" fmla="*/ 1114 w 4081"/>
                <a:gd name="T43" fmla="*/ 561 h 2517"/>
                <a:gd name="T44" fmla="*/ 1418 w 4081"/>
                <a:gd name="T45" fmla="*/ 420 h 2517"/>
                <a:gd name="T46" fmla="*/ 1114 w 4081"/>
                <a:gd name="T47" fmla="*/ 561 h 2517"/>
                <a:gd name="T48" fmla="*/ 1453 w 4081"/>
                <a:gd name="T49" fmla="*/ 582 h 2517"/>
                <a:gd name="T50" fmla="*/ 1259 w 4081"/>
                <a:gd name="T51" fmla="*/ 676 h 2517"/>
                <a:gd name="T52" fmla="*/ 1405 w 4081"/>
                <a:gd name="T53" fmla="*/ 651 h 2517"/>
                <a:gd name="T54" fmla="*/ 1453 w 4081"/>
                <a:gd name="T55" fmla="*/ 582 h 2517"/>
                <a:gd name="T56" fmla="*/ 912 w 4081"/>
                <a:gd name="T57" fmla="*/ 1018 h 2517"/>
                <a:gd name="T58" fmla="*/ 1053 w 4081"/>
                <a:gd name="T59" fmla="*/ 995 h 2517"/>
                <a:gd name="T60" fmla="*/ 912 w 4081"/>
                <a:gd name="T61" fmla="*/ 1018 h 2517"/>
                <a:gd name="T62" fmla="*/ 871 w 4081"/>
                <a:gd name="T63" fmla="*/ 724 h 2517"/>
                <a:gd name="T64" fmla="*/ 777 w 4081"/>
                <a:gd name="T65" fmla="*/ 817 h 2517"/>
                <a:gd name="T66" fmla="*/ 937 w 4081"/>
                <a:gd name="T67" fmla="*/ 825 h 2517"/>
                <a:gd name="T68" fmla="*/ 871 w 4081"/>
                <a:gd name="T69" fmla="*/ 724 h 2517"/>
                <a:gd name="T70" fmla="*/ 1064 w 4081"/>
                <a:gd name="T71" fmla="*/ 1215 h 2517"/>
                <a:gd name="T72" fmla="*/ 1104 w 4081"/>
                <a:gd name="T73" fmla="*/ 1345 h 2517"/>
                <a:gd name="T74" fmla="*/ 1179 w 4081"/>
                <a:gd name="T75" fmla="*/ 1037 h 2517"/>
                <a:gd name="T76" fmla="*/ 1064 w 4081"/>
                <a:gd name="T77" fmla="*/ 1215 h 2517"/>
                <a:gd name="T78" fmla="*/ 1078 w 4081"/>
                <a:gd name="T79" fmla="*/ 1767 h 2517"/>
                <a:gd name="T80" fmla="*/ 1195 w 4081"/>
                <a:gd name="T81" fmla="*/ 1717 h 2517"/>
                <a:gd name="T82" fmla="*/ 1078 w 4081"/>
                <a:gd name="T83" fmla="*/ 1767 h 2517"/>
                <a:gd name="T84" fmla="*/ 339 w 4081"/>
                <a:gd name="T85" fmla="*/ 1073 h 2517"/>
                <a:gd name="T86" fmla="*/ 1357 w 4081"/>
                <a:gd name="T87" fmla="*/ 200 h 2517"/>
                <a:gd name="T88" fmla="*/ 4081 w 4081"/>
                <a:gd name="T89" fmla="*/ 1257 h 2517"/>
                <a:gd name="T90" fmla="*/ 1260 w 4081"/>
                <a:gd name="T91" fmla="*/ 336 h 2517"/>
                <a:gd name="T92" fmla="*/ 497 w 4081"/>
                <a:gd name="T93" fmla="*/ 2517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81" h="2517">
                  <a:moveTo>
                    <a:pt x="1280" y="2149"/>
                  </a:moveTo>
                  <a:lnTo>
                    <a:pt x="1280" y="2149"/>
                  </a:lnTo>
                  <a:cubicBezTo>
                    <a:pt x="1255" y="2174"/>
                    <a:pt x="1292" y="2247"/>
                    <a:pt x="1359" y="2314"/>
                  </a:cubicBezTo>
                  <a:cubicBezTo>
                    <a:pt x="1419" y="2375"/>
                    <a:pt x="1535" y="2439"/>
                    <a:pt x="1557" y="2392"/>
                  </a:cubicBezTo>
                  <a:cubicBezTo>
                    <a:pt x="1567" y="2369"/>
                    <a:pt x="1536" y="2315"/>
                    <a:pt x="1459" y="2238"/>
                  </a:cubicBezTo>
                  <a:cubicBezTo>
                    <a:pt x="1382" y="2161"/>
                    <a:pt x="1305" y="2124"/>
                    <a:pt x="1280" y="2149"/>
                  </a:cubicBezTo>
                  <a:lnTo>
                    <a:pt x="1280" y="2149"/>
                  </a:lnTo>
                  <a:close/>
                  <a:moveTo>
                    <a:pt x="1136" y="2284"/>
                  </a:moveTo>
                  <a:lnTo>
                    <a:pt x="1136" y="2284"/>
                  </a:lnTo>
                  <a:cubicBezTo>
                    <a:pt x="1173" y="2256"/>
                    <a:pt x="1142" y="2170"/>
                    <a:pt x="1082" y="2094"/>
                  </a:cubicBezTo>
                  <a:cubicBezTo>
                    <a:pt x="1013" y="2005"/>
                    <a:pt x="937" y="1957"/>
                    <a:pt x="900" y="1985"/>
                  </a:cubicBezTo>
                  <a:cubicBezTo>
                    <a:pt x="863" y="2014"/>
                    <a:pt x="885" y="2107"/>
                    <a:pt x="948" y="2190"/>
                  </a:cubicBezTo>
                  <a:cubicBezTo>
                    <a:pt x="1010" y="2272"/>
                    <a:pt x="1095" y="2317"/>
                    <a:pt x="1136" y="2284"/>
                  </a:cubicBezTo>
                  <a:lnTo>
                    <a:pt x="1136" y="2284"/>
                  </a:lnTo>
                  <a:close/>
                  <a:moveTo>
                    <a:pt x="524" y="1811"/>
                  </a:moveTo>
                  <a:lnTo>
                    <a:pt x="524" y="1811"/>
                  </a:lnTo>
                  <a:cubicBezTo>
                    <a:pt x="479" y="1833"/>
                    <a:pt x="487" y="1931"/>
                    <a:pt x="532" y="2034"/>
                  </a:cubicBezTo>
                  <a:cubicBezTo>
                    <a:pt x="583" y="2150"/>
                    <a:pt x="659" y="2189"/>
                    <a:pt x="702" y="2172"/>
                  </a:cubicBezTo>
                  <a:cubicBezTo>
                    <a:pt x="749" y="2154"/>
                    <a:pt x="749" y="2064"/>
                    <a:pt x="695" y="1954"/>
                  </a:cubicBezTo>
                  <a:cubicBezTo>
                    <a:pt x="645" y="1854"/>
                    <a:pt x="569" y="1789"/>
                    <a:pt x="524" y="1811"/>
                  </a:cubicBezTo>
                  <a:lnTo>
                    <a:pt x="524" y="1811"/>
                  </a:lnTo>
                  <a:close/>
                  <a:moveTo>
                    <a:pt x="526" y="1307"/>
                  </a:moveTo>
                  <a:lnTo>
                    <a:pt x="526" y="1307"/>
                  </a:lnTo>
                  <a:cubicBezTo>
                    <a:pt x="496" y="1408"/>
                    <a:pt x="509" y="1499"/>
                    <a:pt x="559" y="1513"/>
                  </a:cubicBezTo>
                  <a:cubicBezTo>
                    <a:pt x="608" y="1526"/>
                    <a:pt x="657" y="1469"/>
                    <a:pt x="683" y="1361"/>
                  </a:cubicBezTo>
                  <a:cubicBezTo>
                    <a:pt x="707" y="1261"/>
                    <a:pt x="696" y="1174"/>
                    <a:pt x="653" y="1160"/>
                  </a:cubicBezTo>
                  <a:cubicBezTo>
                    <a:pt x="610" y="1145"/>
                    <a:pt x="555" y="1209"/>
                    <a:pt x="526" y="1307"/>
                  </a:cubicBezTo>
                  <a:lnTo>
                    <a:pt x="526" y="1307"/>
                  </a:lnTo>
                  <a:close/>
                  <a:moveTo>
                    <a:pt x="871" y="1374"/>
                  </a:moveTo>
                  <a:lnTo>
                    <a:pt x="871" y="1374"/>
                  </a:lnTo>
                  <a:cubicBezTo>
                    <a:pt x="823" y="1382"/>
                    <a:pt x="793" y="1454"/>
                    <a:pt x="795" y="1552"/>
                  </a:cubicBezTo>
                  <a:cubicBezTo>
                    <a:pt x="798" y="1650"/>
                    <a:pt x="840" y="1728"/>
                    <a:pt x="882" y="1723"/>
                  </a:cubicBezTo>
                  <a:cubicBezTo>
                    <a:pt x="927" y="1718"/>
                    <a:pt x="952" y="1645"/>
                    <a:pt x="952" y="1547"/>
                  </a:cubicBezTo>
                  <a:cubicBezTo>
                    <a:pt x="952" y="1454"/>
                    <a:pt x="916" y="1368"/>
                    <a:pt x="871" y="1374"/>
                  </a:cubicBezTo>
                  <a:lnTo>
                    <a:pt x="871" y="1374"/>
                  </a:lnTo>
                  <a:close/>
                  <a:moveTo>
                    <a:pt x="1600" y="344"/>
                  </a:moveTo>
                  <a:lnTo>
                    <a:pt x="1600" y="344"/>
                  </a:lnTo>
                  <a:cubicBezTo>
                    <a:pt x="1574" y="353"/>
                    <a:pt x="1559" y="369"/>
                    <a:pt x="1560" y="379"/>
                  </a:cubicBezTo>
                  <a:cubicBezTo>
                    <a:pt x="1563" y="411"/>
                    <a:pt x="1699" y="395"/>
                    <a:pt x="1778" y="369"/>
                  </a:cubicBezTo>
                  <a:cubicBezTo>
                    <a:pt x="1816" y="357"/>
                    <a:pt x="1836" y="343"/>
                    <a:pt x="1837" y="332"/>
                  </a:cubicBezTo>
                  <a:cubicBezTo>
                    <a:pt x="1840" y="290"/>
                    <a:pt x="1662" y="322"/>
                    <a:pt x="1600" y="344"/>
                  </a:cubicBezTo>
                  <a:lnTo>
                    <a:pt x="1600" y="344"/>
                  </a:lnTo>
                  <a:close/>
                  <a:moveTo>
                    <a:pt x="1114" y="561"/>
                  </a:moveTo>
                  <a:lnTo>
                    <a:pt x="1114" y="561"/>
                  </a:lnTo>
                  <a:cubicBezTo>
                    <a:pt x="1140" y="600"/>
                    <a:pt x="1278" y="534"/>
                    <a:pt x="1350" y="496"/>
                  </a:cubicBezTo>
                  <a:cubicBezTo>
                    <a:pt x="1397" y="471"/>
                    <a:pt x="1437" y="439"/>
                    <a:pt x="1418" y="420"/>
                  </a:cubicBezTo>
                  <a:cubicBezTo>
                    <a:pt x="1394" y="396"/>
                    <a:pt x="1318" y="415"/>
                    <a:pt x="1202" y="473"/>
                  </a:cubicBezTo>
                  <a:cubicBezTo>
                    <a:pt x="1146" y="501"/>
                    <a:pt x="1101" y="541"/>
                    <a:pt x="1114" y="561"/>
                  </a:cubicBezTo>
                  <a:lnTo>
                    <a:pt x="1114" y="561"/>
                  </a:lnTo>
                  <a:close/>
                  <a:moveTo>
                    <a:pt x="1453" y="582"/>
                  </a:moveTo>
                  <a:lnTo>
                    <a:pt x="1453" y="582"/>
                  </a:lnTo>
                  <a:cubicBezTo>
                    <a:pt x="1457" y="540"/>
                    <a:pt x="1358" y="575"/>
                    <a:pt x="1259" y="676"/>
                  </a:cubicBezTo>
                  <a:cubicBezTo>
                    <a:pt x="1241" y="694"/>
                    <a:pt x="1188" y="761"/>
                    <a:pt x="1211" y="776"/>
                  </a:cubicBezTo>
                  <a:cubicBezTo>
                    <a:pt x="1243" y="796"/>
                    <a:pt x="1361" y="696"/>
                    <a:pt x="1405" y="651"/>
                  </a:cubicBezTo>
                  <a:cubicBezTo>
                    <a:pt x="1439" y="617"/>
                    <a:pt x="1452" y="595"/>
                    <a:pt x="1453" y="582"/>
                  </a:cubicBezTo>
                  <a:lnTo>
                    <a:pt x="1453" y="582"/>
                  </a:lnTo>
                  <a:close/>
                  <a:moveTo>
                    <a:pt x="912" y="1018"/>
                  </a:moveTo>
                  <a:lnTo>
                    <a:pt x="912" y="1018"/>
                  </a:lnTo>
                  <a:cubicBezTo>
                    <a:pt x="881" y="1079"/>
                    <a:pt x="871" y="1157"/>
                    <a:pt x="905" y="1166"/>
                  </a:cubicBezTo>
                  <a:cubicBezTo>
                    <a:pt x="942" y="1176"/>
                    <a:pt x="1013" y="1078"/>
                    <a:pt x="1053" y="995"/>
                  </a:cubicBezTo>
                  <a:cubicBezTo>
                    <a:pt x="1074" y="953"/>
                    <a:pt x="1098" y="891"/>
                    <a:pt x="1082" y="871"/>
                  </a:cubicBezTo>
                  <a:cubicBezTo>
                    <a:pt x="1042" y="822"/>
                    <a:pt x="952" y="939"/>
                    <a:pt x="912" y="1018"/>
                  </a:cubicBezTo>
                  <a:lnTo>
                    <a:pt x="912" y="1018"/>
                  </a:lnTo>
                  <a:close/>
                  <a:moveTo>
                    <a:pt x="871" y="724"/>
                  </a:moveTo>
                  <a:lnTo>
                    <a:pt x="871" y="724"/>
                  </a:lnTo>
                  <a:cubicBezTo>
                    <a:pt x="841" y="746"/>
                    <a:pt x="803" y="784"/>
                    <a:pt x="777" y="817"/>
                  </a:cubicBezTo>
                  <a:cubicBezTo>
                    <a:pt x="718" y="891"/>
                    <a:pt x="720" y="943"/>
                    <a:pt x="762" y="950"/>
                  </a:cubicBezTo>
                  <a:cubicBezTo>
                    <a:pt x="798" y="957"/>
                    <a:pt x="880" y="897"/>
                    <a:pt x="937" y="825"/>
                  </a:cubicBezTo>
                  <a:cubicBezTo>
                    <a:pt x="998" y="757"/>
                    <a:pt x="1009" y="704"/>
                    <a:pt x="974" y="687"/>
                  </a:cubicBezTo>
                  <a:cubicBezTo>
                    <a:pt x="952" y="677"/>
                    <a:pt x="929" y="681"/>
                    <a:pt x="871" y="724"/>
                  </a:cubicBezTo>
                  <a:lnTo>
                    <a:pt x="871" y="724"/>
                  </a:lnTo>
                  <a:close/>
                  <a:moveTo>
                    <a:pt x="1064" y="1215"/>
                  </a:moveTo>
                  <a:lnTo>
                    <a:pt x="1064" y="1215"/>
                  </a:lnTo>
                  <a:cubicBezTo>
                    <a:pt x="1051" y="1270"/>
                    <a:pt x="1053" y="1374"/>
                    <a:pt x="1104" y="1345"/>
                  </a:cubicBezTo>
                  <a:cubicBezTo>
                    <a:pt x="1148" y="1320"/>
                    <a:pt x="1177" y="1206"/>
                    <a:pt x="1189" y="1146"/>
                  </a:cubicBezTo>
                  <a:cubicBezTo>
                    <a:pt x="1195" y="1119"/>
                    <a:pt x="1201" y="1046"/>
                    <a:pt x="1179" y="1037"/>
                  </a:cubicBezTo>
                  <a:cubicBezTo>
                    <a:pt x="1128" y="1015"/>
                    <a:pt x="1087" y="1122"/>
                    <a:pt x="1064" y="1215"/>
                  </a:cubicBezTo>
                  <a:lnTo>
                    <a:pt x="1064" y="1215"/>
                  </a:lnTo>
                  <a:close/>
                  <a:moveTo>
                    <a:pt x="1078" y="1767"/>
                  </a:moveTo>
                  <a:lnTo>
                    <a:pt x="1078" y="1767"/>
                  </a:lnTo>
                  <a:cubicBezTo>
                    <a:pt x="1092" y="1831"/>
                    <a:pt x="1151" y="1954"/>
                    <a:pt x="1203" y="1925"/>
                  </a:cubicBezTo>
                  <a:cubicBezTo>
                    <a:pt x="1252" y="1897"/>
                    <a:pt x="1204" y="1744"/>
                    <a:pt x="1195" y="1717"/>
                  </a:cubicBezTo>
                  <a:cubicBezTo>
                    <a:pt x="1177" y="1661"/>
                    <a:pt x="1140" y="1570"/>
                    <a:pt x="1091" y="1585"/>
                  </a:cubicBezTo>
                  <a:cubicBezTo>
                    <a:pt x="1052" y="1596"/>
                    <a:pt x="1064" y="1705"/>
                    <a:pt x="1078" y="1767"/>
                  </a:cubicBezTo>
                  <a:lnTo>
                    <a:pt x="1078" y="1767"/>
                  </a:lnTo>
                  <a:close/>
                  <a:moveTo>
                    <a:pt x="339" y="1073"/>
                  </a:moveTo>
                  <a:lnTo>
                    <a:pt x="339" y="1073"/>
                  </a:lnTo>
                  <a:cubicBezTo>
                    <a:pt x="354" y="1038"/>
                    <a:pt x="633" y="367"/>
                    <a:pt x="1357" y="200"/>
                  </a:cubicBezTo>
                  <a:cubicBezTo>
                    <a:pt x="1575" y="135"/>
                    <a:pt x="2066" y="95"/>
                    <a:pt x="2403" y="125"/>
                  </a:cubicBezTo>
                  <a:cubicBezTo>
                    <a:pt x="3685" y="237"/>
                    <a:pt x="3958" y="852"/>
                    <a:pt x="4081" y="1257"/>
                  </a:cubicBezTo>
                  <a:lnTo>
                    <a:pt x="3095" y="1257"/>
                  </a:lnTo>
                  <a:cubicBezTo>
                    <a:pt x="2847" y="558"/>
                    <a:pt x="2152" y="0"/>
                    <a:pt x="1260" y="336"/>
                  </a:cubicBezTo>
                  <a:cubicBezTo>
                    <a:pt x="416" y="654"/>
                    <a:pt x="10" y="1733"/>
                    <a:pt x="630" y="2517"/>
                  </a:cubicBezTo>
                  <a:lnTo>
                    <a:pt x="497" y="2517"/>
                  </a:lnTo>
                  <a:cubicBezTo>
                    <a:pt x="0" y="1834"/>
                    <a:pt x="323" y="1109"/>
                    <a:pt x="339" y="1073"/>
                  </a:cubicBezTo>
                  <a:close/>
                </a:path>
              </a:pathLst>
            </a:custGeom>
            <a:solidFill>
              <a:srgbClr val="EC11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7" name="Freeform 11"/>
            <p:cNvSpPr>
              <a:spLocks noEditPoints="1"/>
            </p:cNvSpPr>
            <p:nvPr userDrawn="1"/>
          </p:nvSpPr>
          <p:spPr bwMode="auto">
            <a:xfrm>
              <a:off x="4747" y="2731"/>
              <a:ext cx="733" cy="124"/>
            </a:xfrm>
            <a:custGeom>
              <a:avLst/>
              <a:gdLst>
                <a:gd name="T0" fmla="*/ 5032 w 5777"/>
                <a:gd name="T1" fmla="*/ 960 h 975"/>
                <a:gd name="T2" fmla="*/ 5169 w 5777"/>
                <a:gd name="T3" fmla="*/ 0 h 975"/>
                <a:gd name="T4" fmla="*/ 5574 w 5777"/>
                <a:gd name="T5" fmla="*/ 621 h 975"/>
                <a:gd name="T6" fmla="*/ 5578 w 5777"/>
                <a:gd name="T7" fmla="*/ 15 h 975"/>
                <a:gd name="T8" fmla="*/ 5777 w 5777"/>
                <a:gd name="T9" fmla="*/ 839 h 975"/>
                <a:gd name="T10" fmla="*/ 5502 w 5777"/>
                <a:gd name="T11" fmla="*/ 834 h 975"/>
                <a:gd name="T12" fmla="*/ 5231 w 5777"/>
                <a:gd name="T13" fmla="*/ 285 h 975"/>
                <a:gd name="T14" fmla="*/ 5032 w 5777"/>
                <a:gd name="T15" fmla="*/ 960 h 975"/>
                <a:gd name="T16" fmla="*/ 4403 w 5777"/>
                <a:gd name="T17" fmla="*/ 0 h 975"/>
                <a:gd name="T18" fmla="*/ 3921 w 5777"/>
                <a:gd name="T19" fmla="*/ 488 h 975"/>
                <a:gd name="T20" fmla="*/ 4884 w 5777"/>
                <a:gd name="T21" fmla="*/ 488 h 975"/>
                <a:gd name="T22" fmla="*/ 4403 w 5777"/>
                <a:gd name="T23" fmla="*/ 0 h 975"/>
                <a:gd name="T24" fmla="*/ 4403 w 5777"/>
                <a:gd name="T25" fmla="*/ 194 h 975"/>
                <a:gd name="T26" fmla="*/ 4403 w 5777"/>
                <a:gd name="T27" fmla="*/ 780 h 975"/>
                <a:gd name="T28" fmla="*/ 4403 w 5777"/>
                <a:gd name="T29" fmla="*/ 194 h 975"/>
                <a:gd name="T30" fmla="*/ 3577 w 5777"/>
                <a:gd name="T31" fmla="*/ 15 h 975"/>
                <a:gd name="T32" fmla="*/ 3776 w 5777"/>
                <a:gd name="T33" fmla="*/ 15 h 975"/>
                <a:gd name="T34" fmla="*/ 3577 w 5777"/>
                <a:gd name="T35" fmla="*/ 960 h 975"/>
                <a:gd name="T36" fmla="*/ 3158 w 5777"/>
                <a:gd name="T37" fmla="*/ 15 h 975"/>
                <a:gd name="T38" fmla="*/ 3158 w 5777"/>
                <a:gd name="T39" fmla="*/ 650 h 975"/>
                <a:gd name="T40" fmla="*/ 3410 w 5777"/>
                <a:gd name="T41" fmla="*/ 761 h 975"/>
                <a:gd name="T42" fmla="*/ 3212 w 5777"/>
                <a:gd name="T43" fmla="*/ 960 h 975"/>
                <a:gd name="T44" fmla="*/ 2958 w 5777"/>
                <a:gd name="T45" fmla="*/ 15 h 975"/>
                <a:gd name="T46" fmla="*/ 3158 w 5777"/>
                <a:gd name="T47" fmla="*/ 15 h 975"/>
                <a:gd name="T48" fmla="*/ 2718 w 5777"/>
                <a:gd name="T49" fmla="*/ 204 h 975"/>
                <a:gd name="T50" fmla="*/ 2356 w 5777"/>
                <a:gd name="T51" fmla="*/ 400 h 975"/>
                <a:gd name="T52" fmla="*/ 2718 w 5777"/>
                <a:gd name="T53" fmla="*/ 575 h 975"/>
                <a:gd name="T54" fmla="*/ 2597 w 5777"/>
                <a:gd name="T55" fmla="*/ 771 h 975"/>
                <a:gd name="T56" fmla="*/ 2718 w 5777"/>
                <a:gd name="T57" fmla="*/ 960 h 975"/>
                <a:gd name="T58" fmla="*/ 2151 w 5777"/>
                <a:gd name="T59" fmla="*/ 488 h 975"/>
                <a:gd name="T60" fmla="*/ 2718 w 5777"/>
                <a:gd name="T61" fmla="*/ 15 h 975"/>
                <a:gd name="T62" fmla="*/ 2718 w 5777"/>
                <a:gd name="T63" fmla="*/ 204 h 975"/>
                <a:gd name="T64" fmla="*/ 1699 w 5777"/>
                <a:gd name="T65" fmla="*/ 204 h 975"/>
                <a:gd name="T66" fmla="*/ 1494 w 5777"/>
                <a:gd name="T67" fmla="*/ 15 h 975"/>
                <a:gd name="T68" fmla="*/ 2104 w 5777"/>
                <a:gd name="T69" fmla="*/ 204 h 975"/>
                <a:gd name="T70" fmla="*/ 1899 w 5777"/>
                <a:gd name="T71" fmla="*/ 960 h 975"/>
                <a:gd name="T72" fmla="*/ 1699 w 5777"/>
                <a:gd name="T73" fmla="*/ 204 h 975"/>
                <a:gd name="T74" fmla="*/ 1421 w 5777"/>
                <a:gd name="T75" fmla="*/ 204 h 975"/>
                <a:gd name="T76" fmla="*/ 1275 w 5777"/>
                <a:gd name="T77" fmla="*/ 204 h 975"/>
                <a:gd name="T78" fmla="*/ 1275 w 5777"/>
                <a:gd name="T79" fmla="*/ 771 h 975"/>
                <a:gd name="T80" fmla="*/ 1421 w 5777"/>
                <a:gd name="T81" fmla="*/ 960 h 975"/>
                <a:gd name="T82" fmla="*/ 819 w 5777"/>
                <a:gd name="T83" fmla="*/ 488 h 975"/>
                <a:gd name="T84" fmla="*/ 1421 w 5777"/>
                <a:gd name="T85" fmla="*/ 15 h 975"/>
                <a:gd name="T86" fmla="*/ 1421 w 5777"/>
                <a:gd name="T87" fmla="*/ 204 h 975"/>
                <a:gd name="T88" fmla="*/ 0 w 5777"/>
                <a:gd name="T89" fmla="*/ 960 h 975"/>
                <a:gd name="T90" fmla="*/ 338 w 5777"/>
                <a:gd name="T91" fmla="*/ 0 h 975"/>
                <a:gd name="T92" fmla="*/ 678 w 5777"/>
                <a:gd name="T93" fmla="*/ 960 h 975"/>
                <a:gd name="T94" fmla="*/ 467 w 5777"/>
                <a:gd name="T95" fmla="*/ 619 h 975"/>
                <a:gd name="T96" fmla="*/ 262 w 5777"/>
                <a:gd name="T97" fmla="*/ 435 h 975"/>
                <a:gd name="T98" fmla="*/ 467 w 5777"/>
                <a:gd name="T99" fmla="*/ 310 h 975"/>
                <a:gd name="T100" fmla="*/ 210 w 5777"/>
                <a:gd name="T101" fmla="*/ 310 h 975"/>
                <a:gd name="T102" fmla="*/ 0 w 5777"/>
                <a:gd name="T103" fmla="*/ 96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77" h="975">
                  <a:moveTo>
                    <a:pt x="5032" y="960"/>
                  </a:moveTo>
                  <a:lnTo>
                    <a:pt x="5032" y="960"/>
                  </a:lnTo>
                  <a:lnTo>
                    <a:pt x="5032" y="137"/>
                  </a:lnTo>
                  <a:cubicBezTo>
                    <a:pt x="5032" y="58"/>
                    <a:pt x="5084" y="0"/>
                    <a:pt x="5169" y="0"/>
                  </a:cubicBezTo>
                  <a:cubicBezTo>
                    <a:pt x="5265" y="0"/>
                    <a:pt x="5309" y="72"/>
                    <a:pt x="5342" y="136"/>
                  </a:cubicBezTo>
                  <a:lnTo>
                    <a:pt x="5574" y="621"/>
                  </a:lnTo>
                  <a:lnTo>
                    <a:pt x="5578" y="621"/>
                  </a:lnTo>
                  <a:lnTo>
                    <a:pt x="5578" y="15"/>
                  </a:lnTo>
                  <a:lnTo>
                    <a:pt x="5777" y="15"/>
                  </a:lnTo>
                  <a:lnTo>
                    <a:pt x="5777" y="839"/>
                  </a:lnTo>
                  <a:cubicBezTo>
                    <a:pt x="5777" y="912"/>
                    <a:pt x="5750" y="975"/>
                    <a:pt x="5665" y="975"/>
                  </a:cubicBezTo>
                  <a:cubicBezTo>
                    <a:pt x="5582" y="975"/>
                    <a:pt x="5547" y="924"/>
                    <a:pt x="5502" y="834"/>
                  </a:cubicBezTo>
                  <a:lnTo>
                    <a:pt x="5234" y="282"/>
                  </a:lnTo>
                  <a:lnTo>
                    <a:pt x="5231" y="285"/>
                  </a:lnTo>
                  <a:lnTo>
                    <a:pt x="5231" y="960"/>
                  </a:lnTo>
                  <a:lnTo>
                    <a:pt x="5032" y="960"/>
                  </a:lnTo>
                  <a:lnTo>
                    <a:pt x="5032" y="960"/>
                  </a:lnTo>
                  <a:close/>
                  <a:moveTo>
                    <a:pt x="4403" y="0"/>
                  </a:moveTo>
                  <a:lnTo>
                    <a:pt x="4403" y="0"/>
                  </a:lnTo>
                  <a:cubicBezTo>
                    <a:pt x="4120" y="0"/>
                    <a:pt x="3921" y="223"/>
                    <a:pt x="3921" y="488"/>
                  </a:cubicBezTo>
                  <a:cubicBezTo>
                    <a:pt x="3921" y="752"/>
                    <a:pt x="4120" y="975"/>
                    <a:pt x="4403" y="975"/>
                  </a:cubicBezTo>
                  <a:cubicBezTo>
                    <a:pt x="4685" y="975"/>
                    <a:pt x="4884" y="752"/>
                    <a:pt x="4884" y="488"/>
                  </a:cubicBezTo>
                  <a:cubicBezTo>
                    <a:pt x="4884" y="223"/>
                    <a:pt x="4685" y="0"/>
                    <a:pt x="4403" y="0"/>
                  </a:cubicBezTo>
                  <a:lnTo>
                    <a:pt x="4403" y="0"/>
                  </a:lnTo>
                  <a:close/>
                  <a:moveTo>
                    <a:pt x="4403" y="194"/>
                  </a:moveTo>
                  <a:lnTo>
                    <a:pt x="4403" y="194"/>
                  </a:lnTo>
                  <a:cubicBezTo>
                    <a:pt x="4580" y="194"/>
                    <a:pt x="4685" y="330"/>
                    <a:pt x="4685" y="488"/>
                  </a:cubicBezTo>
                  <a:cubicBezTo>
                    <a:pt x="4685" y="645"/>
                    <a:pt x="4580" y="780"/>
                    <a:pt x="4403" y="780"/>
                  </a:cubicBezTo>
                  <a:cubicBezTo>
                    <a:pt x="4226" y="780"/>
                    <a:pt x="4120" y="645"/>
                    <a:pt x="4120" y="488"/>
                  </a:cubicBezTo>
                  <a:cubicBezTo>
                    <a:pt x="4120" y="330"/>
                    <a:pt x="4226" y="194"/>
                    <a:pt x="4403" y="194"/>
                  </a:cubicBezTo>
                  <a:lnTo>
                    <a:pt x="4403" y="194"/>
                  </a:lnTo>
                  <a:close/>
                  <a:moveTo>
                    <a:pt x="3577" y="15"/>
                  </a:moveTo>
                  <a:lnTo>
                    <a:pt x="3577" y="15"/>
                  </a:lnTo>
                  <a:lnTo>
                    <a:pt x="3776" y="15"/>
                  </a:lnTo>
                  <a:lnTo>
                    <a:pt x="3776" y="960"/>
                  </a:lnTo>
                  <a:lnTo>
                    <a:pt x="3577" y="960"/>
                  </a:lnTo>
                  <a:lnTo>
                    <a:pt x="3577" y="15"/>
                  </a:lnTo>
                  <a:close/>
                  <a:moveTo>
                    <a:pt x="3158" y="15"/>
                  </a:moveTo>
                  <a:lnTo>
                    <a:pt x="3158" y="15"/>
                  </a:lnTo>
                  <a:lnTo>
                    <a:pt x="3158" y="650"/>
                  </a:lnTo>
                  <a:cubicBezTo>
                    <a:pt x="3158" y="736"/>
                    <a:pt x="3193" y="761"/>
                    <a:pt x="3260" y="761"/>
                  </a:cubicBezTo>
                  <a:lnTo>
                    <a:pt x="3410" y="761"/>
                  </a:lnTo>
                  <a:lnTo>
                    <a:pt x="3410" y="960"/>
                  </a:lnTo>
                  <a:lnTo>
                    <a:pt x="3212" y="960"/>
                  </a:lnTo>
                  <a:cubicBezTo>
                    <a:pt x="3061" y="960"/>
                    <a:pt x="2958" y="884"/>
                    <a:pt x="2958" y="677"/>
                  </a:cubicBezTo>
                  <a:lnTo>
                    <a:pt x="2958" y="15"/>
                  </a:lnTo>
                  <a:lnTo>
                    <a:pt x="3158" y="15"/>
                  </a:lnTo>
                  <a:lnTo>
                    <a:pt x="3158" y="15"/>
                  </a:lnTo>
                  <a:close/>
                  <a:moveTo>
                    <a:pt x="2718" y="204"/>
                  </a:moveTo>
                  <a:lnTo>
                    <a:pt x="2718" y="204"/>
                  </a:lnTo>
                  <a:lnTo>
                    <a:pt x="2597" y="204"/>
                  </a:lnTo>
                  <a:cubicBezTo>
                    <a:pt x="2445" y="204"/>
                    <a:pt x="2372" y="309"/>
                    <a:pt x="2356" y="400"/>
                  </a:cubicBezTo>
                  <a:lnTo>
                    <a:pt x="2718" y="400"/>
                  </a:lnTo>
                  <a:lnTo>
                    <a:pt x="2718" y="575"/>
                  </a:lnTo>
                  <a:lnTo>
                    <a:pt x="2356" y="575"/>
                  </a:lnTo>
                  <a:cubicBezTo>
                    <a:pt x="2372" y="666"/>
                    <a:pt x="2445" y="771"/>
                    <a:pt x="2597" y="771"/>
                  </a:cubicBezTo>
                  <a:lnTo>
                    <a:pt x="2718" y="771"/>
                  </a:lnTo>
                  <a:lnTo>
                    <a:pt x="2718" y="960"/>
                  </a:lnTo>
                  <a:lnTo>
                    <a:pt x="2615" y="960"/>
                  </a:lnTo>
                  <a:cubicBezTo>
                    <a:pt x="2291" y="960"/>
                    <a:pt x="2151" y="720"/>
                    <a:pt x="2151" y="488"/>
                  </a:cubicBezTo>
                  <a:cubicBezTo>
                    <a:pt x="2151" y="255"/>
                    <a:pt x="2291" y="15"/>
                    <a:pt x="2615" y="15"/>
                  </a:cubicBezTo>
                  <a:lnTo>
                    <a:pt x="2718" y="15"/>
                  </a:lnTo>
                  <a:lnTo>
                    <a:pt x="2718" y="204"/>
                  </a:lnTo>
                  <a:lnTo>
                    <a:pt x="2718" y="204"/>
                  </a:lnTo>
                  <a:close/>
                  <a:moveTo>
                    <a:pt x="1699" y="204"/>
                  </a:moveTo>
                  <a:lnTo>
                    <a:pt x="1699" y="204"/>
                  </a:lnTo>
                  <a:lnTo>
                    <a:pt x="1494" y="204"/>
                  </a:lnTo>
                  <a:lnTo>
                    <a:pt x="1494" y="15"/>
                  </a:lnTo>
                  <a:lnTo>
                    <a:pt x="2104" y="15"/>
                  </a:lnTo>
                  <a:lnTo>
                    <a:pt x="2104" y="204"/>
                  </a:lnTo>
                  <a:lnTo>
                    <a:pt x="1899" y="204"/>
                  </a:lnTo>
                  <a:lnTo>
                    <a:pt x="1899" y="960"/>
                  </a:lnTo>
                  <a:lnTo>
                    <a:pt x="1699" y="960"/>
                  </a:lnTo>
                  <a:lnTo>
                    <a:pt x="1699" y="204"/>
                  </a:lnTo>
                  <a:lnTo>
                    <a:pt x="1699" y="204"/>
                  </a:lnTo>
                  <a:close/>
                  <a:moveTo>
                    <a:pt x="1421" y="204"/>
                  </a:moveTo>
                  <a:lnTo>
                    <a:pt x="1421" y="204"/>
                  </a:lnTo>
                  <a:lnTo>
                    <a:pt x="1275" y="204"/>
                  </a:lnTo>
                  <a:cubicBezTo>
                    <a:pt x="1137" y="204"/>
                    <a:pt x="1029" y="354"/>
                    <a:pt x="1029" y="488"/>
                  </a:cubicBezTo>
                  <a:cubicBezTo>
                    <a:pt x="1029" y="621"/>
                    <a:pt x="1137" y="771"/>
                    <a:pt x="1275" y="771"/>
                  </a:cubicBezTo>
                  <a:lnTo>
                    <a:pt x="1421" y="771"/>
                  </a:lnTo>
                  <a:lnTo>
                    <a:pt x="1421" y="960"/>
                  </a:lnTo>
                  <a:lnTo>
                    <a:pt x="1264" y="960"/>
                  </a:lnTo>
                  <a:cubicBezTo>
                    <a:pt x="1037" y="960"/>
                    <a:pt x="819" y="774"/>
                    <a:pt x="819" y="488"/>
                  </a:cubicBezTo>
                  <a:cubicBezTo>
                    <a:pt x="819" y="201"/>
                    <a:pt x="1037" y="15"/>
                    <a:pt x="1264" y="15"/>
                  </a:cubicBezTo>
                  <a:lnTo>
                    <a:pt x="1421" y="15"/>
                  </a:lnTo>
                  <a:lnTo>
                    <a:pt x="1421" y="204"/>
                  </a:lnTo>
                  <a:lnTo>
                    <a:pt x="1421" y="204"/>
                  </a:lnTo>
                  <a:close/>
                  <a:moveTo>
                    <a:pt x="0" y="960"/>
                  </a:moveTo>
                  <a:lnTo>
                    <a:pt x="0" y="960"/>
                  </a:lnTo>
                  <a:lnTo>
                    <a:pt x="0" y="344"/>
                  </a:lnTo>
                  <a:cubicBezTo>
                    <a:pt x="0" y="181"/>
                    <a:pt x="93" y="0"/>
                    <a:pt x="338" y="0"/>
                  </a:cubicBezTo>
                  <a:cubicBezTo>
                    <a:pt x="583" y="0"/>
                    <a:pt x="678" y="181"/>
                    <a:pt x="678" y="344"/>
                  </a:cubicBezTo>
                  <a:lnTo>
                    <a:pt x="678" y="960"/>
                  </a:lnTo>
                  <a:lnTo>
                    <a:pt x="467" y="960"/>
                  </a:lnTo>
                  <a:lnTo>
                    <a:pt x="467" y="619"/>
                  </a:lnTo>
                  <a:lnTo>
                    <a:pt x="262" y="619"/>
                  </a:lnTo>
                  <a:lnTo>
                    <a:pt x="262" y="435"/>
                  </a:lnTo>
                  <a:lnTo>
                    <a:pt x="467" y="435"/>
                  </a:lnTo>
                  <a:lnTo>
                    <a:pt x="467" y="310"/>
                  </a:lnTo>
                  <a:cubicBezTo>
                    <a:pt x="467" y="240"/>
                    <a:pt x="435" y="184"/>
                    <a:pt x="338" y="184"/>
                  </a:cubicBezTo>
                  <a:cubicBezTo>
                    <a:pt x="241" y="184"/>
                    <a:pt x="210" y="240"/>
                    <a:pt x="210" y="310"/>
                  </a:cubicBezTo>
                  <a:lnTo>
                    <a:pt x="210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5" name="Freeform 10"/>
            <p:cNvSpPr>
              <a:spLocks noEditPoints="1"/>
            </p:cNvSpPr>
            <p:nvPr userDrawn="1"/>
          </p:nvSpPr>
          <p:spPr bwMode="auto">
            <a:xfrm>
              <a:off x="4747" y="2914"/>
              <a:ext cx="733" cy="98"/>
            </a:xfrm>
            <a:custGeom>
              <a:avLst/>
              <a:gdLst>
                <a:gd name="T0" fmla="*/ 277 w 5777"/>
                <a:gd name="T1" fmla="*/ 688 h 773"/>
                <a:gd name="T2" fmla="*/ 97 w 5777"/>
                <a:gd name="T3" fmla="*/ 732 h 773"/>
                <a:gd name="T4" fmla="*/ 97 w 5777"/>
                <a:gd name="T5" fmla="*/ 565 h 773"/>
                <a:gd name="T6" fmla="*/ 5580 w 5777"/>
                <a:gd name="T7" fmla="*/ 6 h 773"/>
                <a:gd name="T8" fmla="*/ 5654 w 5777"/>
                <a:gd name="T9" fmla="*/ 202 h 773"/>
                <a:gd name="T10" fmla="*/ 5515 w 5777"/>
                <a:gd name="T11" fmla="*/ 132 h 773"/>
                <a:gd name="T12" fmla="*/ 5394 w 5777"/>
                <a:gd name="T13" fmla="*/ 202 h 773"/>
                <a:gd name="T14" fmla="*/ 5275 w 5777"/>
                <a:gd name="T15" fmla="*/ 53 h 773"/>
                <a:gd name="T16" fmla="*/ 5229 w 5777"/>
                <a:gd name="T17" fmla="*/ 202 h 773"/>
                <a:gd name="T18" fmla="*/ 5094 w 5777"/>
                <a:gd name="T19" fmla="*/ 102 h 773"/>
                <a:gd name="T20" fmla="*/ 5173 w 5777"/>
                <a:gd name="T21" fmla="*/ 31 h 773"/>
                <a:gd name="T22" fmla="*/ 5016 w 5777"/>
                <a:gd name="T23" fmla="*/ 6 h 773"/>
                <a:gd name="T24" fmla="*/ 4924 w 5777"/>
                <a:gd name="T25" fmla="*/ 70 h 773"/>
                <a:gd name="T26" fmla="*/ 4757 w 5777"/>
                <a:gd name="T27" fmla="*/ 6 h 773"/>
                <a:gd name="T28" fmla="*/ 4660 w 5777"/>
                <a:gd name="T29" fmla="*/ 55 h 773"/>
                <a:gd name="T30" fmla="*/ 4626 w 5777"/>
                <a:gd name="T31" fmla="*/ 208 h 773"/>
                <a:gd name="T32" fmla="*/ 4626 w 5777"/>
                <a:gd name="T33" fmla="*/ 208 h 773"/>
                <a:gd name="T34" fmla="*/ 4515 w 5777"/>
                <a:gd name="T35" fmla="*/ 51 h 773"/>
                <a:gd name="T36" fmla="*/ 4516 w 5777"/>
                <a:gd name="T37" fmla="*/ 158 h 773"/>
                <a:gd name="T38" fmla="*/ 4119 w 5777"/>
                <a:gd name="T39" fmla="*/ 6 h 773"/>
                <a:gd name="T40" fmla="*/ 3999 w 5777"/>
                <a:gd name="T41" fmla="*/ 53 h 773"/>
                <a:gd name="T42" fmla="*/ 3901 w 5777"/>
                <a:gd name="T43" fmla="*/ 202 h 773"/>
                <a:gd name="T44" fmla="*/ 3718 w 5777"/>
                <a:gd name="T45" fmla="*/ 104 h 773"/>
                <a:gd name="T46" fmla="*/ 3815 w 5777"/>
                <a:gd name="T47" fmla="*/ 167 h 773"/>
                <a:gd name="T48" fmla="*/ 3637 w 5777"/>
                <a:gd name="T49" fmla="*/ 202 h 773"/>
                <a:gd name="T50" fmla="*/ 3515 w 5777"/>
                <a:gd name="T51" fmla="*/ 202 h 773"/>
                <a:gd name="T52" fmla="*/ 3432 w 5777"/>
                <a:gd name="T53" fmla="*/ 171 h 773"/>
                <a:gd name="T54" fmla="*/ 3360 w 5777"/>
                <a:gd name="T55" fmla="*/ 166 h 773"/>
                <a:gd name="T56" fmla="*/ 3240 w 5777"/>
                <a:gd name="T57" fmla="*/ 44 h 773"/>
                <a:gd name="T58" fmla="*/ 3249 w 5777"/>
                <a:gd name="T59" fmla="*/ 202 h 773"/>
                <a:gd name="T60" fmla="*/ 2892 w 5777"/>
                <a:gd name="T61" fmla="*/ 104 h 773"/>
                <a:gd name="T62" fmla="*/ 2990 w 5777"/>
                <a:gd name="T63" fmla="*/ 167 h 773"/>
                <a:gd name="T64" fmla="*/ 2815 w 5777"/>
                <a:gd name="T65" fmla="*/ 136 h 773"/>
                <a:gd name="T66" fmla="*/ 2754 w 5777"/>
                <a:gd name="T67" fmla="*/ 171 h 773"/>
                <a:gd name="T68" fmla="*/ 2671 w 5777"/>
                <a:gd name="T69" fmla="*/ 202 h 773"/>
                <a:gd name="T70" fmla="*/ 2506 w 5777"/>
                <a:gd name="T71" fmla="*/ 76 h 773"/>
                <a:gd name="T72" fmla="*/ 2563 w 5777"/>
                <a:gd name="T73" fmla="*/ 148 h 773"/>
                <a:gd name="T74" fmla="*/ 2343 w 5777"/>
                <a:gd name="T75" fmla="*/ 96 h 773"/>
                <a:gd name="T76" fmla="*/ 2406 w 5777"/>
                <a:gd name="T77" fmla="*/ 26 h 773"/>
                <a:gd name="T78" fmla="*/ 2253 w 5777"/>
                <a:gd name="T79" fmla="*/ 202 h 773"/>
                <a:gd name="T80" fmla="*/ 2134 w 5777"/>
                <a:gd name="T81" fmla="*/ 53 h 773"/>
                <a:gd name="T82" fmla="*/ 2088 w 5777"/>
                <a:gd name="T83" fmla="*/ 202 h 773"/>
                <a:gd name="T84" fmla="*/ 1966 w 5777"/>
                <a:gd name="T85" fmla="*/ 202 h 773"/>
                <a:gd name="T86" fmla="*/ 1966 w 5777"/>
                <a:gd name="T87" fmla="*/ 77 h 773"/>
                <a:gd name="T88" fmla="*/ 1771 w 5777"/>
                <a:gd name="T89" fmla="*/ 71 h 773"/>
                <a:gd name="T90" fmla="*/ 1820 w 5777"/>
                <a:gd name="T91" fmla="*/ 71 h 773"/>
                <a:gd name="T92" fmla="*/ 1373 w 5777"/>
                <a:gd name="T93" fmla="*/ 6 h 773"/>
                <a:gd name="T94" fmla="*/ 1490 w 5777"/>
                <a:gd name="T95" fmla="*/ 202 h 773"/>
                <a:gd name="T96" fmla="*/ 1189 w 5777"/>
                <a:gd name="T97" fmla="*/ 6 h 773"/>
                <a:gd name="T98" fmla="*/ 1238 w 5777"/>
                <a:gd name="T99" fmla="*/ 164 h 773"/>
                <a:gd name="T100" fmla="*/ 1036 w 5777"/>
                <a:gd name="T101" fmla="*/ 159 h 773"/>
                <a:gd name="T102" fmla="*/ 1120 w 5777"/>
                <a:gd name="T103" fmla="*/ 64 h 773"/>
                <a:gd name="T104" fmla="*/ 1069 w 5777"/>
                <a:gd name="T105" fmla="*/ 207 h 773"/>
                <a:gd name="T106" fmla="*/ 916 w 5777"/>
                <a:gd name="T107" fmla="*/ 145 h 773"/>
                <a:gd name="T108" fmla="*/ 875 w 5777"/>
                <a:gd name="T109" fmla="*/ 40 h 773"/>
                <a:gd name="T110" fmla="*/ 823 w 5777"/>
                <a:gd name="T111" fmla="*/ 143 h 773"/>
                <a:gd name="T112" fmla="*/ 762 w 5777"/>
                <a:gd name="T113" fmla="*/ 6 h 773"/>
                <a:gd name="T114" fmla="*/ 596 w 5777"/>
                <a:gd name="T115" fmla="*/ 6 h 773"/>
                <a:gd name="T116" fmla="*/ 503 w 5777"/>
                <a:gd name="T117" fmla="*/ 6 h 773"/>
                <a:gd name="T118" fmla="*/ 452 w 5777"/>
                <a:gd name="T119" fmla="*/ 6 h 773"/>
                <a:gd name="T120" fmla="*/ 310 w 5777"/>
                <a:gd name="T121" fmla="*/ 202 h 773"/>
                <a:gd name="T122" fmla="*/ 97 w 5777"/>
                <a:gd name="T123" fmla="*/ 53 h 773"/>
                <a:gd name="T124" fmla="*/ 196 w 5777"/>
                <a:gd name="T125" fmla="*/ 20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77" h="773">
                  <a:moveTo>
                    <a:pt x="379" y="571"/>
                  </a:moveTo>
                  <a:lnTo>
                    <a:pt x="379" y="571"/>
                  </a:lnTo>
                  <a:lnTo>
                    <a:pt x="379" y="609"/>
                  </a:lnTo>
                  <a:lnTo>
                    <a:pt x="277" y="609"/>
                  </a:lnTo>
                  <a:lnTo>
                    <a:pt x="277" y="650"/>
                  </a:lnTo>
                  <a:lnTo>
                    <a:pt x="371" y="650"/>
                  </a:lnTo>
                  <a:lnTo>
                    <a:pt x="371" y="688"/>
                  </a:lnTo>
                  <a:lnTo>
                    <a:pt x="277" y="688"/>
                  </a:lnTo>
                  <a:lnTo>
                    <a:pt x="277" y="767"/>
                  </a:lnTo>
                  <a:lnTo>
                    <a:pt x="228" y="767"/>
                  </a:lnTo>
                  <a:lnTo>
                    <a:pt x="228" y="571"/>
                  </a:lnTo>
                  <a:lnTo>
                    <a:pt x="379" y="571"/>
                  </a:lnTo>
                  <a:lnTo>
                    <a:pt x="379" y="571"/>
                  </a:lnTo>
                  <a:close/>
                  <a:moveTo>
                    <a:pt x="147" y="674"/>
                  </a:moveTo>
                  <a:lnTo>
                    <a:pt x="147" y="674"/>
                  </a:lnTo>
                  <a:cubicBezTo>
                    <a:pt x="146" y="715"/>
                    <a:pt x="121" y="732"/>
                    <a:pt x="97" y="732"/>
                  </a:cubicBezTo>
                  <a:cubicBezTo>
                    <a:pt x="74" y="732"/>
                    <a:pt x="48" y="714"/>
                    <a:pt x="48" y="667"/>
                  </a:cubicBezTo>
                  <a:cubicBezTo>
                    <a:pt x="48" y="632"/>
                    <a:pt x="67" y="606"/>
                    <a:pt x="97" y="606"/>
                  </a:cubicBezTo>
                  <a:cubicBezTo>
                    <a:pt x="110" y="606"/>
                    <a:pt x="123" y="611"/>
                    <a:pt x="131" y="620"/>
                  </a:cubicBezTo>
                  <a:cubicBezTo>
                    <a:pt x="143" y="632"/>
                    <a:pt x="148" y="653"/>
                    <a:pt x="147" y="674"/>
                  </a:cubicBezTo>
                  <a:lnTo>
                    <a:pt x="147" y="674"/>
                  </a:lnTo>
                  <a:close/>
                  <a:moveTo>
                    <a:pt x="133" y="571"/>
                  </a:moveTo>
                  <a:lnTo>
                    <a:pt x="133" y="571"/>
                  </a:lnTo>
                  <a:cubicBezTo>
                    <a:pt x="121" y="566"/>
                    <a:pt x="108" y="565"/>
                    <a:pt x="97" y="565"/>
                  </a:cubicBezTo>
                  <a:cubicBezTo>
                    <a:pt x="33" y="565"/>
                    <a:pt x="0" y="615"/>
                    <a:pt x="0" y="668"/>
                  </a:cubicBezTo>
                  <a:cubicBezTo>
                    <a:pt x="0" y="725"/>
                    <a:pt x="35" y="773"/>
                    <a:pt x="97" y="773"/>
                  </a:cubicBezTo>
                  <a:cubicBezTo>
                    <a:pt x="118" y="773"/>
                    <a:pt x="140" y="768"/>
                    <a:pt x="159" y="752"/>
                  </a:cubicBezTo>
                  <a:cubicBezTo>
                    <a:pt x="181" y="735"/>
                    <a:pt x="197" y="704"/>
                    <a:pt x="197" y="670"/>
                  </a:cubicBezTo>
                  <a:cubicBezTo>
                    <a:pt x="197" y="657"/>
                    <a:pt x="193" y="591"/>
                    <a:pt x="133" y="571"/>
                  </a:cubicBezTo>
                  <a:lnTo>
                    <a:pt x="133" y="571"/>
                  </a:lnTo>
                  <a:close/>
                  <a:moveTo>
                    <a:pt x="5580" y="6"/>
                  </a:moveTo>
                  <a:lnTo>
                    <a:pt x="5580" y="6"/>
                  </a:lnTo>
                  <a:lnTo>
                    <a:pt x="5637" y="6"/>
                  </a:lnTo>
                  <a:lnTo>
                    <a:pt x="5679" y="73"/>
                  </a:lnTo>
                  <a:cubicBezTo>
                    <a:pt x="5682" y="68"/>
                    <a:pt x="5682" y="67"/>
                    <a:pt x="5687" y="58"/>
                  </a:cubicBezTo>
                  <a:lnTo>
                    <a:pt x="5721" y="6"/>
                  </a:lnTo>
                  <a:lnTo>
                    <a:pt x="5777" y="6"/>
                  </a:lnTo>
                  <a:lnTo>
                    <a:pt x="5703" y="109"/>
                  </a:lnTo>
                  <a:lnTo>
                    <a:pt x="5703" y="202"/>
                  </a:lnTo>
                  <a:lnTo>
                    <a:pt x="5654" y="202"/>
                  </a:lnTo>
                  <a:lnTo>
                    <a:pt x="5654" y="111"/>
                  </a:lnTo>
                  <a:lnTo>
                    <a:pt x="5580" y="6"/>
                  </a:lnTo>
                  <a:lnTo>
                    <a:pt x="5580" y="6"/>
                  </a:lnTo>
                  <a:close/>
                  <a:moveTo>
                    <a:pt x="5394" y="6"/>
                  </a:moveTo>
                  <a:lnTo>
                    <a:pt x="5394" y="6"/>
                  </a:lnTo>
                  <a:lnTo>
                    <a:pt x="5443" y="6"/>
                  </a:lnTo>
                  <a:lnTo>
                    <a:pt x="5485" y="78"/>
                  </a:lnTo>
                  <a:cubicBezTo>
                    <a:pt x="5501" y="106"/>
                    <a:pt x="5506" y="115"/>
                    <a:pt x="5515" y="132"/>
                  </a:cubicBezTo>
                  <a:lnTo>
                    <a:pt x="5513" y="6"/>
                  </a:lnTo>
                  <a:lnTo>
                    <a:pt x="5560" y="6"/>
                  </a:lnTo>
                  <a:lnTo>
                    <a:pt x="5560" y="202"/>
                  </a:lnTo>
                  <a:lnTo>
                    <a:pt x="5511" y="202"/>
                  </a:lnTo>
                  <a:lnTo>
                    <a:pt x="5475" y="140"/>
                  </a:lnTo>
                  <a:cubicBezTo>
                    <a:pt x="5457" y="111"/>
                    <a:pt x="5453" y="105"/>
                    <a:pt x="5440" y="79"/>
                  </a:cubicBezTo>
                  <a:lnTo>
                    <a:pt x="5441" y="202"/>
                  </a:lnTo>
                  <a:lnTo>
                    <a:pt x="5394" y="202"/>
                  </a:lnTo>
                  <a:lnTo>
                    <a:pt x="5394" y="6"/>
                  </a:lnTo>
                  <a:lnTo>
                    <a:pt x="5394" y="6"/>
                  </a:lnTo>
                  <a:close/>
                  <a:moveTo>
                    <a:pt x="5275" y="53"/>
                  </a:moveTo>
                  <a:lnTo>
                    <a:pt x="5275" y="53"/>
                  </a:lnTo>
                  <a:cubicBezTo>
                    <a:pt x="5272" y="63"/>
                    <a:pt x="5270" y="73"/>
                    <a:pt x="5267" y="83"/>
                  </a:cubicBezTo>
                  <a:cubicBezTo>
                    <a:pt x="5263" y="98"/>
                    <a:pt x="5255" y="121"/>
                    <a:pt x="5251" y="136"/>
                  </a:cubicBezTo>
                  <a:lnTo>
                    <a:pt x="5301" y="136"/>
                  </a:lnTo>
                  <a:lnTo>
                    <a:pt x="5275" y="53"/>
                  </a:lnTo>
                  <a:lnTo>
                    <a:pt x="5275" y="53"/>
                  </a:lnTo>
                  <a:close/>
                  <a:moveTo>
                    <a:pt x="5301" y="6"/>
                  </a:moveTo>
                  <a:lnTo>
                    <a:pt x="5301" y="6"/>
                  </a:lnTo>
                  <a:lnTo>
                    <a:pt x="5374" y="202"/>
                  </a:lnTo>
                  <a:lnTo>
                    <a:pt x="5321" y="202"/>
                  </a:lnTo>
                  <a:lnTo>
                    <a:pt x="5312" y="171"/>
                  </a:lnTo>
                  <a:lnTo>
                    <a:pt x="5239" y="171"/>
                  </a:lnTo>
                  <a:lnTo>
                    <a:pt x="5229" y="202"/>
                  </a:lnTo>
                  <a:lnTo>
                    <a:pt x="5177" y="202"/>
                  </a:lnTo>
                  <a:lnTo>
                    <a:pt x="5250" y="6"/>
                  </a:lnTo>
                  <a:lnTo>
                    <a:pt x="5301" y="6"/>
                  </a:lnTo>
                  <a:lnTo>
                    <a:pt x="5301" y="6"/>
                  </a:lnTo>
                  <a:close/>
                  <a:moveTo>
                    <a:pt x="5065" y="42"/>
                  </a:moveTo>
                  <a:lnTo>
                    <a:pt x="5065" y="42"/>
                  </a:lnTo>
                  <a:lnTo>
                    <a:pt x="5065" y="102"/>
                  </a:lnTo>
                  <a:lnTo>
                    <a:pt x="5094" y="102"/>
                  </a:lnTo>
                  <a:cubicBezTo>
                    <a:pt x="5113" y="102"/>
                    <a:pt x="5135" y="101"/>
                    <a:pt x="5135" y="71"/>
                  </a:cubicBezTo>
                  <a:cubicBezTo>
                    <a:pt x="5135" y="42"/>
                    <a:pt x="5110" y="42"/>
                    <a:pt x="5096" y="42"/>
                  </a:cubicBezTo>
                  <a:lnTo>
                    <a:pt x="5065" y="42"/>
                  </a:lnTo>
                  <a:lnTo>
                    <a:pt x="5065" y="42"/>
                  </a:lnTo>
                  <a:close/>
                  <a:moveTo>
                    <a:pt x="5016" y="6"/>
                  </a:moveTo>
                  <a:lnTo>
                    <a:pt x="5016" y="6"/>
                  </a:lnTo>
                  <a:lnTo>
                    <a:pt x="5095" y="6"/>
                  </a:lnTo>
                  <a:cubicBezTo>
                    <a:pt x="5127" y="6"/>
                    <a:pt x="5156" y="6"/>
                    <a:pt x="5173" y="31"/>
                  </a:cubicBezTo>
                  <a:cubicBezTo>
                    <a:pt x="5180" y="42"/>
                    <a:pt x="5184" y="58"/>
                    <a:pt x="5184" y="71"/>
                  </a:cubicBezTo>
                  <a:cubicBezTo>
                    <a:pt x="5184" y="82"/>
                    <a:pt x="5182" y="92"/>
                    <a:pt x="5177" y="102"/>
                  </a:cubicBezTo>
                  <a:cubicBezTo>
                    <a:pt x="5160" y="137"/>
                    <a:pt x="5124" y="138"/>
                    <a:pt x="5097" y="138"/>
                  </a:cubicBezTo>
                  <a:lnTo>
                    <a:pt x="5065" y="138"/>
                  </a:lnTo>
                  <a:lnTo>
                    <a:pt x="5065" y="202"/>
                  </a:lnTo>
                  <a:lnTo>
                    <a:pt x="5016" y="202"/>
                  </a:lnTo>
                  <a:lnTo>
                    <a:pt x="5016" y="6"/>
                  </a:lnTo>
                  <a:lnTo>
                    <a:pt x="5016" y="6"/>
                  </a:lnTo>
                  <a:close/>
                  <a:moveTo>
                    <a:pt x="4974" y="6"/>
                  </a:moveTo>
                  <a:lnTo>
                    <a:pt x="4974" y="6"/>
                  </a:lnTo>
                  <a:lnTo>
                    <a:pt x="4974" y="202"/>
                  </a:lnTo>
                  <a:lnTo>
                    <a:pt x="4927" y="202"/>
                  </a:lnTo>
                  <a:lnTo>
                    <a:pt x="4930" y="62"/>
                  </a:lnTo>
                  <a:lnTo>
                    <a:pt x="4931" y="43"/>
                  </a:lnTo>
                  <a:lnTo>
                    <a:pt x="4929" y="50"/>
                  </a:lnTo>
                  <a:cubicBezTo>
                    <a:pt x="4927" y="61"/>
                    <a:pt x="4927" y="62"/>
                    <a:pt x="4924" y="70"/>
                  </a:cubicBezTo>
                  <a:lnTo>
                    <a:pt x="4887" y="202"/>
                  </a:lnTo>
                  <a:lnTo>
                    <a:pt x="4845" y="202"/>
                  </a:lnTo>
                  <a:lnTo>
                    <a:pt x="4809" y="76"/>
                  </a:lnTo>
                  <a:lnTo>
                    <a:pt x="4801" y="41"/>
                  </a:lnTo>
                  <a:cubicBezTo>
                    <a:pt x="4801" y="56"/>
                    <a:pt x="4801" y="60"/>
                    <a:pt x="4802" y="78"/>
                  </a:cubicBezTo>
                  <a:lnTo>
                    <a:pt x="4805" y="202"/>
                  </a:lnTo>
                  <a:lnTo>
                    <a:pt x="4757" y="202"/>
                  </a:lnTo>
                  <a:lnTo>
                    <a:pt x="4757" y="6"/>
                  </a:lnTo>
                  <a:lnTo>
                    <a:pt x="4829" y="6"/>
                  </a:lnTo>
                  <a:lnTo>
                    <a:pt x="4859" y="116"/>
                  </a:lnTo>
                  <a:lnTo>
                    <a:pt x="4866" y="148"/>
                  </a:lnTo>
                  <a:cubicBezTo>
                    <a:pt x="4869" y="134"/>
                    <a:pt x="4869" y="133"/>
                    <a:pt x="4871" y="123"/>
                  </a:cubicBezTo>
                  <a:lnTo>
                    <a:pt x="4903" y="6"/>
                  </a:lnTo>
                  <a:lnTo>
                    <a:pt x="4974" y="6"/>
                  </a:lnTo>
                  <a:lnTo>
                    <a:pt x="4974" y="6"/>
                  </a:lnTo>
                  <a:close/>
                  <a:moveTo>
                    <a:pt x="4660" y="55"/>
                  </a:moveTo>
                  <a:lnTo>
                    <a:pt x="4660" y="55"/>
                  </a:lnTo>
                  <a:cubicBezTo>
                    <a:pt x="4652" y="46"/>
                    <a:pt x="4639" y="41"/>
                    <a:pt x="4626" y="41"/>
                  </a:cubicBezTo>
                  <a:cubicBezTo>
                    <a:pt x="4596" y="41"/>
                    <a:pt x="4577" y="67"/>
                    <a:pt x="4577" y="102"/>
                  </a:cubicBezTo>
                  <a:cubicBezTo>
                    <a:pt x="4577" y="149"/>
                    <a:pt x="4603" y="167"/>
                    <a:pt x="4626" y="167"/>
                  </a:cubicBezTo>
                  <a:cubicBezTo>
                    <a:pt x="4650" y="167"/>
                    <a:pt x="4675" y="150"/>
                    <a:pt x="4676" y="109"/>
                  </a:cubicBezTo>
                  <a:cubicBezTo>
                    <a:pt x="4677" y="88"/>
                    <a:pt x="4671" y="67"/>
                    <a:pt x="4660" y="55"/>
                  </a:cubicBezTo>
                  <a:lnTo>
                    <a:pt x="4660" y="55"/>
                  </a:lnTo>
                  <a:close/>
                  <a:moveTo>
                    <a:pt x="4626" y="208"/>
                  </a:moveTo>
                  <a:lnTo>
                    <a:pt x="4626" y="208"/>
                  </a:lnTo>
                  <a:cubicBezTo>
                    <a:pt x="4564" y="208"/>
                    <a:pt x="4528" y="160"/>
                    <a:pt x="4528" y="103"/>
                  </a:cubicBezTo>
                  <a:cubicBezTo>
                    <a:pt x="4528" y="50"/>
                    <a:pt x="4562" y="0"/>
                    <a:pt x="4625" y="0"/>
                  </a:cubicBezTo>
                  <a:cubicBezTo>
                    <a:pt x="4637" y="0"/>
                    <a:pt x="4649" y="1"/>
                    <a:pt x="4661" y="6"/>
                  </a:cubicBezTo>
                  <a:cubicBezTo>
                    <a:pt x="4721" y="26"/>
                    <a:pt x="4725" y="92"/>
                    <a:pt x="4725" y="105"/>
                  </a:cubicBezTo>
                  <a:cubicBezTo>
                    <a:pt x="4725" y="139"/>
                    <a:pt x="4710" y="170"/>
                    <a:pt x="4688" y="187"/>
                  </a:cubicBezTo>
                  <a:cubicBezTo>
                    <a:pt x="4669" y="203"/>
                    <a:pt x="4647" y="208"/>
                    <a:pt x="4626" y="208"/>
                  </a:cubicBezTo>
                  <a:lnTo>
                    <a:pt x="4626" y="208"/>
                  </a:lnTo>
                  <a:close/>
                  <a:moveTo>
                    <a:pt x="4516" y="158"/>
                  </a:moveTo>
                  <a:lnTo>
                    <a:pt x="4516" y="158"/>
                  </a:lnTo>
                  <a:cubicBezTo>
                    <a:pt x="4509" y="169"/>
                    <a:pt x="4502" y="180"/>
                    <a:pt x="4486" y="191"/>
                  </a:cubicBezTo>
                  <a:cubicBezTo>
                    <a:pt x="4478" y="197"/>
                    <a:pt x="4458" y="208"/>
                    <a:pt x="4431" y="208"/>
                  </a:cubicBezTo>
                  <a:cubicBezTo>
                    <a:pt x="4379" y="208"/>
                    <a:pt x="4337" y="170"/>
                    <a:pt x="4337" y="104"/>
                  </a:cubicBezTo>
                  <a:cubicBezTo>
                    <a:pt x="4337" y="46"/>
                    <a:pt x="4377" y="0"/>
                    <a:pt x="4432" y="0"/>
                  </a:cubicBezTo>
                  <a:cubicBezTo>
                    <a:pt x="4455" y="0"/>
                    <a:pt x="4475" y="7"/>
                    <a:pt x="4490" y="19"/>
                  </a:cubicBezTo>
                  <a:cubicBezTo>
                    <a:pt x="4503" y="30"/>
                    <a:pt x="4510" y="41"/>
                    <a:pt x="4515" y="51"/>
                  </a:cubicBezTo>
                  <a:lnTo>
                    <a:pt x="4476" y="70"/>
                  </a:lnTo>
                  <a:cubicBezTo>
                    <a:pt x="4473" y="64"/>
                    <a:pt x="4470" y="57"/>
                    <a:pt x="4461" y="50"/>
                  </a:cubicBezTo>
                  <a:cubicBezTo>
                    <a:pt x="4452" y="42"/>
                    <a:pt x="4443" y="40"/>
                    <a:pt x="4434" y="40"/>
                  </a:cubicBezTo>
                  <a:cubicBezTo>
                    <a:pt x="4403" y="40"/>
                    <a:pt x="4386" y="70"/>
                    <a:pt x="4386" y="102"/>
                  </a:cubicBezTo>
                  <a:cubicBezTo>
                    <a:pt x="4386" y="146"/>
                    <a:pt x="4408" y="167"/>
                    <a:pt x="4434" y="167"/>
                  </a:cubicBezTo>
                  <a:cubicBezTo>
                    <a:pt x="4460" y="167"/>
                    <a:pt x="4470" y="149"/>
                    <a:pt x="4477" y="138"/>
                  </a:cubicBezTo>
                  <a:lnTo>
                    <a:pt x="4516" y="158"/>
                  </a:lnTo>
                  <a:lnTo>
                    <a:pt x="4516" y="158"/>
                  </a:lnTo>
                  <a:close/>
                  <a:moveTo>
                    <a:pt x="4119" y="6"/>
                  </a:moveTo>
                  <a:lnTo>
                    <a:pt x="4119" y="6"/>
                  </a:lnTo>
                  <a:lnTo>
                    <a:pt x="4168" y="6"/>
                  </a:lnTo>
                  <a:lnTo>
                    <a:pt x="4168" y="161"/>
                  </a:lnTo>
                  <a:lnTo>
                    <a:pt x="4245" y="161"/>
                  </a:lnTo>
                  <a:lnTo>
                    <a:pt x="4245" y="202"/>
                  </a:lnTo>
                  <a:lnTo>
                    <a:pt x="4119" y="202"/>
                  </a:lnTo>
                  <a:lnTo>
                    <a:pt x="4119" y="6"/>
                  </a:lnTo>
                  <a:lnTo>
                    <a:pt x="4119" y="6"/>
                  </a:lnTo>
                  <a:close/>
                  <a:moveTo>
                    <a:pt x="3999" y="53"/>
                  </a:moveTo>
                  <a:lnTo>
                    <a:pt x="3999" y="53"/>
                  </a:lnTo>
                  <a:cubicBezTo>
                    <a:pt x="3996" y="63"/>
                    <a:pt x="3994" y="73"/>
                    <a:pt x="3991" y="83"/>
                  </a:cubicBezTo>
                  <a:cubicBezTo>
                    <a:pt x="3987" y="98"/>
                    <a:pt x="3979" y="121"/>
                    <a:pt x="3975" y="136"/>
                  </a:cubicBezTo>
                  <a:lnTo>
                    <a:pt x="4025" y="136"/>
                  </a:lnTo>
                  <a:lnTo>
                    <a:pt x="3999" y="53"/>
                  </a:lnTo>
                  <a:lnTo>
                    <a:pt x="3999" y="53"/>
                  </a:lnTo>
                  <a:close/>
                  <a:moveTo>
                    <a:pt x="4025" y="6"/>
                  </a:moveTo>
                  <a:lnTo>
                    <a:pt x="4025" y="6"/>
                  </a:lnTo>
                  <a:lnTo>
                    <a:pt x="4098" y="202"/>
                  </a:lnTo>
                  <a:lnTo>
                    <a:pt x="4045" y="202"/>
                  </a:lnTo>
                  <a:lnTo>
                    <a:pt x="4036" y="171"/>
                  </a:lnTo>
                  <a:lnTo>
                    <a:pt x="3963" y="171"/>
                  </a:lnTo>
                  <a:lnTo>
                    <a:pt x="3954" y="202"/>
                  </a:lnTo>
                  <a:lnTo>
                    <a:pt x="3901" y="202"/>
                  </a:lnTo>
                  <a:lnTo>
                    <a:pt x="3974" y="6"/>
                  </a:lnTo>
                  <a:lnTo>
                    <a:pt x="4025" y="6"/>
                  </a:lnTo>
                  <a:lnTo>
                    <a:pt x="4025" y="6"/>
                  </a:lnTo>
                  <a:close/>
                  <a:moveTo>
                    <a:pt x="3897" y="158"/>
                  </a:moveTo>
                  <a:lnTo>
                    <a:pt x="3897" y="158"/>
                  </a:lnTo>
                  <a:cubicBezTo>
                    <a:pt x="3889" y="169"/>
                    <a:pt x="3882" y="180"/>
                    <a:pt x="3867" y="191"/>
                  </a:cubicBezTo>
                  <a:cubicBezTo>
                    <a:pt x="3858" y="197"/>
                    <a:pt x="3839" y="208"/>
                    <a:pt x="3812" y="208"/>
                  </a:cubicBezTo>
                  <a:cubicBezTo>
                    <a:pt x="3760" y="208"/>
                    <a:pt x="3718" y="170"/>
                    <a:pt x="3718" y="104"/>
                  </a:cubicBezTo>
                  <a:cubicBezTo>
                    <a:pt x="3718" y="46"/>
                    <a:pt x="3757" y="0"/>
                    <a:pt x="3813" y="0"/>
                  </a:cubicBezTo>
                  <a:cubicBezTo>
                    <a:pt x="3836" y="0"/>
                    <a:pt x="3856" y="7"/>
                    <a:pt x="3870" y="19"/>
                  </a:cubicBezTo>
                  <a:cubicBezTo>
                    <a:pt x="3884" y="30"/>
                    <a:pt x="3891" y="41"/>
                    <a:pt x="3896" y="51"/>
                  </a:cubicBezTo>
                  <a:lnTo>
                    <a:pt x="3857" y="70"/>
                  </a:lnTo>
                  <a:cubicBezTo>
                    <a:pt x="3854" y="64"/>
                    <a:pt x="3851" y="57"/>
                    <a:pt x="3842" y="50"/>
                  </a:cubicBezTo>
                  <a:cubicBezTo>
                    <a:pt x="3833" y="42"/>
                    <a:pt x="3823" y="40"/>
                    <a:pt x="3815" y="40"/>
                  </a:cubicBezTo>
                  <a:cubicBezTo>
                    <a:pt x="3784" y="40"/>
                    <a:pt x="3767" y="70"/>
                    <a:pt x="3767" y="102"/>
                  </a:cubicBezTo>
                  <a:cubicBezTo>
                    <a:pt x="3767" y="146"/>
                    <a:pt x="3789" y="167"/>
                    <a:pt x="3815" y="167"/>
                  </a:cubicBezTo>
                  <a:cubicBezTo>
                    <a:pt x="3841" y="167"/>
                    <a:pt x="3851" y="149"/>
                    <a:pt x="3858" y="138"/>
                  </a:cubicBezTo>
                  <a:lnTo>
                    <a:pt x="3897" y="158"/>
                  </a:lnTo>
                  <a:lnTo>
                    <a:pt x="3897" y="158"/>
                  </a:lnTo>
                  <a:close/>
                  <a:moveTo>
                    <a:pt x="3637" y="6"/>
                  </a:moveTo>
                  <a:lnTo>
                    <a:pt x="3637" y="6"/>
                  </a:lnTo>
                  <a:lnTo>
                    <a:pt x="3686" y="6"/>
                  </a:lnTo>
                  <a:lnTo>
                    <a:pt x="3686" y="202"/>
                  </a:lnTo>
                  <a:lnTo>
                    <a:pt x="3637" y="202"/>
                  </a:lnTo>
                  <a:lnTo>
                    <a:pt x="3637" y="6"/>
                  </a:lnTo>
                  <a:close/>
                  <a:moveTo>
                    <a:pt x="3464" y="6"/>
                  </a:moveTo>
                  <a:lnTo>
                    <a:pt x="3464" y="6"/>
                  </a:lnTo>
                  <a:lnTo>
                    <a:pt x="3615" y="6"/>
                  </a:lnTo>
                  <a:lnTo>
                    <a:pt x="3615" y="45"/>
                  </a:lnTo>
                  <a:lnTo>
                    <a:pt x="3564" y="45"/>
                  </a:lnTo>
                  <a:lnTo>
                    <a:pt x="3564" y="202"/>
                  </a:lnTo>
                  <a:lnTo>
                    <a:pt x="3515" y="202"/>
                  </a:lnTo>
                  <a:lnTo>
                    <a:pt x="3515" y="45"/>
                  </a:lnTo>
                  <a:lnTo>
                    <a:pt x="3464" y="45"/>
                  </a:lnTo>
                  <a:lnTo>
                    <a:pt x="3464" y="6"/>
                  </a:lnTo>
                  <a:lnTo>
                    <a:pt x="3464" y="6"/>
                  </a:lnTo>
                  <a:close/>
                  <a:moveTo>
                    <a:pt x="3443" y="6"/>
                  </a:moveTo>
                  <a:lnTo>
                    <a:pt x="3443" y="6"/>
                  </a:lnTo>
                  <a:lnTo>
                    <a:pt x="3443" y="116"/>
                  </a:lnTo>
                  <a:cubicBezTo>
                    <a:pt x="3443" y="134"/>
                    <a:pt x="3442" y="153"/>
                    <a:pt x="3432" y="171"/>
                  </a:cubicBezTo>
                  <a:cubicBezTo>
                    <a:pt x="3410" y="205"/>
                    <a:pt x="3367" y="207"/>
                    <a:pt x="3358" y="207"/>
                  </a:cubicBezTo>
                  <a:cubicBezTo>
                    <a:pt x="3344" y="207"/>
                    <a:pt x="3326" y="203"/>
                    <a:pt x="3313" y="196"/>
                  </a:cubicBezTo>
                  <a:cubicBezTo>
                    <a:pt x="3275" y="177"/>
                    <a:pt x="3275" y="142"/>
                    <a:pt x="3275" y="116"/>
                  </a:cubicBezTo>
                  <a:lnTo>
                    <a:pt x="3275" y="6"/>
                  </a:lnTo>
                  <a:lnTo>
                    <a:pt x="3325" y="6"/>
                  </a:lnTo>
                  <a:lnTo>
                    <a:pt x="3325" y="128"/>
                  </a:lnTo>
                  <a:cubicBezTo>
                    <a:pt x="3325" y="138"/>
                    <a:pt x="3325" y="147"/>
                    <a:pt x="3328" y="153"/>
                  </a:cubicBezTo>
                  <a:cubicBezTo>
                    <a:pt x="3334" y="163"/>
                    <a:pt x="3348" y="166"/>
                    <a:pt x="3360" y="166"/>
                  </a:cubicBezTo>
                  <a:cubicBezTo>
                    <a:pt x="3393" y="166"/>
                    <a:pt x="3393" y="143"/>
                    <a:pt x="3394" y="128"/>
                  </a:cubicBezTo>
                  <a:lnTo>
                    <a:pt x="3394" y="6"/>
                  </a:lnTo>
                  <a:lnTo>
                    <a:pt x="3443" y="6"/>
                  </a:lnTo>
                  <a:lnTo>
                    <a:pt x="3443" y="6"/>
                  </a:lnTo>
                  <a:close/>
                  <a:moveTo>
                    <a:pt x="3095" y="6"/>
                  </a:moveTo>
                  <a:lnTo>
                    <a:pt x="3095" y="6"/>
                  </a:lnTo>
                  <a:lnTo>
                    <a:pt x="3240" y="6"/>
                  </a:lnTo>
                  <a:lnTo>
                    <a:pt x="3240" y="44"/>
                  </a:lnTo>
                  <a:lnTo>
                    <a:pt x="3144" y="44"/>
                  </a:lnTo>
                  <a:lnTo>
                    <a:pt x="3144" y="80"/>
                  </a:lnTo>
                  <a:lnTo>
                    <a:pt x="3234" y="80"/>
                  </a:lnTo>
                  <a:lnTo>
                    <a:pt x="3234" y="117"/>
                  </a:lnTo>
                  <a:lnTo>
                    <a:pt x="3144" y="117"/>
                  </a:lnTo>
                  <a:lnTo>
                    <a:pt x="3144" y="164"/>
                  </a:lnTo>
                  <a:lnTo>
                    <a:pt x="3249" y="164"/>
                  </a:lnTo>
                  <a:lnTo>
                    <a:pt x="3249" y="202"/>
                  </a:lnTo>
                  <a:lnTo>
                    <a:pt x="3095" y="202"/>
                  </a:lnTo>
                  <a:lnTo>
                    <a:pt x="3095" y="6"/>
                  </a:lnTo>
                  <a:lnTo>
                    <a:pt x="3095" y="6"/>
                  </a:lnTo>
                  <a:close/>
                  <a:moveTo>
                    <a:pt x="3071" y="158"/>
                  </a:moveTo>
                  <a:lnTo>
                    <a:pt x="3071" y="158"/>
                  </a:lnTo>
                  <a:cubicBezTo>
                    <a:pt x="3064" y="169"/>
                    <a:pt x="3057" y="180"/>
                    <a:pt x="3042" y="191"/>
                  </a:cubicBezTo>
                  <a:cubicBezTo>
                    <a:pt x="3033" y="197"/>
                    <a:pt x="3014" y="208"/>
                    <a:pt x="2987" y="208"/>
                  </a:cubicBezTo>
                  <a:cubicBezTo>
                    <a:pt x="2935" y="208"/>
                    <a:pt x="2892" y="170"/>
                    <a:pt x="2892" y="104"/>
                  </a:cubicBezTo>
                  <a:cubicBezTo>
                    <a:pt x="2892" y="46"/>
                    <a:pt x="2932" y="0"/>
                    <a:pt x="2988" y="0"/>
                  </a:cubicBezTo>
                  <a:cubicBezTo>
                    <a:pt x="3010" y="0"/>
                    <a:pt x="3030" y="7"/>
                    <a:pt x="3045" y="19"/>
                  </a:cubicBezTo>
                  <a:cubicBezTo>
                    <a:pt x="3059" y="30"/>
                    <a:pt x="3065" y="41"/>
                    <a:pt x="3071" y="51"/>
                  </a:cubicBezTo>
                  <a:lnTo>
                    <a:pt x="3032" y="70"/>
                  </a:lnTo>
                  <a:cubicBezTo>
                    <a:pt x="3029" y="64"/>
                    <a:pt x="3026" y="57"/>
                    <a:pt x="3017" y="50"/>
                  </a:cubicBezTo>
                  <a:cubicBezTo>
                    <a:pt x="3008" y="42"/>
                    <a:pt x="2998" y="40"/>
                    <a:pt x="2990" y="40"/>
                  </a:cubicBezTo>
                  <a:cubicBezTo>
                    <a:pt x="2958" y="40"/>
                    <a:pt x="2942" y="70"/>
                    <a:pt x="2942" y="102"/>
                  </a:cubicBezTo>
                  <a:cubicBezTo>
                    <a:pt x="2942" y="146"/>
                    <a:pt x="2964" y="167"/>
                    <a:pt x="2990" y="167"/>
                  </a:cubicBezTo>
                  <a:cubicBezTo>
                    <a:pt x="3016" y="167"/>
                    <a:pt x="3026" y="149"/>
                    <a:pt x="3033" y="138"/>
                  </a:cubicBezTo>
                  <a:lnTo>
                    <a:pt x="3071" y="158"/>
                  </a:lnTo>
                  <a:lnTo>
                    <a:pt x="3071" y="158"/>
                  </a:lnTo>
                  <a:close/>
                  <a:moveTo>
                    <a:pt x="2790" y="53"/>
                  </a:moveTo>
                  <a:lnTo>
                    <a:pt x="2790" y="53"/>
                  </a:lnTo>
                  <a:cubicBezTo>
                    <a:pt x="2787" y="63"/>
                    <a:pt x="2784" y="73"/>
                    <a:pt x="2781" y="83"/>
                  </a:cubicBezTo>
                  <a:cubicBezTo>
                    <a:pt x="2777" y="98"/>
                    <a:pt x="2770" y="121"/>
                    <a:pt x="2765" y="136"/>
                  </a:cubicBezTo>
                  <a:lnTo>
                    <a:pt x="2815" y="136"/>
                  </a:lnTo>
                  <a:lnTo>
                    <a:pt x="2790" y="53"/>
                  </a:lnTo>
                  <a:lnTo>
                    <a:pt x="2790" y="53"/>
                  </a:lnTo>
                  <a:close/>
                  <a:moveTo>
                    <a:pt x="2816" y="6"/>
                  </a:moveTo>
                  <a:lnTo>
                    <a:pt x="2816" y="6"/>
                  </a:lnTo>
                  <a:lnTo>
                    <a:pt x="2888" y="202"/>
                  </a:lnTo>
                  <a:lnTo>
                    <a:pt x="2836" y="202"/>
                  </a:lnTo>
                  <a:lnTo>
                    <a:pt x="2826" y="171"/>
                  </a:lnTo>
                  <a:lnTo>
                    <a:pt x="2754" y="171"/>
                  </a:lnTo>
                  <a:lnTo>
                    <a:pt x="2744" y="202"/>
                  </a:lnTo>
                  <a:lnTo>
                    <a:pt x="2692" y="202"/>
                  </a:lnTo>
                  <a:lnTo>
                    <a:pt x="2765" y="6"/>
                  </a:lnTo>
                  <a:lnTo>
                    <a:pt x="2816" y="6"/>
                  </a:lnTo>
                  <a:lnTo>
                    <a:pt x="2816" y="6"/>
                  </a:lnTo>
                  <a:close/>
                  <a:moveTo>
                    <a:pt x="2671" y="6"/>
                  </a:moveTo>
                  <a:lnTo>
                    <a:pt x="2671" y="6"/>
                  </a:lnTo>
                  <a:lnTo>
                    <a:pt x="2671" y="202"/>
                  </a:lnTo>
                  <a:lnTo>
                    <a:pt x="2624" y="202"/>
                  </a:lnTo>
                  <a:lnTo>
                    <a:pt x="2627" y="62"/>
                  </a:lnTo>
                  <a:lnTo>
                    <a:pt x="2628" y="43"/>
                  </a:lnTo>
                  <a:lnTo>
                    <a:pt x="2626" y="50"/>
                  </a:lnTo>
                  <a:cubicBezTo>
                    <a:pt x="2623" y="61"/>
                    <a:pt x="2623" y="62"/>
                    <a:pt x="2621" y="70"/>
                  </a:cubicBezTo>
                  <a:lnTo>
                    <a:pt x="2584" y="202"/>
                  </a:lnTo>
                  <a:lnTo>
                    <a:pt x="2541" y="202"/>
                  </a:lnTo>
                  <a:lnTo>
                    <a:pt x="2506" y="76"/>
                  </a:lnTo>
                  <a:lnTo>
                    <a:pt x="2497" y="41"/>
                  </a:lnTo>
                  <a:cubicBezTo>
                    <a:pt x="2498" y="56"/>
                    <a:pt x="2498" y="60"/>
                    <a:pt x="2499" y="78"/>
                  </a:cubicBezTo>
                  <a:lnTo>
                    <a:pt x="2501" y="202"/>
                  </a:lnTo>
                  <a:lnTo>
                    <a:pt x="2454" y="202"/>
                  </a:lnTo>
                  <a:lnTo>
                    <a:pt x="2454" y="6"/>
                  </a:lnTo>
                  <a:lnTo>
                    <a:pt x="2526" y="6"/>
                  </a:lnTo>
                  <a:lnTo>
                    <a:pt x="2556" y="116"/>
                  </a:lnTo>
                  <a:lnTo>
                    <a:pt x="2563" y="148"/>
                  </a:lnTo>
                  <a:cubicBezTo>
                    <a:pt x="2565" y="134"/>
                    <a:pt x="2566" y="133"/>
                    <a:pt x="2568" y="123"/>
                  </a:cubicBezTo>
                  <a:lnTo>
                    <a:pt x="2599" y="6"/>
                  </a:lnTo>
                  <a:lnTo>
                    <a:pt x="2671" y="6"/>
                  </a:lnTo>
                  <a:lnTo>
                    <a:pt x="2671" y="6"/>
                  </a:lnTo>
                  <a:close/>
                  <a:moveTo>
                    <a:pt x="2302" y="43"/>
                  </a:moveTo>
                  <a:lnTo>
                    <a:pt x="2302" y="43"/>
                  </a:lnTo>
                  <a:lnTo>
                    <a:pt x="2302" y="96"/>
                  </a:lnTo>
                  <a:lnTo>
                    <a:pt x="2343" y="96"/>
                  </a:lnTo>
                  <a:cubicBezTo>
                    <a:pt x="2350" y="95"/>
                    <a:pt x="2373" y="95"/>
                    <a:pt x="2373" y="69"/>
                  </a:cubicBezTo>
                  <a:cubicBezTo>
                    <a:pt x="2373" y="44"/>
                    <a:pt x="2354" y="43"/>
                    <a:pt x="2344" y="43"/>
                  </a:cubicBezTo>
                  <a:lnTo>
                    <a:pt x="2302" y="43"/>
                  </a:lnTo>
                  <a:lnTo>
                    <a:pt x="2302" y="43"/>
                  </a:lnTo>
                  <a:close/>
                  <a:moveTo>
                    <a:pt x="2253" y="6"/>
                  </a:moveTo>
                  <a:lnTo>
                    <a:pt x="2253" y="6"/>
                  </a:lnTo>
                  <a:lnTo>
                    <a:pt x="2342" y="6"/>
                  </a:lnTo>
                  <a:cubicBezTo>
                    <a:pt x="2362" y="6"/>
                    <a:pt x="2388" y="6"/>
                    <a:pt x="2406" y="26"/>
                  </a:cubicBezTo>
                  <a:cubicBezTo>
                    <a:pt x="2415" y="36"/>
                    <a:pt x="2422" y="52"/>
                    <a:pt x="2422" y="70"/>
                  </a:cubicBezTo>
                  <a:cubicBezTo>
                    <a:pt x="2422" y="109"/>
                    <a:pt x="2395" y="119"/>
                    <a:pt x="2381" y="124"/>
                  </a:cubicBezTo>
                  <a:lnTo>
                    <a:pt x="2427" y="202"/>
                  </a:lnTo>
                  <a:lnTo>
                    <a:pt x="2372" y="202"/>
                  </a:lnTo>
                  <a:lnTo>
                    <a:pt x="2333" y="132"/>
                  </a:lnTo>
                  <a:lnTo>
                    <a:pt x="2302" y="132"/>
                  </a:lnTo>
                  <a:lnTo>
                    <a:pt x="2302" y="202"/>
                  </a:lnTo>
                  <a:lnTo>
                    <a:pt x="2253" y="202"/>
                  </a:lnTo>
                  <a:lnTo>
                    <a:pt x="2253" y="6"/>
                  </a:lnTo>
                  <a:lnTo>
                    <a:pt x="2253" y="6"/>
                  </a:lnTo>
                  <a:close/>
                  <a:moveTo>
                    <a:pt x="2134" y="53"/>
                  </a:moveTo>
                  <a:lnTo>
                    <a:pt x="2134" y="53"/>
                  </a:lnTo>
                  <a:cubicBezTo>
                    <a:pt x="2131" y="63"/>
                    <a:pt x="2128" y="73"/>
                    <a:pt x="2125" y="83"/>
                  </a:cubicBezTo>
                  <a:cubicBezTo>
                    <a:pt x="2121" y="98"/>
                    <a:pt x="2114" y="121"/>
                    <a:pt x="2109" y="136"/>
                  </a:cubicBezTo>
                  <a:lnTo>
                    <a:pt x="2159" y="136"/>
                  </a:lnTo>
                  <a:lnTo>
                    <a:pt x="2134" y="53"/>
                  </a:lnTo>
                  <a:lnTo>
                    <a:pt x="2134" y="53"/>
                  </a:lnTo>
                  <a:close/>
                  <a:moveTo>
                    <a:pt x="2160" y="6"/>
                  </a:moveTo>
                  <a:lnTo>
                    <a:pt x="2160" y="6"/>
                  </a:lnTo>
                  <a:lnTo>
                    <a:pt x="2232" y="202"/>
                  </a:lnTo>
                  <a:lnTo>
                    <a:pt x="2180" y="202"/>
                  </a:lnTo>
                  <a:lnTo>
                    <a:pt x="2170" y="171"/>
                  </a:lnTo>
                  <a:lnTo>
                    <a:pt x="2098" y="171"/>
                  </a:lnTo>
                  <a:lnTo>
                    <a:pt x="2088" y="202"/>
                  </a:lnTo>
                  <a:lnTo>
                    <a:pt x="2036" y="202"/>
                  </a:lnTo>
                  <a:lnTo>
                    <a:pt x="2109" y="6"/>
                  </a:lnTo>
                  <a:lnTo>
                    <a:pt x="2160" y="6"/>
                  </a:lnTo>
                  <a:lnTo>
                    <a:pt x="2160" y="6"/>
                  </a:lnTo>
                  <a:close/>
                  <a:moveTo>
                    <a:pt x="2015" y="6"/>
                  </a:moveTo>
                  <a:lnTo>
                    <a:pt x="2015" y="6"/>
                  </a:lnTo>
                  <a:lnTo>
                    <a:pt x="2015" y="202"/>
                  </a:lnTo>
                  <a:lnTo>
                    <a:pt x="1966" y="202"/>
                  </a:lnTo>
                  <a:lnTo>
                    <a:pt x="1966" y="119"/>
                  </a:lnTo>
                  <a:lnTo>
                    <a:pt x="1894" y="119"/>
                  </a:lnTo>
                  <a:lnTo>
                    <a:pt x="1894" y="202"/>
                  </a:lnTo>
                  <a:lnTo>
                    <a:pt x="1845" y="202"/>
                  </a:lnTo>
                  <a:lnTo>
                    <a:pt x="1845" y="6"/>
                  </a:lnTo>
                  <a:lnTo>
                    <a:pt x="1894" y="6"/>
                  </a:lnTo>
                  <a:lnTo>
                    <a:pt x="1894" y="77"/>
                  </a:lnTo>
                  <a:lnTo>
                    <a:pt x="1966" y="77"/>
                  </a:lnTo>
                  <a:lnTo>
                    <a:pt x="1966" y="6"/>
                  </a:lnTo>
                  <a:lnTo>
                    <a:pt x="2015" y="6"/>
                  </a:lnTo>
                  <a:lnTo>
                    <a:pt x="2015" y="6"/>
                  </a:lnTo>
                  <a:close/>
                  <a:moveTo>
                    <a:pt x="1701" y="42"/>
                  </a:moveTo>
                  <a:lnTo>
                    <a:pt x="1701" y="42"/>
                  </a:lnTo>
                  <a:lnTo>
                    <a:pt x="1701" y="102"/>
                  </a:lnTo>
                  <a:lnTo>
                    <a:pt x="1731" y="102"/>
                  </a:lnTo>
                  <a:cubicBezTo>
                    <a:pt x="1749" y="102"/>
                    <a:pt x="1771" y="101"/>
                    <a:pt x="1771" y="71"/>
                  </a:cubicBezTo>
                  <a:cubicBezTo>
                    <a:pt x="1771" y="42"/>
                    <a:pt x="1747" y="42"/>
                    <a:pt x="1732" y="42"/>
                  </a:cubicBezTo>
                  <a:lnTo>
                    <a:pt x="1701" y="42"/>
                  </a:lnTo>
                  <a:lnTo>
                    <a:pt x="1701" y="42"/>
                  </a:lnTo>
                  <a:close/>
                  <a:moveTo>
                    <a:pt x="1652" y="6"/>
                  </a:moveTo>
                  <a:lnTo>
                    <a:pt x="1652" y="6"/>
                  </a:lnTo>
                  <a:lnTo>
                    <a:pt x="1731" y="6"/>
                  </a:lnTo>
                  <a:cubicBezTo>
                    <a:pt x="1763" y="6"/>
                    <a:pt x="1792" y="6"/>
                    <a:pt x="1809" y="31"/>
                  </a:cubicBezTo>
                  <a:cubicBezTo>
                    <a:pt x="1817" y="42"/>
                    <a:pt x="1820" y="58"/>
                    <a:pt x="1820" y="71"/>
                  </a:cubicBezTo>
                  <a:cubicBezTo>
                    <a:pt x="1820" y="82"/>
                    <a:pt x="1818" y="92"/>
                    <a:pt x="1814" y="102"/>
                  </a:cubicBezTo>
                  <a:cubicBezTo>
                    <a:pt x="1797" y="137"/>
                    <a:pt x="1761" y="138"/>
                    <a:pt x="1734" y="138"/>
                  </a:cubicBezTo>
                  <a:lnTo>
                    <a:pt x="1701" y="138"/>
                  </a:lnTo>
                  <a:lnTo>
                    <a:pt x="1701" y="202"/>
                  </a:lnTo>
                  <a:lnTo>
                    <a:pt x="1652" y="202"/>
                  </a:lnTo>
                  <a:lnTo>
                    <a:pt x="1652" y="6"/>
                  </a:lnTo>
                  <a:lnTo>
                    <a:pt x="1652" y="6"/>
                  </a:lnTo>
                  <a:close/>
                  <a:moveTo>
                    <a:pt x="1373" y="6"/>
                  </a:moveTo>
                  <a:lnTo>
                    <a:pt x="1373" y="6"/>
                  </a:lnTo>
                  <a:lnTo>
                    <a:pt x="1422" y="6"/>
                  </a:lnTo>
                  <a:lnTo>
                    <a:pt x="1464" y="78"/>
                  </a:lnTo>
                  <a:cubicBezTo>
                    <a:pt x="1480" y="106"/>
                    <a:pt x="1485" y="115"/>
                    <a:pt x="1494" y="132"/>
                  </a:cubicBezTo>
                  <a:lnTo>
                    <a:pt x="1492" y="6"/>
                  </a:lnTo>
                  <a:lnTo>
                    <a:pt x="1539" y="6"/>
                  </a:lnTo>
                  <a:lnTo>
                    <a:pt x="1539" y="202"/>
                  </a:lnTo>
                  <a:lnTo>
                    <a:pt x="1490" y="202"/>
                  </a:lnTo>
                  <a:lnTo>
                    <a:pt x="1454" y="140"/>
                  </a:lnTo>
                  <a:cubicBezTo>
                    <a:pt x="1436" y="111"/>
                    <a:pt x="1432" y="105"/>
                    <a:pt x="1419" y="79"/>
                  </a:cubicBezTo>
                  <a:lnTo>
                    <a:pt x="1420" y="202"/>
                  </a:lnTo>
                  <a:lnTo>
                    <a:pt x="1373" y="202"/>
                  </a:lnTo>
                  <a:lnTo>
                    <a:pt x="1373" y="6"/>
                  </a:lnTo>
                  <a:lnTo>
                    <a:pt x="1373" y="6"/>
                  </a:lnTo>
                  <a:close/>
                  <a:moveTo>
                    <a:pt x="1189" y="6"/>
                  </a:moveTo>
                  <a:lnTo>
                    <a:pt x="1189" y="6"/>
                  </a:lnTo>
                  <a:lnTo>
                    <a:pt x="1335" y="6"/>
                  </a:lnTo>
                  <a:lnTo>
                    <a:pt x="1335" y="44"/>
                  </a:lnTo>
                  <a:lnTo>
                    <a:pt x="1238" y="44"/>
                  </a:lnTo>
                  <a:lnTo>
                    <a:pt x="1238" y="80"/>
                  </a:lnTo>
                  <a:lnTo>
                    <a:pt x="1328" y="80"/>
                  </a:lnTo>
                  <a:lnTo>
                    <a:pt x="1328" y="117"/>
                  </a:lnTo>
                  <a:lnTo>
                    <a:pt x="1238" y="117"/>
                  </a:lnTo>
                  <a:lnTo>
                    <a:pt x="1238" y="164"/>
                  </a:lnTo>
                  <a:lnTo>
                    <a:pt x="1343" y="164"/>
                  </a:lnTo>
                  <a:lnTo>
                    <a:pt x="1343" y="202"/>
                  </a:lnTo>
                  <a:lnTo>
                    <a:pt x="1189" y="202"/>
                  </a:lnTo>
                  <a:lnTo>
                    <a:pt x="1189" y="6"/>
                  </a:lnTo>
                  <a:lnTo>
                    <a:pt x="1189" y="6"/>
                  </a:lnTo>
                  <a:close/>
                  <a:moveTo>
                    <a:pt x="1017" y="143"/>
                  </a:moveTo>
                  <a:lnTo>
                    <a:pt x="1017" y="143"/>
                  </a:lnTo>
                  <a:cubicBezTo>
                    <a:pt x="1022" y="149"/>
                    <a:pt x="1026" y="153"/>
                    <a:pt x="1036" y="159"/>
                  </a:cubicBezTo>
                  <a:cubicBezTo>
                    <a:pt x="1049" y="166"/>
                    <a:pt x="1062" y="168"/>
                    <a:pt x="1074" y="168"/>
                  </a:cubicBezTo>
                  <a:cubicBezTo>
                    <a:pt x="1093" y="168"/>
                    <a:pt x="1110" y="159"/>
                    <a:pt x="1110" y="145"/>
                  </a:cubicBezTo>
                  <a:cubicBezTo>
                    <a:pt x="1110" y="130"/>
                    <a:pt x="1090" y="127"/>
                    <a:pt x="1076" y="125"/>
                  </a:cubicBezTo>
                  <a:cubicBezTo>
                    <a:pt x="1065" y="124"/>
                    <a:pt x="1054" y="123"/>
                    <a:pt x="1043" y="120"/>
                  </a:cubicBezTo>
                  <a:cubicBezTo>
                    <a:pt x="1031" y="118"/>
                    <a:pt x="990" y="109"/>
                    <a:pt x="990" y="67"/>
                  </a:cubicBezTo>
                  <a:cubicBezTo>
                    <a:pt x="990" y="16"/>
                    <a:pt x="1035" y="1"/>
                    <a:pt x="1069" y="1"/>
                  </a:cubicBezTo>
                  <a:cubicBezTo>
                    <a:pt x="1115" y="1"/>
                    <a:pt x="1139" y="23"/>
                    <a:pt x="1156" y="38"/>
                  </a:cubicBezTo>
                  <a:lnTo>
                    <a:pt x="1120" y="64"/>
                  </a:lnTo>
                  <a:cubicBezTo>
                    <a:pt x="1114" y="58"/>
                    <a:pt x="1108" y="53"/>
                    <a:pt x="1101" y="48"/>
                  </a:cubicBezTo>
                  <a:cubicBezTo>
                    <a:pt x="1094" y="45"/>
                    <a:pt x="1081" y="40"/>
                    <a:pt x="1069" y="40"/>
                  </a:cubicBezTo>
                  <a:cubicBezTo>
                    <a:pt x="1049" y="40"/>
                    <a:pt x="1039" y="51"/>
                    <a:pt x="1039" y="60"/>
                  </a:cubicBezTo>
                  <a:cubicBezTo>
                    <a:pt x="1039" y="75"/>
                    <a:pt x="1056" y="78"/>
                    <a:pt x="1064" y="79"/>
                  </a:cubicBezTo>
                  <a:cubicBezTo>
                    <a:pt x="1085" y="81"/>
                    <a:pt x="1113" y="87"/>
                    <a:pt x="1125" y="90"/>
                  </a:cubicBezTo>
                  <a:cubicBezTo>
                    <a:pt x="1147" y="99"/>
                    <a:pt x="1159" y="116"/>
                    <a:pt x="1159" y="139"/>
                  </a:cubicBezTo>
                  <a:cubicBezTo>
                    <a:pt x="1159" y="153"/>
                    <a:pt x="1153" y="168"/>
                    <a:pt x="1143" y="180"/>
                  </a:cubicBezTo>
                  <a:cubicBezTo>
                    <a:pt x="1125" y="201"/>
                    <a:pt x="1097" y="207"/>
                    <a:pt x="1069" y="207"/>
                  </a:cubicBezTo>
                  <a:cubicBezTo>
                    <a:pt x="1014" y="207"/>
                    <a:pt x="992" y="181"/>
                    <a:pt x="979" y="167"/>
                  </a:cubicBezTo>
                  <a:lnTo>
                    <a:pt x="1017" y="143"/>
                  </a:lnTo>
                  <a:lnTo>
                    <a:pt x="1017" y="143"/>
                  </a:lnTo>
                  <a:close/>
                  <a:moveTo>
                    <a:pt x="823" y="143"/>
                  </a:moveTo>
                  <a:lnTo>
                    <a:pt x="823" y="143"/>
                  </a:lnTo>
                  <a:cubicBezTo>
                    <a:pt x="828" y="149"/>
                    <a:pt x="832" y="153"/>
                    <a:pt x="842" y="159"/>
                  </a:cubicBezTo>
                  <a:cubicBezTo>
                    <a:pt x="855" y="166"/>
                    <a:pt x="868" y="168"/>
                    <a:pt x="880" y="168"/>
                  </a:cubicBezTo>
                  <a:cubicBezTo>
                    <a:pt x="899" y="168"/>
                    <a:pt x="916" y="159"/>
                    <a:pt x="916" y="145"/>
                  </a:cubicBezTo>
                  <a:cubicBezTo>
                    <a:pt x="916" y="130"/>
                    <a:pt x="896" y="127"/>
                    <a:pt x="882" y="125"/>
                  </a:cubicBezTo>
                  <a:cubicBezTo>
                    <a:pt x="871" y="124"/>
                    <a:pt x="860" y="123"/>
                    <a:pt x="849" y="120"/>
                  </a:cubicBezTo>
                  <a:cubicBezTo>
                    <a:pt x="837" y="118"/>
                    <a:pt x="796" y="109"/>
                    <a:pt x="796" y="67"/>
                  </a:cubicBezTo>
                  <a:cubicBezTo>
                    <a:pt x="796" y="16"/>
                    <a:pt x="842" y="1"/>
                    <a:pt x="876" y="1"/>
                  </a:cubicBezTo>
                  <a:cubicBezTo>
                    <a:pt x="921" y="1"/>
                    <a:pt x="946" y="23"/>
                    <a:pt x="963" y="38"/>
                  </a:cubicBezTo>
                  <a:lnTo>
                    <a:pt x="926" y="64"/>
                  </a:lnTo>
                  <a:cubicBezTo>
                    <a:pt x="920" y="58"/>
                    <a:pt x="915" y="53"/>
                    <a:pt x="907" y="48"/>
                  </a:cubicBezTo>
                  <a:cubicBezTo>
                    <a:pt x="900" y="45"/>
                    <a:pt x="887" y="40"/>
                    <a:pt x="875" y="40"/>
                  </a:cubicBezTo>
                  <a:cubicBezTo>
                    <a:pt x="855" y="40"/>
                    <a:pt x="846" y="51"/>
                    <a:pt x="846" y="60"/>
                  </a:cubicBezTo>
                  <a:cubicBezTo>
                    <a:pt x="846" y="75"/>
                    <a:pt x="862" y="78"/>
                    <a:pt x="871" y="79"/>
                  </a:cubicBezTo>
                  <a:cubicBezTo>
                    <a:pt x="891" y="81"/>
                    <a:pt x="920" y="87"/>
                    <a:pt x="931" y="90"/>
                  </a:cubicBezTo>
                  <a:cubicBezTo>
                    <a:pt x="953" y="99"/>
                    <a:pt x="965" y="116"/>
                    <a:pt x="965" y="139"/>
                  </a:cubicBezTo>
                  <a:cubicBezTo>
                    <a:pt x="965" y="153"/>
                    <a:pt x="959" y="168"/>
                    <a:pt x="949" y="180"/>
                  </a:cubicBezTo>
                  <a:cubicBezTo>
                    <a:pt x="931" y="201"/>
                    <a:pt x="903" y="207"/>
                    <a:pt x="875" y="207"/>
                  </a:cubicBezTo>
                  <a:cubicBezTo>
                    <a:pt x="820" y="207"/>
                    <a:pt x="798" y="181"/>
                    <a:pt x="786" y="167"/>
                  </a:cubicBezTo>
                  <a:lnTo>
                    <a:pt x="823" y="143"/>
                  </a:lnTo>
                  <a:lnTo>
                    <a:pt x="823" y="143"/>
                  </a:lnTo>
                  <a:close/>
                  <a:moveTo>
                    <a:pt x="596" y="6"/>
                  </a:moveTo>
                  <a:lnTo>
                    <a:pt x="596" y="6"/>
                  </a:lnTo>
                  <a:lnTo>
                    <a:pt x="645" y="6"/>
                  </a:lnTo>
                  <a:lnTo>
                    <a:pt x="687" y="78"/>
                  </a:lnTo>
                  <a:cubicBezTo>
                    <a:pt x="703" y="106"/>
                    <a:pt x="708" y="115"/>
                    <a:pt x="717" y="132"/>
                  </a:cubicBezTo>
                  <a:lnTo>
                    <a:pt x="715" y="6"/>
                  </a:lnTo>
                  <a:lnTo>
                    <a:pt x="762" y="6"/>
                  </a:lnTo>
                  <a:lnTo>
                    <a:pt x="762" y="202"/>
                  </a:lnTo>
                  <a:lnTo>
                    <a:pt x="713" y="202"/>
                  </a:lnTo>
                  <a:lnTo>
                    <a:pt x="677" y="140"/>
                  </a:lnTo>
                  <a:cubicBezTo>
                    <a:pt x="659" y="111"/>
                    <a:pt x="656" y="105"/>
                    <a:pt x="642" y="79"/>
                  </a:cubicBezTo>
                  <a:lnTo>
                    <a:pt x="644" y="202"/>
                  </a:lnTo>
                  <a:lnTo>
                    <a:pt x="596" y="202"/>
                  </a:lnTo>
                  <a:lnTo>
                    <a:pt x="596" y="6"/>
                  </a:lnTo>
                  <a:lnTo>
                    <a:pt x="596" y="6"/>
                  </a:lnTo>
                  <a:close/>
                  <a:moveTo>
                    <a:pt x="477" y="53"/>
                  </a:moveTo>
                  <a:lnTo>
                    <a:pt x="477" y="53"/>
                  </a:lnTo>
                  <a:cubicBezTo>
                    <a:pt x="474" y="63"/>
                    <a:pt x="472" y="73"/>
                    <a:pt x="469" y="83"/>
                  </a:cubicBezTo>
                  <a:cubicBezTo>
                    <a:pt x="465" y="98"/>
                    <a:pt x="457" y="121"/>
                    <a:pt x="453" y="136"/>
                  </a:cubicBezTo>
                  <a:lnTo>
                    <a:pt x="503" y="136"/>
                  </a:lnTo>
                  <a:lnTo>
                    <a:pt x="477" y="53"/>
                  </a:lnTo>
                  <a:lnTo>
                    <a:pt x="477" y="53"/>
                  </a:lnTo>
                  <a:close/>
                  <a:moveTo>
                    <a:pt x="503" y="6"/>
                  </a:moveTo>
                  <a:lnTo>
                    <a:pt x="503" y="6"/>
                  </a:lnTo>
                  <a:lnTo>
                    <a:pt x="576" y="202"/>
                  </a:lnTo>
                  <a:lnTo>
                    <a:pt x="523" y="202"/>
                  </a:lnTo>
                  <a:lnTo>
                    <a:pt x="514" y="171"/>
                  </a:lnTo>
                  <a:lnTo>
                    <a:pt x="441" y="171"/>
                  </a:lnTo>
                  <a:lnTo>
                    <a:pt x="432" y="202"/>
                  </a:lnTo>
                  <a:lnTo>
                    <a:pt x="379" y="202"/>
                  </a:lnTo>
                  <a:lnTo>
                    <a:pt x="452" y="6"/>
                  </a:lnTo>
                  <a:lnTo>
                    <a:pt x="503" y="6"/>
                  </a:lnTo>
                  <a:lnTo>
                    <a:pt x="503" y="6"/>
                  </a:lnTo>
                  <a:close/>
                  <a:moveTo>
                    <a:pt x="315" y="6"/>
                  </a:moveTo>
                  <a:lnTo>
                    <a:pt x="315" y="6"/>
                  </a:lnTo>
                  <a:lnTo>
                    <a:pt x="365" y="6"/>
                  </a:lnTo>
                  <a:lnTo>
                    <a:pt x="365" y="148"/>
                  </a:lnTo>
                  <a:cubicBezTo>
                    <a:pt x="365" y="166"/>
                    <a:pt x="365" y="178"/>
                    <a:pt x="355" y="189"/>
                  </a:cubicBezTo>
                  <a:cubicBezTo>
                    <a:pt x="344" y="201"/>
                    <a:pt x="326" y="202"/>
                    <a:pt x="310" y="202"/>
                  </a:cubicBezTo>
                  <a:lnTo>
                    <a:pt x="277" y="202"/>
                  </a:lnTo>
                  <a:lnTo>
                    <a:pt x="277" y="163"/>
                  </a:lnTo>
                  <a:lnTo>
                    <a:pt x="285" y="163"/>
                  </a:lnTo>
                  <a:cubicBezTo>
                    <a:pt x="312" y="163"/>
                    <a:pt x="315" y="160"/>
                    <a:pt x="315" y="142"/>
                  </a:cubicBezTo>
                  <a:lnTo>
                    <a:pt x="315" y="6"/>
                  </a:lnTo>
                  <a:lnTo>
                    <a:pt x="315" y="6"/>
                  </a:lnTo>
                  <a:close/>
                  <a:moveTo>
                    <a:pt x="97" y="53"/>
                  </a:moveTo>
                  <a:lnTo>
                    <a:pt x="97" y="53"/>
                  </a:lnTo>
                  <a:cubicBezTo>
                    <a:pt x="95" y="63"/>
                    <a:pt x="92" y="73"/>
                    <a:pt x="89" y="83"/>
                  </a:cubicBezTo>
                  <a:cubicBezTo>
                    <a:pt x="85" y="98"/>
                    <a:pt x="78" y="121"/>
                    <a:pt x="73" y="136"/>
                  </a:cubicBezTo>
                  <a:lnTo>
                    <a:pt x="123" y="136"/>
                  </a:lnTo>
                  <a:lnTo>
                    <a:pt x="97" y="53"/>
                  </a:lnTo>
                  <a:lnTo>
                    <a:pt x="97" y="53"/>
                  </a:lnTo>
                  <a:close/>
                  <a:moveTo>
                    <a:pt x="124" y="6"/>
                  </a:moveTo>
                  <a:lnTo>
                    <a:pt x="124" y="6"/>
                  </a:lnTo>
                  <a:lnTo>
                    <a:pt x="196" y="202"/>
                  </a:lnTo>
                  <a:lnTo>
                    <a:pt x="144" y="202"/>
                  </a:lnTo>
                  <a:lnTo>
                    <a:pt x="134" y="171"/>
                  </a:lnTo>
                  <a:lnTo>
                    <a:pt x="62" y="171"/>
                  </a:lnTo>
                  <a:lnTo>
                    <a:pt x="52" y="202"/>
                  </a:lnTo>
                  <a:lnTo>
                    <a:pt x="0" y="202"/>
                  </a:lnTo>
                  <a:lnTo>
                    <a:pt x="73" y="6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" name="Freeform 9"/>
            <p:cNvSpPr>
              <a:spLocks noEditPoints="1"/>
            </p:cNvSpPr>
            <p:nvPr userDrawn="1"/>
          </p:nvSpPr>
          <p:spPr bwMode="auto">
            <a:xfrm>
              <a:off x="4817" y="2964"/>
              <a:ext cx="408" cy="75"/>
            </a:xfrm>
            <a:custGeom>
              <a:avLst/>
              <a:gdLst>
                <a:gd name="T0" fmla="*/ 2879 w 3218"/>
                <a:gd name="T1" fmla="*/ 212 h 584"/>
                <a:gd name="T2" fmla="*/ 2035 w 3218"/>
                <a:gd name="T3" fmla="*/ 212 h 584"/>
                <a:gd name="T4" fmla="*/ 2198 w 3218"/>
                <a:gd name="T5" fmla="*/ 170 h 584"/>
                <a:gd name="T6" fmla="*/ 1787 w 3218"/>
                <a:gd name="T7" fmla="*/ 546 h 584"/>
                <a:gd name="T8" fmla="*/ 2686 w 3218"/>
                <a:gd name="T9" fmla="*/ 327 h 584"/>
                <a:gd name="T10" fmla="*/ 1850 w 3218"/>
                <a:gd name="T11" fmla="*/ 22 h 584"/>
                <a:gd name="T12" fmla="*/ 1848 w 3218"/>
                <a:gd name="T13" fmla="*/ 20 h 584"/>
                <a:gd name="T14" fmla="*/ 1736 w 3218"/>
                <a:gd name="T15" fmla="*/ 517 h 584"/>
                <a:gd name="T16" fmla="*/ 2011 w 3218"/>
                <a:gd name="T17" fmla="*/ 368 h 584"/>
                <a:gd name="T18" fmla="*/ 2201 w 3218"/>
                <a:gd name="T19" fmla="*/ 338 h 584"/>
                <a:gd name="T20" fmla="*/ 2322 w 3218"/>
                <a:gd name="T21" fmla="*/ 352 h 584"/>
                <a:gd name="T22" fmla="*/ 2456 w 3218"/>
                <a:gd name="T23" fmla="*/ 348 h 584"/>
                <a:gd name="T24" fmla="*/ 2590 w 3218"/>
                <a:gd name="T25" fmla="*/ 344 h 584"/>
                <a:gd name="T26" fmla="*/ 2716 w 3218"/>
                <a:gd name="T27" fmla="*/ 265 h 584"/>
                <a:gd name="T28" fmla="*/ 2973 w 3218"/>
                <a:gd name="T29" fmla="*/ 223 h 584"/>
                <a:gd name="T30" fmla="*/ 3104 w 3218"/>
                <a:gd name="T31" fmla="*/ 234 h 584"/>
                <a:gd name="T32" fmla="*/ 3218 w 3218"/>
                <a:gd name="T33" fmla="*/ 297 h 584"/>
                <a:gd name="T34" fmla="*/ 3137 w 3218"/>
                <a:gd name="T35" fmla="*/ 175 h 584"/>
                <a:gd name="T36" fmla="*/ 3017 w 3218"/>
                <a:gd name="T37" fmla="*/ 175 h 584"/>
                <a:gd name="T38" fmla="*/ 2909 w 3218"/>
                <a:gd name="T39" fmla="*/ 250 h 584"/>
                <a:gd name="T40" fmla="*/ 2849 w 3218"/>
                <a:gd name="T41" fmla="*/ 178 h 584"/>
                <a:gd name="T42" fmla="*/ 2661 w 3218"/>
                <a:gd name="T43" fmla="*/ 183 h 584"/>
                <a:gd name="T44" fmla="*/ 2516 w 3218"/>
                <a:gd name="T45" fmla="*/ 197 h 584"/>
                <a:gd name="T46" fmla="*/ 2396 w 3218"/>
                <a:gd name="T47" fmla="*/ 197 h 584"/>
                <a:gd name="T48" fmla="*/ 2251 w 3218"/>
                <a:gd name="T49" fmla="*/ 207 h 584"/>
                <a:gd name="T50" fmla="*/ 2222 w 3218"/>
                <a:gd name="T51" fmla="*/ 6 h 584"/>
                <a:gd name="T52" fmla="*/ 2066 w 3218"/>
                <a:gd name="T53" fmla="*/ 251 h 584"/>
                <a:gd name="T54" fmla="*/ 2005 w 3218"/>
                <a:gd name="T55" fmla="*/ 178 h 584"/>
                <a:gd name="T56" fmla="*/ 1862 w 3218"/>
                <a:gd name="T57" fmla="*/ 0 h 584"/>
                <a:gd name="T58" fmla="*/ 1659 w 3218"/>
                <a:gd name="T59" fmla="*/ 219 h 584"/>
                <a:gd name="T60" fmla="*/ 1572 w 3218"/>
                <a:gd name="T61" fmla="*/ 253 h 584"/>
                <a:gd name="T62" fmla="*/ 1674 w 3218"/>
                <a:gd name="T63" fmla="*/ 320 h 584"/>
                <a:gd name="T64" fmla="*/ 1612 w 3218"/>
                <a:gd name="T65" fmla="*/ 310 h 584"/>
                <a:gd name="T66" fmla="*/ 1168 w 3218"/>
                <a:gd name="T67" fmla="*/ 212 h 584"/>
                <a:gd name="T68" fmla="*/ 324 w 3218"/>
                <a:gd name="T69" fmla="*/ 212 h 584"/>
                <a:gd name="T70" fmla="*/ 487 w 3218"/>
                <a:gd name="T71" fmla="*/ 127 h 584"/>
                <a:gd name="T72" fmla="*/ 487 w 3218"/>
                <a:gd name="T73" fmla="*/ 127 h 584"/>
                <a:gd name="T74" fmla="*/ 1231 w 3218"/>
                <a:gd name="T75" fmla="*/ 243 h 584"/>
                <a:gd name="T76" fmla="*/ 1334 w 3218"/>
                <a:gd name="T77" fmla="*/ 348 h 584"/>
                <a:gd name="T78" fmla="*/ 1505 w 3218"/>
                <a:gd name="T79" fmla="*/ 303 h 584"/>
                <a:gd name="T80" fmla="*/ 1454 w 3218"/>
                <a:gd name="T81" fmla="*/ 214 h 584"/>
                <a:gd name="T82" fmla="*/ 1335 w 3218"/>
                <a:gd name="T83" fmla="*/ 214 h 584"/>
                <a:gd name="T84" fmla="*/ 1169 w 3218"/>
                <a:gd name="T85" fmla="*/ 246 h 584"/>
                <a:gd name="T86" fmla="*/ 1128 w 3218"/>
                <a:gd name="T87" fmla="*/ 194 h 584"/>
                <a:gd name="T88" fmla="*/ 958 w 3218"/>
                <a:gd name="T89" fmla="*/ 171 h 584"/>
                <a:gd name="T90" fmla="*/ 839 w 3218"/>
                <a:gd name="T91" fmla="*/ 175 h 584"/>
                <a:gd name="T92" fmla="*/ 720 w 3218"/>
                <a:gd name="T93" fmla="*/ 175 h 584"/>
                <a:gd name="T94" fmla="*/ 580 w 3218"/>
                <a:gd name="T95" fmla="*/ 175 h 584"/>
                <a:gd name="T96" fmla="*/ 546 w 3218"/>
                <a:gd name="T97" fmla="*/ 55 h 584"/>
                <a:gd name="T98" fmla="*/ 298 w 3218"/>
                <a:gd name="T99" fmla="*/ 207 h 584"/>
                <a:gd name="T100" fmla="*/ 285 w 3218"/>
                <a:gd name="T101" fmla="*/ 194 h 584"/>
                <a:gd name="T102" fmla="*/ 160 w 3218"/>
                <a:gd name="T103" fmla="*/ 7 h 584"/>
                <a:gd name="T104" fmla="*/ 163 w 3218"/>
                <a:gd name="T105" fmla="*/ 372 h 584"/>
                <a:gd name="T106" fmla="*/ 388 w 3218"/>
                <a:gd name="T107" fmla="*/ 248 h 584"/>
                <a:gd name="T108" fmla="*/ 555 w 3218"/>
                <a:gd name="T109" fmla="*/ 225 h 584"/>
                <a:gd name="T110" fmla="*/ 693 w 3218"/>
                <a:gd name="T111" fmla="*/ 228 h 584"/>
                <a:gd name="T112" fmla="*/ 812 w 3218"/>
                <a:gd name="T113" fmla="*/ 225 h 584"/>
                <a:gd name="T114" fmla="*/ 961 w 3218"/>
                <a:gd name="T115" fmla="*/ 277 h 584"/>
                <a:gd name="T116" fmla="*/ 1079 w 3218"/>
                <a:gd name="T117" fmla="*/ 213 h 584"/>
                <a:gd name="T118" fmla="*/ 118 w 3218"/>
                <a:gd name="T119" fmla="*/ 341 h 584"/>
                <a:gd name="T120" fmla="*/ 956 w 3218"/>
                <a:gd name="T121" fmla="*/ 332 h 584"/>
                <a:gd name="T122" fmla="*/ 99 w 3218"/>
                <a:gd name="T123" fmla="*/ 197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8" h="584">
                  <a:moveTo>
                    <a:pt x="2879" y="212"/>
                  </a:moveTo>
                  <a:lnTo>
                    <a:pt x="2879" y="212"/>
                  </a:lnTo>
                  <a:cubicBezTo>
                    <a:pt x="2879" y="206"/>
                    <a:pt x="2882" y="203"/>
                    <a:pt x="2887" y="203"/>
                  </a:cubicBezTo>
                  <a:cubicBezTo>
                    <a:pt x="2894" y="203"/>
                    <a:pt x="2906" y="212"/>
                    <a:pt x="2912" y="228"/>
                  </a:cubicBezTo>
                  <a:cubicBezTo>
                    <a:pt x="2910" y="228"/>
                    <a:pt x="2907" y="229"/>
                    <a:pt x="2904" y="229"/>
                  </a:cubicBezTo>
                  <a:cubicBezTo>
                    <a:pt x="2890" y="229"/>
                    <a:pt x="2879" y="222"/>
                    <a:pt x="2879" y="212"/>
                  </a:cubicBezTo>
                  <a:lnTo>
                    <a:pt x="2879" y="212"/>
                  </a:lnTo>
                  <a:close/>
                  <a:moveTo>
                    <a:pt x="2035" y="212"/>
                  </a:moveTo>
                  <a:lnTo>
                    <a:pt x="2035" y="212"/>
                  </a:lnTo>
                  <a:cubicBezTo>
                    <a:pt x="2035" y="206"/>
                    <a:pt x="2039" y="203"/>
                    <a:pt x="2043" y="203"/>
                  </a:cubicBezTo>
                  <a:cubicBezTo>
                    <a:pt x="2051" y="203"/>
                    <a:pt x="2062" y="212"/>
                    <a:pt x="2068" y="228"/>
                  </a:cubicBezTo>
                  <a:cubicBezTo>
                    <a:pt x="2047" y="228"/>
                    <a:pt x="2035" y="223"/>
                    <a:pt x="2035" y="212"/>
                  </a:cubicBezTo>
                  <a:lnTo>
                    <a:pt x="2035" y="212"/>
                  </a:lnTo>
                  <a:close/>
                  <a:moveTo>
                    <a:pt x="2198" y="127"/>
                  </a:moveTo>
                  <a:lnTo>
                    <a:pt x="2198" y="127"/>
                  </a:lnTo>
                  <a:cubicBezTo>
                    <a:pt x="2198" y="40"/>
                    <a:pt x="2215" y="27"/>
                    <a:pt x="2220" y="27"/>
                  </a:cubicBezTo>
                  <a:cubicBezTo>
                    <a:pt x="2229" y="27"/>
                    <a:pt x="2230" y="33"/>
                    <a:pt x="2230" y="66"/>
                  </a:cubicBezTo>
                  <a:cubicBezTo>
                    <a:pt x="2230" y="101"/>
                    <a:pt x="2216" y="146"/>
                    <a:pt x="2198" y="170"/>
                  </a:cubicBezTo>
                  <a:lnTo>
                    <a:pt x="2198" y="127"/>
                  </a:lnTo>
                  <a:lnTo>
                    <a:pt x="2198" y="127"/>
                  </a:lnTo>
                  <a:close/>
                  <a:moveTo>
                    <a:pt x="1829" y="341"/>
                  </a:moveTo>
                  <a:lnTo>
                    <a:pt x="1829" y="341"/>
                  </a:lnTo>
                  <a:cubicBezTo>
                    <a:pt x="1834" y="371"/>
                    <a:pt x="1838" y="402"/>
                    <a:pt x="1838" y="426"/>
                  </a:cubicBezTo>
                  <a:cubicBezTo>
                    <a:pt x="1838" y="482"/>
                    <a:pt x="1819" y="547"/>
                    <a:pt x="1787" y="546"/>
                  </a:cubicBezTo>
                  <a:cubicBezTo>
                    <a:pt x="1775" y="546"/>
                    <a:pt x="1764" y="534"/>
                    <a:pt x="1764" y="513"/>
                  </a:cubicBezTo>
                  <a:cubicBezTo>
                    <a:pt x="1763" y="443"/>
                    <a:pt x="1796" y="383"/>
                    <a:pt x="1829" y="341"/>
                  </a:cubicBezTo>
                  <a:lnTo>
                    <a:pt x="1829" y="341"/>
                  </a:lnTo>
                  <a:close/>
                  <a:moveTo>
                    <a:pt x="2681" y="301"/>
                  </a:moveTo>
                  <a:lnTo>
                    <a:pt x="2681" y="301"/>
                  </a:lnTo>
                  <a:cubicBezTo>
                    <a:pt x="2685" y="311"/>
                    <a:pt x="2686" y="319"/>
                    <a:pt x="2686" y="327"/>
                  </a:cubicBezTo>
                  <a:cubicBezTo>
                    <a:pt x="2686" y="336"/>
                    <a:pt x="2683" y="346"/>
                    <a:pt x="2676" y="346"/>
                  </a:cubicBezTo>
                  <a:cubicBezTo>
                    <a:pt x="2672" y="346"/>
                    <a:pt x="2667" y="341"/>
                    <a:pt x="2667" y="332"/>
                  </a:cubicBezTo>
                  <a:cubicBezTo>
                    <a:pt x="2667" y="324"/>
                    <a:pt x="2675" y="310"/>
                    <a:pt x="2681" y="301"/>
                  </a:cubicBezTo>
                  <a:lnTo>
                    <a:pt x="2681" y="301"/>
                  </a:lnTo>
                  <a:close/>
                  <a:moveTo>
                    <a:pt x="1850" y="22"/>
                  </a:moveTo>
                  <a:lnTo>
                    <a:pt x="1850" y="22"/>
                  </a:lnTo>
                  <a:cubicBezTo>
                    <a:pt x="1850" y="26"/>
                    <a:pt x="1842" y="42"/>
                    <a:pt x="1831" y="71"/>
                  </a:cubicBezTo>
                  <a:cubicBezTo>
                    <a:pt x="1820" y="102"/>
                    <a:pt x="1810" y="145"/>
                    <a:pt x="1810" y="197"/>
                  </a:cubicBezTo>
                  <a:cubicBezTo>
                    <a:pt x="1810" y="228"/>
                    <a:pt x="1818" y="269"/>
                    <a:pt x="1824" y="310"/>
                  </a:cubicBezTo>
                  <a:lnTo>
                    <a:pt x="1805" y="335"/>
                  </a:lnTo>
                  <a:cubicBezTo>
                    <a:pt x="1775" y="299"/>
                    <a:pt x="1757" y="258"/>
                    <a:pt x="1757" y="188"/>
                  </a:cubicBezTo>
                  <a:cubicBezTo>
                    <a:pt x="1757" y="89"/>
                    <a:pt x="1817" y="20"/>
                    <a:pt x="1848" y="20"/>
                  </a:cubicBezTo>
                  <a:cubicBezTo>
                    <a:pt x="1850" y="20"/>
                    <a:pt x="1850" y="21"/>
                    <a:pt x="1850" y="22"/>
                  </a:cubicBezTo>
                  <a:lnTo>
                    <a:pt x="1850" y="22"/>
                  </a:lnTo>
                  <a:close/>
                  <a:moveTo>
                    <a:pt x="1753" y="314"/>
                  </a:moveTo>
                  <a:lnTo>
                    <a:pt x="1753" y="314"/>
                  </a:lnTo>
                  <a:cubicBezTo>
                    <a:pt x="1763" y="328"/>
                    <a:pt x="1776" y="341"/>
                    <a:pt x="1791" y="356"/>
                  </a:cubicBezTo>
                  <a:cubicBezTo>
                    <a:pt x="1760" y="406"/>
                    <a:pt x="1736" y="465"/>
                    <a:pt x="1736" y="517"/>
                  </a:cubicBezTo>
                  <a:cubicBezTo>
                    <a:pt x="1736" y="555"/>
                    <a:pt x="1745" y="584"/>
                    <a:pt x="1773" y="584"/>
                  </a:cubicBezTo>
                  <a:cubicBezTo>
                    <a:pt x="1831" y="584"/>
                    <a:pt x="1875" y="462"/>
                    <a:pt x="1875" y="372"/>
                  </a:cubicBezTo>
                  <a:cubicBezTo>
                    <a:pt x="1875" y="346"/>
                    <a:pt x="1874" y="319"/>
                    <a:pt x="1871" y="292"/>
                  </a:cubicBezTo>
                  <a:cubicBezTo>
                    <a:pt x="1893" y="269"/>
                    <a:pt x="1926" y="238"/>
                    <a:pt x="1934" y="235"/>
                  </a:cubicBezTo>
                  <a:cubicBezTo>
                    <a:pt x="1931" y="248"/>
                    <a:pt x="1928" y="261"/>
                    <a:pt x="1928" y="273"/>
                  </a:cubicBezTo>
                  <a:cubicBezTo>
                    <a:pt x="1928" y="322"/>
                    <a:pt x="1956" y="368"/>
                    <a:pt x="2011" y="368"/>
                  </a:cubicBezTo>
                  <a:cubicBezTo>
                    <a:pt x="2061" y="368"/>
                    <a:pt x="2100" y="327"/>
                    <a:pt x="2100" y="269"/>
                  </a:cubicBezTo>
                  <a:cubicBezTo>
                    <a:pt x="2100" y="262"/>
                    <a:pt x="2099" y="255"/>
                    <a:pt x="2099" y="248"/>
                  </a:cubicBezTo>
                  <a:cubicBezTo>
                    <a:pt x="2117" y="245"/>
                    <a:pt x="2134" y="240"/>
                    <a:pt x="2151" y="230"/>
                  </a:cubicBezTo>
                  <a:lnTo>
                    <a:pt x="2151" y="347"/>
                  </a:lnTo>
                  <a:cubicBezTo>
                    <a:pt x="2151" y="363"/>
                    <a:pt x="2161" y="368"/>
                    <a:pt x="2171" y="368"/>
                  </a:cubicBezTo>
                  <a:cubicBezTo>
                    <a:pt x="2185" y="368"/>
                    <a:pt x="2191" y="359"/>
                    <a:pt x="2201" y="338"/>
                  </a:cubicBezTo>
                  <a:cubicBezTo>
                    <a:pt x="2210" y="320"/>
                    <a:pt x="2232" y="280"/>
                    <a:pt x="2245" y="256"/>
                  </a:cubicBezTo>
                  <a:cubicBezTo>
                    <a:pt x="2256" y="237"/>
                    <a:pt x="2261" y="225"/>
                    <a:pt x="2266" y="225"/>
                  </a:cubicBezTo>
                  <a:cubicBezTo>
                    <a:pt x="2267" y="225"/>
                    <a:pt x="2269" y="228"/>
                    <a:pt x="2269" y="235"/>
                  </a:cubicBezTo>
                  <a:lnTo>
                    <a:pt x="2269" y="335"/>
                  </a:lnTo>
                  <a:cubicBezTo>
                    <a:pt x="2269" y="362"/>
                    <a:pt x="2283" y="368"/>
                    <a:pt x="2295" y="368"/>
                  </a:cubicBezTo>
                  <a:cubicBezTo>
                    <a:pt x="2306" y="368"/>
                    <a:pt x="2314" y="362"/>
                    <a:pt x="2322" y="352"/>
                  </a:cubicBezTo>
                  <a:cubicBezTo>
                    <a:pt x="2352" y="308"/>
                    <a:pt x="2384" y="257"/>
                    <a:pt x="2397" y="235"/>
                  </a:cubicBezTo>
                  <a:cubicBezTo>
                    <a:pt x="2399" y="231"/>
                    <a:pt x="2402" y="228"/>
                    <a:pt x="2404" y="228"/>
                  </a:cubicBezTo>
                  <a:cubicBezTo>
                    <a:pt x="2407" y="228"/>
                    <a:pt x="2408" y="229"/>
                    <a:pt x="2408" y="236"/>
                  </a:cubicBezTo>
                  <a:lnTo>
                    <a:pt x="2408" y="341"/>
                  </a:lnTo>
                  <a:cubicBezTo>
                    <a:pt x="2408" y="360"/>
                    <a:pt x="2414" y="368"/>
                    <a:pt x="2428" y="368"/>
                  </a:cubicBezTo>
                  <a:cubicBezTo>
                    <a:pt x="2442" y="368"/>
                    <a:pt x="2450" y="359"/>
                    <a:pt x="2456" y="348"/>
                  </a:cubicBezTo>
                  <a:cubicBezTo>
                    <a:pt x="2475" y="308"/>
                    <a:pt x="2504" y="255"/>
                    <a:pt x="2516" y="234"/>
                  </a:cubicBezTo>
                  <a:cubicBezTo>
                    <a:pt x="2519" y="229"/>
                    <a:pt x="2522" y="225"/>
                    <a:pt x="2524" y="225"/>
                  </a:cubicBezTo>
                  <a:cubicBezTo>
                    <a:pt x="2526" y="225"/>
                    <a:pt x="2526" y="228"/>
                    <a:pt x="2526" y="235"/>
                  </a:cubicBezTo>
                  <a:lnTo>
                    <a:pt x="2526" y="335"/>
                  </a:lnTo>
                  <a:cubicBezTo>
                    <a:pt x="2526" y="362"/>
                    <a:pt x="2540" y="368"/>
                    <a:pt x="2552" y="368"/>
                  </a:cubicBezTo>
                  <a:cubicBezTo>
                    <a:pt x="2569" y="368"/>
                    <a:pt x="2580" y="357"/>
                    <a:pt x="2590" y="344"/>
                  </a:cubicBezTo>
                  <a:cubicBezTo>
                    <a:pt x="2609" y="318"/>
                    <a:pt x="2637" y="273"/>
                    <a:pt x="2654" y="245"/>
                  </a:cubicBezTo>
                  <a:cubicBezTo>
                    <a:pt x="2660" y="254"/>
                    <a:pt x="2666" y="265"/>
                    <a:pt x="2672" y="277"/>
                  </a:cubicBezTo>
                  <a:cubicBezTo>
                    <a:pt x="2657" y="294"/>
                    <a:pt x="2644" y="314"/>
                    <a:pt x="2644" y="334"/>
                  </a:cubicBezTo>
                  <a:cubicBezTo>
                    <a:pt x="2644" y="355"/>
                    <a:pt x="2659" y="368"/>
                    <a:pt x="2675" y="368"/>
                  </a:cubicBezTo>
                  <a:cubicBezTo>
                    <a:pt x="2701" y="368"/>
                    <a:pt x="2726" y="343"/>
                    <a:pt x="2726" y="307"/>
                  </a:cubicBezTo>
                  <a:cubicBezTo>
                    <a:pt x="2726" y="293"/>
                    <a:pt x="2722" y="279"/>
                    <a:pt x="2716" y="265"/>
                  </a:cubicBezTo>
                  <a:cubicBezTo>
                    <a:pt x="2740" y="241"/>
                    <a:pt x="2769" y="219"/>
                    <a:pt x="2790" y="213"/>
                  </a:cubicBezTo>
                  <a:cubicBezTo>
                    <a:pt x="2780" y="227"/>
                    <a:pt x="2772" y="247"/>
                    <a:pt x="2772" y="273"/>
                  </a:cubicBezTo>
                  <a:cubicBezTo>
                    <a:pt x="2772" y="322"/>
                    <a:pt x="2800" y="368"/>
                    <a:pt x="2854" y="368"/>
                  </a:cubicBezTo>
                  <a:cubicBezTo>
                    <a:pt x="2907" y="368"/>
                    <a:pt x="2943" y="327"/>
                    <a:pt x="2943" y="269"/>
                  </a:cubicBezTo>
                  <a:cubicBezTo>
                    <a:pt x="2943" y="252"/>
                    <a:pt x="2943" y="250"/>
                    <a:pt x="2942" y="243"/>
                  </a:cubicBezTo>
                  <a:cubicBezTo>
                    <a:pt x="2954" y="238"/>
                    <a:pt x="2965" y="230"/>
                    <a:pt x="2973" y="223"/>
                  </a:cubicBezTo>
                  <a:cubicBezTo>
                    <a:pt x="2980" y="218"/>
                    <a:pt x="2985" y="215"/>
                    <a:pt x="2989" y="215"/>
                  </a:cubicBezTo>
                  <a:cubicBezTo>
                    <a:pt x="2994" y="215"/>
                    <a:pt x="2997" y="219"/>
                    <a:pt x="2997" y="227"/>
                  </a:cubicBezTo>
                  <a:lnTo>
                    <a:pt x="2997" y="341"/>
                  </a:lnTo>
                  <a:cubicBezTo>
                    <a:pt x="2997" y="360"/>
                    <a:pt x="3002" y="368"/>
                    <a:pt x="3017" y="368"/>
                  </a:cubicBezTo>
                  <a:cubicBezTo>
                    <a:pt x="3030" y="368"/>
                    <a:pt x="3040" y="359"/>
                    <a:pt x="3045" y="348"/>
                  </a:cubicBezTo>
                  <a:cubicBezTo>
                    <a:pt x="3064" y="308"/>
                    <a:pt x="3092" y="254"/>
                    <a:pt x="3104" y="234"/>
                  </a:cubicBezTo>
                  <a:cubicBezTo>
                    <a:pt x="3108" y="229"/>
                    <a:pt x="3110" y="226"/>
                    <a:pt x="3111" y="226"/>
                  </a:cubicBezTo>
                  <a:cubicBezTo>
                    <a:pt x="3114" y="226"/>
                    <a:pt x="3115" y="227"/>
                    <a:pt x="3115" y="235"/>
                  </a:cubicBezTo>
                  <a:lnTo>
                    <a:pt x="3115" y="326"/>
                  </a:lnTo>
                  <a:cubicBezTo>
                    <a:pt x="3115" y="352"/>
                    <a:pt x="3127" y="368"/>
                    <a:pt x="3152" y="368"/>
                  </a:cubicBezTo>
                  <a:cubicBezTo>
                    <a:pt x="3179" y="368"/>
                    <a:pt x="3193" y="343"/>
                    <a:pt x="3216" y="303"/>
                  </a:cubicBezTo>
                  <a:cubicBezTo>
                    <a:pt x="3217" y="301"/>
                    <a:pt x="3218" y="299"/>
                    <a:pt x="3218" y="297"/>
                  </a:cubicBezTo>
                  <a:cubicBezTo>
                    <a:pt x="3218" y="292"/>
                    <a:pt x="3213" y="289"/>
                    <a:pt x="3208" y="289"/>
                  </a:cubicBezTo>
                  <a:cubicBezTo>
                    <a:pt x="3203" y="289"/>
                    <a:pt x="3200" y="294"/>
                    <a:pt x="3183" y="314"/>
                  </a:cubicBezTo>
                  <a:cubicBezTo>
                    <a:pt x="3179" y="317"/>
                    <a:pt x="3176" y="322"/>
                    <a:pt x="3169" y="322"/>
                  </a:cubicBezTo>
                  <a:cubicBezTo>
                    <a:pt x="3167" y="322"/>
                    <a:pt x="3165" y="320"/>
                    <a:pt x="3165" y="316"/>
                  </a:cubicBezTo>
                  <a:lnTo>
                    <a:pt x="3165" y="214"/>
                  </a:lnTo>
                  <a:cubicBezTo>
                    <a:pt x="3165" y="186"/>
                    <a:pt x="3153" y="175"/>
                    <a:pt x="3137" y="175"/>
                  </a:cubicBezTo>
                  <a:cubicBezTo>
                    <a:pt x="3124" y="175"/>
                    <a:pt x="3114" y="180"/>
                    <a:pt x="3103" y="197"/>
                  </a:cubicBezTo>
                  <a:cubicBezTo>
                    <a:pt x="3083" y="226"/>
                    <a:pt x="3063" y="267"/>
                    <a:pt x="3052" y="289"/>
                  </a:cubicBezTo>
                  <a:cubicBezTo>
                    <a:pt x="3050" y="291"/>
                    <a:pt x="3049" y="294"/>
                    <a:pt x="3047" y="294"/>
                  </a:cubicBezTo>
                  <a:cubicBezTo>
                    <a:pt x="3046" y="294"/>
                    <a:pt x="3046" y="292"/>
                    <a:pt x="3046" y="289"/>
                  </a:cubicBezTo>
                  <a:lnTo>
                    <a:pt x="3046" y="214"/>
                  </a:lnTo>
                  <a:cubicBezTo>
                    <a:pt x="3046" y="192"/>
                    <a:pt x="3040" y="175"/>
                    <a:pt x="3017" y="175"/>
                  </a:cubicBezTo>
                  <a:cubicBezTo>
                    <a:pt x="2993" y="175"/>
                    <a:pt x="2981" y="192"/>
                    <a:pt x="2963" y="204"/>
                  </a:cubicBezTo>
                  <a:cubicBezTo>
                    <a:pt x="2952" y="212"/>
                    <a:pt x="2942" y="218"/>
                    <a:pt x="2935" y="221"/>
                  </a:cubicBezTo>
                  <a:cubicBezTo>
                    <a:pt x="2923" y="192"/>
                    <a:pt x="2901" y="177"/>
                    <a:pt x="2883" y="177"/>
                  </a:cubicBezTo>
                  <a:cubicBezTo>
                    <a:pt x="2865" y="178"/>
                    <a:pt x="2853" y="188"/>
                    <a:pt x="2853" y="207"/>
                  </a:cubicBezTo>
                  <a:cubicBezTo>
                    <a:pt x="2853" y="227"/>
                    <a:pt x="2864" y="240"/>
                    <a:pt x="2880" y="246"/>
                  </a:cubicBezTo>
                  <a:cubicBezTo>
                    <a:pt x="2889" y="249"/>
                    <a:pt x="2897" y="250"/>
                    <a:pt x="2909" y="250"/>
                  </a:cubicBezTo>
                  <a:cubicBezTo>
                    <a:pt x="2912" y="250"/>
                    <a:pt x="2915" y="250"/>
                    <a:pt x="2918" y="249"/>
                  </a:cubicBezTo>
                  <a:cubicBezTo>
                    <a:pt x="2919" y="255"/>
                    <a:pt x="2918" y="263"/>
                    <a:pt x="2918" y="270"/>
                  </a:cubicBezTo>
                  <a:cubicBezTo>
                    <a:pt x="2918" y="298"/>
                    <a:pt x="2901" y="327"/>
                    <a:pt x="2870" y="327"/>
                  </a:cubicBezTo>
                  <a:cubicBezTo>
                    <a:pt x="2837" y="327"/>
                    <a:pt x="2818" y="295"/>
                    <a:pt x="2818" y="259"/>
                  </a:cubicBezTo>
                  <a:cubicBezTo>
                    <a:pt x="2818" y="232"/>
                    <a:pt x="2826" y="209"/>
                    <a:pt x="2840" y="194"/>
                  </a:cubicBezTo>
                  <a:cubicBezTo>
                    <a:pt x="2845" y="188"/>
                    <a:pt x="2849" y="184"/>
                    <a:pt x="2849" y="178"/>
                  </a:cubicBezTo>
                  <a:cubicBezTo>
                    <a:pt x="2849" y="176"/>
                    <a:pt x="2845" y="175"/>
                    <a:pt x="2842" y="175"/>
                  </a:cubicBezTo>
                  <a:cubicBezTo>
                    <a:pt x="2819" y="175"/>
                    <a:pt x="2795" y="185"/>
                    <a:pt x="2778" y="194"/>
                  </a:cubicBezTo>
                  <a:cubicBezTo>
                    <a:pt x="2756" y="206"/>
                    <a:pt x="2729" y="225"/>
                    <a:pt x="2708" y="244"/>
                  </a:cubicBezTo>
                  <a:cubicBezTo>
                    <a:pt x="2697" y="221"/>
                    <a:pt x="2685" y="200"/>
                    <a:pt x="2678" y="184"/>
                  </a:cubicBezTo>
                  <a:cubicBezTo>
                    <a:pt x="2676" y="178"/>
                    <a:pt x="2674" y="171"/>
                    <a:pt x="2669" y="171"/>
                  </a:cubicBezTo>
                  <a:cubicBezTo>
                    <a:pt x="2665" y="171"/>
                    <a:pt x="2663" y="175"/>
                    <a:pt x="2661" y="183"/>
                  </a:cubicBezTo>
                  <a:cubicBezTo>
                    <a:pt x="2650" y="214"/>
                    <a:pt x="2594" y="304"/>
                    <a:pt x="2582" y="316"/>
                  </a:cubicBezTo>
                  <a:cubicBezTo>
                    <a:pt x="2581" y="318"/>
                    <a:pt x="2579" y="320"/>
                    <a:pt x="2578" y="320"/>
                  </a:cubicBezTo>
                  <a:cubicBezTo>
                    <a:pt x="2577" y="320"/>
                    <a:pt x="2577" y="320"/>
                    <a:pt x="2577" y="316"/>
                  </a:cubicBezTo>
                  <a:lnTo>
                    <a:pt x="2577" y="214"/>
                  </a:lnTo>
                  <a:cubicBezTo>
                    <a:pt x="2577" y="186"/>
                    <a:pt x="2565" y="175"/>
                    <a:pt x="2550" y="175"/>
                  </a:cubicBezTo>
                  <a:cubicBezTo>
                    <a:pt x="2537" y="175"/>
                    <a:pt x="2526" y="180"/>
                    <a:pt x="2516" y="197"/>
                  </a:cubicBezTo>
                  <a:cubicBezTo>
                    <a:pt x="2497" y="226"/>
                    <a:pt x="2473" y="269"/>
                    <a:pt x="2462" y="290"/>
                  </a:cubicBezTo>
                  <a:cubicBezTo>
                    <a:pt x="2460" y="293"/>
                    <a:pt x="2459" y="294"/>
                    <a:pt x="2458" y="294"/>
                  </a:cubicBezTo>
                  <a:cubicBezTo>
                    <a:pt x="2457" y="294"/>
                    <a:pt x="2457" y="292"/>
                    <a:pt x="2457" y="289"/>
                  </a:cubicBezTo>
                  <a:lnTo>
                    <a:pt x="2457" y="214"/>
                  </a:lnTo>
                  <a:cubicBezTo>
                    <a:pt x="2457" y="186"/>
                    <a:pt x="2446" y="175"/>
                    <a:pt x="2431" y="175"/>
                  </a:cubicBezTo>
                  <a:cubicBezTo>
                    <a:pt x="2418" y="175"/>
                    <a:pt x="2405" y="180"/>
                    <a:pt x="2396" y="197"/>
                  </a:cubicBezTo>
                  <a:cubicBezTo>
                    <a:pt x="2371" y="238"/>
                    <a:pt x="2330" y="302"/>
                    <a:pt x="2323" y="312"/>
                  </a:cubicBezTo>
                  <a:cubicBezTo>
                    <a:pt x="2322" y="314"/>
                    <a:pt x="2321" y="316"/>
                    <a:pt x="2319" y="316"/>
                  </a:cubicBezTo>
                  <a:cubicBezTo>
                    <a:pt x="2318" y="316"/>
                    <a:pt x="2317" y="315"/>
                    <a:pt x="2317" y="312"/>
                  </a:cubicBezTo>
                  <a:lnTo>
                    <a:pt x="2317" y="214"/>
                  </a:lnTo>
                  <a:cubicBezTo>
                    <a:pt x="2317" y="186"/>
                    <a:pt x="2306" y="175"/>
                    <a:pt x="2291" y="175"/>
                  </a:cubicBezTo>
                  <a:cubicBezTo>
                    <a:pt x="2270" y="175"/>
                    <a:pt x="2258" y="195"/>
                    <a:pt x="2251" y="207"/>
                  </a:cubicBezTo>
                  <a:cubicBezTo>
                    <a:pt x="2241" y="224"/>
                    <a:pt x="2227" y="247"/>
                    <a:pt x="2215" y="267"/>
                  </a:cubicBezTo>
                  <a:cubicBezTo>
                    <a:pt x="2208" y="281"/>
                    <a:pt x="2201" y="294"/>
                    <a:pt x="2199" y="294"/>
                  </a:cubicBezTo>
                  <a:cubicBezTo>
                    <a:pt x="2198" y="294"/>
                    <a:pt x="2198" y="289"/>
                    <a:pt x="2198" y="279"/>
                  </a:cubicBezTo>
                  <a:lnTo>
                    <a:pt x="2198" y="201"/>
                  </a:lnTo>
                  <a:cubicBezTo>
                    <a:pt x="2235" y="160"/>
                    <a:pt x="2257" y="110"/>
                    <a:pt x="2257" y="55"/>
                  </a:cubicBezTo>
                  <a:cubicBezTo>
                    <a:pt x="2257" y="23"/>
                    <a:pt x="2243" y="6"/>
                    <a:pt x="2222" y="6"/>
                  </a:cubicBezTo>
                  <a:cubicBezTo>
                    <a:pt x="2181" y="6"/>
                    <a:pt x="2151" y="69"/>
                    <a:pt x="2151" y="144"/>
                  </a:cubicBezTo>
                  <a:lnTo>
                    <a:pt x="2151" y="204"/>
                  </a:lnTo>
                  <a:cubicBezTo>
                    <a:pt x="2132" y="216"/>
                    <a:pt x="2114" y="222"/>
                    <a:pt x="2093" y="226"/>
                  </a:cubicBezTo>
                  <a:cubicBezTo>
                    <a:pt x="2082" y="194"/>
                    <a:pt x="2058" y="177"/>
                    <a:pt x="2040" y="177"/>
                  </a:cubicBezTo>
                  <a:cubicBezTo>
                    <a:pt x="2022" y="178"/>
                    <a:pt x="2009" y="188"/>
                    <a:pt x="2009" y="207"/>
                  </a:cubicBezTo>
                  <a:cubicBezTo>
                    <a:pt x="2009" y="238"/>
                    <a:pt x="2039" y="251"/>
                    <a:pt x="2066" y="251"/>
                  </a:cubicBezTo>
                  <a:lnTo>
                    <a:pt x="2073" y="251"/>
                  </a:lnTo>
                  <a:cubicBezTo>
                    <a:pt x="2075" y="257"/>
                    <a:pt x="2075" y="263"/>
                    <a:pt x="2075" y="270"/>
                  </a:cubicBezTo>
                  <a:cubicBezTo>
                    <a:pt x="2075" y="298"/>
                    <a:pt x="2058" y="327"/>
                    <a:pt x="2026" y="327"/>
                  </a:cubicBezTo>
                  <a:cubicBezTo>
                    <a:pt x="1994" y="327"/>
                    <a:pt x="1974" y="295"/>
                    <a:pt x="1974" y="259"/>
                  </a:cubicBezTo>
                  <a:cubicBezTo>
                    <a:pt x="1974" y="232"/>
                    <a:pt x="1983" y="209"/>
                    <a:pt x="1996" y="194"/>
                  </a:cubicBezTo>
                  <a:cubicBezTo>
                    <a:pt x="2001" y="188"/>
                    <a:pt x="2005" y="183"/>
                    <a:pt x="2005" y="178"/>
                  </a:cubicBezTo>
                  <a:cubicBezTo>
                    <a:pt x="2005" y="176"/>
                    <a:pt x="2001" y="175"/>
                    <a:pt x="1998" y="175"/>
                  </a:cubicBezTo>
                  <a:cubicBezTo>
                    <a:pt x="1976" y="175"/>
                    <a:pt x="1927" y="205"/>
                    <a:pt x="1868" y="263"/>
                  </a:cubicBezTo>
                  <a:cubicBezTo>
                    <a:pt x="1863" y="217"/>
                    <a:pt x="1857" y="171"/>
                    <a:pt x="1857" y="127"/>
                  </a:cubicBezTo>
                  <a:cubicBezTo>
                    <a:pt x="1857" y="77"/>
                    <a:pt x="1867" y="35"/>
                    <a:pt x="1869" y="23"/>
                  </a:cubicBezTo>
                  <a:cubicBezTo>
                    <a:pt x="1871" y="16"/>
                    <a:pt x="1871" y="11"/>
                    <a:pt x="1871" y="7"/>
                  </a:cubicBezTo>
                  <a:cubicBezTo>
                    <a:pt x="1871" y="3"/>
                    <a:pt x="1869" y="0"/>
                    <a:pt x="1862" y="0"/>
                  </a:cubicBezTo>
                  <a:cubicBezTo>
                    <a:pt x="1815" y="0"/>
                    <a:pt x="1711" y="75"/>
                    <a:pt x="1711" y="188"/>
                  </a:cubicBezTo>
                  <a:cubicBezTo>
                    <a:pt x="1711" y="234"/>
                    <a:pt x="1721" y="267"/>
                    <a:pt x="1739" y="295"/>
                  </a:cubicBezTo>
                  <a:cubicBezTo>
                    <a:pt x="1732" y="294"/>
                    <a:pt x="1727" y="294"/>
                    <a:pt x="1722" y="294"/>
                  </a:cubicBezTo>
                  <a:cubicBezTo>
                    <a:pt x="1704" y="294"/>
                    <a:pt x="1686" y="299"/>
                    <a:pt x="1675" y="302"/>
                  </a:cubicBezTo>
                  <a:lnTo>
                    <a:pt x="1675" y="290"/>
                  </a:lnTo>
                  <a:cubicBezTo>
                    <a:pt x="1675" y="265"/>
                    <a:pt x="1669" y="230"/>
                    <a:pt x="1659" y="219"/>
                  </a:cubicBezTo>
                  <a:cubicBezTo>
                    <a:pt x="1657" y="217"/>
                    <a:pt x="1656" y="217"/>
                    <a:pt x="1654" y="217"/>
                  </a:cubicBezTo>
                  <a:cubicBezTo>
                    <a:pt x="1649" y="217"/>
                    <a:pt x="1644" y="219"/>
                    <a:pt x="1637" y="223"/>
                  </a:cubicBezTo>
                  <a:cubicBezTo>
                    <a:pt x="1630" y="226"/>
                    <a:pt x="1623" y="230"/>
                    <a:pt x="1623" y="232"/>
                  </a:cubicBezTo>
                  <a:cubicBezTo>
                    <a:pt x="1623" y="233"/>
                    <a:pt x="1623" y="234"/>
                    <a:pt x="1625" y="237"/>
                  </a:cubicBezTo>
                  <a:cubicBezTo>
                    <a:pt x="1629" y="243"/>
                    <a:pt x="1640" y="255"/>
                    <a:pt x="1644" y="282"/>
                  </a:cubicBezTo>
                  <a:cubicBezTo>
                    <a:pt x="1624" y="262"/>
                    <a:pt x="1602" y="253"/>
                    <a:pt x="1572" y="253"/>
                  </a:cubicBezTo>
                  <a:cubicBezTo>
                    <a:pt x="1537" y="253"/>
                    <a:pt x="1526" y="269"/>
                    <a:pt x="1526" y="285"/>
                  </a:cubicBezTo>
                  <a:cubicBezTo>
                    <a:pt x="1526" y="316"/>
                    <a:pt x="1567" y="331"/>
                    <a:pt x="1618" y="331"/>
                  </a:cubicBezTo>
                  <a:cubicBezTo>
                    <a:pt x="1627" y="331"/>
                    <a:pt x="1637" y="329"/>
                    <a:pt x="1648" y="326"/>
                  </a:cubicBezTo>
                  <a:cubicBezTo>
                    <a:pt x="1648" y="336"/>
                    <a:pt x="1649" y="344"/>
                    <a:pt x="1649" y="351"/>
                  </a:cubicBezTo>
                  <a:cubicBezTo>
                    <a:pt x="1649" y="361"/>
                    <a:pt x="1650" y="368"/>
                    <a:pt x="1657" y="368"/>
                  </a:cubicBezTo>
                  <a:cubicBezTo>
                    <a:pt x="1667" y="368"/>
                    <a:pt x="1673" y="349"/>
                    <a:pt x="1674" y="320"/>
                  </a:cubicBezTo>
                  <a:cubicBezTo>
                    <a:pt x="1692" y="316"/>
                    <a:pt x="1711" y="311"/>
                    <a:pt x="1727" y="311"/>
                  </a:cubicBezTo>
                  <a:cubicBezTo>
                    <a:pt x="1734" y="311"/>
                    <a:pt x="1743" y="312"/>
                    <a:pt x="1753" y="314"/>
                  </a:cubicBezTo>
                  <a:lnTo>
                    <a:pt x="1753" y="314"/>
                  </a:lnTo>
                  <a:close/>
                  <a:moveTo>
                    <a:pt x="1638" y="308"/>
                  </a:moveTo>
                  <a:lnTo>
                    <a:pt x="1638" y="308"/>
                  </a:lnTo>
                  <a:cubicBezTo>
                    <a:pt x="1628" y="310"/>
                    <a:pt x="1622" y="310"/>
                    <a:pt x="1612" y="310"/>
                  </a:cubicBezTo>
                  <a:cubicBezTo>
                    <a:pt x="1589" y="310"/>
                    <a:pt x="1572" y="301"/>
                    <a:pt x="1572" y="288"/>
                  </a:cubicBezTo>
                  <a:cubicBezTo>
                    <a:pt x="1572" y="280"/>
                    <a:pt x="1576" y="275"/>
                    <a:pt x="1588" y="275"/>
                  </a:cubicBezTo>
                  <a:cubicBezTo>
                    <a:pt x="1606" y="275"/>
                    <a:pt x="1621" y="288"/>
                    <a:pt x="1638" y="308"/>
                  </a:cubicBezTo>
                  <a:lnTo>
                    <a:pt x="1638" y="308"/>
                  </a:lnTo>
                  <a:close/>
                  <a:moveTo>
                    <a:pt x="1168" y="212"/>
                  </a:moveTo>
                  <a:lnTo>
                    <a:pt x="1168" y="212"/>
                  </a:lnTo>
                  <a:cubicBezTo>
                    <a:pt x="1168" y="206"/>
                    <a:pt x="1171" y="203"/>
                    <a:pt x="1176" y="203"/>
                  </a:cubicBezTo>
                  <a:cubicBezTo>
                    <a:pt x="1183" y="203"/>
                    <a:pt x="1195" y="212"/>
                    <a:pt x="1201" y="228"/>
                  </a:cubicBezTo>
                  <a:cubicBezTo>
                    <a:pt x="1199" y="228"/>
                    <a:pt x="1195" y="229"/>
                    <a:pt x="1193" y="229"/>
                  </a:cubicBezTo>
                  <a:cubicBezTo>
                    <a:pt x="1179" y="229"/>
                    <a:pt x="1168" y="222"/>
                    <a:pt x="1168" y="212"/>
                  </a:cubicBezTo>
                  <a:lnTo>
                    <a:pt x="1168" y="212"/>
                  </a:lnTo>
                  <a:close/>
                  <a:moveTo>
                    <a:pt x="324" y="212"/>
                  </a:moveTo>
                  <a:lnTo>
                    <a:pt x="324" y="212"/>
                  </a:lnTo>
                  <a:cubicBezTo>
                    <a:pt x="324" y="206"/>
                    <a:pt x="328" y="203"/>
                    <a:pt x="332" y="203"/>
                  </a:cubicBezTo>
                  <a:cubicBezTo>
                    <a:pt x="339" y="203"/>
                    <a:pt x="351" y="212"/>
                    <a:pt x="357" y="228"/>
                  </a:cubicBezTo>
                  <a:cubicBezTo>
                    <a:pt x="336" y="228"/>
                    <a:pt x="324" y="223"/>
                    <a:pt x="324" y="212"/>
                  </a:cubicBezTo>
                  <a:lnTo>
                    <a:pt x="324" y="212"/>
                  </a:lnTo>
                  <a:close/>
                  <a:moveTo>
                    <a:pt x="487" y="127"/>
                  </a:moveTo>
                  <a:lnTo>
                    <a:pt x="487" y="127"/>
                  </a:lnTo>
                  <a:cubicBezTo>
                    <a:pt x="487" y="40"/>
                    <a:pt x="504" y="27"/>
                    <a:pt x="509" y="27"/>
                  </a:cubicBezTo>
                  <a:cubicBezTo>
                    <a:pt x="518" y="27"/>
                    <a:pt x="519" y="33"/>
                    <a:pt x="519" y="66"/>
                  </a:cubicBezTo>
                  <a:cubicBezTo>
                    <a:pt x="519" y="101"/>
                    <a:pt x="505" y="146"/>
                    <a:pt x="487" y="170"/>
                  </a:cubicBezTo>
                  <a:lnTo>
                    <a:pt x="487" y="127"/>
                  </a:lnTo>
                  <a:lnTo>
                    <a:pt x="487" y="127"/>
                  </a:lnTo>
                  <a:close/>
                  <a:moveTo>
                    <a:pt x="1079" y="213"/>
                  </a:moveTo>
                  <a:lnTo>
                    <a:pt x="1079" y="213"/>
                  </a:lnTo>
                  <a:cubicBezTo>
                    <a:pt x="1069" y="227"/>
                    <a:pt x="1061" y="247"/>
                    <a:pt x="1061" y="273"/>
                  </a:cubicBezTo>
                  <a:cubicBezTo>
                    <a:pt x="1061" y="322"/>
                    <a:pt x="1089" y="368"/>
                    <a:pt x="1143" y="368"/>
                  </a:cubicBezTo>
                  <a:cubicBezTo>
                    <a:pt x="1195" y="368"/>
                    <a:pt x="1233" y="327"/>
                    <a:pt x="1233" y="269"/>
                  </a:cubicBezTo>
                  <a:cubicBezTo>
                    <a:pt x="1233" y="252"/>
                    <a:pt x="1232" y="250"/>
                    <a:pt x="1231" y="243"/>
                  </a:cubicBezTo>
                  <a:cubicBezTo>
                    <a:pt x="1243" y="238"/>
                    <a:pt x="1253" y="230"/>
                    <a:pt x="1262" y="223"/>
                  </a:cubicBezTo>
                  <a:cubicBezTo>
                    <a:pt x="1269" y="218"/>
                    <a:pt x="1274" y="215"/>
                    <a:pt x="1278" y="215"/>
                  </a:cubicBezTo>
                  <a:cubicBezTo>
                    <a:pt x="1283" y="215"/>
                    <a:pt x="1285" y="219"/>
                    <a:pt x="1285" y="227"/>
                  </a:cubicBezTo>
                  <a:lnTo>
                    <a:pt x="1285" y="341"/>
                  </a:lnTo>
                  <a:cubicBezTo>
                    <a:pt x="1285" y="360"/>
                    <a:pt x="1291" y="368"/>
                    <a:pt x="1306" y="368"/>
                  </a:cubicBezTo>
                  <a:cubicBezTo>
                    <a:pt x="1319" y="368"/>
                    <a:pt x="1329" y="359"/>
                    <a:pt x="1334" y="348"/>
                  </a:cubicBezTo>
                  <a:cubicBezTo>
                    <a:pt x="1353" y="308"/>
                    <a:pt x="1381" y="254"/>
                    <a:pt x="1393" y="234"/>
                  </a:cubicBezTo>
                  <a:cubicBezTo>
                    <a:pt x="1396" y="229"/>
                    <a:pt x="1398" y="226"/>
                    <a:pt x="1400" y="226"/>
                  </a:cubicBezTo>
                  <a:cubicBezTo>
                    <a:pt x="1403" y="226"/>
                    <a:pt x="1404" y="227"/>
                    <a:pt x="1404" y="235"/>
                  </a:cubicBezTo>
                  <a:lnTo>
                    <a:pt x="1404" y="326"/>
                  </a:lnTo>
                  <a:cubicBezTo>
                    <a:pt x="1404" y="352"/>
                    <a:pt x="1416" y="368"/>
                    <a:pt x="1441" y="368"/>
                  </a:cubicBezTo>
                  <a:cubicBezTo>
                    <a:pt x="1468" y="368"/>
                    <a:pt x="1482" y="343"/>
                    <a:pt x="1505" y="303"/>
                  </a:cubicBezTo>
                  <a:cubicBezTo>
                    <a:pt x="1506" y="301"/>
                    <a:pt x="1506" y="299"/>
                    <a:pt x="1506" y="297"/>
                  </a:cubicBezTo>
                  <a:cubicBezTo>
                    <a:pt x="1506" y="292"/>
                    <a:pt x="1502" y="289"/>
                    <a:pt x="1497" y="289"/>
                  </a:cubicBezTo>
                  <a:cubicBezTo>
                    <a:pt x="1492" y="289"/>
                    <a:pt x="1489" y="294"/>
                    <a:pt x="1472" y="314"/>
                  </a:cubicBezTo>
                  <a:cubicBezTo>
                    <a:pt x="1468" y="317"/>
                    <a:pt x="1464" y="322"/>
                    <a:pt x="1458" y="322"/>
                  </a:cubicBezTo>
                  <a:cubicBezTo>
                    <a:pt x="1456" y="322"/>
                    <a:pt x="1454" y="320"/>
                    <a:pt x="1454" y="316"/>
                  </a:cubicBezTo>
                  <a:lnTo>
                    <a:pt x="1454" y="214"/>
                  </a:lnTo>
                  <a:cubicBezTo>
                    <a:pt x="1454" y="186"/>
                    <a:pt x="1442" y="175"/>
                    <a:pt x="1426" y="175"/>
                  </a:cubicBezTo>
                  <a:cubicBezTo>
                    <a:pt x="1413" y="175"/>
                    <a:pt x="1403" y="180"/>
                    <a:pt x="1392" y="197"/>
                  </a:cubicBezTo>
                  <a:cubicBezTo>
                    <a:pt x="1372" y="226"/>
                    <a:pt x="1352" y="267"/>
                    <a:pt x="1340" y="289"/>
                  </a:cubicBezTo>
                  <a:cubicBezTo>
                    <a:pt x="1339" y="291"/>
                    <a:pt x="1337" y="294"/>
                    <a:pt x="1336" y="294"/>
                  </a:cubicBezTo>
                  <a:cubicBezTo>
                    <a:pt x="1335" y="294"/>
                    <a:pt x="1335" y="292"/>
                    <a:pt x="1335" y="289"/>
                  </a:cubicBezTo>
                  <a:lnTo>
                    <a:pt x="1335" y="214"/>
                  </a:lnTo>
                  <a:cubicBezTo>
                    <a:pt x="1335" y="192"/>
                    <a:pt x="1329" y="175"/>
                    <a:pt x="1306" y="175"/>
                  </a:cubicBezTo>
                  <a:cubicBezTo>
                    <a:pt x="1282" y="175"/>
                    <a:pt x="1270" y="192"/>
                    <a:pt x="1252" y="204"/>
                  </a:cubicBezTo>
                  <a:cubicBezTo>
                    <a:pt x="1241" y="212"/>
                    <a:pt x="1231" y="218"/>
                    <a:pt x="1224" y="221"/>
                  </a:cubicBezTo>
                  <a:cubicBezTo>
                    <a:pt x="1212" y="192"/>
                    <a:pt x="1190" y="177"/>
                    <a:pt x="1173" y="177"/>
                  </a:cubicBezTo>
                  <a:cubicBezTo>
                    <a:pt x="1154" y="178"/>
                    <a:pt x="1141" y="188"/>
                    <a:pt x="1141" y="207"/>
                  </a:cubicBezTo>
                  <a:cubicBezTo>
                    <a:pt x="1141" y="227"/>
                    <a:pt x="1153" y="240"/>
                    <a:pt x="1169" y="246"/>
                  </a:cubicBezTo>
                  <a:cubicBezTo>
                    <a:pt x="1178" y="249"/>
                    <a:pt x="1186" y="250"/>
                    <a:pt x="1197" y="250"/>
                  </a:cubicBezTo>
                  <a:cubicBezTo>
                    <a:pt x="1201" y="250"/>
                    <a:pt x="1204" y="250"/>
                    <a:pt x="1206" y="249"/>
                  </a:cubicBezTo>
                  <a:cubicBezTo>
                    <a:pt x="1208" y="255"/>
                    <a:pt x="1207" y="263"/>
                    <a:pt x="1207" y="270"/>
                  </a:cubicBezTo>
                  <a:cubicBezTo>
                    <a:pt x="1207" y="298"/>
                    <a:pt x="1190" y="327"/>
                    <a:pt x="1159" y="327"/>
                  </a:cubicBezTo>
                  <a:cubicBezTo>
                    <a:pt x="1126" y="327"/>
                    <a:pt x="1107" y="295"/>
                    <a:pt x="1107" y="259"/>
                  </a:cubicBezTo>
                  <a:cubicBezTo>
                    <a:pt x="1107" y="232"/>
                    <a:pt x="1115" y="209"/>
                    <a:pt x="1128" y="194"/>
                  </a:cubicBezTo>
                  <a:cubicBezTo>
                    <a:pt x="1134" y="188"/>
                    <a:pt x="1138" y="184"/>
                    <a:pt x="1138" y="178"/>
                  </a:cubicBezTo>
                  <a:cubicBezTo>
                    <a:pt x="1138" y="176"/>
                    <a:pt x="1134" y="175"/>
                    <a:pt x="1130" y="175"/>
                  </a:cubicBezTo>
                  <a:cubicBezTo>
                    <a:pt x="1108" y="175"/>
                    <a:pt x="1084" y="185"/>
                    <a:pt x="1067" y="194"/>
                  </a:cubicBezTo>
                  <a:cubicBezTo>
                    <a:pt x="1045" y="206"/>
                    <a:pt x="1018" y="225"/>
                    <a:pt x="997" y="244"/>
                  </a:cubicBezTo>
                  <a:cubicBezTo>
                    <a:pt x="986" y="221"/>
                    <a:pt x="973" y="200"/>
                    <a:pt x="967" y="184"/>
                  </a:cubicBezTo>
                  <a:cubicBezTo>
                    <a:pt x="964" y="178"/>
                    <a:pt x="963" y="171"/>
                    <a:pt x="958" y="171"/>
                  </a:cubicBezTo>
                  <a:cubicBezTo>
                    <a:pt x="954" y="171"/>
                    <a:pt x="952" y="175"/>
                    <a:pt x="949" y="183"/>
                  </a:cubicBezTo>
                  <a:cubicBezTo>
                    <a:pt x="939" y="214"/>
                    <a:pt x="883" y="304"/>
                    <a:pt x="871" y="316"/>
                  </a:cubicBezTo>
                  <a:cubicBezTo>
                    <a:pt x="869" y="318"/>
                    <a:pt x="868" y="320"/>
                    <a:pt x="867" y="320"/>
                  </a:cubicBezTo>
                  <a:cubicBezTo>
                    <a:pt x="866" y="320"/>
                    <a:pt x="865" y="320"/>
                    <a:pt x="865" y="316"/>
                  </a:cubicBezTo>
                  <a:lnTo>
                    <a:pt x="865" y="214"/>
                  </a:lnTo>
                  <a:cubicBezTo>
                    <a:pt x="865" y="186"/>
                    <a:pt x="854" y="175"/>
                    <a:pt x="839" y="175"/>
                  </a:cubicBezTo>
                  <a:cubicBezTo>
                    <a:pt x="826" y="175"/>
                    <a:pt x="815" y="180"/>
                    <a:pt x="805" y="197"/>
                  </a:cubicBezTo>
                  <a:cubicBezTo>
                    <a:pt x="786" y="226"/>
                    <a:pt x="762" y="269"/>
                    <a:pt x="751" y="290"/>
                  </a:cubicBezTo>
                  <a:cubicBezTo>
                    <a:pt x="749" y="293"/>
                    <a:pt x="748" y="294"/>
                    <a:pt x="747" y="294"/>
                  </a:cubicBezTo>
                  <a:cubicBezTo>
                    <a:pt x="746" y="294"/>
                    <a:pt x="746" y="292"/>
                    <a:pt x="746" y="289"/>
                  </a:cubicBezTo>
                  <a:lnTo>
                    <a:pt x="746" y="214"/>
                  </a:lnTo>
                  <a:cubicBezTo>
                    <a:pt x="746" y="186"/>
                    <a:pt x="735" y="175"/>
                    <a:pt x="720" y="175"/>
                  </a:cubicBezTo>
                  <a:cubicBezTo>
                    <a:pt x="707" y="175"/>
                    <a:pt x="694" y="180"/>
                    <a:pt x="684" y="197"/>
                  </a:cubicBezTo>
                  <a:cubicBezTo>
                    <a:pt x="660" y="238"/>
                    <a:pt x="619" y="302"/>
                    <a:pt x="611" y="312"/>
                  </a:cubicBezTo>
                  <a:cubicBezTo>
                    <a:pt x="610" y="314"/>
                    <a:pt x="609" y="316"/>
                    <a:pt x="608" y="316"/>
                  </a:cubicBezTo>
                  <a:cubicBezTo>
                    <a:pt x="607" y="316"/>
                    <a:pt x="606" y="315"/>
                    <a:pt x="606" y="312"/>
                  </a:cubicBezTo>
                  <a:lnTo>
                    <a:pt x="606" y="214"/>
                  </a:lnTo>
                  <a:cubicBezTo>
                    <a:pt x="606" y="186"/>
                    <a:pt x="595" y="175"/>
                    <a:pt x="580" y="175"/>
                  </a:cubicBezTo>
                  <a:cubicBezTo>
                    <a:pt x="559" y="175"/>
                    <a:pt x="548" y="195"/>
                    <a:pt x="540" y="207"/>
                  </a:cubicBezTo>
                  <a:cubicBezTo>
                    <a:pt x="529" y="224"/>
                    <a:pt x="515" y="247"/>
                    <a:pt x="504" y="267"/>
                  </a:cubicBezTo>
                  <a:cubicBezTo>
                    <a:pt x="497" y="281"/>
                    <a:pt x="490" y="294"/>
                    <a:pt x="488" y="294"/>
                  </a:cubicBezTo>
                  <a:cubicBezTo>
                    <a:pt x="487" y="294"/>
                    <a:pt x="487" y="289"/>
                    <a:pt x="487" y="279"/>
                  </a:cubicBezTo>
                  <a:lnTo>
                    <a:pt x="487" y="201"/>
                  </a:lnTo>
                  <a:cubicBezTo>
                    <a:pt x="524" y="160"/>
                    <a:pt x="546" y="110"/>
                    <a:pt x="546" y="55"/>
                  </a:cubicBezTo>
                  <a:cubicBezTo>
                    <a:pt x="546" y="23"/>
                    <a:pt x="532" y="6"/>
                    <a:pt x="511" y="6"/>
                  </a:cubicBezTo>
                  <a:cubicBezTo>
                    <a:pt x="470" y="6"/>
                    <a:pt x="440" y="69"/>
                    <a:pt x="440" y="144"/>
                  </a:cubicBezTo>
                  <a:lnTo>
                    <a:pt x="440" y="204"/>
                  </a:lnTo>
                  <a:cubicBezTo>
                    <a:pt x="421" y="216"/>
                    <a:pt x="403" y="222"/>
                    <a:pt x="382" y="226"/>
                  </a:cubicBezTo>
                  <a:cubicBezTo>
                    <a:pt x="371" y="194"/>
                    <a:pt x="347" y="177"/>
                    <a:pt x="329" y="177"/>
                  </a:cubicBezTo>
                  <a:cubicBezTo>
                    <a:pt x="311" y="178"/>
                    <a:pt x="298" y="188"/>
                    <a:pt x="298" y="207"/>
                  </a:cubicBezTo>
                  <a:cubicBezTo>
                    <a:pt x="298" y="238"/>
                    <a:pt x="328" y="251"/>
                    <a:pt x="355" y="251"/>
                  </a:cubicBezTo>
                  <a:lnTo>
                    <a:pt x="362" y="251"/>
                  </a:lnTo>
                  <a:cubicBezTo>
                    <a:pt x="364" y="257"/>
                    <a:pt x="364" y="263"/>
                    <a:pt x="364" y="270"/>
                  </a:cubicBezTo>
                  <a:cubicBezTo>
                    <a:pt x="364" y="298"/>
                    <a:pt x="347" y="327"/>
                    <a:pt x="315" y="327"/>
                  </a:cubicBezTo>
                  <a:cubicBezTo>
                    <a:pt x="283" y="327"/>
                    <a:pt x="263" y="295"/>
                    <a:pt x="263" y="259"/>
                  </a:cubicBezTo>
                  <a:cubicBezTo>
                    <a:pt x="263" y="232"/>
                    <a:pt x="271" y="209"/>
                    <a:pt x="285" y="194"/>
                  </a:cubicBezTo>
                  <a:cubicBezTo>
                    <a:pt x="290" y="188"/>
                    <a:pt x="294" y="183"/>
                    <a:pt x="294" y="178"/>
                  </a:cubicBezTo>
                  <a:cubicBezTo>
                    <a:pt x="294" y="176"/>
                    <a:pt x="290" y="175"/>
                    <a:pt x="286" y="175"/>
                  </a:cubicBezTo>
                  <a:cubicBezTo>
                    <a:pt x="265" y="175"/>
                    <a:pt x="215" y="205"/>
                    <a:pt x="157" y="263"/>
                  </a:cubicBezTo>
                  <a:cubicBezTo>
                    <a:pt x="152" y="217"/>
                    <a:pt x="146" y="171"/>
                    <a:pt x="146" y="127"/>
                  </a:cubicBezTo>
                  <a:cubicBezTo>
                    <a:pt x="146" y="77"/>
                    <a:pt x="156" y="35"/>
                    <a:pt x="158" y="23"/>
                  </a:cubicBezTo>
                  <a:cubicBezTo>
                    <a:pt x="159" y="16"/>
                    <a:pt x="160" y="11"/>
                    <a:pt x="160" y="7"/>
                  </a:cubicBezTo>
                  <a:cubicBezTo>
                    <a:pt x="160" y="3"/>
                    <a:pt x="158" y="0"/>
                    <a:pt x="151" y="0"/>
                  </a:cubicBezTo>
                  <a:cubicBezTo>
                    <a:pt x="104" y="0"/>
                    <a:pt x="0" y="75"/>
                    <a:pt x="0" y="188"/>
                  </a:cubicBezTo>
                  <a:cubicBezTo>
                    <a:pt x="0" y="268"/>
                    <a:pt x="29" y="306"/>
                    <a:pt x="80" y="356"/>
                  </a:cubicBezTo>
                  <a:cubicBezTo>
                    <a:pt x="49" y="406"/>
                    <a:pt x="25" y="465"/>
                    <a:pt x="25" y="517"/>
                  </a:cubicBezTo>
                  <a:cubicBezTo>
                    <a:pt x="25" y="555"/>
                    <a:pt x="34" y="584"/>
                    <a:pt x="61" y="584"/>
                  </a:cubicBezTo>
                  <a:cubicBezTo>
                    <a:pt x="120" y="584"/>
                    <a:pt x="163" y="462"/>
                    <a:pt x="163" y="372"/>
                  </a:cubicBezTo>
                  <a:cubicBezTo>
                    <a:pt x="163" y="346"/>
                    <a:pt x="162" y="319"/>
                    <a:pt x="160" y="292"/>
                  </a:cubicBezTo>
                  <a:cubicBezTo>
                    <a:pt x="182" y="269"/>
                    <a:pt x="215" y="238"/>
                    <a:pt x="223" y="235"/>
                  </a:cubicBezTo>
                  <a:cubicBezTo>
                    <a:pt x="220" y="248"/>
                    <a:pt x="217" y="261"/>
                    <a:pt x="217" y="273"/>
                  </a:cubicBezTo>
                  <a:cubicBezTo>
                    <a:pt x="217" y="322"/>
                    <a:pt x="245" y="368"/>
                    <a:pt x="299" y="368"/>
                  </a:cubicBezTo>
                  <a:cubicBezTo>
                    <a:pt x="350" y="368"/>
                    <a:pt x="389" y="327"/>
                    <a:pt x="389" y="269"/>
                  </a:cubicBezTo>
                  <a:cubicBezTo>
                    <a:pt x="389" y="262"/>
                    <a:pt x="388" y="255"/>
                    <a:pt x="388" y="248"/>
                  </a:cubicBezTo>
                  <a:cubicBezTo>
                    <a:pt x="406" y="245"/>
                    <a:pt x="423" y="240"/>
                    <a:pt x="440" y="230"/>
                  </a:cubicBezTo>
                  <a:lnTo>
                    <a:pt x="440" y="347"/>
                  </a:lnTo>
                  <a:cubicBezTo>
                    <a:pt x="440" y="363"/>
                    <a:pt x="450" y="368"/>
                    <a:pt x="460" y="368"/>
                  </a:cubicBezTo>
                  <a:cubicBezTo>
                    <a:pt x="473" y="368"/>
                    <a:pt x="480" y="359"/>
                    <a:pt x="490" y="338"/>
                  </a:cubicBezTo>
                  <a:cubicBezTo>
                    <a:pt x="499" y="320"/>
                    <a:pt x="521" y="280"/>
                    <a:pt x="534" y="256"/>
                  </a:cubicBezTo>
                  <a:cubicBezTo>
                    <a:pt x="544" y="237"/>
                    <a:pt x="550" y="225"/>
                    <a:pt x="555" y="225"/>
                  </a:cubicBezTo>
                  <a:cubicBezTo>
                    <a:pt x="556" y="225"/>
                    <a:pt x="558" y="228"/>
                    <a:pt x="558" y="235"/>
                  </a:cubicBezTo>
                  <a:lnTo>
                    <a:pt x="558" y="335"/>
                  </a:lnTo>
                  <a:cubicBezTo>
                    <a:pt x="558" y="362"/>
                    <a:pt x="571" y="368"/>
                    <a:pt x="584" y="368"/>
                  </a:cubicBezTo>
                  <a:cubicBezTo>
                    <a:pt x="595" y="368"/>
                    <a:pt x="603" y="362"/>
                    <a:pt x="610" y="352"/>
                  </a:cubicBezTo>
                  <a:cubicBezTo>
                    <a:pt x="641" y="308"/>
                    <a:pt x="673" y="257"/>
                    <a:pt x="686" y="235"/>
                  </a:cubicBezTo>
                  <a:cubicBezTo>
                    <a:pt x="688" y="231"/>
                    <a:pt x="691" y="228"/>
                    <a:pt x="693" y="228"/>
                  </a:cubicBezTo>
                  <a:cubicBezTo>
                    <a:pt x="696" y="228"/>
                    <a:pt x="697" y="229"/>
                    <a:pt x="697" y="236"/>
                  </a:cubicBezTo>
                  <a:lnTo>
                    <a:pt x="697" y="341"/>
                  </a:lnTo>
                  <a:cubicBezTo>
                    <a:pt x="697" y="360"/>
                    <a:pt x="703" y="368"/>
                    <a:pt x="717" y="368"/>
                  </a:cubicBezTo>
                  <a:cubicBezTo>
                    <a:pt x="731" y="368"/>
                    <a:pt x="739" y="359"/>
                    <a:pt x="745" y="348"/>
                  </a:cubicBezTo>
                  <a:cubicBezTo>
                    <a:pt x="764" y="308"/>
                    <a:pt x="793" y="255"/>
                    <a:pt x="805" y="234"/>
                  </a:cubicBezTo>
                  <a:cubicBezTo>
                    <a:pt x="807" y="229"/>
                    <a:pt x="811" y="225"/>
                    <a:pt x="812" y="225"/>
                  </a:cubicBezTo>
                  <a:cubicBezTo>
                    <a:pt x="815" y="225"/>
                    <a:pt x="815" y="228"/>
                    <a:pt x="815" y="235"/>
                  </a:cubicBezTo>
                  <a:lnTo>
                    <a:pt x="815" y="335"/>
                  </a:lnTo>
                  <a:cubicBezTo>
                    <a:pt x="815" y="362"/>
                    <a:pt x="829" y="368"/>
                    <a:pt x="842" y="368"/>
                  </a:cubicBezTo>
                  <a:cubicBezTo>
                    <a:pt x="858" y="368"/>
                    <a:pt x="868" y="357"/>
                    <a:pt x="879" y="344"/>
                  </a:cubicBezTo>
                  <a:cubicBezTo>
                    <a:pt x="898" y="318"/>
                    <a:pt x="926" y="273"/>
                    <a:pt x="943" y="245"/>
                  </a:cubicBezTo>
                  <a:cubicBezTo>
                    <a:pt x="949" y="254"/>
                    <a:pt x="955" y="265"/>
                    <a:pt x="961" y="277"/>
                  </a:cubicBezTo>
                  <a:cubicBezTo>
                    <a:pt x="947" y="294"/>
                    <a:pt x="933" y="314"/>
                    <a:pt x="933" y="334"/>
                  </a:cubicBezTo>
                  <a:cubicBezTo>
                    <a:pt x="933" y="355"/>
                    <a:pt x="948" y="368"/>
                    <a:pt x="963" y="368"/>
                  </a:cubicBezTo>
                  <a:cubicBezTo>
                    <a:pt x="990" y="368"/>
                    <a:pt x="1015" y="343"/>
                    <a:pt x="1015" y="307"/>
                  </a:cubicBezTo>
                  <a:cubicBezTo>
                    <a:pt x="1015" y="293"/>
                    <a:pt x="1011" y="279"/>
                    <a:pt x="1005" y="265"/>
                  </a:cubicBezTo>
                  <a:cubicBezTo>
                    <a:pt x="1029" y="241"/>
                    <a:pt x="1058" y="219"/>
                    <a:pt x="1079" y="213"/>
                  </a:cubicBezTo>
                  <a:lnTo>
                    <a:pt x="1079" y="213"/>
                  </a:lnTo>
                  <a:close/>
                  <a:moveTo>
                    <a:pt x="118" y="341"/>
                  </a:moveTo>
                  <a:lnTo>
                    <a:pt x="118" y="341"/>
                  </a:lnTo>
                  <a:cubicBezTo>
                    <a:pt x="123" y="371"/>
                    <a:pt x="127" y="402"/>
                    <a:pt x="127" y="426"/>
                  </a:cubicBezTo>
                  <a:cubicBezTo>
                    <a:pt x="127" y="482"/>
                    <a:pt x="108" y="547"/>
                    <a:pt x="76" y="546"/>
                  </a:cubicBezTo>
                  <a:cubicBezTo>
                    <a:pt x="64" y="546"/>
                    <a:pt x="53" y="534"/>
                    <a:pt x="53" y="513"/>
                  </a:cubicBezTo>
                  <a:cubicBezTo>
                    <a:pt x="52" y="443"/>
                    <a:pt x="85" y="383"/>
                    <a:pt x="118" y="341"/>
                  </a:cubicBezTo>
                  <a:lnTo>
                    <a:pt x="118" y="341"/>
                  </a:lnTo>
                  <a:close/>
                  <a:moveTo>
                    <a:pt x="970" y="301"/>
                  </a:moveTo>
                  <a:lnTo>
                    <a:pt x="970" y="301"/>
                  </a:lnTo>
                  <a:cubicBezTo>
                    <a:pt x="973" y="311"/>
                    <a:pt x="975" y="319"/>
                    <a:pt x="975" y="327"/>
                  </a:cubicBezTo>
                  <a:cubicBezTo>
                    <a:pt x="975" y="336"/>
                    <a:pt x="972" y="346"/>
                    <a:pt x="965" y="346"/>
                  </a:cubicBezTo>
                  <a:cubicBezTo>
                    <a:pt x="961" y="346"/>
                    <a:pt x="956" y="341"/>
                    <a:pt x="956" y="332"/>
                  </a:cubicBezTo>
                  <a:cubicBezTo>
                    <a:pt x="956" y="324"/>
                    <a:pt x="963" y="310"/>
                    <a:pt x="970" y="301"/>
                  </a:cubicBezTo>
                  <a:lnTo>
                    <a:pt x="970" y="301"/>
                  </a:lnTo>
                  <a:close/>
                  <a:moveTo>
                    <a:pt x="139" y="22"/>
                  </a:moveTo>
                  <a:lnTo>
                    <a:pt x="139" y="22"/>
                  </a:lnTo>
                  <a:cubicBezTo>
                    <a:pt x="139" y="26"/>
                    <a:pt x="131" y="42"/>
                    <a:pt x="120" y="71"/>
                  </a:cubicBezTo>
                  <a:cubicBezTo>
                    <a:pt x="109" y="102"/>
                    <a:pt x="99" y="145"/>
                    <a:pt x="99" y="197"/>
                  </a:cubicBezTo>
                  <a:cubicBezTo>
                    <a:pt x="99" y="228"/>
                    <a:pt x="106" y="269"/>
                    <a:pt x="113" y="310"/>
                  </a:cubicBezTo>
                  <a:lnTo>
                    <a:pt x="94" y="335"/>
                  </a:lnTo>
                  <a:cubicBezTo>
                    <a:pt x="64" y="299"/>
                    <a:pt x="46" y="258"/>
                    <a:pt x="46" y="188"/>
                  </a:cubicBezTo>
                  <a:cubicBezTo>
                    <a:pt x="46" y="89"/>
                    <a:pt x="106" y="20"/>
                    <a:pt x="137" y="20"/>
                  </a:cubicBezTo>
                  <a:cubicBezTo>
                    <a:pt x="139" y="20"/>
                    <a:pt x="139" y="21"/>
                    <a:pt x="139" y="22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sp>
        <p:nvSpPr>
          <p:cNvPr id="23" name="Freeform 22"/>
          <p:cNvSpPr>
            <a:spLocks/>
          </p:cNvSpPr>
          <p:nvPr userDrawn="1"/>
        </p:nvSpPr>
        <p:spPr bwMode="auto">
          <a:xfrm>
            <a:off x="4876802" y="5836245"/>
            <a:ext cx="5447271" cy="1045633"/>
          </a:xfrm>
          <a:custGeom>
            <a:avLst/>
            <a:gdLst>
              <a:gd name="connsiteX0" fmla="*/ 1543994 w 4085453"/>
              <a:gd name="connsiteY0" fmla="*/ 0 h 784225"/>
              <a:gd name="connsiteX1" fmla="*/ 4083688 w 4085453"/>
              <a:gd name="connsiteY1" fmla="*/ 783468 h 784225"/>
              <a:gd name="connsiteX2" fmla="*/ 4085453 w 4085453"/>
              <a:gd name="connsiteY2" fmla="*/ 784225 h 784225"/>
              <a:gd name="connsiteX3" fmla="*/ 2975528 w 4085453"/>
              <a:gd name="connsiteY3" fmla="*/ 784225 h 784225"/>
              <a:gd name="connsiteX4" fmla="*/ 2752683 w 4085453"/>
              <a:gd name="connsiteY4" fmla="*/ 732482 h 784225"/>
              <a:gd name="connsiteX5" fmla="*/ 0 w 4085453"/>
              <a:gd name="connsiteY5" fmla="*/ 579981 h 784225"/>
              <a:gd name="connsiteX6" fmla="*/ 1543994 w 4085453"/>
              <a:gd name="connsiteY6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5453" h="784225">
                <a:moveTo>
                  <a:pt x="1543994" y="0"/>
                </a:moveTo>
                <a:cubicBezTo>
                  <a:pt x="2377399" y="92270"/>
                  <a:pt x="3549650" y="556913"/>
                  <a:pt x="4083688" y="783468"/>
                </a:cubicBezTo>
                <a:lnTo>
                  <a:pt x="4085453" y="784225"/>
                </a:lnTo>
                <a:lnTo>
                  <a:pt x="2975528" y="784225"/>
                </a:lnTo>
                <a:lnTo>
                  <a:pt x="2752683" y="732482"/>
                </a:lnTo>
                <a:cubicBezTo>
                  <a:pt x="1186598" y="400568"/>
                  <a:pt x="0" y="579981"/>
                  <a:pt x="0" y="579981"/>
                </a:cubicBezTo>
                <a:cubicBezTo>
                  <a:pt x="614089" y="322212"/>
                  <a:pt x="1543994" y="0"/>
                  <a:pt x="1543994" y="0"/>
                </a:cubicBezTo>
                <a:close/>
              </a:path>
            </a:pathLst>
          </a:custGeom>
          <a:solidFill>
            <a:srgbClr val="5261AC">
              <a:alpha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8011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1133582"/>
              </p:ext>
            </p:extLst>
          </p:nvPr>
        </p:nvGraphicFramePr>
        <p:xfrm>
          <a:off x="2162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" y="1623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7D85FFF-9F26-4CCE-AD83-A4A737C6B0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>
              <a:solidFill>
                <a:schemeClr val="tx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E97ED-CFE7-4EC8-AC8B-7CD08378B9E7}"/>
              </a:ext>
            </a:extLst>
          </p:cNvPr>
          <p:cNvSpPr/>
          <p:nvPr userDrawn="1"/>
        </p:nvSpPr>
        <p:spPr>
          <a:xfrm>
            <a:off x="0" y="3352801"/>
            <a:ext cx="12192000" cy="1447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2400"/>
          </a:p>
        </p:txBody>
      </p:sp>
      <p:sp>
        <p:nvSpPr>
          <p:cNvPr id="5" name="doc id"/>
          <p:cNvSpPr txBox="1">
            <a:spLocks noChangeArrowheads="1"/>
          </p:cNvSpPr>
          <p:nvPr userDrawn="1"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 lang="x-none"/>
            </a:pPr>
            <a:endParaRPr lang="x-none" sz="1088" baseline="0" noProof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526085" y="3768924"/>
            <a:ext cx="8478152" cy="615553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lang="x-none" sz="40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526085" y="5262804"/>
            <a:ext cx="8478152" cy="287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x-none" sz="1867" cap="none" noProof="0" dirty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526085" y="6186760"/>
            <a:ext cx="7283568" cy="2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US" sz="1867" baseline="0" noProof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76E8AE-720D-4DD2-9238-1E1BB46E01D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52" y="5736108"/>
            <a:ext cx="3492448" cy="11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6678387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FA910F-3277-4B3E-A9EE-D900AE3E1F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667" b="1" i="0" baseline="0">
              <a:solidFill>
                <a:schemeClr val="tx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619690" y="540024"/>
            <a:ext cx="10990479" cy="41036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x-none" dirty="0"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3" y="51835"/>
            <a:ext cx="123156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26"/>
            <a:endParaRPr lang="x-none" sz="612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213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17">
          <p15:clr>
            <a:srgbClr val="F26B43"/>
          </p15:clr>
        </p15:guide>
        <p15:guide id="2" pos="76">
          <p15:clr>
            <a:srgbClr val="F26B43"/>
          </p15:clr>
        </p15:guide>
        <p15:guide id="3" orient="horz" pos="526">
          <p15:clr>
            <a:srgbClr val="F26B43"/>
          </p15:clr>
        </p15:guide>
        <p15:guide id="4" orient="horz" pos="2993">
          <p15:clr>
            <a:srgbClr val="F26B43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6407-2D4D-43D7-9273-156A27D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A80F-5455-4047-92FA-4B0C584B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7488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0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164000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147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42B5EA-8D5D-4279-829C-45AE7418D5A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24"/>
          </a:p>
        </p:txBody>
      </p:sp>
    </p:spTree>
    <p:extLst>
      <p:ext uri="{BB962C8B-B14F-4D97-AF65-F5344CB8AC3E}">
        <p14:creationId xmlns:p14="http://schemas.microsoft.com/office/powerpoint/2010/main" val="4264658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content">
  <p:cSld name="Basic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7881773" y="0"/>
            <a:ext cx="4310227" cy="231370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/>
          <p:nvPr/>
        </p:nvSpPr>
        <p:spPr>
          <a:xfrm>
            <a:off x="7876800" y="0"/>
            <a:ext cx="4315200" cy="2318400"/>
          </a:xfrm>
          <a:prstGeom prst="rect">
            <a:avLst/>
          </a:prstGeom>
          <a:gradFill>
            <a:gsLst>
              <a:gs pos="0">
                <a:schemeClr val="lt1"/>
              </a:gs>
              <a:gs pos="76000">
                <a:srgbClr val="FFFFFF">
                  <a:alpha val="6470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11010555" y="6365828"/>
            <a:ext cx="6004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554568" y="1706880"/>
            <a:ext cx="11056424" cy="41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oto Sans Symbols"/>
              <a:buNone/>
              <a:defRPr sz="2133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7154" algn="l" rtl="0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Clr>
                <a:schemeClr val="accent2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8645" algn="l" rtl="0">
              <a:lnSpc>
                <a:spcPct val="150000"/>
              </a:lnSpc>
              <a:spcBef>
                <a:spcPts val="347"/>
              </a:spcBef>
              <a:spcAft>
                <a:spcPts val="0"/>
              </a:spcAft>
              <a:buClr>
                <a:schemeClr val="accent2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554196" y="151638"/>
            <a:ext cx="11056800" cy="849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33"/>
              <a:buFont typeface="Verdana"/>
              <a:buNone/>
              <a:defRPr sz="2933" b="1" i="0" u="none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554567" y="1109479"/>
            <a:ext cx="11055351" cy="48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2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Noto Sans Symbols"/>
              <a:buNone/>
              <a:defRPr sz="2133" b="1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601154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5867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601154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5867"/>
              <a:buFont typeface="Noto Sans Symbols"/>
              <a:buChar char="▪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601154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5867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07971" y="6280906"/>
            <a:ext cx="1001500" cy="582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090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ll image m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010555" y="6365828"/>
            <a:ext cx="600437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5858C469-6A21-2B42-8DA3-5016CF6ED2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294003" y="-6417"/>
            <a:ext cx="1897997" cy="62208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933"/>
            </a:lvl1pPr>
          </a:lstStyle>
          <a:p>
            <a:endParaRPr lang="en-US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841309E4-4F63-6D45-B298-576DDAAF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98" y="151638"/>
            <a:ext cx="9476388" cy="849389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933" b="1" kern="1200" dirty="0" smtClean="0">
                <a:solidFill>
                  <a:schemeClr val="accent2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8B6BE58-8878-AC40-903A-5F4FCA4A7C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043" y="1109479"/>
            <a:ext cx="9475839" cy="488949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667" b="0" smtClean="0">
                <a:solidFill>
                  <a:schemeClr val="accent1"/>
                </a:solidFill>
                <a:latin typeface="Verdana"/>
                <a:ea typeface="+mj-ea"/>
                <a:cs typeface="Verdan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46CA696-7654-D545-91FA-F70447686B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044" y="1706880"/>
            <a:ext cx="9476913" cy="4197637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133">
                <a:solidFill>
                  <a:schemeClr val="tx1"/>
                </a:solidFill>
              </a:defRPr>
            </a:lvl1pPr>
            <a:lvl2pPr marL="711182" indent="-23706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48243" indent="-23706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sz="1867">
                <a:solidFill>
                  <a:schemeClr val="tx1"/>
                </a:solidFill>
              </a:defRPr>
            </a:lvl3pPr>
            <a:lvl4pPr marL="1185304" marR="0" indent="-237061" algn="l" defTabSz="60958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sz="1733">
                <a:solidFill>
                  <a:schemeClr val="tx1"/>
                </a:solidFill>
              </a:defRPr>
            </a:lvl4pPr>
            <a:lvl5pPr marL="1422364" indent="-237061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83449-66A0-5340-80DA-539B06540C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417"/>
            <a:ext cx="121920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8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0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0" y="-1"/>
            <a:ext cx="12192000" cy="6221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0"/>
          <p:cNvSpPr txBox="1">
            <a:spLocks noGrp="1"/>
          </p:cNvSpPr>
          <p:nvPr>
            <p:ph type="sldNum" idx="12"/>
          </p:nvPr>
        </p:nvSpPr>
        <p:spPr>
          <a:xfrm>
            <a:off x="11010555" y="6365828"/>
            <a:ext cx="600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13" name="Google Shape;213;p40"/>
          <p:cNvSpPr txBox="1">
            <a:spLocks noGrp="1"/>
          </p:cNvSpPr>
          <p:nvPr>
            <p:ph type="title"/>
          </p:nvPr>
        </p:nvSpPr>
        <p:spPr>
          <a:xfrm>
            <a:off x="4728645" y="1988955"/>
            <a:ext cx="68824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00467F"/>
              </a:buClr>
              <a:buSzPts val="4400"/>
              <a:buFont typeface="Verdana"/>
              <a:buNone/>
              <a:defRPr sz="5867" b="0" i="0" u="none" strike="noStrike" cap="none">
                <a:solidFill>
                  <a:srgbClr val="0046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dt" idx="10"/>
          </p:nvPr>
        </p:nvSpPr>
        <p:spPr>
          <a:xfrm>
            <a:off x="8766192" y="5445381"/>
            <a:ext cx="2844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body" idx="1"/>
          </p:nvPr>
        </p:nvSpPr>
        <p:spPr>
          <a:xfrm>
            <a:off x="4734500" y="4676699"/>
            <a:ext cx="68764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r" rtl="0">
              <a:spcBef>
                <a:spcPts val="347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Noto Sans Symbols"/>
              <a:buNone/>
              <a:defRPr sz="1733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Noto Sans Symbols"/>
              <a:buChar char="▪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40"/>
          <p:cNvSpPr txBox="1">
            <a:spLocks noGrp="1"/>
          </p:cNvSpPr>
          <p:nvPr>
            <p:ph type="body" idx="2"/>
          </p:nvPr>
        </p:nvSpPr>
        <p:spPr>
          <a:xfrm>
            <a:off x="4728645" y="4111368"/>
            <a:ext cx="6882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r" rtl="0">
              <a:spcBef>
                <a:spcPts val="480"/>
              </a:spcBef>
              <a:spcAft>
                <a:spcPts val="0"/>
              </a:spcAft>
              <a:buClr>
                <a:srgbClr val="00AAE7"/>
              </a:buClr>
              <a:buSzPts val="1800"/>
              <a:buFont typeface="Noto Sans Symbols"/>
              <a:buNone/>
              <a:defRPr sz="2400" b="1" i="0" u="none" strike="noStrike" cap="none">
                <a:solidFill>
                  <a:srgbClr val="00AAE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754" marR="0" lvl="2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Noto Sans Symbols"/>
              <a:buChar char="▪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8339" marR="0" lvl="3" indent="-677316" algn="l" rtl="0">
              <a:spcBef>
                <a:spcPts val="1173"/>
              </a:spcBef>
              <a:spcAft>
                <a:spcPts val="0"/>
              </a:spcAft>
              <a:buClr>
                <a:srgbClr val="282828"/>
              </a:buClr>
              <a:buSzPts val="4400"/>
              <a:buFont typeface="Arial"/>
              <a:buChar char="–"/>
              <a:defRPr sz="5867" b="0" i="0" u="none" strike="noStrike" cap="none">
                <a:solidFill>
                  <a:srgbClr val="28282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420109" y="324207"/>
            <a:ext cx="3190884" cy="1857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676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CDC22D-28D2-4B9C-90CE-61738ED8A5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828" y="0"/>
            <a:ext cx="12195828" cy="68558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C54544-7D33-4965-83EA-228C6B6615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13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E4696C-F0DA-40C9-BE55-6370C1EB21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08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5613-8608-4CBA-B29A-020C4B49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F093B-0340-4B59-BFAD-76217FA4E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>
          <a:xfrm>
            <a:off x="0" y="0"/>
            <a:ext cx="1166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65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72844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25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61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99433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5553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4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984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 userDrawn="1"/>
        </p:nvSpPr>
        <p:spPr bwMode="auto">
          <a:xfrm>
            <a:off x="6690228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auto">
          <a:xfrm>
            <a:off x="6791325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1719713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41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14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221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842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tx2"/>
            </a:gs>
            <a:gs pos="100000">
              <a:schemeClr val="accent3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340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22056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61388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2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600" baseline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>
              <a:defRPr sz="2200">
                <a:solidFill>
                  <a:schemeClr val="tx1">
                    <a:lumMod val="75000"/>
                  </a:schemeClr>
                </a:solidFill>
                <a:latin typeface="+mn-lt"/>
              </a:defRPr>
            </a:lvl2pPr>
            <a:lvl3pPr>
              <a:defRPr sz="2133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9172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31800" y="150848"/>
            <a:ext cx="11336867" cy="469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cap="none" baseline="0"/>
            </a:lvl1pPr>
          </a:lstStyle>
          <a:p>
            <a:r>
              <a:rPr lang="en-GB" noProof="0" dirty="0"/>
              <a:t>Click to edit master title slide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31800" y="959281"/>
            <a:ext cx="11331624" cy="53533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buClr>
                <a:srgbClr val="CC0033"/>
              </a:buClr>
              <a:defRPr/>
            </a:lvl1pPr>
            <a:lvl2pPr>
              <a:buClr>
                <a:srgbClr val="CC0033"/>
              </a:buClr>
              <a:defRPr/>
            </a:lvl2pPr>
            <a:lvl3pPr>
              <a:buClr>
                <a:srgbClr val="CC0033"/>
              </a:buClr>
              <a:defRPr/>
            </a:lvl3pPr>
            <a:lvl4pPr>
              <a:buClr>
                <a:srgbClr val="CC0033"/>
              </a:buClr>
              <a:defRPr/>
            </a:lvl4pPr>
            <a:lvl5pPr>
              <a:buClr>
                <a:srgbClr val="CC0033"/>
              </a:buClr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6326504"/>
            <a:ext cx="11358033" cy="153888"/>
          </a:xfrm>
        </p:spPr>
        <p:txBody>
          <a:bodyPr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</a:lstStyle>
          <a:p>
            <a:pPr lvl="0"/>
            <a:r>
              <a:rPr lang="en-GB" noProof="0" dirty="0"/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2510916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583680"/>
            <a:ext cx="7164000" cy="14416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9884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164000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864204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538646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5972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02447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652522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4504531" y="1462076"/>
            <a:ext cx="3173411" cy="1141425"/>
            <a:chOff x="4214813" y="817826"/>
            <a:chExt cx="4143637" cy="14904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5597525" y="817826"/>
              <a:ext cx="2058987" cy="695326"/>
            </a:xfrm>
            <a:custGeom>
              <a:avLst/>
              <a:gdLst>
                <a:gd name="T0" fmla="*/ 216 w 216"/>
                <a:gd name="T1" fmla="*/ 70 h 73"/>
                <a:gd name="T2" fmla="*/ 0 w 216"/>
                <a:gd name="T3" fmla="*/ 0 h 73"/>
                <a:gd name="T4" fmla="*/ 4 w 216"/>
                <a:gd name="T5" fmla="*/ 2 h 73"/>
                <a:gd name="T6" fmla="*/ 155 w 216"/>
                <a:gd name="T7" fmla="*/ 73 h 73"/>
                <a:gd name="T8" fmla="*/ 216 w 216"/>
                <a:gd name="T9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3">
                  <a:moveTo>
                    <a:pt x="216" y="70"/>
                  </a:moveTo>
                  <a:cubicBezTo>
                    <a:pt x="149" y="39"/>
                    <a:pt x="77" y="15"/>
                    <a:pt x="0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58" y="21"/>
                    <a:pt x="108" y="46"/>
                    <a:pt x="155" y="73"/>
                  </a:cubicBezTo>
                  <a:cubicBezTo>
                    <a:pt x="175" y="71"/>
                    <a:pt x="195" y="70"/>
                    <a:pt x="216" y="70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4262438" y="836875"/>
              <a:ext cx="3222625" cy="1439863"/>
            </a:xfrm>
            <a:custGeom>
              <a:avLst/>
              <a:gdLst>
                <a:gd name="T0" fmla="*/ 295 w 338"/>
                <a:gd name="T1" fmla="*/ 71 h 151"/>
                <a:gd name="T2" fmla="*/ 144 w 338"/>
                <a:gd name="T3" fmla="*/ 0 h 151"/>
                <a:gd name="T4" fmla="*/ 207 w 338"/>
                <a:gd name="T5" fmla="*/ 50 h 151"/>
                <a:gd name="T6" fmla="*/ 207 w 338"/>
                <a:gd name="T7" fmla="*/ 50 h 151"/>
                <a:gd name="T8" fmla="*/ 240 w 338"/>
                <a:gd name="T9" fmla="*/ 78 h 151"/>
                <a:gd name="T10" fmla="*/ 0 w 338"/>
                <a:gd name="T11" fmla="*/ 151 h 151"/>
                <a:gd name="T12" fmla="*/ 262 w 338"/>
                <a:gd name="T13" fmla="*/ 98 h 151"/>
                <a:gd name="T14" fmla="*/ 338 w 338"/>
                <a:gd name="T15" fmla="*/ 98 h 151"/>
                <a:gd name="T16" fmla="*/ 295 w 338"/>
                <a:gd name="T17" fmla="*/ 7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151">
                  <a:moveTo>
                    <a:pt x="295" y="71"/>
                  </a:moveTo>
                  <a:cubicBezTo>
                    <a:pt x="248" y="44"/>
                    <a:pt x="198" y="19"/>
                    <a:pt x="144" y="0"/>
                  </a:cubicBezTo>
                  <a:cubicBezTo>
                    <a:pt x="166" y="16"/>
                    <a:pt x="187" y="32"/>
                    <a:pt x="207" y="50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18" y="59"/>
                    <a:pt x="229" y="68"/>
                    <a:pt x="240" y="78"/>
                  </a:cubicBezTo>
                  <a:cubicBezTo>
                    <a:pt x="155" y="91"/>
                    <a:pt x="74" y="116"/>
                    <a:pt x="0" y="151"/>
                  </a:cubicBezTo>
                  <a:cubicBezTo>
                    <a:pt x="82" y="121"/>
                    <a:pt x="171" y="103"/>
                    <a:pt x="262" y="98"/>
                  </a:cubicBezTo>
                  <a:cubicBezTo>
                    <a:pt x="287" y="97"/>
                    <a:pt x="313" y="97"/>
                    <a:pt x="338" y="98"/>
                  </a:cubicBezTo>
                  <a:cubicBezTo>
                    <a:pt x="324" y="89"/>
                    <a:pt x="310" y="80"/>
                    <a:pt x="295" y="71"/>
                  </a:cubicBezTo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4214813" y="1325563"/>
              <a:ext cx="2335213" cy="982663"/>
            </a:xfrm>
            <a:custGeom>
              <a:avLst/>
              <a:gdLst>
                <a:gd name="T0" fmla="*/ 212 w 245"/>
                <a:gd name="T1" fmla="*/ 0 h 103"/>
                <a:gd name="T2" fmla="*/ 0 w 245"/>
                <a:gd name="T3" fmla="*/ 103 h 103"/>
                <a:gd name="T4" fmla="*/ 6 w 245"/>
                <a:gd name="T5" fmla="*/ 101 h 103"/>
                <a:gd name="T6" fmla="*/ 245 w 245"/>
                <a:gd name="T7" fmla="*/ 28 h 103"/>
                <a:gd name="T8" fmla="*/ 212 w 24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03">
                  <a:moveTo>
                    <a:pt x="212" y="0"/>
                  </a:moveTo>
                  <a:cubicBezTo>
                    <a:pt x="135" y="25"/>
                    <a:pt x="63" y="60"/>
                    <a:pt x="0" y="103"/>
                  </a:cubicBezTo>
                  <a:cubicBezTo>
                    <a:pt x="2" y="102"/>
                    <a:pt x="4" y="101"/>
                    <a:pt x="6" y="101"/>
                  </a:cubicBezTo>
                  <a:cubicBezTo>
                    <a:pt x="79" y="66"/>
                    <a:pt x="160" y="41"/>
                    <a:pt x="245" y="28"/>
                  </a:cubicBezTo>
                  <a:cubicBezTo>
                    <a:pt x="235" y="18"/>
                    <a:pt x="224" y="9"/>
                    <a:pt x="212" y="0"/>
                  </a:cubicBezTo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7061463" y="1484575"/>
              <a:ext cx="1296987" cy="373063"/>
            </a:xfrm>
            <a:custGeom>
              <a:avLst/>
              <a:gdLst>
                <a:gd name="T0" fmla="*/ 61 w 136"/>
                <a:gd name="T1" fmla="*/ 0 h 39"/>
                <a:gd name="T2" fmla="*/ 0 w 136"/>
                <a:gd name="T3" fmla="*/ 3 h 39"/>
                <a:gd name="T4" fmla="*/ 43 w 136"/>
                <a:gd name="T5" fmla="*/ 30 h 39"/>
                <a:gd name="T6" fmla="*/ 136 w 136"/>
                <a:gd name="T7" fmla="*/ 39 h 39"/>
                <a:gd name="T8" fmla="*/ 61 w 136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9">
                  <a:moveTo>
                    <a:pt x="61" y="0"/>
                  </a:moveTo>
                  <a:cubicBezTo>
                    <a:pt x="40" y="0"/>
                    <a:pt x="20" y="1"/>
                    <a:pt x="0" y="3"/>
                  </a:cubicBezTo>
                  <a:cubicBezTo>
                    <a:pt x="15" y="12"/>
                    <a:pt x="29" y="21"/>
                    <a:pt x="43" y="30"/>
                  </a:cubicBezTo>
                  <a:cubicBezTo>
                    <a:pt x="74" y="32"/>
                    <a:pt x="105" y="35"/>
                    <a:pt x="136" y="39"/>
                  </a:cubicBezTo>
                  <a:cubicBezTo>
                    <a:pt x="112" y="25"/>
                    <a:pt x="87" y="12"/>
                    <a:pt x="61" y="0"/>
                  </a:cubicBez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867043872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4508670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960664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1118014230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55182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94717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45169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8447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bg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3314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4434" y="1284288"/>
            <a:ext cx="11523133" cy="91440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3733" b="1">
                <a:solidFill>
                  <a:schemeClr val="tx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4434" y="2305223"/>
            <a:ext cx="11523133" cy="914400"/>
          </a:xfrm>
        </p:spPr>
        <p:txBody>
          <a:bodyPr lIns="0" rIns="0">
            <a:noAutofit/>
          </a:bodyPr>
          <a:lstStyle>
            <a:lvl1pPr marL="0" indent="0">
              <a:buNone/>
              <a:defRPr sz="2667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3439528" y="2997793"/>
            <a:ext cx="8752472" cy="3884084"/>
          </a:xfrm>
          <a:custGeom>
            <a:avLst/>
            <a:gdLst>
              <a:gd name="connsiteX0" fmla="*/ 6564354 w 6564354"/>
              <a:gd name="connsiteY0" fmla="*/ 0 h 2913063"/>
              <a:gd name="connsiteX1" fmla="*/ 6564354 w 6564354"/>
              <a:gd name="connsiteY1" fmla="*/ 1240190 h 2913063"/>
              <a:gd name="connsiteX2" fmla="*/ 662256 w 6564354"/>
              <a:gd name="connsiteY2" fmla="*/ 2882854 h 2913063"/>
              <a:gd name="connsiteX3" fmla="*/ 589330 w 6564354"/>
              <a:gd name="connsiteY3" fmla="*/ 2913063 h 2913063"/>
              <a:gd name="connsiteX4" fmla="*/ 0 w 6564354"/>
              <a:gd name="connsiteY4" fmla="*/ 2913063 h 2913063"/>
              <a:gd name="connsiteX5" fmla="*/ 323355 w 6564354"/>
              <a:gd name="connsiteY5" fmla="*/ 2720335 h 2913063"/>
              <a:gd name="connsiteX6" fmla="*/ 6564354 w 6564354"/>
              <a:gd name="connsiteY6" fmla="*/ 0 h 29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4354" h="2913063">
                <a:moveTo>
                  <a:pt x="6564354" y="0"/>
                </a:moveTo>
                <a:lnTo>
                  <a:pt x="6564354" y="1240190"/>
                </a:lnTo>
                <a:cubicBezTo>
                  <a:pt x="3910384" y="1646031"/>
                  <a:pt x="2731793" y="2031305"/>
                  <a:pt x="662256" y="2882854"/>
                </a:cubicBezTo>
                <a:lnTo>
                  <a:pt x="589330" y="2913063"/>
                </a:lnTo>
                <a:lnTo>
                  <a:pt x="0" y="2913063"/>
                </a:lnTo>
                <a:lnTo>
                  <a:pt x="323355" y="2720335"/>
                </a:lnTo>
                <a:cubicBezTo>
                  <a:pt x="3116317" y="1062246"/>
                  <a:pt x="4436791" y="394872"/>
                  <a:pt x="6564354" y="0"/>
                </a:cubicBezTo>
                <a:close/>
              </a:path>
            </a:pathLst>
          </a:custGeom>
          <a:solidFill>
            <a:srgbClr val="ED1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143501" y="4650910"/>
            <a:ext cx="7048500" cy="2230967"/>
          </a:xfrm>
          <a:custGeom>
            <a:avLst/>
            <a:gdLst>
              <a:gd name="T0" fmla="*/ 0 w 904"/>
              <a:gd name="T1" fmla="*/ 284 h 286"/>
              <a:gd name="T2" fmla="*/ 904 w 904"/>
              <a:gd name="T3" fmla="*/ 0 h 286"/>
              <a:gd name="T4" fmla="*/ 904 w 904"/>
              <a:gd name="T5" fmla="*/ 7 h 286"/>
              <a:gd name="T6" fmla="*/ 319 w 904"/>
              <a:gd name="T7" fmla="*/ 286 h 286"/>
              <a:gd name="T8" fmla="*/ 0 w 904"/>
              <a:gd name="T9" fmla="*/ 28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286">
                <a:moveTo>
                  <a:pt x="0" y="284"/>
                </a:moveTo>
                <a:cubicBezTo>
                  <a:pt x="281" y="153"/>
                  <a:pt x="584" y="57"/>
                  <a:pt x="904" y="0"/>
                </a:cubicBezTo>
                <a:cubicBezTo>
                  <a:pt x="904" y="13"/>
                  <a:pt x="904" y="4"/>
                  <a:pt x="904" y="7"/>
                </a:cubicBezTo>
                <a:cubicBezTo>
                  <a:pt x="677" y="89"/>
                  <a:pt x="516" y="169"/>
                  <a:pt x="319" y="286"/>
                </a:cubicBezTo>
                <a:cubicBezTo>
                  <a:pt x="232" y="286"/>
                  <a:pt x="86" y="286"/>
                  <a:pt x="0" y="284"/>
                </a:cubicBezTo>
              </a:path>
            </a:pathLst>
          </a:custGeom>
          <a:solidFill>
            <a:srgbClr val="00BACE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3200" dirty="0"/>
          </a:p>
        </p:txBody>
      </p:sp>
      <p:grpSp>
        <p:nvGrpSpPr>
          <p:cNvPr id="26" name="Group 23"/>
          <p:cNvGrpSpPr>
            <a:grpSpLocks noChangeAspect="1"/>
          </p:cNvGrpSpPr>
          <p:nvPr userDrawn="1"/>
        </p:nvGrpSpPr>
        <p:grpSpPr bwMode="auto">
          <a:xfrm>
            <a:off x="440695" y="5754348"/>
            <a:ext cx="1326460" cy="856121"/>
            <a:chOff x="370" y="0"/>
            <a:chExt cx="5020" cy="3240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2373" y="0"/>
              <a:ext cx="1445" cy="495"/>
            </a:xfrm>
            <a:custGeom>
              <a:avLst/>
              <a:gdLst>
                <a:gd name="T0" fmla="*/ 248 w 248"/>
                <a:gd name="T1" fmla="*/ 81 h 85"/>
                <a:gd name="T2" fmla="*/ 0 w 248"/>
                <a:gd name="T3" fmla="*/ 0 h 85"/>
                <a:gd name="T4" fmla="*/ 3 w 248"/>
                <a:gd name="T5" fmla="*/ 3 h 85"/>
                <a:gd name="T6" fmla="*/ 178 w 248"/>
                <a:gd name="T7" fmla="*/ 85 h 85"/>
                <a:gd name="T8" fmla="*/ 248 w 248"/>
                <a:gd name="T9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85">
                  <a:moveTo>
                    <a:pt x="248" y="81"/>
                  </a:moveTo>
                  <a:cubicBezTo>
                    <a:pt x="171" y="45"/>
                    <a:pt x="87" y="18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66" y="26"/>
                    <a:pt x="124" y="53"/>
                    <a:pt x="178" y="85"/>
                  </a:cubicBezTo>
                  <a:cubicBezTo>
                    <a:pt x="201" y="83"/>
                    <a:pt x="225" y="82"/>
                    <a:pt x="248" y="81"/>
                  </a:cubicBezTo>
                </a:path>
              </a:pathLst>
            </a:custGeom>
            <a:solidFill>
              <a:srgbClr val="01B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1430" y="18"/>
              <a:ext cx="2271" cy="1014"/>
            </a:xfrm>
            <a:custGeom>
              <a:avLst/>
              <a:gdLst>
                <a:gd name="T0" fmla="*/ 340 w 390"/>
                <a:gd name="T1" fmla="*/ 82 h 174"/>
                <a:gd name="T2" fmla="*/ 165 w 390"/>
                <a:gd name="T3" fmla="*/ 0 h 174"/>
                <a:gd name="T4" fmla="*/ 239 w 390"/>
                <a:gd name="T5" fmla="*/ 57 h 174"/>
                <a:gd name="T6" fmla="*/ 239 w 390"/>
                <a:gd name="T7" fmla="*/ 58 h 174"/>
                <a:gd name="T8" fmla="*/ 277 w 390"/>
                <a:gd name="T9" fmla="*/ 90 h 174"/>
                <a:gd name="T10" fmla="*/ 0 w 390"/>
                <a:gd name="T11" fmla="*/ 174 h 174"/>
                <a:gd name="T12" fmla="*/ 302 w 390"/>
                <a:gd name="T13" fmla="*/ 114 h 174"/>
                <a:gd name="T14" fmla="*/ 390 w 390"/>
                <a:gd name="T15" fmla="*/ 114 h 174"/>
                <a:gd name="T16" fmla="*/ 340 w 390"/>
                <a:gd name="T17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174">
                  <a:moveTo>
                    <a:pt x="340" y="82"/>
                  </a:moveTo>
                  <a:cubicBezTo>
                    <a:pt x="286" y="50"/>
                    <a:pt x="228" y="23"/>
                    <a:pt x="165" y="0"/>
                  </a:cubicBezTo>
                  <a:cubicBezTo>
                    <a:pt x="191" y="18"/>
                    <a:pt x="216" y="38"/>
                    <a:pt x="239" y="57"/>
                  </a:cubicBezTo>
                  <a:cubicBezTo>
                    <a:pt x="239" y="58"/>
                    <a:pt x="239" y="57"/>
                    <a:pt x="239" y="58"/>
                  </a:cubicBezTo>
                  <a:cubicBezTo>
                    <a:pt x="252" y="68"/>
                    <a:pt x="264" y="79"/>
                    <a:pt x="277" y="90"/>
                  </a:cubicBezTo>
                  <a:cubicBezTo>
                    <a:pt x="178" y="105"/>
                    <a:pt x="85" y="134"/>
                    <a:pt x="0" y="174"/>
                  </a:cubicBezTo>
                  <a:cubicBezTo>
                    <a:pt x="95" y="139"/>
                    <a:pt x="197" y="118"/>
                    <a:pt x="302" y="114"/>
                  </a:cubicBezTo>
                  <a:cubicBezTo>
                    <a:pt x="331" y="112"/>
                    <a:pt x="360" y="112"/>
                    <a:pt x="390" y="114"/>
                  </a:cubicBezTo>
                  <a:cubicBezTo>
                    <a:pt x="374" y="103"/>
                    <a:pt x="357" y="92"/>
                    <a:pt x="340" y="82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1401" y="356"/>
              <a:ext cx="1642" cy="687"/>
            </a:xfrm>
            <a:custGeom>
              <a:avLst/>
              <a:gdLst>
                <a:gd name="T0" fmla="*/ 244 w 282"/>
                <a:gd name="T1" fmla="*/ 0 h 118"/>
                <a:gd name="T2" fmla="*/ 0 w 282"/>
                <a:gd name="T3" fmla="*/ 118 h 118"/>
                <a:gd name="T4" fmla="*/ 6 w 282"/>
                <a:gd name="T5" fmla="*/ 116 h 118"/>
                <a:gd name="T6" fmla="*/ 282 w 282"/>
                <a:gd name="T7" fmla="*/ 32 h 118"/>
                <a:gd name="T8" fmla="*/ 244 w 28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18">
                  <a:moveTo>
                    <a:pt x="244" y="0"/>
                  </a:moveTo>
                  <a:cubicBezTo>
                    <a:pt x="154" y="29"/>
                    <a:pt x="72" y="69"/>
                    <a:pt x="0" y="118"/>
                  </a:cubicBezTo>
                  <a:cubicBezTo>
                    <a:pt x="2" y="118"/>
                    <a:pt x="4" y="117"/>
                    <a:pt x="6" y="116"/>
                  </a:cubicBezTo>
                  <a:cubicBezTo>
                    <a:pt x="90" y="76"/>
                    <a:pt x="183" y="47"/>
                    <a:pt x="282" y="32"/>
                  </a:cubicBezTo>
                  <a:cubicBezTo>
                    <a:pt x="270" y="21"/>
                    <a:pt x="257" y="10"/>
                    <a:pt x="244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410" y="472"/>
              <a:ext cx="914" cy="268"/>
            </a:xfrm>
            <a:custGeom>
              <a:avLst/>
              <a:gdLst>
                <a:gd name="T0" fmla="*/ 70 w 157"/>
                <a:gd name="T1" fmla="*/ 0 h 46"/>
                <a:gd name="T2" fmla="*/ 0 w 157"/>
                <a:gd name="T3" fmla="*/ 4 h 46"/>
                <a:gd name="T4" fmla="*/ 50 w 157"/>
                <a:gd name="T5" fmla="*/ 36 h 46"/>
                <a:gd name="T6" fmla="*/ 157 w 157"/>
                <a:gd name="T7" fmla="*/ 46 h 46"/>
                <a:gd name="T8" fmla="*/ 70 w 15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46">
                  <a:moveTo>
                    <a:pt x="70" y="0"/>
                  </a:moveTo>
                  <a:cubicBezTo>
                    <a:pt x="47" y="1"/>
                    <a:pt x="23" y="2"/>
                    <a:pt x="0" y="4"/>
                  </a:cubicBezTo>
                  <a:cubicBezTo>
                    <a:pt x="17" y="14"/>
                    <a:pt x="34" y="25"/>
                    <a:pt x="50" y="36"/>
                  </a:cubicBezTo>
                  <a:cubicBezTo>
                    <a:pt x="85" y="37"/>
                    <a:pt x="121" y="40"/>
                    <a:pt x="157" y="46"/>
                  </a:cubicBezTo>
                  <a:cubicBezTo>
                    <a:pt x="129" y="29"/>
                    <a:pt x="100" y="14"/>
                    <a:pt x="70" y="0"/>
                  </a:cubicBezTo>
                </a:path>
              </a:pathLst>
            </a:custGeom>
            <a:solidFill>
              <a:srgbClr val="CC2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370" y="1072"/>
              <a:ext cx="693" cy="1154"/>
            </a:xfrm>
            <a:custGeom>
              <a:avLst/>
              <a:gdLst>
                <a:gd name="T0" fmla="*/ 60 w 119"/>
                <a:gd name="T1" fmla="*/ 198 h 198"/>
                <a:gd name="T2" fmla="*/ 0 w 119"/>
                <a:gd name="T3" fmla="*/ 158 h 198"/>
                <a:gd name="T4" fmla="*/ 0 w 119"/>
                <a:gd name="T5" fmla="*/ 39 h 198"/>
                <a:gd name="T6" fmla="*/ 60 w 119"/>
                <a:gd name="T7" fmla="*/ 0 h 198"/>
                <a:gd name="T8" fmla="*/ 119 w 119"/>
                <a:gd name="T9" fmla="*/ 39 h 198"/>
                <a:gd name="T10" fmla="*/ 119 w 119"/>
                <a:gd name="T11" fmla="*/ 158 h 198"/>
                <a:gd name="T12" fmla="*/ 60 w 119"/>
                <a:gd name="T13" fmla="*/ 198 h 198"/>
                <a:gd name="T14" fmla="*/ 60 w 119"/>
                <a:gd name="T15" fmla="*/ 18 h 198"/>
                <a:gd name="T16" fmla="*/ 20 w 119"/>
                <a:gd name="T17" fmla="*/ 39 h 198"/>
                <a:gd name="T18" fmla="*/ 20 w 119"/>
                <a:gd name="T19" fmla="*/ 157 h 198"/>
                <a:gd name="T20" fmla="*/ 20 w 119"/>
                <a:gd name="T21" fmla="*/ 163 h 198"/>
                <a:gd name="T22" fmla="*/ 20 w 119"/>
                <a:gd name="T23" fmla="*/ 163 h 198"/>
                <a:gd name="T24" fmla="*/ 60 w 119"/>
                <a:gd name="T25" fmla="*/ 179 h 198"/>
                <a:gd name="T26" fmla="*/ 99 w 119"/>
                <a:gd name="T27" fmla="*/ 163 h 198"/>
                <a:gd name="T28" fmla="*/ 99 w 119"/>
                <a:gd name="T29" fmla="*/ 163 h 198"/>
                <a:gd name="T30" fmla="*/ 100 w 119"/>
                <a:gd name="T31" fmla="*/ 157 h 198"/>
                <a:gd name="T32" fmla="*/ 100 w 119"/>
                <a:gd name="T33" fmla="*/ 39 h 198"/>
                <a:gd name="T34" fmla="*/ 60 w 119"/>
                <a:gd name="T35" fmla="*/ 1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198">
                  <a:moveTo>
                    <a:pt x="60" y="198"/>
                  </a:moveTo>
                  <a:cubicBezTo>
                    <a:pt x="31" y="198"/>
                    <a:pt x="0" y="186"/>
                    <a:pt x="0" y="1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2"/>
                    <a:pt x="31" y="0"/>
                    <a:pt x="60" y="0"/>
                  </a:cubicBezTo>
                  <a:cubicBezTo>
                    <a:pt x="88" y="0"/>
                    <a:pt x="119" y="12"/>
                    <a:pt x="119" y="39"/>
                  </a:cubicBezTo>
                  <a:cubicBezTo>
                    <a:pt x="119" y="158"/>
                    <a:pt x="119" y="158"/>
                    <a:pt x="119" y="158"/>
                  </a:cubicBezTo>
                  <a:cubicBezTo>
                    <a:pt x="119" y="186"/>
                    <a:pt x="88" y="198"/>
                    <a:pt x="60" y="198"/>
                  </a:cubicBezTo>
                  <a:moveTo>
                    <a:pt x="60" y="18"/>
                  </a:moveTo>
                  <a:cubicBezTo>
                    <a:pt x="40" y="18"/>
                    <a:pt x="20" y="25"/>
                    <a:pt x="20" y="3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2"/>
                    <a:pt x="20" y="163"/>
                    <a:pt x="20" y="163"/>
                  </a:cubicBezTo>
                  <a:cubicBezTo>
                    <a:pt x="20" y="163"/>
                    <a:pt x="20" y="163"/>
                    <a:pt x="20" y="163"/>
                  </a:cubicBezTo>
                  <a:cubicBezTo>
                    <a:pt x="24" y="172"/>
                    <a:pt x="40" y="179"/>
                    <a:pt x="60" y="179"/>
                  </a:cubicBezTo>
                  <a:cubicBezTo>
                    <a:pt x="80" y="179"/>
                    <a:pt x="96" y="172"/>
                    <a:pt x="99" y="16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63"/>
                    <a:pt x="100" y="162"/>
                    <a:pt x="100" y="157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25"/>
                    <a:pt x="80" y="18"/>
                    <a:pt x="60" y="18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auto">
            <a:xfrm>
              <a:off x="4779" y="1084"/>
              <a:ext cx="448" cy="1130"/>
            </a:xfrm>
            <a:custGeom>
              <a:avLst/>
              <a:gdLst>
                <a:gd name="T0" fmla="*/ 69 w 77"/>
                <a:gd name="T1" fmla="*/ 194 h 194"/>
                <a:gd name="T2" fmla="*/ 37 w 77"/>
                <a:gd name="T3" fmla="*/ 185 h 194"/>
                <a:gd name="T4" fmla="*/ 23 w 77"/>
                <a:gd name="T5" fmla="*/ 154 h 194"/>
                <a:gd name="T6" fmla="*/ 23 w 77"/>
                <a:gd name="T7" fmla="*/ 74 h 194"/>
                <a:gd name="T8" fmla="*/ 0 w 77"/>
                <a:gd name="T9" fmla="*/ 74 h 194"/>
                <a:gd name="T10" fmla="*/ 0 w 77"/>
                <a:gd name="T11" fmla="*/ 56 h 194"/>
                <a:gd name="T12" fmla="*/ 23 w 77"/>
                <a:gd name="T13" fmla="*/ 56 h 194"/>
                <a:gd name="T14" fmla="*/ 23 w 77"/>
                <a:gd name="T15" fmla="*/ 14 h 194"/>
                <a:gd name="T16" fmla="*/ 42 w 77"/>
                <a:gd name="T17" fmla="*/ 0 h 194"/>
                <a:gd name="T18" fmla="*/ 42 w 77"/>
                <a:gd name="T19" fmla="*/ 56 h 194"/>
                <a:gd name="T20" fmla="*/ 74 w 77"/>
                <a:gd name="T21" fmla="*/ 56 h 194"/>
                <a:gd name="T22" fmla="*/ 74 w 77"/>
                <a:gd name="T23" fmla="*/ 74 h 194"/>
                <a:gd name="T24" fmla="*/ 71 w 77"/>
                <a:gd name="T25" fmla="*/ 74 h 194"/>
                <a:gd name="T26" fmla="*/ 42 w 77"/>
                <a:gd name="T27" fmla="*/ 74 h 194"/>
                <a:gd name="T28" fmla="*/ 42 w 77"/>
                <a:gd name="T29" fmla="*/ 154 h 194"/>
                <a:gd name="T30" fmla="*/ 74 w 77"/>
                <a:gd name="T31" fmla="*/ 176 h 194"/>
                <a:gd name="T32" fmla="*/ 77 w 77"/>
                <a:gd name="T33" fmla="*/ 176 h 194"/>
                <a:gd name="T34" fmla="*/ 77 w 77"/>
                <a:gd name="T35" fmla="*/ 194 h 194"/>
                <a:gd name="T36" fmla="*/ 74 w 77"/>
                <a:gd name="T37" fmla="*/ 194 h 194"/>
                <a:gd name="T38" fmla="*/ 69 w 77"/>
                <a:gd name="T3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94">
                  <a:moveTo>
                    <a:pt x="69" y="194"/>
                  </a:moveTo>
                  <a:cubicBezTo>
                    <a:pt x="56" y="194"/>
                    <a:pt x="45" y="191"/>
                    <a:pt x="37" y="185"/>
                  </a:cubicBezTo>
                  <a:cubicBezTo>
                    <a:pt x="28" y="179"/>
                    <a:pt x="23" y="168"/>
                    <a:pt x="23" y="15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61" y="74"/>
                    <a:pt x="52" y="74"/>
                    <a:pt x="42" y="7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2" y="173"/>
                    <a:pt x="56" y="175"/>
                    <a:pt x="74" y="176"/>
                  </a:cubicBezTo>
                  <a:cubicBezTo>
                    <a:pt x="77" y="176"/>
                    <a:pt x="77" y="176"/>
                    <a:pt x="77" y="176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4" y="194"/>
                    <a:pt x="74" y="194"/>
                    <a:pt x="74" y="194"/>
                  </a:cubicBezTo>
                  <a:cubicBezTo>
                    <a:pt x="72" y="194"/>
                    <a:pt x="71" y="194"/>
                    <a:pt x="69" y="194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3" name="Freeform 29"/>
            <p:cNvSpPr>
              <a:spLocks noEditPoints="1"/>
            </p:cNvSpPr>
            <p:nvPr userDrawn="1"/>
          </p:nvSpPr>
          <p:spPr bwMode="auto">
            <a:xfrm>
              <a:off x="1185" y="1399"/>
              <a:ext cx="618" cy="1142"/>
            </a:xfrm>
            <a:custGeom>
              <a:avLst/>
              <a:gdLst>
                <a:gd name="T0" fmla="*/ 0 w 106"/>
                <a:gd name="T1" fmla="*/ 196 h 196"/>
                <a:gd name="T2" fmla="*/ 0 w 106"/>
                <a:gd name="T3" fmla="*/ 3 h 196"/>
                <a:gd name="T4" fmla="*/ 18 w 106"/>
                <a:gd name="T5" fmla="*/ 3 h 196"/>
                <a:gd name="T6" fmla="*/ 18 w 106"/>
                <a:gd name="T7" fmla="*/ 13 h 196"/>
                <a:gd name="T8" fmla="*/ 56 w 106"/>
                <a:gd name="T9" fmla="*/ 0 h 196"/>
                <a:gd name="T10" fmla="*/ 74 w 106"/>
                <a:gd name="T11" fmla="*/ 3 h 196"/>
                <a:gd name="T12" fmla="*/ 106 w 106"/>
                <a:gd name="T13" fmla="*/ 39 h 196"/>
                <a:gd name="T14" fmla="*/ 106 w 106"/>
                <a:gd name="T15" fmla="*/ 100 h 196"/>
                <a:gd name="T16" fmla="*/ 55 w 106"/>
                <a:gd name="T17" fmla="*/ 140 h 196"/>
                <a:gd name="T18" fmla="*/ 55 w 106"/>
                <a:gd name="T19" fmla="*/ 140 h 196"/>
                <a:gd name="T20" fmla="*/ 20 w 106"/>
                <a:gd name="T21" fmla="*/ 129 h 196"/>
                <a:gd name="T22" fmla="*/ 20 w 106"/>
                <a:gd name="T23" fmla="*/ 182 h 196"/>
                <a:gd name="T24" fmla="*/ 0 w 106"/>
                <a:gd name="T25" fmla="*/ 196 h 196"/>
                <a:gd name="T26" fmla="*/ 53 w 106"/>
                <a:gd name="T27" fmla="*/ 19 h 196"/>
                <a:gd name="T28" fmla="*/ 20 w 106"/>
                <a:gd name="T29" fmla="*/ 45 h 196"/>
                <a:gd name="T30" fmla="*/ 20 w 106"/>
                <a:gd name="T31" fmla="*/ 102 h 196"/>
                <a:gd name="T32" fmla="*/ 54 w 106"/>
                <a:gd name="T33" fmla="*/ 122 h 196"/>
                <a:gd name="T34" fmla="*/ 54 w 106"/>
                <a:gd name="T35" fmla="*/ 122 h 196"/>
                <a:gd name="T36" fmla="*/ 77 w 106"/>
                <a:gd name="T37" fmla="*/ 116 h 196"/>
                <a:gd name="T38" fmla="*/ 87 w 106"/>
                <a:gd name="T39" fmla="*/ 100 h 196"/>
                <a:gd name="T40" fmla="*/ 87 w 106"/>
                <a:gd name="T41" fmla="*/ 36 h 196"/>
                <a:gd name="T42" fmla="*/ 68 w 106"/>
                <a:gd name="T43" fmla="*/ 21 h 196"/>
                <a:gd name="T44" fmla="*/ 53 w 106"/>
                <a:gd name="T45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96">
                  <a:moveTo>
                    <a:pt x="0" y="19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7" y="5"/>
                    <a:pt x="41" y="0"/>
                    <a:pt x="56" y="0"/>
                  </a:cubicBezTo>
                  <a:cubicBezTo>
                    <a:pt x="63" y="0"/>
                    <a:pt x="68" y="1"/>
                    <a:pt x="74" y="3"/>
                  </a:cubicBezTo>
                  <a:cubicBezTo>
                    <a:pt x="94" y="8"/>
                    <a:pt x="106" y="22"/>
                    <a:pt x="106" y="3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26"/>
                    <a:pt x="80" y="140"/>
                    <a:pt x="55" y="140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41" y="140"/>
                    <a:pt x="28" y="136"/>
                    <a:pt x="20" y="129"/>
                  </a:cubicBezTo>
                  <a:cubicBezTo>
                    <a:pt x="20" y="182"/>
                    <a:pt x="20" y="182"/>
                    <a:pt x="20" y="182"/>
                  </a:cubicBezTo>
                  <a:lnTo>
                    <a:pt x="0" y="196"/>
                  </a:lnTo>
                  <a:close/>
                  <a:moveTo>
                    <a:pt x="53" y="19"/>
                  </a:moveTo>
                  <a:cubicBezTo>
                    <a:pt x="41" y="19"/>
                    <a:pt x="20" y="25"/>
                    <a:pt x="20" y="4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0" y="115"/>
                    <a:pt x="37" y="122"/>
                    <a:pt x="54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63" y="122"/>
                    <a:pt x="71" y="120"/>
                    <a:pt x="77" y="116"/>
                  </a:cubicBezTo>
                  <a:cubicBezTo>
                    <a:pt x="84" y="112"/>
                    <a:pt x="87" y="107"/>
                    <a:pt x="87" y="100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27"/>
                    <a:pt x="74" y="23"/>
                    <a:pt x="68" y="21"/>
                  </a:cubicBezTo>
                  <a:cubicBezTo>
                    <a:pt x="64" y="20"/>
                    <a:pt x="59" y="19"/>
                    <a:pt x="53" y="19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902" y="1399"/>
              <a:ext cx="629" cy="821"/>
            </a:xfrm>
            <a:custGeom>
              <a:avLst/>
              <a:gdLst>
                <a:gd name="T0" fmla="*/ 53 w 108"/>
                <a:gd name="T1" fmla="*/ 141 h 141"/>
                <a:gd name="T2" fmla="*/ 0 w 108"/>
                <a:gd name="T3" fmla="*/ 112 h 141"/>
                <a:gd name="T4" fmla="*/ 0 w 108"/>
                <a:gd name="T5" fmla="*/ 110 h 141"/>
                <a:gd name="T6" fmla="*/ 16 w 108"/>
                <a:gd name="T7" fmla="*/ 100 h 141"/>
                <a:gd name="T8" fmla="*/ 17 w 108"/>
                <a:gd name="T9" fmla="*/ 103 h 141"/>
                <a:gd name="T10" fmla="*/ 53 w 108"/>
                <a:gd name="T11" fmla="*/ 122 h 141"/>
                <a:gd name="T12" fmla="*/ 70 w 108"/>
                <a:gd name="T13" fmla="*/ 120 h 141"/>
                <a:gd name="T14" fmla="*/ 89 w 108"/>
                <a:gd name="T15" fmla="*/ 101 h 141"/>
                <a:gd name="T16" fmla="*/ 54 w 108"/>
                <a:gd name="T17" fmla="*/ 81 h 141"/>
                <a:gd name="T18" fmla="*/ 53 w 108"/>
                <a:gd name="T19" fmla="*/ 81 h 141"/>
                <a:gd name="T20" fmla="*/ 3 w 108"/>
                <a:gd name="T21" fmla="*/ 41 h 141"/>
                <a:gd name="T22" fmla="*/ 36 w 108"/>
                <a:gd name="T23" fmla="*/ 3 h 141"/>
                <a:gd name="T24" fmla="*/ 57 w 108"/>
                <a:gd name="T25" fmla="*/ 0 h 141"/>
                <a:gd name="T26" fmla="*/ 105 w 108"/>
                <a:gd name="T27" fmla="*/ 24 h 141"/>
                <a:gd name="T28" fmla="*/ 106 w 108"/>
                <a:gd name="T29" fmla="*/ 26 h 141"/>
                <a:gd name="T30" fmla="*/ 90 w 108"/>
                <a:gd name="T31" fmla="*/ 36 h 141"/>
                <a:gd name="T32" fmla="*/ 89 w 108"/>
                <a:gd name="T33" fmla="*/ 34 h 141"/>
                <a:gd name="T34" fmla="*/ 58 w 108"/>
                <a:gd name="T35" fmla="*/ 20 h 141"/>
                <a:gd name="T36" fmla="*/ 41 w 108"/>
                <a:gd name="T37" fmla="*/ 22 h 141"/>
                <a:gd name="T38" fmla="*/ 22 w 108"/>
                <a:gd name="T39" fmla="*/ 41 h 141"/>
                <a:gd name="T40" fmla="*/ 56 w 108"/>
                <a:gd name="T41" fmla="*/ 62 h 141"/>
                <a:gd name="T42" fmla="*/ 108 w 108"/>
                <a:gd name="T43" fmla="*/ 101 h 141"/>
                <a:gd name="T44" fmla="*/ 75 w 108"/>
                <a:gd name="T45" fmla="*/ 138 h 141"/>
                <a:gd name="T46" fmla="*/ 53 w 108"/>
                <a:gd name="T4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41">
                  <a:moveTo>
                    <a:pt x="53" y="141"/>
                  </a:moveTo>
                  <a:cubicBezTo>
                    <a:pt x="33" y="141"/>
                    <a:pt x="8" y="134"/>
                    <a:pt x="0" y="11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24" y="120"/>
                    <a:pt x="42" y="122"/>
                    <a:pt x="53" y="122"/>
                  </a:cubicBezTo>
                  <a:cubicBezTo>
                    <a:pt x="58" y="122"/>
                    <a:pt x="65" y="121"/>
                    <a:pt x="70" y="120"/>
                  </a:cubicBezTo>
                  <a:cubicBezTo>
                    <a:pt x="75" y="118"/>
                    <a:pt x="89" y="113"/>
                    <a:pt x="89" y="101"/>
                  </a:cubicBezTo>
                  <a:cubicBezTo>
                    <a:pt x="89" y="86"/>
                    <a:pt x="76" y="84"/>
                    <a:pt x="54" y="81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29" y="78"/>
                    <a:pt x="2" y="74"/>
                    <a:pt x="3" y="41"/>
                  </a:cubicBezTo>
                  <a:cubicBezTo>
                    <a:pt x="3" y="23"/>
                    <a:pt x="15" y="9"/>
                    <a:pt x="36" y="3"/>
                  </a:cubicBezTo>
                  <a:cubicBezTo>
                    <a:pt x="42" y="1"/>
                    <a:pt x="50" y="0"/>
                    <a:pt x="57" y="0"/>
                  </a:cubicBezTo>
                  <a:cubicBezTo>
                    <a:pt x="68" y="0"/>
                    <a:pt x="95" y="3"/>
                    <a:pt x="105" y="24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1" y="21"/>
                    <a:pt x="66" y="20"/>
                    <a:pt x="58" y="20"/>
                  </a:cubicBezTo>
                  <a:cubicBezTo>
                    <a:pt x="52" y="20"/>
                    <a:pt x="46" y="20"/>
                    <a:pt x="41" y="22"/>
                  </a:cubicBezTo>
                  <a:cubicBezTo>
                    <a:pt x="34" y="24"/>
                    <a:pt x="22" y="29"/>
                    <a:pt x="22" y="41"/>
                  </a:cubicBezTo>
                  <a:cubicBezTo>
                    <a:pt x="22" y="56"/>
                    <a:pt x="35" y="59"/>
                    <a:pt x="56" y="62"/>
                  </a:cubicBezTo>
                  <a:cubicBezTo>
                    <a:pt x="81" y="65"/>
                    <a:pt x="108" y="68"/>
                    <a:pt x="108" y="101"/>
                  </a:cubicBezTo>
                  <a:cubicBezTo>
                    <a:pt x="107" y="119"/>
                    <a:pt x="95" y="133"/>
                    <a:pt x="75" y="138"/>
                  </a:cubicBezTo>
                  <a:cubicBezTo>
                    <a:pt x="68" y="140"/>
                    <a:pt x="61" y="141"/>
                    <a:pt x="53" y="141"/>
                  </a:cubicBezTo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6" name="Freeform 32"/>
            <p:cNvSpPr>
              <a:spLocks/>
            </p:cNvSpPr>
            <p:nvPr userDrawn="1"/>
          </p:nvSpPr>
          <p:spPr bwMode="auto">
            <a:xfrm>
              <a:off x="3381" y="1404"/>
              <a:ext cx="1042" cy="810"/>
            </a:xfrm>
            <a:custGeom>
              <a:avLst/>
              <a:gdLst>
                <a:gd name="T0" fmla="*/ 179 w 179"/>
                <a:gd name="T1" fmla="*/ 139 h 139"/>
                <a:gd name="T2" fmla="*/ 160 w 179"/>
                <a:gd name="T3" fmla="*/ 139 h 139"/>
                <a:gd name="T4" fmla="*/ 160 w 179"/>
                <a:gd name="T5" fmla="*/ 40 h 139"/>
                <a:gd name="T6" fmla="*/ 129 w 179"/>
                <a:gd name="T7" fmla="*/ 18 h 139"/>
                <a:gd name="T8" fmla="*/ 99 w 179"/>
                <a:gd name="T9" fmla="*/ 39 h 139"/>
                <a:gd name="T10" fmla="*/ 99 w 179"/>
                <a:gd name="T11" fmla="*/ 139 h 139"/>
                <a:gd name="T12" fmla="*/ 80 w 179"/>
                <a:gd name="T13" fmla="*/ 139 h 139"/>
                <a:gd name="T14" fmla="*/ 80 w 179"/>
                <a:gd name="T15" fmla="*/ 39 h 139"/>
                <a:gd name="T16" fmla="*/ 51 w 179"/>
                <a:gd name="T17" fmla="*/ 18 h 139"/>
                <a:gd name="T18" fmla="*/ 51 w 179"/>
                <a:gd name="T19" fmla="*/ 18 h 139"/>
                <a:gd name="T20" fmla="*/ 19 w 179"/>
                <a:gd name="T21" fmla="*/ 42 h 139"/>
                <a:gd name="T22" fmla="*/ 19 w 179"/>
                <a:gd name="T23" fmla="*/ 139 h 139"/>
                <a:gd name="T24" fmla="*/ 0 w 179"/>
                <a:gd name="T25" fmla="*/ 139 h 139"/>
                <a:gd name="T26" fmla="*/ 0 w 179"/>
                <a:gd name="T27" fmla="*/ 1 h 139"/>
                <a:gd name="T28" fmla="*/ 19 w 179"/>
                <a:gd name="T29" fmla="*/ 1 h 139"/>
                <a:gd name="T30" fmla="*/ 19 w 179"/>
                <a:gd name="T31" fmla="*/ 10 h 139"/>
                <a:gd name="T32" fmla="*/ 53 w 179"/>
                <a:gd name="T33" fmla="*/ 0 h 139"/>
                <a:gd name="T34" fmla="*/ 90 w 179"/>
                <a:gd name="T35" fmla="*/ 16 h 139"/>
                <a:gd name="T36" fmla="*/ 130 w 179"/>
                <a:gd name="T37" fmla="*/ 0 h 139"/>
                <a:gd name="T38" fmla="*/ 179 w 179"/>
                <a:gd name="T39" fmla="*/ 40 h 139"/>
                <a:gd name="T40" fmla="*/ 179 w 179"/>
                <a:gd name="T4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139">
                  <a:moveTo>
                    <a:pt x="179" y="139"/>
                  </a:moveTo>
                  <a:cubicBezTo>
                    <a:pt x="160" y="139"/>
                    <a:pt x="160" y="139"/>
                    <a:pt x="160" y="13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24"/>
                    <a:pt x="143" y="18"/>
                    <a:pt x="129" y="18"/>
                  </a:cubicBezTo>
                  <a:cubicBezTo>
                    <a:pt x="116" y="18"/>
                    <a:pt x="100" y="24"/>
                    <a:pt x="99" y="39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9" y="24"/>
                    <a:pt x="65" y="18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35" y="18"/>
                    <a:pt x="19" y="27"/>
                    <a:pt x="19" y="42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8" y="3"/>
                    <a:pt x="39" y="0"/>
                    <a:pt x="53" y="0"/>
                  </a:cubicBezTo>
                  <a:cubicBezTo>
                    <a:pt x="70" y="0"/>
                    <a:pt x="84" y="6"/>
                    <a:pt x="90" y="16"/>
                  </a:cubicBezTo>
                  <a:cubicBezTo>
                    <a:pt x="100" y="5"/>
                    <a:pt x="117" y="0"/>
                    <a:pt x="130" y="0"/>
                  </a:cubicBezTo>
                  <a:cubicBezTo>
                    <a:pt x="154" y="1"/>
                    <a:pt x="179" y="13"/>
                    <a:pt x="179" y="40"/>
                  </a:cubicBezTo>
                  <a:lnTo>
                    <a:pt x="179" y="139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2630" y="1416"/>
              <a:ext cx="617" cy="804"/>
            </a:xfrm>
            <a:custGeom>
              <a:avLst/>
              <a:gdLst>
                <a:gd name="T0" fmla="*/ 54 w 106"/>
                <a:gd name="T1" fmla="*/ 138 h 138"/>
                <a:gd name="T2" fmla="*/ 54 w 106"/>
                <a:gd name="T3" fmla="*/ 138 h 138"/>
                <a:gd name="T4" fmla="*/ 0 w 106"/>
                <a:gd name="T5" fmla="*/ 98 h 138"/>
                <a:gd name="T6" fmla="*/ 0 w 106"/>
                <a:gd name="T7" fmla="*/ 15 h 138"/>
                <a:gd name="T8" fmla="*/ 19 w 106"/>
                <a:gd name="T9" fmla="*/ 1 h 138"/>
                <a:gd name="T10" fmla="*/ 19 w 106"/>
                <a:gd name="T11" fmla="*/ 98 h 138"/>
                <a:gd name="T12" fmla="*/ 53 w 106"/>
                <a:gd name="T13" fmla="*/ 119 h 138"/>
                <a:gd name="T14" fmla="*/ 87 w 106"/>
                <a:gd name="T15" fmla="*/ 96 h 138"/>
                <a:gd name="T16" fmla="*/ 87 w 106"/>
                <a:gd name="T17" fmla="*/ 0 h 138"/>
                <a:gd name="T18" fmla="*/ 106 w 106"/>
                <a:gd name="T19" fmla="*/ 0 h 138"/>
                <a:gd name="T20" fmla="*/ 106 w 106"/>
                <a:gd name="T21" fmla="*/ 137 h 138"/>
                <a:gd name="T22" fmla="*/ 87 w 106"/>
                <a:gd name="T23" fmla="*/ 137 h 138"/>
                <a:gd name="T24" fmla="*/ 87 w 106"/>
                <a:gd name="T25" fmla="*/ 128 h 138"/>
                <a:gd name="T26" fmla="*/ 54 w 106"/>
                <a:gd name="T2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38">
                  <a:moveTo>
                    <a:pt x="54" y="138"/>
                  </a:moveTo>
                  <a:cubicBezTo>
                    <a:pt x="54" y="138"/>
                    <a:pt x="54" y="138"/>
                    <a:pt x="54" y="138"/>
                  </a:cubicBezTo>
                  <a:cubicBezTo>
                    <a:pt x="27" y="138"/>
                    <a:pt x="0" y="126"/>
                    <a:pt x="0" y="9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112"/>
                    <a:pt x="36" y="119"/>
                    <a:pt x="53" y="119"/>
                  </a:cubicBezTo>
                  <a:cubicBezTo>
                    <a:pt x="70" y="119"/>
                    <a:pt x="87" y="112"/>
                    <a:pt x="87" y="9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79" y="134"/>
                    <a:pt x="68" y="138"/>
                    <a:pt x="54" y="138"/>
                  </a:cubicBez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7" name="Freeform 33"/>
            <p:cNvSpPr>
              <a:spLocks/>
            </p:cNvSpPr>
            <p:nvPr userDrawn="1"/>
          </p:nvSpPr>
          <p:spPr bwMode="auto">
            <a:xfrm>
              <a:off x="4563" y="1439"/>
              <a:ext cx="111" cy="775"/>
            </a:xfrm>
            <a:custGeom>
              <a:avLst/>
              <a:gdLst>
                <a:gd name="T0" fmla="*/ 111 w 111"/>
                <a:gd name="T1" fmla="*/ 775 h 775"/>
                <a:gd name="T2" fmla="*/ 0 w 111"/>
                <a:gd name="T3" fmla="*/ 775 h 775"/>
                <a:gd name="T4" fmla="*/ 0 w 111"/>
                <a:gd name="T5" fmla="*/ 82 h 775"/>
                <a:gd name="T6" fmla="*/ 111 w 111"/>
                <a:gd name="T7" fmla="*/ 0 h 775"/>
                <a:gd name="T8" fmla="*/ 111 w 111"/>
                <a:gd name="T9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775">
                  <a:moveTo>
                    <a:pt x="111" y="775"/>
                  </a:moveTo>
                  <a:lnTo>
                    <a:pt x="0" y="775"/>
                  </a:lnTo>
                  <a:lnTo>
                    <a:pt x="0" y="82"/>
                  </a:lnTo>
                  <a:lnTo>
                    <a:pt x="111" y="0"/>
                  </a:lnTo>
                  <a:lnTo>
                    <a:pt x="111" y="775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5262" y="2098"/>
              <a:ext cx="128" cy="128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22 h 22"/>
                <a:gd name="T4" fmla="*/ 0 w 22"/>
                <a:gd name="T5" fmla="*/ 11 h 22"/>
                <a:gd name="T6" fmla="*/ 11 w 22"/>
                <a:gd name="T7" fmla="*/ 0 h 22"/>
                <a:gd name="T8" fmla="*/ 22 w 22"/>
                <a:gd name="T9" fmla="*/ 11 h 22"/>
                <a:gd name="T10" fmla="*/ 2 w 22"/>
                <a:gd name="T11" fmla="*/ 11 h 22"/>
                <a:gd name="T12" fmla="*/ 11 w 22"/>
                <a:gd name="T13" fmla="*/ 20 h 22"/>
                <a:gd name="T14" fmla="*/ 19 w 22"/>
                <a:gd name="T15" fmla="*/ 11 h 22"/>
                <a:gd name="T16" fmla="*/ 11 w 22"/>
                <a:gd name="T17" fmla="*/ 2 h 22"/>
                <a:gd name="T18" fmla="*/ 2 w 22"/>
                <a:gd name="T19" fmla="*/ 11 h 22"/>
                <a:gd name="T20" fmla="*/ 9 w 22"/>
                <a:gd name="T21" fmla="*/ 17 h 22"/>
                <a:gd name="T22" fmla="*/ 7 w 22"/>
                <a:gd name="T23" fmla="*/ 17 h 22"/>
                <a:gd name="T24" fmla="*/ 7 w 22"/>
                <a:gd name="T25" fmla="*/ 6 h 22"/>
                <a:gd name="T26" fmla="*/ 11 w 22"/>
                <a:gd name="T27" fmla="*/ 5 h 22"/>
                <a:gd name="T28" fmla="*/ 14 w 22"/>
                <a:gd name="T29" fmla="*/ 6 h 22"/>
                <a:gd name="T30" fmla="*/ 16 w 22"/>
                <a:gd name="T31" fmla="*/ 9 h 22"/>
                <a:gd name="T32" fmla="*/ 13 w 22"/>
                <a:gd name="T33" fmla="*/ 11 h 22"/>
                <a:gd name="T34" fmla="*/ 13 w 22"/>
                <a:gd name="T35" fmla="*/ 11 h 22"/>
                <a:gd name="T36" fmla="*/ 15 w 22"/>
                <a:gd name="T37" fmla="*/ 14 h 22"/>
                <a:gd name="T38" fmla="*/ 16 w 22"/>
                <a:gd name="T39" fmla="*/ 17 h 22"/>
                <a:gd name="T40" fmla="*/ 13 w 22"/>
                <a:gd name="T41" fmla="*/ 17 h 22"/>
                <a:gd name="T42" fmla="*/ 13 w 22"/>
                <a:gd name="T43" fmla="*/ 14 h 22"/>
                <a:gd name="T44" fmla="*/ 10 w 22"/>
                <a:gd name="T45" fmla="*/ 12 h 22"/>
                <a:gd name="T46" fmla="*/ 9 w 22"/>
                <a:gd name="T47" fmla="*/ 12 h 22"/>
                <a:gd name="T48" fmla="*/ 9 w 22"/>
                <a:gd name="T49" fmla="*/ 17 h 22"/>
                <a:gd name="T50" fmla="*/ 9 w 22"/>
                <a:gd name="T51" fmla="*/ 11 h 22"/>
                <a:gd name="T52" fmla="*/ 10 w 22"/>
                <a:gd name="T53" fmla="*/ 11 h 22"/>
                <a:gd name="T54" fmla="*/ 13 w 22"/>
                <a:gd name="T55" fmla="*/ 9 h 22"/>
                <a:gd name="T56" fmla="*/ 11 w 22"/>
                <a:gd name="T57" fmla="*/ 7 h 22"/>
                <a:gd name="T58" fmla="*/ 9 w 22"/>
                <a:gd name="T59" fmla="*/ 7 h 22"/>
                <a:gd name="T60" fmla="*/ 9 w 22"/>
                <a:gd name="T6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22" y="17"/>
                    <a:pt x="17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moveTo>
                    <a:pt x="2" y="11"/>
                  </a:moveTo>
                  <a:cubicBezTo>
                    <a:pt x="2" y="16"/>
                    <a:pt x="6" y="20"/>
                    <a:pt x="11" y="20"/>
                  </a:cubicBezTo>
                  <a:cubicBezTo>
                    <a:pt x="16" y="20"/>
                    <a:pt x="19" y="16"/>
                    <a:pt x="19" y="11"/>
                  </a:cubicBezTo>
                  <a:cubicBezTo>
                    <a:pt x="19" y="6"/>
                    <a:pt x="16" y="2"/>
                    <a:pt x="11" y="2"/>
                  </a:cubicBezTo>
                  <a:cubicBezTo>
                    <a:pt x="6" y="2"/>
                    <a:pt x="2" y="6"/>
                    <a:pt x="2" y="11"/>
                  </a:cubicBezTo>
                  <a:moveTo>
                    <a:pt x="9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9" y="5"/>
                    <a:pt x="11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5" y="7"/>
                    <a:pt x="16" y="8"/>
                    <a:pt x="16" y="9"/>
                  </a:cubicBezTo>
                  <a:cubicBezTo>
                    <a:pt x="16" y="10"/>
                    <a:pt x="14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5" y="13"/>
                    <a:pt x="15" y="14"/>
                  </a:cubicBezTo>
                  <a:cubicBezTo>
                    <a:pt x="16" y="16"/>
                    <a:pt x="16" y="16"/>
                    <a:pt x="1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5"/>
                    <a:pt x="13" y="14"/>
                  </a:cubicBezTo>
                  <a:cubicBezTo>
                    <a:pt x="12" y="13"/>
                    <a:pt x="12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9" y="17"/>
                  </a:lnTo>
                  <a:close/>
                  <a:moveTo>
                    <a:pt x="9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3" y="10"/>
                    <a:pt x="13" y="9"/>
                  </a:cubicBezTo>
                  <a:cubicBezTo>
                    <a:pt x="13" y="8"/>
                    <a:pt x="12" y="7"/>
                    <a:pt x="11" y="7"/>
                  </a:cubicBezTo>
                  <a:cubicBezTo>
                    <a:pt x="10" y="7"/>
                    <a:pt x="9" y="7"/>
                    <a:pt x="9" y="7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516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3200" y="2378"/>
              <a:ext cx="41" cy="845"/>
            </a:xfrm>
            <a:custGeom>
              <a:avLst/>
              <a:gdLst>
                <a:gd name="T0" fmla="*/ 0 w 41"/>
                <a:gd name="T1" fmla="*/ 0 h 845"/>
                <a:gd name="T2" fmla="*/ 41 w 41"/>
                <a:gd name="T3" fmla="*/ 0 h 845"/>
                <a:gd name="T4" fmla="*/ 41 w 41"/>
                <a:gd name="T5" fmla="*/ 105 h 845"/>
                <a:gd name="T6" fmla="*/ 0 w 41"/>
                <a:gd name="T7" fmla="*/ 105 h 845"/>
                <a:gd name="T8" fmla="*/ 0 w 41"/>
                <a:gd name="T9" fmla="*/ 0 h 845"/>
                <a:gd name="T10" fmla="*/ 0 w 41"/>
                <a:gd name="T11" fmla="*/ 250 h 845"/>
                <a:gd name="T12" fmla="*/ 41 w 41"/>
                <a:gd name="T13" fmla="*/ 250 h 845"/>
                <a:gd name="T14" fmla="*/ 41 w 41"/>
                <a:gd name="T15" fmla="*/ 845 h 845"/>
                <a:gd name="T16" fmla="*/ 0 w 41"/>
                <a:gd name="T17" fmla="*/ 845 h 845"/>
                <a:gd name="T18" fmla="*/ 0 w 41"/>
                <a:gd name="T19" fmla="*/ 25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845">
                  <a:moveTo>
                    <a:pt x="0" y="0"/>
                  </a:moveTo>
                  <a:lnTo>
                    <a:pt x="41" y="0"/>
                  </a:lnTo>
                  <a:lnTo>
                    <a:pt x="41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0" y="250"/>
                  </a:moveTo>
                  <a:lnTo>
                    <a:pt x="41" y="250"/>
                  </a:lnTo>
                  <a:lnTo>
                    <a:pt x="41" y="845"/>
                  </a:lnTo>
                  <a:lnTo>
                    <a:pt x="0" y="845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3299" y="2378"/>
              <a:ext cx="210" cy="850"/>
            </a:xfrm>
            <a:custGeom>
              <a:avLst/>
              <a:gdLst>
                <a:gd name="T0" fmla="*/ 18 w 36"/>
                <a:gd name="T1" fmla="*/ 0 h 146"/>
                <a:gd name="T2" fmla="*/ 18 w 36"/>
                <a:gd name="T3" fmla="*/ 43 h 146"/>
                <a:gd name="T4" fmla="*/ 34 w 36"/>
                <a:gd name="T5" fmla="*/ 43 h 146"/>
                <a:gd name="T6" fmla="*/ 34 w 36"/>
                <a:gd name="T7" fmla="*/ 53 h 146"/>
                <a:gd name="T8" fmla="*/ 18 w 36"/>
                <a:gd name="T9" fmla="*/ 53 h 146"/>
                <a:gd name="T10" fmla="*/ 18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8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8" y="0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29" y="53"/>
                    <a:pt x="24" y="53"/>
                    <a:pt x="18" y="53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3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4295" y="2378"/>
              <a:ext cx="210" cy="850"/>
            </a:xfrm>
            <a:custGeom>
              <a:avLst/>
              <a:gdLst>
                <a:gd name="T0" fmla="*/ 19 w 36"/>
                <a:gd name="T1" fmla="*/ 0 h 146"/>
                <a:gd name="T2" fmla="*/ 19 w 36"/>
                <a:gd name="T3" fmla="*/ 43 h 146"/>
                <a:gd name="T4" fmla="*/ 35 w 36"/>
                <a:gd name="T5" fmla="*/ 43 h 146"/>
                <a:gd name="T6" fmla="*/ 35 w 36"/>
                <a:gd name="T7" fmla="*/ 53 h 146"/>
                <a:gd name="T8" fmla="*/ 19 w 36"/>
                <a:gd name="T9" fmla="*/ 53 h 146"/>
                <a:gd name="T10" fmla="*/ 19 w 36"/>
                <a:gd name="T11" fmla="*/ 116 h 146"/>
                <a:gd name="T12" fmla="*/ 36 w 36"/>
                <a:gd name="T13" fmla="*/ 136 h 146"/>
                <a:gd name="T14" fmla="*/ 36 w 36"/>
                <a:gd name="T15" fmla="*/ 145 h 146"/>
                <a:gd name="T16" fmla="*/ 12 w 36"/>
                <a:gd name="T17" fmla="*/ 117 h 146"/>
                <a:gd name="T18" fmla="*/ 12 w 36"/>
                <a:gd name="T19" fmla="*/ 53 h 146"/>
                <a:gd name="T20" fmla="*/ 0 w 36"/>
                <a:gd name="T21" fmla="*/ 53 h 146"/>
                <a:gd name="T22" fmla="*/ 0 w 36"/>
                <a:gd name="T23" fmla="*/ 43 h 146"/>
                <a:gd name="T24" fmla="*/ 12 w 36"/>
                <a:gd name="T25" fmla="*/ 43 h 146"/>
                <a:gd name="T26" fmla="*/ 12 w 36"/>
                <a:gd name="T27" fmla="*/ 0 h 146"/>
                <a:gd name="T28" fmla="*/ 19 w 36"/>
                <a:gd name="T2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9" y="0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29" y="53"/>
                    <a:pt x="24" y="53"/>
                    <a:pt x="19" y="53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9" y="134"/>
                    <a:pt x="27" y="135"/>
                    <a:pt x="36" y="136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24" y="146"/>
                    <a:pt x="12" y="140"/>
                    <a:pt x="12" y="11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2402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2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9" y="93"/>
                    <a:pt x="22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4516" y="2593"/>
              <a:ext cx="362" cy="647"/>
            </a:xfrm>
            <a:custGeom>
              <a:avLst/>
              <a:gdLst>
                <a:gd name="T0" fmla="*/ 49 w 62"/>
                <a:gd name="T1" fmla="*/ 34 h 111"/>
                <a:gd name="T2" fmla="*/ 47 w 62"/>
                <a:gd name="T3" fmla="*/ 25 h 111"/>
                <a:gd name="T4" fmla="*/ 36 w 62"/>
                <a:gd name="T5" fmla="*/ 16 h 111"/>
                <a:gd name="T6" fmla="*/ 25 w 62"/>
                <a:gd name="T7" fmla="*/ 16 h 111"/>
                <a:gd name="T8" fmla="*/ 13 w 62"/>
                <a:gd name="T9" fmla="*/ 27 h 111"/>
                <a:gd name="T10" fmla="*/ 7 w 62"/>
                <a:gd name="T11" fmla="*/ 21 h 111"/>
                <a:gd name="T12" fmla="*/ 53 w 62"/>
                <a:gd name="T13" fmla="*/ 19 h 111"/>
                <a:gd name="T14" fmla="*/ 56 w 62"/>
                <a:gd name="T15" fmla="*/ 35 h 111"/>
                <a:gd name="T16" fmla="*/ 56 w 62"/>
                <a:gd name="T17" fmla="*/ 89 h 111"/>
                <a:gd name="T18" fmla="*/ 62 w 62"/>
                <a:gd name="T19" fmla="*/ 99 h 111"/>
                <a:gd name="T20" fmla="*/ 62 w 62"/>
                <a:gd name="T21" fmla="*/ 108 h 111"/>
                <a:gd name="T22" fmla="*/ 50 w 62"/>
                <a:gd name="T23" fmla="*/ 100 h 111"/>
                <a:gd name="T24" fmla="*/ 30 w 62"/>
                <a:gd name="T25" fmla="*/ 111 h 111"/>
                <a:gd name="T26" fmla="*/ 21 w 62"/>
                <a:gd name="T27" fmla="*/ 109 h 111"/>
                <a:gd name="T28" fmla="*/ 14 w 62"/>
                <a:gd name="T29" fmla="*/ 53 h 111"/>
                <a:gd name="T30" fmla="*/ 49 w 62"/>
                <a:gd name="T31" fmla="*/ 47 h 111"/>
                <a:gd name="T32" fmla="*/ 49 w 62"/>
                <a:gd name="T33" fmla="*/ 34 h 111"/>
                <a:gd name="T34" fmla="*/ 49 w 62"/>
                <a:gd name="T35" fmla="*/ 57 h 111"/>
                <a:gd name="T36" fmla="*/ 18 w 62"/>
                <a:gd name="T37" fmla="*/ 61 h 111"/>
                <a:gd name="T38" fmla="*/ 23 w 62"/>
                <a:gd name="T39" fmla="*/ 99 h 111"/>
                <a:gd name="T40" fmla="*/ 30 w 62"/>
                <a:gd name="T41" fmla="*/ 100 h 111"/>
                <a:gd name="T42" fmla="*/ 49 w 62"/>
                <a:gd name="T43" fmla="*/ 83 h 111"/>
                <a:gd name="T44" fmla="*/ 49 w 62"/>
                <a:gd name="T45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111">
                  <a:moveTo>
                    <a:pt x="49" y="34"/>
                  </a:moveTo>
                  <a:cubicBezTo>
                    <a:pt x="49" y="31"/>
                    <a:pt x="49" y="28"/>
                    <a:pt x="47" y="25"/>
                  </a:cubicBezTo>
                  <a:cubicBezTo>
                    <a:pt x="45" y="20"/>
                    <a:pt x="41" y="17"/>
                    <a:pt x="36" y="16"/>
                  </a:cubicBezTo>
                  <a:cubicBezTo>
                    <a:pt x="32" y="15"/>
                    <a:pt x="29" y="15"/>
                    <a:pt x="25" y="16"/>
                  </a:cubicBezTo>
                  <a:cubicBezTo>
                    <a:pt x="20" y="17"/>
                    <a:pt x="16" y="20"/>
                    <a:pt x="13" y="2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5" y="1"/>
                    <a:pt x="44" y="0"/>
                    <a:pt x="53" y="19"/>
                  </a:cubicBezTo>
                  <a:cubicBezTo>
                    <a:pt x="55" y="24"/>
                    <a:pt x="56" y="29"/>
                    <a:pt x="56" y="3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97"/>
                    <a:pt x="59" y="99"/>
                    <a:pt x="62" y="99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57" y="109"/>
                    <a:pt x="52" y="106"/>
                    <a:pt x="50" y="100"/>
                  </a:cubicBezTo>
                  <a:cubicBezTo>
                    <a:pt x="44" y="109"/>
                    <a:pt x="37" y="111"/>
                    <a:pt x="30" y="111"/>
                  </a:cubicBezTo>
                  <a:cubicBezTo>
                    <a:pt x="27" y="111"/>
                    <a:pt x="24" y="110"/>
                    <a:pt x="21" y="109"/>
                  </a:cubicBezTo>
                  <a:cubicBezTo>
                    <a:pt x="2" y="101"/>
                    <a:pt x="0" y="67"/>
                    <a:pt x="14" y="53"/>
                  </a:cubicBezTo>
                  <a:cubicBezTo>
                    <a:pt x="22" y="44"/>
                    <a:pt x="36" y="43"/>
                    <a:pt x="49" y="47"/>
                  </a:cubicBezTo>
                  <a:lnTo>
                    <a:pt x="49" y="34"/>
                  </a:lnTo>
                  <a:close/>
                  <a:moveTo>
                    <a:pt x="49" y="57"/>
                  </a:moveTo>
                  <a:cubicBezTo>
                    <a:pt x="39" y="53"/>
                    <a:pt x="26" y="52"/>
                    <a:pt x="18" y="61"/>
                  </a:cubicBezTo>
                  <a:cubicBezTo>
                    <a:pt x="9" y="71"/>
                    <a:pt x="10" y="93"/>
                    <a:pt x="23" y="99"/>
                  </a:cubicBezTo>
                  <a:cubicBezTo>
                    <a:pt x="25" y="100"/>
                    <a:pt x="28" y="100"/>
                    <a:pt x="30" y="100"/>
                  </a:cubicBezTo>
                  <a:cubicBezTo>
                    <a:pt x="38" y="100"/>
                    <a:pt x="49" y="96"/>
                    <a:pt x="49" y="83"/>
                  </a:cubicBezTo>
                  <a:lnTo>
                    <a:pt x="49" y="57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832" y="2622"/>
              <a:ext cx="506" cy="601"/>
            </a:xfrm>
            <a:custGeom>
              <a:avLst/>
              <a:gdLst>
                <a:gd name="T0" fmla="*/ 47 w 87"/>
                <a:gd name="T1" fmla="*/ 103 h 103"/>
                <a:gd name="T2" fmla="*/ 40 w 87"/>
                <a:gd name="T3" fmla="*/ 103 h 103"/>
                <a:gd name="T4" fmla="*/ 40 w 87"/>
                <a:gd name="T5" fmla="*/ 28 h 103"/>
                <a:gd name="T6" fmla="*/ 24 w 87"/>
                <a:gd name="T7" fmla="*/ 9 h 103"/>
                <a:gd name="T8" fmla="*/ 7 w 87"/>
                <a:gd name="T9" fmla="*/ 31 h 103"/>
                <a:gd name="T10" fmla="*/ 7 w 87"/>
                <a:gd name="T11" fmla="*/ 103 h 103"/>
                <a:gd name="T12" fmla="*/ 0 w 87"/>
                <a:gd name="T13" fmla="*/ 103 h 103"/>
                <a:gd name="T14" fmla="*/ 0 w 87"/>
                <a:gd name="T15" fmla="*/ 1 h 103"/>
                <a:gd name="T16" fmla="*/ 7 w 87"/>
                <a:gd name="T17" fmla="*/ 1 h 103"/>
                <a:gd name="T18" fmla="*/ 7 w 87"/>
                <a:gd name="T19" fmla="*/ 11 h 103"/>
                <a:gd name="T20" fmla="*/ 25 w 87"/>
                <a:gd name="T21" fmla="*/ 0 h 103"/>
                <a:gd name="T22" fmla="*/ 44 w 87"/>
                <a:gd name="T23" fmla="*/ 15 h 103"/>
                <a:gd name="T24" fmla="*/ 64 w 87"/>
                <a:gd name="T25" fmla="*/ 1 h 103"/>
                <a:gd name="T26" fmla="*/ 87 w 87"/>
                <a:gd name="T27" fmla="*/ 29 h 103"/>
                <a:gd name="T28" fmla="*/ 87 w 87"/>
                <a:gd name="T29" fmla="*/ 103 h 103"/>
                <a:gd name="T30" fmla="*/ 80 w 87"/>
                <a:gd name="T31" fmla="*/ 103 h 103"/>
                <a:gd name="T32" fmla="*/ 80 w 87"/>
                <a:gd name="T33" fmla="*/ 29 h 103"/>
                <a:gd name="T34" fmla="*/ 64 w 87"/>
                <a:gd name="T35" fmla="*/ 10 h 103"/>
                <a:gd name="T36" fmla="*/ 47 w 87"/>
                <a:gd name="T37" fmla="*/ 28 h 103"/>
                <a:gd name="T38" fmla="*/ 47 w 87"/>
                <a:gd name="T3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03">
                  <a:moveTo>
                    <a:pt x="47" y="103"/>
                  </a:moveTo>
                  <a:cubicBezTo>
                    <a:pt x="40" y="103"/>
                    <a:pt x="40" y="103"/>
                    <a:pt x="40" y="103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5"/>
                    <a:pt x="32" y="9"/>
                    <a:pt x="24" y="9"/>
                  </a:cubicBezTo>
                  <a:cubicBezTo>
                    <a:pt x="15" y="10"/>
                    <a:pt x="7" y="18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3"/>
                    <a:pt x="19" y="0"/>
                    <a:pt x="25" y="0"/>
                  </a:cubicBezTo>
                  <a:cubicBezTo>
                    <a:pt x="33" y="0"/>
                    <a:pt x="41" y="5"/>
                    <a:pt x="44" y="15"/>
                  </a:cubicBezTo>
                  <a:cubicBezTo>
                    <a:pt x="48" y="5"/>
                    <a:pt x="56" y="1"/>
                    <a:pt x="64" y="1"/>
                  </a:cubicBezTo>
                  <a:cubicBezTo>
                    <a:pt x="76" y="1"/>
                    <a:pt x="87" y="10"/>
                    <a:pt x="87" y="29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16"/>
                    <a:pt x="72" y="10"/>
                    <a:pt x="64" y="10"/>
                  </a:cubicBezTo>
                  <a:cubicBezTo>
                    <a:pt x="56" y="10"/>
                    <a:pt x="47" y="16"/>
                    <a:pt x="47" y="28"/>
                  </a:cubicBezTo>
                  <a:lnTo>
                    <a:pt x="47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2822" y="2622"/>
              <a:ext cx="291" cy="612"/>
            </a:xfrm>
            <a:custGeom>
              <a:avLst/>
              <a:gdLst>
                <a:gd name="T0" fmla="*/ 50 w 50"/>
                <a:gd name="T1" fmla="*/ 76 h 105"/>
                <a:gd name="T2" fmla="*/ 35 w 50"/>
                <a:gd name="T3" fmla="*/ 102 h 105"/>
                <a:gd name="T4" fmla="*/ 35 w 50"/>
                <a:gd name="T5" fmla="*/ 102 h 105"/>
                <a:gd name="T6" fmla="*/ 15 w 50"/>
                <a:gd name="T7" fmla="*/ 102 h 105"/>
                <a:gd name="T8" fmla="*/ 0 w 50"/>
                <a:gd name="T9" fmla="*/ 76 h 105"/>
                <a:gd name="T10" fmla="*/ 0 w 50"/>
                <a:gd name="T11" fmla="*/ 29 h 105"/>
                <a:gd name="T12" fmla="*/ 15 w 50"/>
                <a:gd name="T13" fmla="*/ 2 h 105"/>
                <a:gd name="T14" fmla="*/ 25 w 50"/>
                <a:gd name="T15" fmla="*/ 0 h 105"/>
                <a:gd name="T16" fmla="*/ 35 w 50"/>
                <a:gd name="T17" fmla="*/ 2 h 105"/>
                <a:gd name="T18" fmla="*/ 50 w 50"/>
                <a:gd name="T19" fmla="*/ 29 h 105"/>
                <a:gd name="T20" fmla="*/ 44 w 50"/>
                <a:gd name="T21" fmla="*/ 29 h 105"/>
                <a:gd name="T22" fmla="*/ 33 w 50"/>
                <a:gd name="T23" fmla="*/ 12 h 105"/>
                <a:gd name="T24" fmla="*/ 25 w 50"/>
                <a:gd name="T25" fmla="*/ 11 h 105"/>
                <a:gd name="T26" fmla="*/ 17 w 50"/>
                <a:gd name="T27" fmla="*/ 12 h 105"/>
                <a:gd name="T28" fmla="*/ 7 w 50"/>
                <a:gd name="T29" fmla="*/ 29 h 105"/>
                <a:gd name="T30" fmla="*/ 7 w 50"/>
                <a:gd name="T31" fmla="*/ 76 h 105"/>
                <a:gd name="T32" fmla="*/ 17 w 50"/>
                <a:gd name="T33" fmla="*/ 92 h 105"/>
                <a:gd name="T34" fmla="*/ 33 w 50"/>
                <a:gd name="T35" fmla="*/ 92 h 105"/>
                <a:gd name="T36" fmla="*/ 33 w 50"/>
                <a:gd name="T37" fmla="*/ 92 h 105"/>
                <a:gd name="T38" fmla="*/ 44 w 50"/>
                <a:gd name="T39" fmla="*/ 76 h 105"/>
                <a:gd name="T40" fmla="*/ 50 w 50"/>
                <a:gd name="T41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105">
                  <a:moveTo>
                    <a:pt x="50" y="76"/>
                  </a:moveTo>
                  <a:cubicBezTo>
                    <a:pt x="50" y="90"/>
                    <a:pt x="44" y="99"/>
                    <a:pt x="35" y="102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29" y="105"/>
                    <a:pt x="22" y="105"/>
                    <a:pt x="15" y="102"/>
                  </a:cubicBezTo>
                  <a:cubicBezTo>
                    <a:pt x="7" y="99"/>
                    <a:pt x="0" y="90"/>
                    <a:pt x="0" y="7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18" y="1"/>
                    <a:pt x="22" y="0"/>
                    <a:pt x="25" y="0"/>
                  </a:cubicBezTo>
                  <a:cubicBezTo>
                    <a:pt x="28" y="0"/>
                    <a:pt x="32" y="1"/>
                    <a:pt x="35" y="2"/>
                  </a:cubicBezTo>
                  <a:cubicBezTo>
                    <a:pt x="44" y="6"/>
                    <a:pt x="50" y="15"/>
                    <a:pt x="50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0"/>
                    <a:pt x="39" y="15"/>
                    <a:pt x="33" y="12"/>
                  </a:cubicBezTo>
                  <a:cubicBezTo>
                    <a:pt x="31" y="11"/>
                    <a:pt x="28" y="11"/>
                    <a:pt x="25" y="11"/>
                  </a:cubicBezTo>
                  <a:cubicBezTo>
                    <a:pt x="22" y="11"/>
                    <a:pt x="20" y="11"/>
                    <a:pt x="17" y="12"/>
                  </a:cubicBezTo>
                  <a:cubicBezTo>
                    <a:pt x="12" y="14"/>
                    <a:pt x="7" y="19"/>
                    <a:pt x="7" y="29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7" y="85"/>
                    <a:pt x="12" y="90"/>
                    <a:pt x="17" y="92"/>
                  </a:cubicBezTo>
                  <a:cubicBezTo>
                    <a:pt x="22" y="95"/>
                    <a:pt x="28" y="95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9" y="90"/>
                    <a:pt x="44" y="85"/>
                    <a:pt x="44" y="76"/>
                  </a:cubicBezTo>
                  <a:lnTo>
                    <a:pt x="50" y="76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3573" y="2622"/>
              <a:ext cx="326" cy="606"/>
            </a:xfrm>
            <a:custGeom>
              <a:avLst/>
              <a:gdLst>
                <a:gd name="T0" fmla="*/ 7 w 56"/>
                <a:gd name="T1" fmla="*/ 75 h 104"/>
                <a:gd name="T2" fmla="*/ 8 w 56"/>
                <a:gd name="T3" fmla="*/ 84 h 104"/>
                <a:gd name="T4" fmla="*/ 20 w 56"/>
                <a:gd name="T5" fmla="*/ 93 h 104"/>
                <a:gd name="T6" fmla="*/ 30 w 56"/>
                <a:gd name="T7" fmla="*/ 93 h 104"/>
                <a:gd name="T8" fmla="*/ 43 w 56"/>
                <a:gd name="T9" fmla="*/ 82 h 104"/>
                <a:gd name="T10" fmla="*/ 49 w 56"/>
                <a:gd name="T11" fmla="*/ 88 h 104"/>
                <a:gd name="T12" fmla="*/ 31 w 56"/>
                <a:gd name="T13" fmla="*/ 103 h 104"/>
                <a:gd name="T14" fmla="*/ 19 w 56"/>
                <a:gd name="T15" fmla="*/ 103 h 104"/>
                <a:gd name="T16" fmla="*/ 3 w 56"/>
                <a:gd name="T17" fmla="*/ 90 h 104"/>
                <a:gd name="T18" fmla="*/ 0 w 56"/>
                <a:gd name="T19" fmla="*/ 74 h 104"/>
                <a:gd name="T20" fmla="*/ 0 w 56"/>
                <a:gd name="T21" fmla="*/ 28 h 104"/>
                <a:gd name="T22" fmla="*/ 15 w 56"/>
                <a:gd name="T23" fmla="*/ 2 h 104"/>
                <a:gd name="T24" fmla="*/ 35 w 56"/>
                <a:gd name="T25" fmla="*/ 2 h 104"/>
                <a:gd name="T26" fmla="*/ 39 w 56"/>
                <a:gd name="T27" fmla="*/ 59 h 104"/>
                <a:gd name="T28" fmla="*/ 7 w 56"/>
                <a:gd name="T29" fmla="*/ 64 h 104"/>
                <a:gd name="T30" fmla="*/ 7 w 56"/>
                <a:gd name="T31" fmla="*/ 75 h 104"/>
                <a:gd name="T32" fmla="*/ 7 w 56"/>
                <a:gd name="T33" fmla="*/ 55 h 104"/>
                <a:gd name="T34" fmla="*/ 36 w 56"/>
                <a:gd name="T35" fmla="*/ 50 h 104"/>
                <a:gd name="T36" fmla="*/ 33 w 56"/>
                <a:gd name="T37" fmla="*/ 12 h 104"/>
                <a:gd name="T38" fmla="*/ 17 w 56"/>
                <a:gd name="T39" fmla="*/ 12 h 104"/>
                <a:gd name="T40" fmla="*/ 7 w 56"/>
                <a:gd name="T41" fmla="*/ 28 h 104"/>
                <a:gd name="T42" fmla="*/ 7 w 56"/>
                <a:gd name="T43" fmla="*/ 5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04">
                  <a:moveTo>
                    <a:pt x="7" y="75"/>
                  </a:moveTo>
                  <a:cubicBezTo>
                    <a:pt x="7" y="78"/>
                    <a:pt x="7" y="81"/>
                    <a:pt x="8" y="84"/>
                  </a:cubicBezTo>
                  <a:cubicBezTo>
                    <a:pt x="11" y="88"/>
                    <a:pt x="15" y="92"/>
                    <a:pt x="20" y="93"/>
                  </a:cubicBezTo>
                  <a:cubicBezTo>
                    <a:pt x="23" y="94"/>
                    <a:pt x="27" y="94"/>
                    <a:pt x="30" y="93"/>
                  </a:cubicBezTo>
                  <a:cubicBezTo>
                    <a:pt x="35" y="92"/>
                    <a:pt x="40" y="89"/>
                    <a:pt x="43" y="82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5" y="97"/>
                    <a:pt x="38" y="102"/>
                    <a:pt x="31" y="103"/>
                  </a:cubicBezTo>
                  <a:cubicBezTo>
                    <a:pt x="27" y="104"/>
                    <a:pt x="23" y="104"/>
                    <a:pt x="19" y="103"/>
                  </a:cubicBezTo>
                  <a:cubicBezTo>
                    <a:pt x="13" y="102"/>
                    <a:pt x="6" y="97"/>
                    <a:pt x="3" y="90"/>
                  </a:cubicBezTo>
                  <a:cubicBezTo>
                    <a:pt x="1" y="85"/>
                    <a:pt x="0" y="80"/>
                    <a:pt x="0" y="7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6"/>
                    <a:pt x="15" y="2"/>
                  </a:cubicBezTo>
                  <a:cubicBezTo>
                    <a:pt x="22" y="0"/>
                    <a:pt x="29" y="0"/>
                    <a:pt x="35" y="2"/>
                  </a:cubicBezTo>
                  <a:cubicBezTo>
                    <a:pt x="53" y="10"/>
                    <a:pt x="56" y="46"/>
                    <a:pt x="39" y="59"/>
                  </a:cubicBezTo>
                  <a:cubicBezTo>
                    <a:pt x="30" y="67"/>
                    <a:pt x="16" y="64"/>
                    <a:pt x="7" y="64"/>
                  </a:cubicBezTo>
                  <a:lnTo>
                    <a:pt x="7" y="75"/>
                  </a:lnTo>
                  <a:close/>
                  <a:moveTo>
                    <a:pt x="7" y="55"/>
                  </a:moveTo>
                  <a:cubicBezTo>
                    <a:pt x="13" y="55"/>
                    <a:pt x="27" y="57"/>
                    <a:pt x="36" y="50"/>
                  </a:cubicBezTo>
                  <a:cubicBezTo>
                    <a:pt x="47" y="42"/>
                    <a:pt x="45" y="17"/>
                    <a:pt x="33" y="12"/>
                  </a:cubicBezTo>
                  <a:cubicBezTo>
                    <a:pt x="28" y="10"/>
                    <a:pt x="22" y="10"/>
                    <a:pt x="17" y="12"/>
                  </a:cubicBezTo>
                  <a:cubicBezTo>
                    <a:pt x="11" y="15"/>
                    <a:pt x="7" y="20"/>
                    <a:pt x="7" y="28"/>
                  </a:cubicBezTo>
                  <a:lnTo>
                    <a:pt x="7" y="55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3934" y="2622"/>
              <a:ext cx="297" cy="601"/>
            </a:xfrm>
            <a:custGeom>
              <a:avLst/>
              <a:gdLst>
                <a:gd name="T0" fmla="*/ 44 w 51"/>
                <a:gd name="T1" fmla="*/ 103 h 103"/>
                <a:gd name="T2" fmla="*/ 44 w 51"/>
                <a:gd name="T3" fmla="*/ 29 h 103"/>
                <a:gd name="T4" fmla="*/ 26 w 51"/>
                <a:gd name="T5" fmla="*/ 10 h 103"/>
                <a:gd name="T6" fmla="*/ 7 w 51"/>
                <a:gd name="T7" fmla="*/ 31 h 103"/>
                <a:gd name="T8" fmla="*/ 7 w 51"/>
                <a:gd name="T9" fmla="*/ 103 h 103"/>
                <a:gd name="T10" fmla="*/ 0 w 51"/>
                <a:gd name="T11" fmla="*/ 103 h 103"/>
                <a:gd name="T12" fmla="*/ 0 w 51"/>
                <a:gd name="T13" fmla="*/ 1 h 103"/>
                <a:gd name="T14" fmla="*/ 7 w 51"/>
                <a:gd name="T15" fmla="*/ 1 h 103"/>
                <a:gd name="T16" fmla="*/ 7 w 51"/>
                <a:gd name="T17" fmla="*/ 11 h 103"/>
                <a:gd name="T18" fmla="*/ 26 w 51"/>
                <a:gd name="T19" fmla="*/ 0 h 103"/>
                <a:gd name="T20" fmla="*/ 51 w 51"/>
                <a:gd name="T21" fmla="*/ 29 h 103"/>
                <a:gd name="T22" fmla="*/ 51 w 51"/>
                <a:gd name="T23" fmla="*/ 103 h 103"/>
                <a:gd name="T24" fmla="*/ 44 w 5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5" y="10"/>
                    <a:pt x="26" y="10"/>
                  </a:cubicBezTo>
                  <a:cubicBezTo>
                    <a:pt x="17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6" y="0"/>
                  </a:cubicBezTo>
                  <a:cubicBezTo>
                    <a:pt x="38" y="0"/>
                    <a:pt x="51" y="9"/>
                    <a:pt x="51" y="29"/>
                  </a:cubicBezTo>
                  <a:cubicBezTo>
                    <a:pt x="51" y="103"/>
                    <a:pt x="51" y="103"/>
                    <a:pt x="51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4953" y="2622"/>
              <a:ext cx="291" cy="601"/>
            </a:xfrm>
            <a:custGeom>
              <a:avLst/>
              <a:gdLst>
                <a:gd name="T0" fmla="*/ 44 w 50"/>
                <a:gd name="T1" fmla="*/ 103 h 103"/>
                <a:gd name="T2" fmla="*/ 44 w 50"/>
                <a:gd name="T3" fmla="*/ 29 h 103"/>
                <a:gd name="T4" fmla="*/ 25 w 50"/>
                <a:gd name="T5" fmla="*/ 10 h 103"/>
                <a:gd name="T6" fmla="*/ 7 w 50"/>
                <a:gd name="T7" fmla="*/ 31 h 103"/>
                <a:gd name="T8" fmla="*/ 7 w 50"/>
                <a:gd name="T9" fmla="*/ 103 h 103"/>
                <a:gd name="T10" fmla="*/ 0 w 50"/>
                <a:gd name="T11" fmla="*/ 103 h 103"/>
                <a:gd name="T12" fmla="*/ 0 w 50"/>
                <a:gd name="T13" fmla="*/ 1 h 103"/>
                <a:gd name="T14" fmla="*/ 7 w 50"/>
                <a:gd name="T15" fmla="*/ 1 h 103"/>
                <a:gd name="T16" fmla="*/ 7 w 50"/>
                <a:gd name="T17" fmla="*/ 11 h 103"/>
                <a:gd name="T18" fmla="*/ 25 w 50"/>
                <a:gd name="T19" fmla="*/ 0 h 103"/>
                <a:gd name="T20" fmla="*/ 50 w 50"/>
                <a:gd name="T21" fmla="*/ 29 h 103"/>
                <a:gd name="T22" fmla="*/ 50 w 50"/>
                <a:gd name="T23" fmla="*/ 103 h 103"/>
                <a:gd name="T24" fmla="*/ 44 w 50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103">
                  <a:moveTo>
                    <a:pt x="44" y="103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4" y="17"/>
                    <a:pt x="34" y="10"/>
                    <a:pt x="25" y="10"/>
                  </a:cubicBezTo>
                  <a:cubicBezTo>
                    <a:pt x="16" y="10"/>
                    <a:pt x="7" y="17"/>
                    <a:pt x="7" y="31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"/>
                    <a:pt x="19" y="0"/>
                    <a:pt x="25" y="0"/>
                  </a:cubicBezTo>
                  <a:cubicBezTo>
                    <a:pt x="38" y="0"/>
                    <a:pt x="50" y="9"/>
                    <a:pt x="50" y="29"/>
                  </a:cubicBezTo>
                  <a:cubicBezTo>
                    <a:pt x="50" y="103"/>
                    <a:pt x="50" y="103"/>
                    <a:pt x="50" y="103"/>
                  </a:cubicBezTo>
                  <a:lnTo>
                    <a:pt x="44" y="103"/>
                  </a:lnTo>
                  <a:close/>
                </a:path>
              </a:pathLst>
            </a:custGeom>
            <a:solidFill>
              <a:srgbClr val="7F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grpSp>
        <p:nvGrpSpPr>
          <p:cNvPr id="2" name="Group 8"/>
          <p:cNvGrpSpPr>
            <a:grpSpLocks noChangeAspect="1"/>
          </p:cNvGrpSpPr>
          <p:nvPr userDrawn="1"/>
        </p:nvGrpSpPr>
        <p:grpSpPr bwMode="auto">
          <a:xfrm>
            <a:off x="10208146" y="5766392"/>
            <a:ext cx="1649421" cy="887653"/>
            <a:chOff x="4458" y="2489"/>
            <a:chExt cx="1022" cy="550"/>
          </a:xfrm>
        </p:grpSpPr>
        <p:sp>
          <p:nvSpPr>
            <p:cNvPr id="8" name="Freeform 12"/>
            <p:cNvSpPr>
              <a:spLocks noEditPoints="1"/>
            </p:cNvSpPr>
            <p:nvPr userDrawn="1"/>
          </p:nvSpPr>
          <p:spPr bwMode="auto">
            <a:xfrm>
              <a:off x="4458" y="2489"/>
              <a:ext cx="517" cy="320"/>
            </a:xfrm>
            <a:custGeom>
              <a:avLst/>
              <a:gdLst>
                <a:gd name="T0" fmla="*/ 1280 w 4081"/>
                <a:gd name="T1" fmla="*/ 2149 h 2517"/>
                <a:gd name="T2" fmla="*/ 1557 w 4081"/>
                <a:gd name="T3" fmla="*/ 2392 h 2517"/>
                <a:gd name="T4" fmla="*/ 1280 w 4081"/>
                <a:gd name="T5" fmla="*/ 2149 h 2517"/>
                <a:gd name="T6" fmla="*/ 1136 w 4081"/>
                <a:gd name="T7" fmla="*/ 2284 h 2517"/>
                <a:gd name="T8" fmla="*/ 1082 w 4081"/>
                <a:gd name="T9" fmla="*/ 2094 h 2517"/>
                <a:gd name="T10" fmla="*/ 948 w 4081"/>
                <a:gd name="T11" fmla="*/ 2190 h 2517"/>
                <a:gd name="T12" fmla="*/ 1136 w 4081"/>
                <a:gd name="T13" fmla="*/ 2284 h 2517"/>
                <a:gd name="T14" fmla="*/ 524 w 4081"/>
                <a:gd name="T15" fmla="*/ 1811 h 2517"/>
                <a:gd name="T16" fmla="*/ 702 w 4081"/>
                <a:gd name="T17" fmla="*/ 2172 h 2517"/>
                <a:gd name="T18" fmla="*/ 524 w 4081"/>
                <a:gd name="T19" fmla="*/ 1811 h 2517"/>
                <a:gd name="T20" fmla="*/ 526 w 4081"/>
                <a:gd name="T21" fmla="*/ 1307 h 2517"/>
                <a:gd name="T22" fmla="*/ 559 w 4081"/>
                <a:gd name="T23" fmla="*/ 1513 h 2517"/>
                <a:gd name="T24" fmla="*/ 653 w 4081"/>
                <a:gd name="T25" fmla="*/ 1160 h 2517"/>
                <a:gd name="T26" fmla="*/ 526 w 4081"/>
                <a:gd name="T27" fmla="*/ 1307 h 2517"/>
                <a:gd name="T28" fmla="*/ 871 w 4081"/>
                <a:gd name="T29" fmla="*/ 1374 h 2517"/>
                <a:gd name="T30" fmla="*/ 882 w 4081"/>
                <a:gd name="T31" fmla="*/ 1723 h 2517"/>
                <a:gd name="T32" fmla="*/ 871 w 4081"/>
                <a:gd name="T33" fmla="*/ 1374 h 2517"/>
                <a:gd name="T34" fmla="*/ 1600 w 4081"/>
                <a:gd name="T35" fmla="*/ 344 h 2517"/>
                <a:gd name="T36" fmla="*/ 1560 w 4081"/>
                <a:gd name="T37" fmla="*/ 379 h 2517"/>
                <a:gd name="T38" fmla="*/ 1837 w 4081"/>
                <a:gd name="T39" fmla="*/ 332 h 2517"/>
                <a:gd name="T40" fmla="*/ 1600 w 4081"/>
                <a:gd name="T41" fmla="*/ 344 h 2517"/>
                <a:gd name="T42" fmla="*/ 1114 w 4081"/>
                <a:gd name="T43" fmla="*/ 561 h 2517"/>
                <a:gd name="T44" fmla="*/ 1418 w 4081"/>
                <a:gd name="T45" fmla="*/ 420 h 2517"/>
                <a:gd name="T46" fmla="*/ 1114 w 4081"/>
                <a:gd name="T47" fmla="*/ 561 h 2517"/>
                <a:gd name="T48" fmla="*/ 1453 w 4081"/>
                <a:gd name="T49" fmla="*/ 582 h 2517"/>
                <a:gd name="T50" fmla="*/ 1259 w 4081"/>
                <a:gd name="T51" fmla="*/ 676 h 2517"/>
                <a:gd name="T52" fmla="*/ 1405 w 4081"/>
                <a:gd name="T53" fmla="*/ 651 h 2517"/>
                <a:gd name="T54" fmla="*/ 1453 w 4081"/>
                <a:gd name="T55" fmla="*/ 582 h 2517"/>
                <a:gd name="T56" fmla="*/ 912 w 4081"/>
                <a:gd name="T57" fmla="*/ 1018 h 2517"/>
                <a:gd name="T58" fmla="*/ 1053 w 4081"/>
                <a:gd name="T59" fmla="*/ 995 h 2517"/>
                <a:gd name="T60" fmla="*/ 912 w 4081"/>
                <a:gd name="T61" fmla="*/ 1018 h 2517"/>
                <a:gd name="T62" fmla="*/ 871 w 4081"/>
                <a:gd name="T63" fmla="*/ 724 h 2517"/>
                <a:gd name="T64" fmla="*/ 777 w 4081"/>
                <a:gd name="T65" fmla="*/ 817 h 2517"/>
                <a:gd name="T66" fmla="*/ 937 w 4081"/>
                <a:gd name="T67" fmla="*/ 825 h 2517"/>
                <a:gd name="T68" fmla="*/ 871 w 4081"/>
                <a:gd name="T69" fmla="*/ 724 h 2517"/>
                <a:gd name="T70" fmla="*/ 1064 w 4081"/>
                <a:gd name="T71" fmla="*/ 1215 h 2517"/>
                <a:gd name="T72" fmla="*/ 1104 w 4081"/>
                <a:gd name="T73" fmla="*/ 1345 h 2517"/>
                <a:gd name="T74" fmla="*/ 1179 w 4081"/>
                <a:gd name="T75" fmla="*/ 1037 h 2517"/>
                <a:gd name="T76" fmla="*/ 1064 w 4081"/>
                <a:gd name="T77" fmla="*/ 1215 h 2517"/>
                <a:gd name="T78" fmla="*/ 1078 w 4081"/>
                <a:gd name="T79" fmla="*/ 1767 h 2517"/>
                <a:gd name="T80" fmla="*/ 1195 w 4081"/>
                <a:gd name="T81" fmla="*/ 1717 h 2517"/>
                <a:gd name="T82" fmla="*/ 1078 w 4081"/>
                <a:gd name="T83" fmla="*/ 1767 h 2517"/>
                <a:gd name="T84" fmla="*/ 339 w 4081"/>
                <a:gd name="T85" fmla="*/ 1073 h 2517"/>
                <a:gd name="T86" fmla="*/ 1357 w 4081"/>
                <a:gd name="T87" fmla="*/ 200 h 2517"/>
                <a:gd name="T88" fmla="*/ 4081 w 4081"/>
                <a:gd name="T89" fmla="*/ 1257 h 2517"/>
                <a:gd name="T90" fmla="*/ 1260 w 4081"/>
                <a:gd name="T91" fmla="*/ 336 h 2517"/>
                <a:gd name="T92" fmla="*/ 497 w 4081"/>
                <a:gd name="T93" fmla="*/ 2517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81" h="2517">
                  <a:moveTo>
                    <a:pt x="1280" y="2149"/>
                  </a:moveTo>
                  <a:lnTo>
                    <a:pt x="1280" y="2149"/>
                  </a:lnTo>
                  <a:cubicBezTo>
                    <a:pt x="1255" y="2174"/>
                    <a:pt x="1292" y="2247"/>
                    <a:pt x="1359" y="2314"/>
                  </a:cubicBezTo>
                  <a:cubicBezTo>
                    <a:pt x="1419" y="2375"/>
                    <a:pt x="1535" y="2439"/>
                    <a:pt x="1557" y="2392"/>
                  </a:cubicBezTo>
                  <a:cubicBezTo>
                    <a:pt x="1567" y="2369"/>
                    <a:pt x="1536" y="2315"/>
                    <a:pt x="1459" y="2238"/>
                  </a:cubicBezTo>
                  <a:cubicBezTo>
                    <a:pt x="1382" y="2161"/>
                    <a:pt x="1305" y="2124"/>
                    <a:pt x="1280" y="2149"/>
                  </a:cubicBezTo>
                  <a:lnTo>
                    <a:pt x="1280" y="2149"/>
                  </a:lnTo>
                  <a:close/>
                  <a:moveTo>
                    <a:pt x="1136" y="2284"/>
                  </a:moveTo>
                  <a:lnTo>
                    <a:pt x="1136" y="2284"/>
                  </a:lnTo>
                  <a:cubicBezTo>
                    <a:pt x="1173" y="2256"/>
                    <a:pt x="1142" y="2170"/>
                    <a:pt x="1082" y="2094"/>
                  </a:cubicBezTo>
                  <a:cubicBezTo>
                    <a:pt x="1013" y="2005"/>
                    <a:pt x="937" y="1957"/>
                    <a:pt x="900" y="1985"/>
                  </a:cubicBezTo>
                  <a:cubicBezTo>
                    <a:pt x="863" y="2014"/>
                    <a:pt x="885" y="2107"/>
                    <a:pt x="948" y="2190"/>
                  </a:cubicBezTo>
                  <a:cubicBezTo>
                    <a:pt x="1010" y="2272"/>
                    <a:pt x="1095" y="2317"/>
                    <a:pt x="1136" y="2284"/>
                  </a:cubicBezTo>
                  <a:lnTo>
                    <a:pt x="1136" y="2284"/>
                  </a:lnTo>
                  <a:close/>
                  <a:moveTo>
                    <a:pt x="524" y="1811"/>
                  </a:moveTo>
                  <a:lnTo>
                    <a:pt x="524" y="1811"/>
                  </a:lnTo>
                  <a:cubicBezTo>
                    <a:pt x="479" y="1833"/>
                    <a:pt x="487" y="1931"/>
                    <a:pt x="532" y="2034"/>
                  </a:cubicBezTo>
                  <a:cubicBezTo>
                    <a:pt x="583" y="2150"/>
                    <a:pt x="659" y="2189"/>
                    <a:pt x="702" y="2172"/>
                  </a:cubicBezTo>
                  <a:cubicBezTo>
                    <a:pt x="749" y="2154"/>
                    <a:pt x="749" y="2064"/>
                    <a:pt x="695" y="1954"/>
                  </a:cubicBezTo>
                  <a:cubicBezTo>
                    <a:pt x="645" y="1854"/>
                    <a:pt x="569" y="1789"/>
                    <a:pt x="524" y="1811"/>
                  </a:cubicBezTo>
                  <a:lnTo>
                    <a:pt x="524" y="1811"/>
                  </a:lnTo>
                  <a:close/>
                  <a:moveTo>
                    <a:pt x="526" y="1307"/>
                  </a:moveTo>
                  <a:lnTo>
                    <a:pt x="526" y="1307"/>
                  </a:lnTo>
                  <a:cubicBezTo>
                    <a:pt x="496" y="1408"/>
                    <a:pt x="509" y="1499"/>
                    <a:pt x="559" y="1513"/>
                  </a:cubicBezTo>
                  <a:cubicBezTo>
                    <a:pt x="608" y="1526"/>
                    <a:pt x="657" y="1469"/>
                    <a:pt x="683" y="1361"/>
                  </a:cubicBezTo>
                  <a:cubicBezTo>
                    <a:pt x="707" y="1261"/>
                    <a:pt x="696" y="1174"/>
                    <a:pt x="653" y="1160"/>
                  </a:cubicBezTo>
                  <a:cubicBezTo>
                    <a:pt x="610" y="1145"/>
                    <a:pt x="555" y="1209"/>
                    <a:pt x="526" y="1307"/>
                  </a:cubicBezTo>
                  <a:lnTo>
                    <a:pt x="526" y="1307"/>
                  </a:lnTo>
                  <a:close/>
                  <a:moveTo>
                    <a:pt x="871" y="1374"/>
                  </a:moveTo>
                  <a:lnTo>
                    <a:pt x="871" y="1374"/>
                  </a:lnTo>
                  <a:cubicBezTo>
                    <a:pt x="823" y="1382"/>
                    <a:pt x="793" y="1454"/>
                    <a:pt x="795" y="1552"/>
                  </a:cubicBezTo>
                  <a:cubicBezTo>
                    <a:pt x="798" y="1650"/>
                    <a:pt x="840" y="1728"/>
                    <a:pt x="882" y="1723"/>
                  </a:cubicBezTo>
                  <a:cubicBezTo>
                    <a:pt x="927" y="1718"/>
                    <a:pt x="952" y="1645"/>
                    <a:pt x="952" y="1547"/>
                  </a:cubicBezTo>
                  <a:cubicBezTo>
                    <a:pt x="952" y="1454"/>
                    <a:pt x="916" y="1368"/>
                    <a:pt x="871" y="1374"/>
                  </a:cubicBezTo>
                  <a:lnTo>
                    <a:pt x="871" y="1374"/>
                  </a:lnTo>
                  <a:close/>
                  <a:moveTo>
                    <a:pt x="1600" y="344"/>
                  </a:moveTo>
                  <a:lnTo>
                    <a:pt x="1600" y="344"/>
                  </a:lnTo>
                  <a:cubicBezTo>
                    <a:pt x="1574" y="353"/>
                    <a:pt x="1559" y="369"/>
                    <a:pt x="1560" y="379"/>
                  </a:cubicBezTo>
                  <a:cubicBezTo>
                    <a:pt x="1563" y="411"/>
                    <a:pt x="1699" y="395"/>
                    <a:pt x="1778" y="369"/>
                  </a:cubicBezTo>
                  <a:cubicBezTo>
                    <a:pt x="1816" y="357"/>
                    <a:pt x="1836" y="343"/>
                    <a:pt x="1837" y="332"/>
                  </a:cubicBezTo>
                  <a:cubicBezTo>
                    <a:pt x="1840" y="290"/>
                    <a:pt x="1662" y="322"/>
                    <a:pt x="1600" y="344"/>
                  </a:cubicBezTo>
                  <a:lnTo>
                    <a:pt x="1600" y="344"/>
                  </a:lnTo>
                  <a:close/>
                  <a:moveTo>
                    <a:pt x="1114" y="561"/>
                  </a:moveTo>
                  <a:lnTo>
                    <a:pt x="1114" y="561"/>
                  </a:lnTo>
                  <a:cubicBezTo>
                    <a:pt x="1140" y="600"/>
                    <a:pt x="1278" y="534"/>
                    <a:pt x="1350" y="496"/>
                  </a:cubicBezTo>
                  <a:cubicBezTo>
                    <a:pt x="1397" y="471"/>
                    <a:pt x="1437" y="439"/>
                    <a:pt x="1418" y="420"/>
                  </a:cubicBezTo>
                  <a:cubicBezTo>
                    <a:pt x="1394" y="396"/>
                    <a:pt x="1318" y="415"/>
                    <a:pt x="1202" y="473"/>
                  </a:cubicBezTo>
                  <a:cubicBezTo>
                    <a:pt x="1146" y="501"/>
                    <a:pt x="1101" y="541"/>
                    <a:pt x="1114" y="561"/>
                  </a:cubicBezTo>
                  <a:lnTo>
                    <a:pt x="1114" y="561"/>
                  </a:lnTo>
                  <a:close/>
                  <a:moveTo>
                    <a:pt x="1453" y="582"/>
                  </a:moveTo>
                  <a:lnTo>
                    <a:pt x="1453" y="582"/>
                  </a:lnTo>
                  <a:cubicBezTo>
                    <a:pt x="1457" y="540"/>
                    <a:pt x="1358" y="575"/>
                    <a:pt x="1259" y="676"/>
                  </a:cubicBezTo>
                  <a:cubicBezTo>
                    <a:pt x="1241" y="694"/>
                    <a:pt x="1188" y="761"/>
                    <a:pt x="1211" y="776"/>
                  </a:cubicBezTo>
                  <a:cubicBezTo>
                    <a:pt x="1243" y="796"/>
                    <a:pt x="1361" y="696"/>
                    <a:pt x="1405" y="651"/>
                  </a:cubicBezTo>
                  <a:cubicBezTo>
                    <a:pt x="1439" y="617"/>
                    <a:pt x="1452" y="595"/>
                    <a:pt x="1453" y="582"/>
                  </a:cubicBezTo>
                  <a:lnTo>
                    <a:pt x="1453" y="582"/>
                  </a:lnTo>
                  <a:close/>
                  <a:moveTo>
                    <a:pt x="912" y="1018"/>
                  </a:moveTo>
                  <a:lnTo>
                    <a:pt x="912" y="1018"/>
                  </a:lnTo>
                  <a:cubicBezTo>
                    <a:pt x="881" y="1079"/>
                    <a:pt x="871" y="1157"/>
                    <a:pt x="905" y="1166"/>
                  </a:cubicBezTo>
                  <a:cubicBezTo>
                    <a:pt x="942" y="1176"/>
                    <a:pt x="1013" y="1078"/>
                    <a:pt x="1053" y="995"/>
                  </a:cubicBezTo>
                  <a:cubicBezTo>
                    <a:pt x="1074" y="953"/>
                    <a:pt x="1098" y="891"/>
                    <a:pt x="1082" y="871"/>
                  </a:cubicBezTo>
                  <a:cubicBezTo>
                    <a:pt x="1042" y="822"/>
                    <a:pt x="952" y="939"/>
                    <a:pt x="912" y="1018"/>
                  </a:cubicBezTo>
                  <a:lnTo>
                    <a:pt x="912" y="1018"/>
                  </a:lnTo>
                  <a:close/>
                  <a:moveTo>
                    <a:pt x="871" y="724"/>
                  </a:moveTo>
                  <a:lnTo>
                    <a:pt x="871" y="724"/>
                  </a:lnTo>
                  <a:cubicBezTo>
                    <a:pt x="841" y="746"/>
                    <a:pt x="803" y="784"/>
                    <a:pt x="777" y="817"/>
                  </a:cubicBezTo>
                  <a:cubicBezTo>
                    <a:pt x="718" y="891"/>
                    <a:pt x="720" y="943"/>
                    <a:pt x="762" y="950"/>
                  </a:cubicBezTo>
                  <a:cubicBezTo>
                    <a:pt x="798" y="957"/>
                    <a:pt x="880" y="897"/>
                    <a:pt x="937" y="825"/>
                  </a:cubicBezTo>
                  <a:cubicBezTo>
                    <a:pt x="998" y="757"/>
                    <a:pt x="1009" y="704"/>
                    <a:pt x="974" y="687"/>
                  </a:cubicBezTo>
                  <a:cubicBezTo>
                    <a:pt x="952" y="677"/>
                    <a:pt x="929" y="681"/>
                    <a:pt x="871" y="724"/>
                  </a:cubicBezTo>
                  <a:lnTo>
                    <a:pt x="871" y="724"/>
                  </a:lnTo>
                  <a:close/>
                  <a:moveTo>
                    <a:pt x="1064" y="1215"/>
                  </a:moveTo>
                  <a:lnTo>
                    <a:pt x="1064" y="1215"/>
                  </a:lnTo>
                  <a:cubicBezTo>
                    <a:pt x="1051" y="1270"/>
                    <a:pt x="1053" y="1374"/>
                    <a:pt x="1104" y="1345"/>
                  </a:cubicBezTo>
                  <a:cubicBezTo>
                    <a:pt x="1148" y="1320"/>
                    <a:pt x="1177" y="1206"/>
                    <a:pt x="1189" y="1146"/>
                  </a:cubicBezTo>
                  <a:cubicBezTo>
                    <a:pt x="1195" y="1119"/>
                    <a:pt x="1201" y="1046"/>
                    <a:pt x="1179" y="1037"/>
                  </a:cubicBezTo>
                  <a:cubicBezTo>
                    <a:pt x="1128" y="1015"/>
                    <a:pt x="1087" y="1122"/>
                    <a:pt x="1064" y="1215"/>
                  </a:cubicBezTo>
                  <a:lnTo>
                    <a:pt x="1064" y="1215"/>
                  </a:lnTo>
                  <a:close/>
                  <a:moveTo>
                    <a:pt x="1078" y="1767"/>
                  </a:moveTo>
                  <a:lnTo>
                    <a:pt x="1078" y="1767"/>
                  </a:lnTo>
                  <a:cubicBezTo>
                    <a:pt x="1092" y="1831"/>
                    <a:pt x="1151" y="1954"/>
                    <a:pt x="1203" y="1925"/>
                  </a:cubicBezTo>
                  <a:cubicBezTo>
                    <a:pt x="1252" y="1897"/>
                    <a:pt x="1204" y="1744"/>
                    <a:pt x="1195" y="1717"/>
                  </a:cubicBezTo>
                  <a:cubicBezTo>
                    <a:pt x="1177" y="1661"/>
                    <a:pt x="1140" y="1570"/>
                    <a:pt x="1091" y="1585"/>
                  </a:cubicBezTo>
                  <a:cubicBezTo>
                    <a:pt x="1052" y="1596"/>
                    <a:pt x="1064" y="1705"/>
                    <a:pt x="1078" y="1767"/>
                  </a:cubicBezTo>
                  <a:lnTo>
                    <a:pt x="1078" y="1767"/>
                  </a:lnTo>
                  <a:close/>
                  <a:moveTo>
                    <a:pt x="339" y="1073"/>
                  </a:moveTo>
                  <a:lnTo>
                    <a:pt x="339" y="1073"/>
                  </a:lnTo>
                  <a:cubicBezTo>
                    <a:pt x="354" y="1038"/>
                    <a:pt x="633" y="367"/>
                    <a:pt x="1357" y="200"/>
                  </a:cubicBezTo>
                  <a:cubicBezTo>
                    <a:pt x="1575" y="135"/>
                    <a:pt x="2066" y="95"/>
                    <a:pt x="2403" y="125"/>
                  </a:cubicBezTo>
                  <a:cubicBezTo>
                    <a:pt x="3685" y="237"/>
                    <a:pt x="3958" y="852"/>
                    <a:pt x="4081" y="1257"/>
                  </a:cubicBezTo>
                  <a:lnTo>
                    <a:pt x="3095" y="1257"/>
                  </a:lnTo>
                  <a:cubicBezTo>
                    <a:pt x="2847" y="558"/>
                    <a:pt x="2152" y="0"/>
                    <a:pt x="1260" y="336"/>
                  </a:cubicBezTo>
                  <a:cubicBezTo>
                    <a:pt x="416" y="654"/>
                    <a:pt x="10" y="1733"/>
                    <a:pt x="630" y="2517"/>
                  </a:cubicBezTo>
                  <a:lnTo>
                    <a:pt x="497" y="2517"/>
                  </a:lnTo>
                  <a:cubicBezTo>
                    <a:pt x="0" y="1834"/>
                    <a:pt x="323" y="1109"/>
                    <a:pt x="339" y="1073"/>
                  </a:cubicBezTo>
                  <a:close/>
                </a:path>
              </a:pathLst>
            </a:custGeom>
            <a:solidFill>
              <a:srgbClr val="EC11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7" name="Freeform 11"/>
            <p:cNvSpPr>
              <a:spLocks noEditPoints="1"/>
            </p:cNvSpPr>
            <p:nvPr userDrawn="1"/>
          </p:nvSpPr>
          <p:spPr bwMode="auto">
            <a:xfrm>
              <a:off x="4747" y="2731"/>
              <a:ext cx="733" cy="124"/>
            </a:xfrm>
            <a:custGeom>
              <a:avLst/>
              <a:gdLst>
                <a:gd name="T0" fmla="*/ 5032 w 5777"/>
                <a:gd name="T1" fmla="*/ 960 h 975"/>
                <a:gd name="T2" fmla="*/ 5169 w 5777"/>
                <a:gd name="T3" fmla="*/ 0 h 975"/>
                <a:gd name="T4" fmla="*/ 5574 w 5777"/>
                <a:gd name="T5" fmla="*/ 621 h 975"/>
                <a:gd name="T6" fmla="*/ 5578 w 5777"/>
                <a:gd name="T7" fmla="*/ 15 h 975"/>
                <a:gd name="T8" fmla="*/ 5777 w 5777"/>
                <a:gd name="T9" fmla="*/ 839 h 975"/>
                <a:gd name="T10" fmla="*/ 5502 w 5777"/>
                <a:gd name="T11" fmla="*/ 834 h 975"/>
                <a:gd name="T12" fmla="*/ 5231 w 5777"/>
                <a:gd name="T13" fmla="*/ 285 h 975"/>
                <a:gd name="T14" fmla="*/ 5032 w 5777"/>
                <a:gd name="T15" fmla="*/ 960 h 975"/>
                <a:gd name="T16" fmla="*/ 4403 w 5777"/>
                <a:gd name="T17" fmla="*/ 0 h 975"/>
                <a:gd name="T18" fmla="*/ 3921 w 5777"/>
                <a:gd name="T19" fmla="*/ 488 h 975"/>
                <a:gd name="T20" fmla="*/ 4884 w 5777"/>
                <a:gd name="T21" fmla="*/ 488 h 975"/>
                <a:gd name="T22" fmla="*/ 4403 w 5777"/>
                <a:gd name="T23" fmla="*/ 0 h 975"/>
                <a:gd name="T24" fmla="*/ 4403 w 5777"/>
                <a:gd name="T25" fmla="*/ 194 h 975"/>
                <a:gd name="T26" fmla="*/ 4403 w 5777"/>
                <a:gd name="T27" fmla="*/ 780 h 975"/>
                <a:gd name="T28" fmla="*/ 4403 w 5777"/>
                <a:gd name="T29" fmla="*/ 194 h 975"/>
                <a:gd name="T30" fmla="*/ 3577 w 5777"/>
                <a:gd name="T31" fmla="*/ 15 h 975"/>
                <a:gd name="T32" fmla="*/ 3776 w 5777"/>
                <a:gd name="T33" fmla="*/ 15 h 975"/>
                <a:gd name="T34" fmla="*/ 3577 w 5777"/>
                <a:gd name="T35" fmla="*/ 960 h 975"/>
                <a:gd name="T36" fmla="*/ 3158 w 5777"/>
                <a:gd name="T37" fmla="*/ 15 h 975"/>
                <a:gd name="T38" fmla="*/ 3158 w 5777"/>
                <a:gd name="T39" fmla="*/ 650 h 975"/>
                <a:gd name="T40" fmla="*/ 3410 w 5777"/>
                <a:gd name="T41" fmla="*/ 761 h 975"/>
                <a:gd name="T42" fmla="*/ 3212 w 5777"/>
                <a:gd name="T43" fmla="*/ 960 h 975"/>
                <a:gd name="T44" fmla="*/ 2958 w 5777"/>
                <a:gd name="T45" fmla="*/ 15 h 975"/>
                <a:gd name="T46" fmla="*/ 3158 w 5777"/>
                <a:gd name="T47" fmla="*/ 15 h 975"/>
                <a:gd name="T48" fmla="*/ 2718 w 5777"/>
                <a:gd name="T49" fmla="*/ 204 h 975"/>
                <a:gd name="T50" fmla="*/ 2356 w 5777"/>
                <a:gd name="T51" fmla="*/ 400 h 975"/>
                <a:gd name="T52" fmla="*/ 2718 w 5777"/>
                <a:gd name="T53" fmla="*/ 575 h 975"/>
                <a:gd name="T54" fmla="*/ 2597 w 5777"/>
                <a:gd name="T55" fmla="*/ 771 h 975"/>
                <a:gd name="T56" fmla="*/ 2718 w 5777"/>
                <a:gd name="T57" fmla="*/ 960 h 975"/>
                <a:gd name="T58" fmla="*/ 2151 w 5777"/>
                <a:gd name="T59" fmla="*/ 488 h 975"/>
                <a:gd name="T60" fmla="*/ 2718 w 5777"/>
                <a:gd name="T61" fmla="*/ 15 h 975"/>
                <a:gd name="T62" fmla="*/ 2718 w 5777"/>
                <a:gd name="T63" fmla="*/ 204 h 975"/>
                <a:gd name="T64" fmla="*/ 1699 w 5777"/>
                <a:gd name="T65" fmla="*/ 204 h 975"/>
                <a:gd name="T66" fmla="*/ 1494 w 5777"/>
                <a:gd name="T67" fmla="*/ 15 h 975"/>
                <a:gd name="T68" fmla="*/ 2104 w 5777"/>
                <a:gd name="T69" fmla="*/ 204 h 975"/>
                <a:gd name="T70" fmla="*/ 1899 w 5777"/>
                <a:gd name="T71" fmla="*/ 960 h 975"/>
                <a:gd name="T72" fmla="*/ 1699 w 5777"/>
                <a:gd name="T73" fmla="*/ 204 h 975"/>
                <a:gd name="T74" fmla="*/ 1421 w 5777"/>
                <a:gd name="T75" fmla="*/ 204 h 975"/>
                <a:gd name="T76" fmla="*/ 1275 w 5777"/>
                <a:gd name="T77" fmla="*/ 204 h 975"/>
                <a:gd name="T78" fmla="*/ 1275 w 5777"/>
                <a:gd name="T79" fmla="*/ 771 h 975"/>
                <a:gd name="T80" fmla="*/ 1421 w 5777"/>
                <a:gd name="T81" fmla="*/ 960 h 975"/>
                <a:gd name="T82" fmla="*/ 819 w 5777"/>
                <a:gd name="T83" fmla="*/ 488 h 975"/>
                <a:gd name="T84" fmla="*/ 1421 w 5777"/>
                <a:gd name="T85" fmla="*/ 15 h 975"/>
                <a:gd name="T86" fmla="*/ 1421 w 5777"/>
                <a:gd name="T87" fmla="*/ 204 h 975"/>
                <a:gd name="T88" fmla="*/ 0 w 5777"/>
                <a:gd name="T89" fmla="*/ 960 h 975"/>
                <a:gd name="T90" fmla="*/ 338 w 5777"/>
                <a:gd name="T91" fmla="*/ 0 h 975"/>
                <a:gd name="T92" fmla="*/ 678 w 5777"/>
                <a:gd name="T93" fmla="*/ 960 h 975"/>
                <a:gd name="T94" fmla="*/ 467 w 5777"/>
                <a:gd name="T95" fmla="*/ 619 h 975"/>
                <a:gd name="T96" fmla="*/ 262 w 5777"/>
                <a:gd name="T97" fmla="*/ 435 h 975"/>
                <a:gd name="T98" fmla="*/ 467 w 5777"/>
                <a:gd name="T99" fmla="*/ 310 h 975"/>
                <a:gd name="T100" fmla="*/ 210 w 5777"/>
                <a:gd name="T101" fmla="*/ 310 h 975"/>
                <a:gd name="T102" fmla="*/ 0 w 5777"/>
                <a:gd name="T103" fmla="*/ 96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77" h="975">
                  <a:moveTo>
                    <a:pt x="5032" y="960"/>
                  </a:moveTo>
                  <a:lnTo>
                    <a:pt x="5032" y="960"/>
                  </a:lnTo>
                  <a:lnTo>
                    <a:pt x="5032" y="137"/>
                  </a:lnTo>
                  <a:cubicBezTo>
                    <a:pt x="5032" y="58"/>
                    <a:pt x="5084" y="0"/>
                    <a:pt x="5169" y="0"/>
                  </a:cubicBezTo>
                  <a:cubicBezTo>
                    <a:pt x="5265" y="0"/>
                    <a:pt x="5309" y="72"/>
                    <a:pt x="5342" y="136"/>
                  </a:cubicBezTo>
                  <a:lnTo>
                    <a:pt x="5574" y="621"/>
                  </a:lnTo>
                  <a:lnTo>
                    <a:pt x="5578" y="621"/>
                  </a:lnTo>
                  <a:lnTo>
                    <a:pt x="5578" y="15"/>
                  </a:lnTo>
                  <a:lnTo>
                    <a:pt x="5777" y="15"/>
                  </a:lnTo>
                  <a:lnTo>
                    <a:pt x="5777" y="839"/>
                  </a:lnTo>
                  <a:cubicBezTo>
                    <a:pt x="5777" y="912"/>
                    <a:pt x="5750" y="975"/>
                    <a:pt x="5665" y="975"/>
                  </a:cubicBezTo>
                  <a:cubicBezTo>
                    <a:pt x="5582" y="975"/>
                    <a:pt x="5547" y="924"/>
                    <a:pt x="5502" y="834"/>
                  </a:cubicBezTo>
                  <a:lnTo>
                    <a:pt x="5234" y="282"/>
                  </a:lnTo>
                  <a:lnTo>
                    <a:pt x="5231" y="285"/>
                  </a:lnTo>
                  <a:lnTo>
                    <a:pt x="5231" y="960"/>
                  </a:lnTo>
                  <a:lnTo>
                    <a:pt x="5032" y="960"/>
                  </a:lnTo>
                  <a:lnTo>
                    <a:pt x="5032" y="960"/>
                  </a:lnTo>
                  <a:close/>
                  <a:moveTo>
                    <a:pt x="4403" y="0"/>
                  </a:moveTo>
                  <a:lnTo>
                    <a:pt x="4403" y="0"/>
                  </a:lnTo>
                  <a:cubicBezTo>
                    <a:pt x="4120" y="0"/>
                    <a:pt x="3921" y="223"/>
                    <a:pt x="3921" y="488"/>
                  </a:cubicBezTo>
                  <a:cubicBezTo>
                    <a:pt x="3921" y="752"/>
                    <a:pt x="4120" y="975"/>
                    <a:pt x="4403" y="975"/>
                  </a:cubicBezTo>
                  <a:cubicBezTo>
                    <a:pt x="4685" y="975"/>
                    <a:pt x="4884" y="752"/>
                    <a:pt x="4884" y="488"/>
                  </a:cubicBezTo>
                  <a:cubicBezTo>
                    <a:pt x="4884" y="223"/>
                    <a:pt x="4685" y="0"/>
                    <a:pt x="4403" y="0"/>
                  </a:cubicBezTo>
                  <a:lnTo>
                    <a:pt x="4403" y="0"/>
                  </a:lnTo>
                  <a:close/>
                  <a:moveTo>
                    <a:pt x="4403" y="194"/>
                  </a:moveTo>
                  <a:lnTo>
                    <a:pt x="4403" y="194"/>
                  </a:lnTo>
                  <a:cubicBezTo>
                    <a:pt x="4580" y="194"/>
                    <a:pt x="4685" y="330"/>
                    <a:pt x="4685" y="488"/>
                  </a:cubicBezTo>
                  <a:cubicBezTo>
                    <a:pt x="4685" y="645"/>
                    <a:pt x="4580" y="780"/>
                    <a:pt x="4403" y="780"/>
                  </a:cubicBezTo>
                  <a:cubicBezTo>
                    <a:pt x="4226" y="780"/>
                    <a:pt x="4120" y="645"/>
                    <a:pt x="4120" y="488"/>
                  </a:cubicBezTo>
                  <a:cubicBezTo>
                    <a:pt x="4120" y="330"/>
                    <a:pt x="4226" y="194"/>
                    <a:pt x="4403" y="194"/>
                  </a:cubicBezTo>
                  <a:lnTo>
                    <a:pt x="4403" y="194"/>
                  </a:lnTo>
                  <a:close/>
                  <a:moveTo>
                    <a:pt x="3577" y="15"/>
                  </a:moveTo>
                  <a:lnTo>
                    <a:pt x="3577" y="15"/>
                  </a:lnTo>
                  <a:lnTo>
                    <a:pt x="3776" y="15"/>
                  </a:lnTo>
                  <a:lnTo>
                    <a:pt x="3776" y="960"/>
                  </a:lnTo>
                  <a:lnTo>
                    <a:pt x="3577" y="960"/>
                  </a:lnTo>
                  <a:lnTo>
                    <a:pt x="3577" y="15"/>
                  </a:lnTo>
                  <a:close/>
                  <a:moveTo>
                    <a:pt x="3158" y="15"/>
                  </a:moveTo>
                  <a:lnTo>
                    <a:pt x="3158" y="15"/>
                  </a:lnTo>
                  <a:lnTo>
                    <a:pt x="3158" y="650"/>
                  </a:lnTo>
                  <a:cubicBezTo>
                    <a:pt x="3158" y="736"/>
                    <a:pt x="3193" y="761"/>
                    <a:pt x="3260" y="761"/>
                  </a:cubicBezTo>
                  <a:lnTo>
                    <a:pt x="3410" y="761"/>
                  </a:lnTo>
                  <a:lnTo>
                    <a:pt x="3410" y="960"/>
                  </a:lnTo>
                  <a:lnTo>
                    <a:pt x="3212" y="960"/>
                  </a:lnTo>
                  <a:cubicBezTo>
                    <a:pt x="3061" y="960"/>
                    <a:pt x="2958" y="884"/>
                    <a:pt x="2958" y="677"/>
                  </a:cubicBezTo>
                  <a:lnTo>
                    <a:pt x="2958" y="15"/>
                  </a:lnTo>
                  <a:lnTo>
                    <a:pt x="3158" y="15"/>
                  </a:lnTo>
                  <a:lnTo>
                    <a:pt x="3158" y="15"/>
                  </a:lnTo>
                  <a:close/>
                  <a:moveTo>
                    <a:pt x="2718" y="204"/>
                  </a:moveTo>
                  <a:lnTo>
                    <a:pt x="2718" y="204"/>
                  </a:lnTo>
                  <a:lnTo>
                    <a:pt x="2597" y="204"/>
                  </a:lnTo>
                  <a:cubicBezTo>
                    <a:pt x="2445" y="204"/>
                    <a:pt x="2372" y="309"/>
                    <a:pt x="2356" y="400"/>
                  </a:cubicBezTo>
                  <a:lnTo>
                    <a:pt x="2718" y="400"/>
                  </a:lnTo>
                  <a:lnTo>
                    <a:pt x="2718" y="575"/>
                  </a:lnTo>
                  <a:lnTo>
                    <a:pt x="2356" y="575"/>
                  </a:lnTo>
                  <a:cubicBezTo>
                    <a:pt x="2372" y="666"/>
                    <a:pt x="2445" y="771"/>
                    <a:pt x="2597" y="771"/>
                  </a:cubicBezTo>
                  <a:lnTo>
                    <a:pt x="2718" y="771"/>
                  </a:lnTo>
                  <a:lnTo>
                    <a:pt x="2718" y="960"/>
                  </a:lnTo>
                  <a:lnTo>
                    <a:pt x="2615" y="960"/>
                  </a:lnTo>
                  <a:cubicBezTo>
                    <a:pt x="2291" y="960"/>
                    <a:pt x="2151" y="720"/>
                    <a:pt x="2151" y="488"/>
                  </a:cubicBezTo>
                  <a:cubicBezTo>
                    <a:pt x="2151" y="255"/>
                    <a:pt x="2291" y="15"/>
                    <a:pt x="2615" y="15"/>
                  </a:cubicBezTo>
                  <a:lnTo>
                    <a:pt x="2718" y="15"/>
                  </a:lnTo>
                  <a:lnTo>
                    <a:pt x="2718" y="204"/>
                  </a:lnTo>
                  <a:lnTo>
                    <a:pt x="2718" y="204"/>
                  </a:lnTo>
                  <a:close/>
                  <a:moveTo>
                    <a:pt x="1699" y="204"/>
                  </a:moveTo>
                  <a:lnTo>
                    <a:pt x="1699" y="204"/>
                  </a:lnTo>
                  <a:lnTo>
                    <a:pt x="1494" y="204"/>
                  </a:lnTo>
                  <a:lnTo>
                    <a:pt x="1494" y="15"/>
                  </a:lnTo>
                  <a:lnTo>
                    <a:pt x="2104" y="15"/>
                  </a:lnTo>
                  <a:lnTo>
                    <a:pt x="2104" y="204"/>
                  </a:lnTo>
                  <a:lnTo>
                    <a:pt x="1899" y="204"/>
                  </a:lnTo>
                  <a:lnTo>
                    <a:pt x="1899" y="960"/>
                  </a:lnTo>
                  <a:lnTo>
                    <a:pt x="1699" y="960"/>
                  </a:lnTo>
                  <a:lnTo>
                    <a:pt x="1699" y="204"/>
                  </a:lnTo>
                  <a:lnTo>
                    <a:pt x="1699" y="204"/>
                  </a:lnTo>
                  <a:close/>
                  <a:moveTo>
                    <a:pt x="1421" y="204"/>
                  </a:moveTo>
                  <a:lnTo>
                    <a:pt x="1421" y="204"/>
                  </a:lnTo>
                  <a:lnTo>
                    <a:pt x="1275" y="204"/>
                  </a:lnTo>
                  <a:cubicBezTo>
                    <a:pt x="1137" y="204"/>
                    <a:pt x="1029" y="354"/>
                    <a:pt x="1029" y="488"/>
                  </a:cubicBezTo>
                  <a:cubicBezTo>
                    <a:pt x="1029" y="621"/>
                    <a:pt x="1137" y="771"/>
                    <a:pt x="1275" y="771"/>
                  </a:cubicBezTo>
                  <a:lnTo>
                    <a:pt x="1421" y="771"/>
                  </a:lnTo>
                  <a:lnTo>
                    <a:pt x="1421" y="960"/>
                  </a:lnTo>
                  <a:lnTo>
                    <a:pt x="1264" y="960"/>
                  </a:lnTo>
                  <a:cubicBezTo>
                    <a:pt x="1037" y="960"/>
                    <a:pt x="819" y="774"/>
                    <a:pt x="819" y="488"/>
                  </a:cubicBezTo>
                  <a:cubicBezTo>
                    <a:pt x="819" y="201"/>
                    <a:pt x="1037" y="15"/>
                    <a:pt x="1264" y="15"/>
                  </a:cubicBezTo>
                  <a:lnTo>
                    <a:pt x="1421" y="15"/>
                  </a:lnTo>
                  <a:lnTo>
                    <a:pt x="1421" y="204"/>
                  </a:lnTo>
                  <a:lnTo>
                    <a:pt x="1421" y="204"/>
                  </a:lnTo>
                  <a:close/>
                  <a:moveTo>
                    <a:pt x="0" y="960"/>
                  </a:moveTo>
                  <a:lnTo>
                    <a:pt x="0" y="960"/>
                  </a:lnTo>
                  <a:lnTo>
                    <a:pt x="0" y="344"/>
                  </a:lnTo>
                  <a:cubicBezTo>
                    <a:pt x="0" y="181"/>
                    <a:pt x="93" y="0"/>
                    <a:pt x="338" y="0"/>
                  </a:cubicBezTo>
                  <a:cubicBezTo>
                    <a:pt x="583" y="0"/>
                    <a:pt x="678" y="181"/>
                    <a:pt x="678" y="344"/>
                  </a:cubicBezTo>
                  <a:lnTo>
                    <a:pt x="678" y="960"/>
                  </a:lnTo>
                  <a:lnTo>
                    <a:pt x="467" y="960"/>
                  </a:lnTo>
                  <a:lnTo>
                    <a:pt x="467" y="619"/>
                  </a:lnTo>
                  <a:lnTo>
                    <a:pt x="262" y="619"/>
                  </a:lnTo>
                  <a:lnTo>
                    <a:pt x="262" y="435"/>
                  </a:lnTo>
                  <a:lnTo>
                    <a:pt x="467" y="435"/>
                  </a:lnTo>
                  <a:lnTo>
                    <a:pt x="467" y="310"/>
                  </a:lnTo>
                  <a:cubicBezTo>
                    <a:pt x="467" y="240"/>
                    <a:pt x="435" y="184"/>
                    <a:pt x="338" y="184"/>
                  </a:cubicBezTo>
                  <a:cubicBezTo>
                    <a:pt x="241" y="184"/>
                    <a:pt x="210" y="240"/>
                    <a:pt x="210" y="310"/>
                  </a:cubicBezTo>
                  <a:lnTo>
                    <a:pt x="210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5" name="Freeform 10"/>
            <p:cNvSpPr>
              <a:spLocks noEditPoints="1"/>
            </p:cNvSpPr>
            <p:nvPr userDrawn="1"/>
          </p:nvSpPr>
          <p:spPr bwMode="auto">
            <a:xfrm>
              <a:off x="4747" y="2914"/>
              <a:ext cx="733" cy="98"/>
            </a:xfrm>
            <a:custGeom>
              <a:avLst/>
              <a:gdLst>
                <a:gd name="T0" fmla="*/ 277 w 5777"/>
                <a:gd name="T1" fmla="*/ 688 h 773"/>
                <a:gd name="T2" fmla="*/ 97 w 5777"/>
                <a:gd name="T3" fmla="*/ 732 h 773"/>
                <a:gd name="T4" fmla="*/ 97 w 5777"/>
                <a:gd name="T5" fmla="*/ 565 h 773"/>
                <a:gd name="T6" fmla="*/ 5580 w 5777"/>
                <a:gd name="T7" fmla="*/ 6 h 773"/>
                <a:gd name="T8" fmla="*/ 5654 w 5777"/>
                <a:gd name="T9" fmla="*/ 202 h 773"/>
                <a:gd name="T10" fmla="*/ 5515 w 5777"/>
                <a:gd name="T11" fmla="*/ 132 h 773"/>
                <a:gd name="T12" fmla="*/ 5394 w 5777"/>
                <a:gd name="T13" fmla="*/ 202 h 773"/>
                <a:gd name="T14" fmla="*/ 5275 w 5777"/>
                <a:gd name="T15" fmla="*/ 53 h 773"/>
                <a:gd name="T16" fmla="*/ 5229 w 5777"/>
                <a:gd name="T17" fmla="*/ 202 h 773"/>
                <a:gd name="T18" fmla="*/ 5094 w 5777"/>
                <a:gd name="T19" fmla="*/ 102 h 773"/>
                <a:gd name="T20" fmla="*/ 5173 w 5777"/>
                <a:gd name="T21" fmla="*/ 31 h 773"/>
                <a:gd name="T22" fmla="*/ 5016 w 5777"/>
                <a:gd name="T23" fmla="*/ 6 h 773"/>
                <a:gd name="T24" fmla="*/ 4924 w 5777"/>
                <a:gd name="T25" fmla="*/ 70 h 773"/>
                <a:gd name="T26" fmla="*/ 4757 w 5777"/>
                <a:gd name="T27" fmla="*/ 6 h 773"/>
                <a:gd name="T28" fmla="*/ 4660 w 5777"/>
                <a:gd name="T29" fmla="*/ 55 h 773"/>
                <a:gd name="T30" fmla="*/ 4626 w 5777"/>
                <a:gd name="T31" fmla="*/ 208 h 773"/>
                <a:gd name="T32" fmla="*/ 4626 w 5777"/>
                <a:gd name="T33" fmla="*/ 208 h 773"/>
                <a:gd name="T34" fmla="*/ 4515 w 5777"/>
                <a:gd name="T35" fmla="*/ 51 h 773"/>
                <a:gd name="T36" fmla="*/ 4516 w 5777"/>
                <a:gd name="T37" fmla="*/ 158 h 773"/>
                <a:gd name="T38" fmla="*/ 4119 w 5777"/>
                <a:gd name="T39" fmla="*/ 6 h 773"/>
                <a:gd name="T40" fmla="*/ 3999 w 5777"/>
                <a:gd name="T41" fmla="*/ 53 h 773"/>
                <a:gd name="T42" fmla="*/ 3901 w 5777"/>
                <a:gd name="T43" fmla="*/ 202 h 773"/>
                <a:gd name="T44" fmla="*/ 3718 w 5777"/>
                <a:gd name="T45" fmla="*/ 104 h 773"/>
                <a:gd name="T46" fmla="*/ 3815 w 5777"/>
                <a:gd name="T47" fmla="*/ 167 h 773"/>
                <a:gd name="T48" fmla="*/ 3637 w 5777"/>
                <a:gd name="T49" fmla="*/ 202 h 773"/>
                <a:gd name="T50" fmla="*/ 3515 w 5777"/>
                <a:gd name="T51" fmla="*/ 202 h 773"/>
                <a:gd name="T52" fmla="*/ 3432 w 5777"/>
                <a:gd name="T53" fmla="*/ 171 h 773"/>
                <a:gd name="T54" fmla="*/ 3360 w 5777"/>
                <a:gd name="T55" fmla="*/ 166 h 773"/>
                <a:gd name="T56" fmla="*/ 3240 w 5777"/>
                <a:gd name="T57" fmla="*/ 44 h 773"/>
                <a:gd name="T58" fmla="*/ 3249 w 5777"/>
                <a:gd name="T59" fmla="*/ 202 h 773"/>
                <a:gd name="T60" fmla="*/ 2892 w 5777"/>
                <a:gd name="T61" fmla="*/ 104 h 773"/>
                <a:gd name="T62" fmla="*/ 2990 w 5777"/>
                <a:gd name="T63" fmla="*/ 167 h 773"/>
                <a:gd name="T64" fmla="*/ 2815 w 5777"/>
                <a:gd name="T65" fmla="*/ 136 h 773"/>
                <a:gd name="T66" fmla="*/ 2754 w 5777"/>
                <a:gd name="T67" fmla="*/ 171 h 773"/>
                <a:gd name="T68" fmla="*/ 2671 w 5777"/>
                <a:gd name="T69" fmla="*/ 202 h 773"/>
                <a:gd name="T70" fmla="*/ 2506 w 5777"/>
                <a:gd name="T71" fmla="*/ 76 h 773"/>
                <a:gd name="T72" fmla="*/ 2563 w 5777"/>
                <a:gd name="T73" fmla="*/ 148 h 773"/>
                <a:gd name="T74" fmla="*/ 2343 w 5777"/>
                <a:gd name="T75" fmla="*/ 96 h 773"/>
                <a:gd name="T76" fmla="*/ 2406 w 5777"/>
                <a:gd name="T77" fmla="*/ 26 h 773"/>
                <a:gd name="T78" fmla="*/ 2253 w 5777"/>
                <a:gd name="T79" fmla="*/ 202 h 773"/>
                <a:gd name="T80" fmla="*/ 2134 w 5777"/>
                <a:gd name="T81" fmla="*/ 53 h 773"/>
                <a:gd name="T82" fmla="*/ 2088 w 5777"/>
                <a:gd name="T83" fmla="*/ 202 h 773"/>
                <a:gd name="T84" fmla="*/ 1966 w 5777"/>
                <a:gd name="T85" fmla="*/ 202 h 773"/>
                <a:gd name="T86" fmla="*/ 1966 w 5777"/>
                <a:gd name="T87" fmla="*/ 77 h 773"/>
                <a:gd name="T88" fmla="*/ 1771 w 5777"/>
                <a:gd name="T89" fmla="*/ 71 h 773"/>
                <a:gd name="T90" fmla="*/ 1820 w 5777"/>
                <a:gd name="T91" fmla="*/ 71 h 773"/>
                <a:gd name="T92" fmla="*/ 1373 w 5777"/>
                <a:gd name="T93" fmla="*/ 6 h 773"/>
                <a:gd name="T94" fmla="*/ 1490 w 5777"/>
                <a:gd name="T95" fmla="*/ 202 h 773"/>
                <a:gd name="T96" fmla="*/ 1189 w 5777"/>
                <a:gd name="T97" fmla="*/ 6 h 773"/>
                <a:gd name="T98" fmla="*/ 1238 w 5777"/>
                <a:gd name="T99" fmla="*/ 164 h 773"/>
                <a:gd name="T100" fmla="*/ 1036 w 5777"/>
                <a:gd name="T101" fmla="*/ 159 h 773"/>
                <a:gd name="T102" fmla="*/ 1120 w 5777"/>
                <a:gd name="T103" fmla="*/ 64 h 773"/>
                <a:gd name="T104" fmla="*/ 1069 w 5777"/>
                <a:gd name="T105" fmla="*/ 207 h 773"/>
                <a:gd name="T106" fmla="*/ 916 w 5777"/>
                <a:gd name="T107" fmla="*/ 145 h 773"/>
                <a:gd name="T108" fmla="*/ 875 w 5777"/>
                <a:gd name="T109" fmla="*/ 40 h 773"/>
                <a:gd name="T110" fmla="*/ 823 w 5777"/>
                <a:gd name="T111" fmla="*/ 143 h 773"/>
                <a:gd name="T112" fmla="*/ 762 w 5777"/>
                <a:gd name="T113" fmla="*/ 6 h 773"/>
                <a:gd name="T114" fmla="*/ 596 w 5777"/>
                <a:gd name="T115" fmla="*/ 6 h 773"/>
                <a:gd name="T116" fmla="*/ 503 w 5777"/>
                <a:gd name="T117" fmla="*/ 6 h 773"/>
                <a:gd name="T118" fmla="*/ 452 w 5777"/>
                <a:gd name="T119" fmla="*/ 6 h 773"/>
                <a:gd name="T120" fmla="*/ 310 w 5777"/>
                <a:gd name="T121" fmla="*/ 202 h 773"/>
                <a:gd name="T122" fmla="*/ 97 w 5777"/>
                <a:gd name="T123" fmla="*/ 53 h 773"/>
                <a:gd name="T124" fmla="*/ 196 w 5777"/>
                <a:gd name="T125" fmla="*/ 20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77" h="773">
                  <a:moveTo>
                    <a:pt x="379" y="571"/>
                  </a:moveTo>
                  <a:lnTo>
                    <a:pt x="379" y="571"/>
                  </a:lnTo>
                  <a:lnTo>
                    <a:pt x="379" y="609"/>
                  </a:lnTo>
                  <a:lnTo>
                    <a:pt x="277" y="609"/>
                  </a:lnTo>
                  <a:lnTo>
                    <a:pt x="277" y="650"/>
                  </a:lnTo>
                  <a:lnTo>
                    <a:pt x="371" y="650"/>
                  </a:lnTo>
                  <a:lnTo>
                    <a:pt x="371" y="688"/>
                  </a:lnTo>
                  <a:lnTo>
                    <a:pt x="277" y="688"/>
                  </a:lnTo>
                  <a:lnTo>
                    <a:pt x="277" y="767"/>
                  </a:lnTo>
                  <a:lnTo>
                    <a:pt x="228" y="767"/>
                  </a:lnTo>
                  <a:lnTo>
                    <a:pt x="228" y="571"/>
                  </a:lnTo>
                  <a:lnTo>
                    <a:pt x="379" y="571"/>
                  </a:lnTo>
                  <a:lnTo>
                    <a:pt x="379" y="571"/>
                  </a:lnTo>
                  <a:close/>
                  <a:moveTo>
                    <a:pt x="147" y="674"/>
                  </a:moveTo>
                  <a:lnTo>
                    <a:pt x="147" y="674"/>
                  </a:lnTo>
                  <a:cubicBezTo>
                    <a:pt x="146" y="715"/>
                    <a:pt x="121" y="732"/>
                    <a:pt x="97" y="732"/>
                  </a:cubicBezTo>
                  <a:cubicBezTo>
                    <a:pt x="74" y="732"/>
                    <a:pt x="48" y="714"/>
                    <a:pt x="48" y="667"/>
                  </a:cubicBezTo>
                  <a:cubicBezTo>
                    <a:pt x="48" y="632"/>
                    <a:pt x="67" y="606"/>
                    <a:pt x="97" y="606"/>
                  </a:cubicBezTo>
                  <a:cubicBezTo>
                    <a:pt x="110" y="606"/>
                    <a:pt x="123" y="611"/>
                    <a:pt x="131" y="620"/>
                  </a:cubicBezTo>
                  <a:cubicBezTo>
                    <a:pt x="143" y="632"/>
                    <a:pt x="148" y="653"/>
                    <a:pt x="147" y="674"/>
                  </a:cubicBezTo>
                  <a:lnTo>
                    <a:pt x="147" y="674"/>
                  </a:lnTo>
                  <a:close/>
                  <a:moveTo>
                    <a:pt x="133" y="571"/>
                  </a:moveTo>
                  <a:lnTo>
                    <a:pt x="133" y="571"/>
                  </a:lnTo>
                  <a:cubicBezTo>
                    <a:pt x="121" y="566"/>
                    <a:pt x="108" y="565"/>
                    <a:pt x="97" y="565"/>
                  </a:cubicBezTo>
                  <a:cubicBezTo>
                    <a:pt x="33" y="565"/>
                    <a:pt x="0" y="615"/>
                    <a:pt x="0" y="668"/>
                  </a:cubicBezTo>
                  <a:cubicBezTo>
                    <a:pt x="0" y="725"/>
                    <a:pt x="35" y="773"/>
                    <a:pt x="97" y="773"/>
                  </a:cubicBezTo>
                  <a:cubicBezTo>
                    <a:pt x="118" y="773"/>
                    <a:pt x="140" y="768"/>
                    <a:pt x="159" y="752"/>
                  </a:cubicBezTo>
                  <a:cubicBezTo>
                    <a:pt x="181" y="735"/>
                    <a:pt x="197" y="704"/>
                    <a:pt x="197" y="670"/>
                  </a:cubicBezTo>
                  <a:cubicBezTo>
                    <a:pt x="197" y="657"/>
                    <a:pt x="193" y="591"/>
                    <a:pt x="133" y="571"/>
                  </a:cubicBezTo>
                  <a:lnTo>
                    <a:pt x="133" y="571"/>
                  </a:lnTo>
                  <a:close/>
                  <a:moveTo>
                    <a:pt x="5580" y="6"/>
                  </a:moveTo>
                  <a:lnTo>
                    <a:pt x="5580" y="6"/>
                  </a:lnTo>
                  <a:lnTo>
                    <a:pt x="5637" y="6"/>
                  </a:lnTo>
                  <a:lnTo>
                    <a:pt x="5679" y="73"/>
                  </a:lnTo>
                  <a:cubicBezTo>
                    <a:pt x="5682" y="68"/>
                    <a:pt x="5682" y="67"/>
                    <a:pt x="5687" y="58"/>
                  </a:cubicBezTo>
                  <a:lnTo>
                    <a:pt x="5721" y="6"/>
                  </a:lnTo>
                  <a:lnTo>
                    <a:pt x="5777" y="6"/>
                  </a:lnTo>
                  <a:lnTo>
                    <a:pt x="5703" y="109"/>
                  </a:lnTo>
                  <a:lnTo>
                    <a:pt x="5703" y="202"/>
                  </a:lnTo>
                  <a:lnTo>
                    <a:pt x="5654" y="202"/>
                  </a:lnTo>
                  <a:lnTo>
                    <a:pt x="5654" y="111"/>
                  </a:lnTo>
                  <a:lnTo>
                    <a:pt x="5580" y="6"/>
                  </a:lnTo>
                  <a:lnTo>
                    <a:pt x="5580" y="6"/>
                  </a:lnTo>
                  <a:close/>
                  <a:moveTo>
                    <a:pt x="5394" y="6"/>
                  </a:moveTo>
                  <a:lnTo>
                    <a:pt x="5394" y="6"/>
                  </a:lnTo>
                  <a:lnTo>
                    <a:pt x="5443" y="6"/>
                  </a:lnTo>
                  <a:lnTo>
                    <a:pt x="5485" y="78"/>
                  </a:lnTo>
                  <a:cubicBezTo>
                    <a:pt x="5501" y="106"/>
                    <a:pt x="5506" y="115"/>
                    <a:pt x="5515" y="132"/>
                  </a:cubicBezTo>
                  <a:lnTo>
                    <a:pt x="5513" y="6"/>
                  </a:lnTo>
                  <a:lnTo>
                    <a:pt x="5560" y="6"/>
                  </a:lnTo>
                  <a:lnTo>
                    <a:pt x="5560" y="202"/>
                  </a:lnTo>
                  <a:lnTo>
                    <a:pt x="5511" y="202"/>
                  </a:lnTo>
                  <a:lnTo>
                    <a:pt x="5475" y="140"/>
                  </a:lnTo>
                  <a:cubicBezTo>
                    <a:pt x="5457" y="111"/>
                    <a:pt x="5453" y="105"/>
                    <a:pt x="5440" y="79"/>
                  </a:cubicBezTo>
                  <a:lnTo>
                    <a:pt x="5441" y="202"/>
                  </a:lnTo>
                  <a:lnTo>
                    <a:pt x="5394" y="202"/>
                  </a:lnTo>
                  <a:lnTo>
                    <a:pt x="5394" y="6"/>
                  </a:lnTo>
                  <a:lnTo>
                    <a:pt x="5394" y="6"/>
                  </a:lnTo>
                  <a:close/>
                  <a:moveTo>
                    <a:pt x="5275" y="53"/>
                  </a:moveTo>
                  <a:lnTo>
                    <a:pt x="5275" y="53"/>
                  </a:lnTo>
                  <a:cubicBezTo>
                    <a:pt x="5272" y="63"/>
                    <a:pt x="5270" y="73"/>
                    <a:pt x="5267" y="83"/>
                  </a:cubicBezTo>
                  <a:cubicBezTo>
                    <a:pt x="5263" y="98"/>
                    <a:pt x="5255" y="121"/>
                    <a:pt x="5251" y="136"/>
                  </a:cubicBezTo>
                  <a:lnTo>
                    <a:pt x="5301" y="136"/>
                  </a:lnTo>
                  <a:lnTo>
                    <a:pt x="5275" y="53"/>
                  </a:lnTo>
                  <a:lnTo>
                    <a:pt x="5275" y="53"/>
                  </a:lnTo>
                  <a:close/>
                  <a:moveTo>
                    <a:pt x="5301" y="6"/>
                  </a:moveTo>
                  <a:lnTo>
                    <a:pt x="5301" y="6"/>
                  </a:lnTo>
                  <a:lnTo>
                    <a:pt x="5374" y="202"/>
                  </a:lnTo>
                  <a:lnTo>
                    <a:pt x="5321" y="202"/>
                  </a:lnTo>
                  <a:lnTo>
                    <a:pt x="5312" y="171"/>
                  </a:lnTo>
                  <a:lnTo>
                    <a:pt x="5239" y="171"/>
                  </a:lnTo>
                  <a:lnTo>
                    <a:pt x="5229" y="202"/>
                  </a:lnTo>
                  <a:lnTo>
                    <a:pt x="5177" y="202"/>
                  </a:lnTo>
                  <a:lnTo>
                    <a:pt x="5250" y="6"/>
                  </a:lnTo>
                  <a:lnTo>
                    <a:pt x="5301" y="6"/>
                  </a:lnTo>
                  <a:lnTo>
                    <a:pt x="5301" y="6"/>
                  </a:lnTo>
                  <a:close/>
                  <a:moveTo>
                    <a:pt x="5065" y="42"/>
                  </a:moveTo>
                  <a:lnTo>
                    <a:pt x="5065" y="42"/>
                  </a:lnTo>
                  <a:lnTo>
                    <a:pt x="5065" y="102"/>
                  </a:lnTo>
                  <a:lnTo>
                    <a:pt x="5094" y="102"/>
                  </a:lnTo>
                  <a:cubicBezTo>
                    <a:pt x="5113" y="102"/>
                    <a:pt x="5135" y="101"/>
                    <a:pt x="5135" y="71"/>
                  </a:cubicBezTo>
                  <a:cubicBezTo>
                    <a:pt x="5135" y="42"/>
                    <a:pt x="5110" y="42"/>
                    <a:pt x="5096" y="42"/>
                  </a:cubicBezTo>
                  <a:lnTo>
                    <a:pt x="5065" y="42"/>
                  </a:lnTo>
                  <a:lnTo>
                    <a:pt x="5065" y="42"/>
                  </a:lnTo>
                  <a:close/>
                  <a:moveTo>
                    <a:pt x="5016" y="6"/>
                  </a:moveTo>
                  <a:lnTo>
                    <a:pt x="5016" y="6"/>
                  </a:lnTo>
                  <a:lnTo>
                    <a:pt x="5095" y="6"/>
                  </a:lnTo>
                  <a:cubicBezTo>
                    <a:pt x="5127" y="6"/>
                    <a:pt x="5156" y="6"/>
                    <a:pt x="5173" y="31"/>
                  </a:cubicBezTo>
                  <a:cubicBezTo>
                    <a:pt x="5180" y="42"/>
                    <a:pt x="5184" y="58"/>
                    <a:pt x="5184" y="71"/>
                  </a:cubicBezTo>
                  <a:cubicBezTo>
                    <a:pt x="5184" y="82"/>
                    <a:pt x="5182" y="92"/>
                    <a:pt x="5177" y="102"/>
                  </a:cubicBezTo>
                  <a:cubicBezTo>
                    <a:pt x="5160" y="137"/>
                    <a:pt x="5124" y="138"/>
                    <a:pt x="5097" y="138"/>
                  </a:cubicBezTo>
                  <a:lnTo>
                    <a:pt x="5065" y="138"/>
                  </a:lnTo>
                  <a:lnTo>
                    <a:pt x="5065" y="202"/>
                  </a:lnTo>
                  <a:lnTo>
                    <a:pt x="5016" y="202"/>
                  </a:lnTo>
                  <a:lnTo>
                    <a:pt x="5016" y="6"/>
                  </a:lnTo>
                  <a:lnTo>
                    <a:pt x="5016" y="6"/>
                  </a:lnTo>
                  <a:close/>
                  <a:moveTo>
                    <a:pt x="4974" y="6"/>
                  </a:moveTo>
                  <a:lnTo>
                    <a:pt x="4974" y="6"/>
                  </a:lnTo>
                  <a:lnTo>
                    <a:pt x="4974" y="202"/>
                  </a:lnTo>
                  <a:lnTo>
                    <a:pt x="4927" y="202"/>
                  </a:lnTo>
                  <a:lnTo>
                    <a:pt x="4930" y="62"/>
                  </a:lnTo>
                  <a:lnTo>
                    <a:pt x="4931" y="43"/>
                  </a:lnTo>
                  <a:lnTo>
                    <a:pt x="4929" y="50"/>
                  </a:lnTo>
                  <a:cubicBezTo>
                    <a:pt x="4927" y="61"/>
                    <a:pt x="4927" y="62"/>
                    <a:pt x="4924" y="70"/>
                  </a:cubicBezTo>
                  <a:lnTo>
                    <a:pt x="4887" y="202"/>
                  </a:lnTo>
                  <a:lnTo>
                    <a:pt x="4845" y="202"/>
                  </a:lnTo>
                  <a:lnTo>
                    <a:pt x="4809" y="76"/>
                  </a:lnTo>
                  <a:lnTo>
                    <a:pt x="4801" y="41"/>
                  </a:lnTo>
                  <a:cubicBezTo>
                    <a:pt x="4801" y="56"/>
                    <a:pt x="4801" y="60"/>
                    <a:pt x="4802" y="78"/>
                  </a:cubicBezTo>
                  <a:lnTo>
                    <a:pt x="4805" y="202"/>
                  </a:lnTo>
                  <a:lnTo>
                    <a:pt x="4757" y="202"/>
                  </a:lnTo>
                  <a:lnTo>
                    <a:pt x="4757" y="6"/>
                  </a:lnTo>
                  <a:lnTo>
                    <a:pt x="4829" y="6"/>
                  </a:lnTo>
                  <a:lnTo>
                    <a:pt x="4859" y="116"/>
                  </a:lnTo>
                  <a:lnTo>
                    <a:pt x="4866" y="148"/>
                  </a:lnTo>
                  <a:cubicBezTo>
                    <a:pt x="4869" y="134"/>
                    <a:pt x="4869" y="133"/>
                    <a:pt x="4871" y="123"/>
                  </a:cubicBezTo>
                  <a:lnTo>
                    <a:pt x="4903" y="6"/>
                  </a:lnTo>
                  <a:lnTo>
                    <a:pt x="4974" y="6"/>
                  </a:lnTo>
                  <a:lnTo>
                    <a:pt x="4974" y="6"/>
                  </a:lnTo>
                  <a:close/>
                  <a:moveTo>
                    <a:pt x="4660" y="55"/>
                  </a:moveTo>
                  <a:lnTo>
                    <a:pt x="4660" y="55"/>
                  </a:lnTo>
                  <a:cubicBezTo>
                    <a:pt x="4652" y="46"/>
                    <a:pt x="4639" y="41"/>
                    <a:pt x="4626" y="41"/>
                  </a:cubicBezTo>
                  <a:cubicBezTo>
                    <a:pt x="4596" y="41"/>
                    <a:pt x="4577" y="67"/>
                    <a:pt x="4577" y="102"/>
                  </a:cubicBezTo>
                  <a:cubicBezTo>
                    <a:pt x="4577" y="149"/>
                    <a:pt x="4603" y="167"/>
                    <a:pt x="4626" y="167"/>
                  </a:cubicBezTo>
                  <a:cubicBezTo>
                    <a:pt x="4650" y="167"/>
                    <a:pt x="4675" y="150"/>
                    <a:pt x="4676" y="109"/>
                  </a:cubicBezTo>
                  <a:cubicBezTo>
                    <a:pt x="4677" y="88"/>
                    <a:pt x="4671" y="67"/>
                    <a:pt x="4660" y="55"/>
                  </a:cubicBezTo>
                  <a:lnTo>
                    <a:pt x="4660" y="55"/>
                  </a:lnTo>
                  <a:close/>
                  <a:moveTo>
                    <a:pt x="4626" y="208"/>
                  </a:moveTo>
                  <a:lnTo>
                    <a:pt x="4626" y="208"/>
                  </a:lnTo>
                  <a:cubicBezTo>
                    <a:pt x="4564" y="208"/>
                    <a:pt x="4528" y="160"/>
                    <a:pt x="4528" y="103"/>
                  </a:cubicBezTo>
                  <a:cubicBezTo>
                    <a:pt x="4528" y="50"/>
                    <a:pt x="4562" y="0"/>
                    <a:pt x="4625" y="0"/>
                  </a:cubicBezTo>
                  <a:cubicBezTo>
                    <a:pt x="4637" y="0"/>
                    <a:pt x="4649" y="1"/>
                    <a:pt x="4661" y="6"/>
                  </a:cubicBezTo>
                  <a:cubicBezTo>
                    <a:pt x="4721" y="26"/>
                    <a:pt x="4725" y="92"/>
                    <a:pt x="4725" y="105"/>
                  </a:cubicBezTo>
                  <a:cubicBezTo>
                    <a:pt x="4725" y="139"/>
                    <a:pt x="4710" y="170"/>
                    <a:pt x="4688" y="187"/>
                  </a:cubicBezTo>
                  <a:cubicBezTo>
                    <a:pt x="4669" y="203"/>
                    <a:pt x="4647" y="208"/>
                    <a:pt x="4626" y="208"/>
                  </a:cubicBezTo>
                  <a:lnTo>
                    <a:pt x="4626" y="208"/>
                  </a:lnTo>
                  <a:close/>
                  <a:moveTo>
                    <a:pt x="4516" y="158"/>
                  </a:moveTo>
                  <a:lnTo>
                    <a:pt x="4516" y="158"/>
                  </a:lnTo>
                  <a:cubicBezTo>
                    <a:pt x="4509" y="169"/>
                    <a:pt x="4502" y="180"/>
                    <a:pt x="4486" y="191"/>
                  </a:cubicBezTo>
                  <a:cubicBezTo>
                    <a:pt x="4478" y="197"/>
                    <a:pt x="4458" y="208"/>
                    <a:pt x="4431" y="208"/>
                  </a:cubicBezTo>
                  <a:cubicBezTo>
                    <a:pt x="4379" y="208"/>
                    <a:pt x="4337" y="170"/>
                    <a:pt x="4337" y="104"/>
                  </a:cubicBezTo>
                  <a:cubicBezTo>
                    <a:pt x="4337" y="46"/>
                    <a:pt x="4377" y="0"/>
                    <a:pt x="4432" y="0"/>
                  </a:cubicBezTo>
                  <a:cubicBezTo>
                    <a:pt x="4455" y="0"/>
                    <a:pt x="4475" y="7"/>
                    <a:pt x="4490" y="19"/>
                  </a:cubicBezTo>
                  <a:cubicBezTo>
                    <a:pt x="4503" y="30"/>
                    <a:pt x="4510" y="41"/>
                    <a:pt x="4515" y="51"/>
                  </a:cubicBezTo>
                  <a:lnTo>
                    <a:pt x="4476" y="70"/>
                  </a:lnTo>
                  <a:cubicBezTo>
                    <a:pt x="4473" y="64"/>
                    <a:pt x="4470" y="57"/>
                    <a:pt x="4461" y="50"/>
                  </a:cubicBezTo>
                  <a:cubicBezTo>
                    <a:pt x="4452" y="42"/>
                    <a:pt x="4443" y="40"/>
                    <a:pt x="4434" y="40"/>
                  </a:cubicBezTo>
                  <a:cubicBezTo>
                    <a:pt x="4403" y="40"/>
                    <a:pt x="4386" y="70"/>
                    <a:pt x="4386" y="102"/>
                  </a:cubicBezTo>
                  <a:cubicBezTo>
                    <a:pt x="4386" y="146"/>
                    <a:pt x="4408" y="167"/>
                    <a:pt x="4434" y="167"/>
                  </a:cubicBezTo>
                  <a:cubicBezTo>
                    <a:pt x="4460" y="167"/>
                    <a:pt x="4470" y="149"/>
                    <a:pt x="4477" y="138"/>
                  </a:cubicBezTo>
                  <a:lnTo>
                    <a:pt x="4516" y="158"/>
                  </a:lnTo>
                  <a:lnTo>
                    <a:pt x="4516" y="158"/>
                  </a:lnTo>
                  <a:close/>
                  <a:moveTo>
                    <a:pt x="4119" y="6"/>
                  </a:moveTo>
                  <a:lnTo>
                    <a:pt x="4119" y="6"/>
                  </a:lnTo>
                  <a:lnTo>
                    <a:pt x="4168" y="6"/>
                  </a:lnTo>
                  <a:lnTo>
                    <a:pt x="4168" y="161"/>
                  </a:lnTo>
                  <a:lnTo>
                    <a:pt x="4245" y="161"/>
                  </a:lnTo>
                  <a:lnTo>
                    <a:pt x="4245" y="202"/>
                  </a:lnTo>
                  <a:lnTo>
                    <a:pt x="4119" y="202"/>
                  </a:lnTo>
                  <a:lnTo>
                    <a:pt x="4119" y="6"/>
                  </a:lnTo>
                  <a:lnTo>
                    <a:pt x="4119" y="6"/>
                  </a:lnTo>
                  <a:close/>
                  <a:moveTo>
                    <a:pt x="3999" y="53"/>
                  </a:moveTo>
                  <a:lnTo>
                    <a:pt x="3999" y="53"/>
                  </a:lnTo>
                  <a:cubicBezTo>
                    <a:pt x="3996" y="63"/>
                    <a:pt x="3994" y="73"/>
                    <a:pt x="3991" y="83"/>
                  </a:cubicBezTo>
                  <a:cubicBezTo>
                    <a:pt x="3987" y="98"/>
                    <a:pt x="3979" y="121"/>
                    <a:pt x="3975" y="136"/>
                  </a:cubicBezTo>
                  <a:lnTo>
                    <a:pt x="4025" y="136"/>
                  </a:lnTo>
                  <a:lnTo>
                    <a:pt x="3999" y="53"/>
                  </a:lnTo>
                  <a:lnTo>
                    <a:pt x="3999" y="53"/>
                  </a:lnTo>
                  <a:close/>
                  <a:moveTo>
                    <a:pt x="4025" y="6"/>
                  </a:moveTo>
                  <a:lnTo>
                    <a:pt x="4025" y="6"/>
                  </a:lnTo>
                  <a:lnTo>
                    <a:pt x="4098" y="202"/>
                  </a:lnTo>
                  <a:lnTo>
                    <a:pt x="4045" y="202"/>
                  </a:lnTo>
                  <a:lnTo>
                    <a:pt x="4036" y="171"/>
                  </a:lnTo>
                  <a:lnTo>
                    <a:pt x="3963" y="171"/>
                  </a:lnTo>
                  <a:lnTo>
                    <a:pt x="3954" y="202"/>
                  </a:lnTo>
                  <a:lnTo>
                    <a:pt x="3901" y="202"/>
                  </a:lnTo>
                  <a:lnTo>
                    <a:pt x="3974" y="6"/>
                  </a:lnTo>
                  <a:lnTo>
                    <a:pt x="4025" y="6"/>
                  </a:lnTo>
                  <a:lnTo>
                    <a:pt x="4025" y="6"/>
                  </a:lnTo>
                  <a:close/>
                  <a:moveTo>
                    <a:pt x="3897" y="158"/>
                  </a:moveTo>
                  <a:lnTo>
                    <a:pt x="3897" y="158"/>
                  </a:lnTo>
                  <a:cubicBezTo>
                    <a:pt x="3889" y="169"/>
                    <a:pt x="3882" y="180"/>
                    <a:pt x="3867" y="191"/>
                  </a:cubicBezTo>
                  <a:cubicBezTo>
                    <a:pt x="3858" y="197"/>
                    <a:pt x="3839" y="208"/>
                    <a:pt x="3812" y="208"/>
                  </a:cubicBezTo>
                  <a:cubicBezTo>
                    <a:pt x="3760" y="208"/>
                    <a:pt x="3718" y="170"/>
                    <a:pt x="3718" y="104"/>
                  </a:cubicBezTo>
                  <a:cubicBezTo>
                    <a:pt x="3718" y="46"/>
                    <a:pt x="3757" y="0"/>
                    <a:pt x="3813" y="0"/>
                  </a:cubicBezTo>
                  <a:cubicBezTo>
                    <a:pt x="3836" y="0"/>
                    <a:pt x="3856" y="7"/>
                    <a:pt x="3870" y="19"/>
                  </a:cubicBezTo>
                  <a:cubicBezTo>
                    <a:pt x="3884" y="30"/>
                    <a:pt x="3891" y="41"/>
                    <a:pt x="3896" y="51"/>
                  </a:cubicBezTo>
                  <a:lnTo>
                    <a:pt x="3857" y="70"/>
                  </a:lnTo>
                  <a:cubicBezTo>
                    <a:pt x="3854" y="64"/>
                    <a:pt x="3851" y="57"/>
                    <a:pt x="3842" y="50"/>
                  </a:cubicBezTo>
                  <a:cubicBezTo>
                    <a:pt x="3833" y="42"/>
                    <a:pt x="3823" y="40"/>
                    <a:pt x="3815" y="40"/>
                  </a:cubicBezTo>
                  <a:cubicBezTo>
                    <a:pt x="3784" y="40"/>
                    <a:pt x="3767" y="70"/>
                    <a:pt x="3767" y="102"/>
                  </a:cubicBezTo>
                  <a:cubicBezTo>
                    <a:pt x="3767" y="146"/>
                    <a:pt x="3789" y="167"/>
                    <a:pt x="3815" y="167"/>
                  </a:cubicBezTo>
                  <a:cubicBezTo>
                    <a:pt x="3841" y="167"/>
                    <a:pt x="3851" y="149"/>
                    <a:pt x="3858" y="138"/>
                  </a:cubicBezTo>
                  <a:lnTo>
                    <a:pt x="3897" y="158"/>
                  </a:lnTo>
                  <a:lnTo>
                    <a:pt x="3897" y="158"/>
                  </a:lnTo>
                  <a:close/>
                  <a:moveTo>
                    <a:pt x="3637" y="6"/>
                  </a:moveTo>
                  <a:lnTo>
                    <a:pt x="3637" y="6"/>
                  </a:lnTo>
                  <a:lnTo>
                    <a:pt x="3686" y="6"/>
                  </a:lnTo>
                  <a:lnTo>
                    <a:pt x="3686" y="202"/>
                  </a:lnTo>
                  <a:lnTo>
                    <a:pt x="3637" y="202"/>
                  </a:lnTo>
                  <a:lnTo>
                    <a:pt x="3637" y="6"/>
                  </a:lnTo>
                  <a:close/>
                  <a:moveTo>
                    <a:pt x="3464" y="6"/>
                  </a:moveTo>
                  <a:lnTo>
                    <a:pt x="3464" y="6"/>
                  </a:lnTo>
                  <a:lnTo>
                    <a:pt x="3615" y="6"/>
                  </a:lnTo>
                  <a:lnTo>
                    <a:pt x="3615" y="45"/>
                  </a:lnTo>
                  <a:lnTo>
                    <a:pt x="3564" y="45"/>
                  </a:lnTo>
                  <a:lnTo>
                    <a:pt x="3564" y="202"/>
                  </a:lnTo>
                  <a:lnTo>
                    <a:pt x="3515" y="202"/>
                  </a:lnTo>
                  <a:lnTo>
                    <a:pt x="3515" y="45"/>
                  </a:lnTo>
                  <a:lnTo>
                    <a:pt x="3464" y="45"/>
                  </a:lnTo>
                  <a:lnTo>
                    <a:pt x="3464" y="6"/>
                  </a:lnTo>
                  <a:lnTo>
                    <a:pt x="3464" y="6"/>
                  </a:lnTo>
                  <a:close/>
                  <a:moveTo>
                    <a:pt x="3443" y="6"/>
                  </a:moveTo>
                  <a:lnTo>
                    <a:pt x="3443" y="6"/>
                  </a:lnTo>
                  <a:lnTo>
                    <a:pt x="3443" y="116"/>
                  </a:lnTo>
                  <a:cubicBezTo>
                    <a:pt x="3443" y="134"/>
                    <a:pt x="3442" y="153"/>
                    <a:pt x="3432" y="171"/>
                  </a:cubicBezTo>
                  <a:cubicBezTo>
                    <a:pt x="3410" y="205"/>
                    <a:pt x="3367" y="207"/>
                    <a:pt x="3358" y="207"/>
                  </a:cubicBezTo>
                  <a:cubicBezTo>
                    <a:pt x="3344" y="207"/>
                    <a:pt x="3326" y="203"/>
                    <a:pt x="3313" y="196"/>
                  </a:cubicBezTo>
                  <a:cubicBezTo>
                    <a:pt x="3275" y="177"/>
                    <a:pt x="3275" y="142"/>
                    <a:pt x="3275" y="116"/>
                  </a:cubicBezTo>
                  <a:lnTo>
                    <a:pt x="3275" y="6"/>
                  </a:lnTo>
                  <a:lnTo>
                    <a:pt x="3325" y="6"/>
                  </a:lnTo>
                  <a:lnTo>
                    <a:pt x="3325" y="128"/>
                  </a:lnTo>
                  <a:cubicBezTo>
                    <a:pt x="3325" y="138"/>
                    <a:pt x="3325" y="147"/>
                    <a:pt x="3328" y="153"/>
                  </a:cubicBezTo>
                  <a:cubicBezTo>
                    <a:pt x="3334" y="163"/>
                    <a:pt x="3348" y="166"/>
                    <a:pt x="3360" y="166"/>
                  </a:cubicBezTo>
                  <a:cubicBezTo>
                    <a:pt x="3393" y="166"/>
                    <a:pt x="3393" y="143"/>
                    <a:pt x="3394" y="128"/>
                  </a:cubicBezTo>
                  <a:lnTo>
                    <a:pt x="3394" y="6"/>
                  </a:lnTo>
                  <a:lnTo>
                    <a:pt x="3443" y="6"/>
                  </a:lnTo>
                  <a:lnTo>
                    <a:pt x="3443" y="6"/>
                  </a:lnTo>
                  <a:close/>
                  <a:moveTo>
                    <a:pt x="3095" y="6"/>
                  </a:moveTo>
                  <a:lnTo>
                    <a:pt x="3095" y="6"/>
                  </a:lnTo>
                  <a:lnTo>
                    <a:pt x="3240" y="6"/>
                  </a:lnTo>
                  <a:lnTo>
                    <a:pt x="3240" y="44"/>
                  </a:lnTo>
                  <a:lnTo>
                    <a:pt x="3144" y="44"/>
                  </a:lnTo>
                  <a:lnTo>
                    <a:pt x="3144" y="80"/>
                  </a:lnTo>
                  <a:lnTo>
                    <a:pt x="3234" y="80"/>
                  </a:lnTo>
                  <a:lnTo>
                    <a:pt x="3234" y="117"/>
                  </a:lnTo>
                  <a:lnTo>
                    <a:pt x="3144" y="117"/>
                  </a:lnTo>
                  <a:lnTo>
                    <a:pt x="3144" y="164"/>
                  </a:lnTo>
                  <a:lnTo>
                    <a:pt x="3249" y="164"/>
                  </a:lnTo>
                  <a:lnTo>
                    <a:pt x="3249" y="202"/>
                  </a:lnTo>
                  <a:lnTo>
                    <a:pt x="3095" y="202"/>
                  </a:lnTo>
                  <a:lnTo>
                    <a:pt x="3095" y="6"/>
                  </a:lnTo>
                  <a:lnTo>
                    <a:pt x="3095" y="6"/>
                  </a:lnTo>
                  <a:close/>
                  <a:moveTo>
                    <a:pt x="3071" y="158"/>
                  </a:moveTo>
                  <a:lnTo>
                    <a:pt x="3071" y="158"/>
                  </a:lnTo>
                  <a:cubicBezTo>
                    <a:pt x="3064" y="169"/>
                    <a:pt x="3057" y="180"/>
                    <a:pt x="3042" y="191"/>
                  </a:cubicBezTo>
                  <a:cubicBezTo>
                    <a:pt x="3033" y="197"/>
                    <a:pt x="3014" y="208"/>
                    <a:pt x="2987" y="208"/>
                  </a:cubicBezTo>
                  <a:cubicBezTo>
                    <a:pt x="2935" y="208"/>
                    <a:pt x="2892" y="170"/>
                    <a:pt x="2892" y="104"/>
                  </a:cubicBezTo>
                  <a:cubicBezTo>
                    <a:pt x="2892" y="46"/>
                    <a:pt x="2932" y="0"/>
                    <a:pt x="2988" y="0"/>
                  </a:cubicBezTo>
                  <a:cubicBezTo>
                    <a:pt x="3010" y="0"/>
                    <a:pt x="3030" y="7"/>
                    <a:pt x="3045" y="19"/>
                  </a:cubicBezTo>
                  <a:cubicBezTo>
                    <a:pt x="3059" y="30"/>
                    <a:pt x="3065" y="41"/>
                    <a:pt x="3071" y="51"/>
                  </a:cubicBezTo>
                  <a:lnTo>
                    <a:pt x="3032" y="70"/>
                  </a:lnTo>
                  <a:cubicBezTo>
                    <a:pt x="3029" y="64"/>
                    <a:pt x="3026" y="57"/>
                    <a:pt x="3017" y="50"/>
                  </a:cubicBezTo>
                  <a:cubicBezTo>
                    <a:pt x="3008" y="42"/>
                    <a:pt x="2998" y="40"/>
                    <a:pt x="2990" y="40"/>
                  </a:cubicBezTo>
                  <a:cubicBezTo>
                    <a:pt x="2958" y="40"/>
                    <a:pt x="2942" y="70"/>
                    <a:pt x="2942" y="102"/>
                  </a:cubicBezTo>
                  <a:cubicBezTo>
                    <a:pt x="2942" y="146"/>
                    <a:pt x="2964" y="167"/>
                    <a:pt x="2990" y="167"/>
                  </a:cubicBezTo>
                  <a:cubicBezTo>
                    <a:pt x="3016" y="167"/>
                    <a:pt x="3026" y="149"/>
                    <a:pt x="3033" y="138"/>
                  </a:cubicBezTo>
                  <a:lnTo>
                    <a:pt x="3071" y="158"/>
                  </a:lnTo>
                  <a:lnTo>
                    <a:pt x="3071" y="158"/>
                  </a:lnTo>
                  <a:close/>
                  <a:moveTo>
                    <a:pt x="2790" y="53"/>
                  </a:moveTo>
                  <a:lnTo>
                    <a:pt x="2790" y="53"/>
                  </a:lnTo>
                  <a:cubicBezTo>
                    <a:pt x="2787" y="63"/>
                    <a:pt x="2784" y="73"/>
                    <a:pt x="2781" y="83"/>
                  </a:cubicBezTo>
                  <a:cubicBezTo>
                    <a:pt x="2777" y="98"/>
                    <a:pt x="2770" y="121"/>
                    <a:pt x="2765" y="136"/>
                  </a:cubicBezTo>
                  <a:lnTo>
                    <a:pt x="2815" y="136"/>
                  </a:lnTo>
                  <a:lnTo>
                    <a:pt x="2790" y="53"/>
                  </a:lnTo>
                  <a:lnTo>
                    <a:pt x="2790" y="53"/>
                  </a:lnTo>
                  <a:close/>
                  <a:moveTo>
                    <a:pt x="2816" y="6"/>
                  </a:moveTo>
                  <a:lnTo>
                    <a:pt x="2816" y="6"/>
                  </a:lnTo>
                  <a:lnTo>
                    <a:pt x="2888" y="202"/>
                  </a:lnTo>
                  <a:lnTo>
                    <a:pt x="2836" y="202"/>
                  </a:lnTo>
                  <a:lnTo>
                    <a:pt x="2826" y="171"/>
                  </a:lnTo>
                  <a:lnTo>
                    <a:pt x="2754" y="171"/>
                  </a:lnTo>
                  <a:lnTo>
                    <a:pt x="2744" y="202"/>
                  </a:lnTo>
                  <a:lnTo>
                    <a:pt x="2692" y="202"/>
                  </a:lnTo>
                  <a:lnTo>
                    <a:pt x="2765" y="6"/>
                  </a:lnTo>
                  <a:lnTo>
                    <a:pt x="2816" y="6"/>
                  </a:lnTo>
                  <a:lnTo>
                    <a:pt x="2816" y="6"/>
                  </a:lnTo>
                  <a:close/>
                  <a:moveTo>
                    <a:pt x="2671" y="6"/>
                  </a:moveTo>
                  <a:lnTo>
                    <a:pt x="2671" y="6"/>
                  </a:lnTo>
                  <a:lnTo>
                    <a:pt x="2671" y="202"/>
                  </a:lnTo>
                  <a:lnTo>
                    <a:pt x="2624" y="202"/>
                  </a:lnTo>
                  <a:lnTo>
                    <a:pt x="2627" y="62"/>
                  </a:lnTo>
                  <a:lnTo>
                    <a:pt x="2628" y="43"/>
                  </a:lnTo>
                  <a:lnTo>
                    <a:pt x="2626" y="50"/>
                  </a:lnTo>
                  <a:cubicBezTo>
                    <a:pt x="2623" y="61"/>
                    <a:pt x="2623" y="62"/>
                    <a:pt x="2621" y="70"/>
                  </a:cubicBezTo>
                  <a:lnTo>
                    <a:pt x="2584" y="202"/>
                  </a:lnTo>
                  <a:lnTo>
                    <a:pt x="2541" y="202"/>
                  </a:lnTo>
                  <a:lnTo>
                    <a:pt x="2506" y="76"/>
                  </a:lnTo>
                  <a:lnTo>
                    <a:pt x="2497" y="41"/>
                  </a:lnTo>
                  <a:cubicBezTo>
                    <a:pt x="2498" y="56"/>
                    <a:pt x="2498" y="60"/>
                    <a:pt x="2499" y="78"/>
                  </a:cubicBezTo>
                  <a:lnTo>
                    <a:pt x="2501" y="202"/>
                  </a:lnTo>
                  <a:lnTo>
                    <a:pt x="2454" y="202"/>
                  </a:lnTo>
                  <a:lnTo>
                    <a:pt x="2454" y="6"/>
                  </a:lnTo>
                  <a:lnTo>
                    <a:pt x="2526" y="6"/>
                  </a:lnTo>
                  <a:lnTo>
                    <a:pt x="2556" y="116"/>
                  </a:lnTo>
                  <a:lnTo>
                    <a:pt x="2563" y="148"/>
                  </a:lnTo>
                  <a:cubicBezTo>
                    <a:pt x="2565" y="134"/>
                    <a:pt x="2566" y="133"/>
                    <a:pt x="2568" y="123"/>
                  </a:cubicBezTo>
                  <a:lnTo>
                    <a:pt x="2599" y="6"/>
                  </a:lnTo>
                  <a:lnTo>
                    <a:pt x="2671" y="6"/>
                  </a:lnTo>
                  <a:lnTo>
                    <a:pt x="2671" y="6"/>
                  </a:lnTo>
                  <a:close/>
                  <a:moveTo>
                    <a:pt x="2302" y="43"/>
                  </a:moveTo>
                  <a:lnTo>
                    <a:pt x="2302" y="43"/>
                  </a:lnTo>
                  <a:lnTo>
                    <a:pt x="2302" y="96"/>
                  </a:lnTo>
                  <a:lnTo>
                    <a:pt x="2343" y="96"/>
                  </a:lnTo>
                  <a:cubicBezTo>
                    <a:pt x="2350" y="95"/>
                    <a:pt x="2373" y="95"/>
                    <a:pt x="2373" y="69"/>
                  </a:cubicBezTo>
                  <a:cubicBezTo>
                    <a:pt x="2373" y="44"/>
                    <a:pt x="2354" y="43"/>
                    <a:pt x="2344" y="43"/>
                  </a:cubicBezTo>
                  <a:lnTo>
                    <a:pt x="2302" y="43"/>
                  </a:lnTo>
                  <a:lnTo>
                    <a:pt x="2302" y="43"/>
                  </a:lnTo>
                  <a:close/>
                  <a:moveTo>
                    <a:pt x="2253" y="6"/>
                  </a:moveTo>
                  <a:lnTo>
                    <a:pt x="2253" y="6"/>
                  </a:lnTo>
                  <a:lnTo>
                    <a:pt x="2342" y="6"/>
                  </a:lnTo>
                  <a:cubicBezTo>
                    <a:pt x="2362" y="6"/>
                    <a:pt x="2388" y="6"/>
                    <a:pt x="2406" y="26"/>
                  </a:cubicBezTo>
                  <a:cubicBezTo>
                    <a:pt x="2415" y="36"/>
                    <a:pt x="2422" y="52"/>
                    <a:pt x="2422" y="70"/>
                  </a:cubicBezTo>
                  <a:cubicBezTo>
                    <a:pt x="2422" y="109"/>
                    <a:pt x="2395" y="119"/>
                    <a:pt x="2381" y="124"/>
                  </a:cubicBezTo>
                  <a:lnTo>
                    <a:pt x="2427" y="202"/>
                  </a:lnTo>
                  <a:lnTo>
                    <a:pt x="2372" y="202"/>
                  </a:lnTo>
                  <a:lnTo>
                    <a:pt x="2333" y="132"/>
                  </a:lnTo>
                  <a:lnTo>
                    <a:pt x="2302" y="132"/>
                  </a:lnTo>
                  <a:lnTo>
                    <a:pt x="2302" y="202"/>
                  </a:lnTo>
                  <a:lnTo>
                    <a:pt x="2253" y="202"/>
                  </a:lnTo>
                  <a:lnTo>
                    <a:pt x="2253" y="6"/>
                  </a:lnTo>
                  <a:lnTo>
                    <a:pt x="2253" y="6"/>
                  </a:lnTo>
                  <a:close/>
                  <a:moveTo>
                    <a:pt x="2134" y="53"/>
                  </a:moveTo>
                  <a:lnTo>
                    <a:pt x="2134" y="53"/>
                  </a:lnTo>
                  <a:cubicBezTo>
                    <a:pt x="2131" y="63"/>
                    <a:pt x="2128" y="73"/>
                    <a:pt x="2125" y="83"/>
                  </a:cubicBezTo>
                  <a:cubicBezTo>
                    <a:pt x="2121" y="98"/>
                    <a:pt x="2114" y="121"/>
                    <a:pt x="2109" y="136"/>
                  </a:cubicBezTo>
                  <a:lnTo>
                    <a:pt x="2159" y="136"/>
                  </a:lnTo>
                  <a:lnTo>
                    <a:pt x="2134" y="53"/>
                  </a:lnTo>
                  <a:lnTo>
                    <a:pt x="2134" y="53"/>
                  </a:lnTo>
                  <a:close/>
                  <a:moveTo>
                    <a:pt x="2160" y="6"/>
                  </a:moveTo>
                  <a:lnTo>
                    <a:pt x="2160" y="6"/>
                  </a:lnTo>
                  <a:lnTo>
                    <a:pt x="2232" y="202"/>
                  </a:lnTo>
                  <a:lnTo>
                    <a:pt x="2180" y="202"/>
                  </a:lnTo>
                  <a:lnTo>
                    <a:pt x="2170" y="171"/>
                  </a:lnTo>
                  <a:lnTo>
                    <a:pt x="2098" y="171"/>
                  </a:lnTo>
                  <a:lnTo>
                    <a:pt x="2088" y="202"/>
                  </a:lnTo>
                  <a:lnTo>
                    <a:pt x="2036" y="202"/>
                  </a:lnTo>
                  <a:lnTo>
                    <a:pt x="2109" y="6"/>
                  </a:lnTo>
                  <a:lnTo>
                    <a:pt x="2160" y="6"/>
                  </a:lnTo>
                  <a:lnTo>
                    <a:pt x="2160" y="6"/>
                  </a:lnTo>
                  <a:close/>
                  <a:moveTo>
                    <a:pt x="2015" y="6"/>
                  </a:moveTo>
                  <a:lnTo>
                    <a:pt x="2015" y="6"/>
                  </a:lnTo>
                  <a:lnTo>
                    <a:pt x="2015" y="202"/>
                  </a:lnTo>
                  <a:lnTo>
                    <a:pt x="1966" y="202"/>
                  </a:lnTo>
                  <a:lnTo>
                    <a:pt x="1966" y="119"/>
                  </a:lnTo>
                  <a:lnTo>
                    <a:pt x="1894" y="119"/>
                  </a:lnTo>
                  <a:lnTo>
                    <a:pt x="1894" y="202"/>
                  </a:lnTo>
                  <a:lnTo>
                    <a:pt x="1845" y="202"/>
                  </a:lnTo>
                  <a:lnTo>
                    <a:pt x="1845" y="6"/>
                  </a:lnTo>
                  <a:lnTo>
                    <a:pt x="1894" y="6"/>
                  </a:lnTo>
                  <a:lnTo>
                    <a:pt x="1894" y="77"/>
                  </a:lnTo>
                  <a:lnTo>
                    <a:pt x="1966" y="77"/>
                  </a:lnTo>
                  <a:lnTo>
                    <a:pt x="1966" y="6"/>
                  </a:lnTo>
                  <a:lnTo>
                    <a:pt x="2015" y="6"/>
                  </a:lnTo>
                  <a:lnTo>
                    <a:pt x="2015" y="6"/>
                  </a:lnTo>
                  <a:close/>
                  <a:moveTo>
                    <a:pt x="1701" y="42"/>
                  </a:moveTo>
                  <a:lnTo>
                    <a:pt x="1701" y="42"/>
                  </a:lnTo>
                  <a:lnTo>
                    <a:pt x="1701" y="102"/>
                  </a:lnTo>
                  <a:lnTo>
                    <a:pt x="1731" y="102"/>
                  </a:lnTo>
                  <a:cubicBezTo>
                    <a:pt x="1749" y="102"/>
                    <a:pt x="1771" y="101"/>
                    <a:pt x="1771" y="71"/>
                  </a:cubicBezTo>
                  <a:cubicBezTo>
                    <a:pt x="1771" y="42"/>
                    <a:pt x="1747" y="42"/>
                    <a:pt x="1732" y="42"/>
                  </a:cubicBezTo>
                  <a:lnTo>
                    <a:pt x="1701" y="42"/>
                  </a:lnTo>
                  <a:lnTo>
                    <a:pt x="1701" y="42"/>
                  </a:lnTo>
                  <a:close/>
                  <a:moveTo>
                    <a:pt x="1652" y="6"/>
                  </a:moveTo>
                  <a:lnTo>
                    <a:pt x="1652" y="6"/>
                  </a:lnTo>
                  <a:lnTo>
                    <a:pt x="1731" y="6"/>
                  </a:lnTo>
                  <a:cubicBezTo>
                    <a:pt x="1763" y="6"/>
                    <a:pt x="1792" y="6"/>
                    <a:pt x="1809" y="31"/>
                  </a:cubicBezTo>
                  <a:cubicBezTo>
                    <a:pt x="1817" y="42"/>
                    <a:pt x="1820" y="58"/>
                    <a:pt x="1820" y="71"/>
                  </a:cubicBezTo>
                  <a:cubicBezTo>
                    <a:pt x="1820" y="82"/>
                    <a:pt x="1818" y="92"/>
                    <a:pt x="1814" y="102"/>
                  </a:cubicBezTo>
                  <a:cubicBezTo>
                    <a:pt x="1797" y="137"/>
                    <a:pt x="1761" y="138"/>
                    <a:pt x="1734" y="138"/>
                  </a:cubicBezTo>
                  <a:lnTo>
                    <a:pt x="1701" y="138"/>
                  </a:lnTo>
                  <a:lnTo>
                    <a:pt x="1701" y="202"/>
                  </a:lnTo>
                  <a:lnTo>
                    <a:pt x="1652" y="202"/>
                  </a:lnTo>
                  <a:lnTo>
                    <a:pt x="1652" y="6"/>
                  </a:lnTo>
                  <a:lnTo>
                    <a:pt x="1652" y="6"/>
                  </a:lnTo>
                  <a:close/>
                  <a:moveTo>
                    <a:pt x="1373" y="6"/>
                  </a:moveTo>
                  <a:lnTo>
                    <a:pt x="1373" y="6"/>
                  </a:lnTo>
                  <a:lnTo>
                    <a:pt x="1422" y="6"/>
                  </a:lnTo>
                  <a:lnTo>
                    <a:pt x="1464" y="78"/>
                  </a:lnTo>
                  <a:cubicBezTo>
                    <a:pt x="1480" y="106"/>
                    <a:pt x="1485" y="115"/>
                    <a:pt x="1494" y="132"/>
                  </a:cubicBezTo>
                  <a:lnTo>
                    <a:pt x="1492" y="6"/>
                  </a:lnTo>
                  <a:lnTo>
                    <a:pt x="1539" y="6"/>
                  </a:lnTo>
                  <a:lnTo>
                    <a:pt x="1539" y="202"/>
                  </a:lnTo>
                  <a:lnTo>
                    <a:pt x="1490" y="202"/>
                  </a:lnTo>
                  <a:lnTo>
                    <a:pt x="1454" y="140"/>
                  </a:lnTo>
                  <a:cubicBezTo>
                    <a:pt x="1436" y="111"/>
                    <a:pt x="1432" y="105"/>
                    <a:pt x="1419" y="79"/>
                  </a:cubicBezTo>
                  <a:lnTo>
                    <a:pt x="1420" y="202"/>
                  </a:lnTo>
                  <a:lnTo>
                    <a:pt x="1373" y="202"/>
                  </a:lnTo>
                  <a:lnTo>
                    <a:pt x="1373" y="6"/>
                  </a:lnTo>
                  <a:lnTo>
                    <a:pt x="1373" y="6"/>
                  </a:lnTo>
                  <a:close/>
                  <a:moveTo>
                    <a:pt x="1189" y="6"/>
                  </a:moveTo>
                  <a:lnTo>
                    <a:pt x="1189" y="6"/>
                  </a:lnTo>
                  <a:lnTo>
                    <a:pt x="1335" y="6"/>
                  </a:lnTo>
                  <a:lnTo>
                    <a:pt x="1335" y="44"/>
                  </a:lnTo>
                  <a:lnTo>
                    <a:pt x="1238" y="44"/>
                  </a:lnTo>
                  <a:lnTo>
                    <a:pt x="1238" y="80"/>
                  </a:lnTo>
                  <a:lnTo>
                    <a:pt x="1328" y="80"/>
                  </a:lnTo>
                  <a:lnTo>
                    <a:pt x="1328" y="117"/>
                  </a:lnTo>
                  <a:lnTo>
                    <a:pt x="1238" y="117"/>
                  </a:lnTo>
                  <a:lnTo>
                    <a:pt x="1238" y="164"/>
                  </a:lnTo>
                  <a:lnTo>
                    <a:pt x="1343" y="164"/>
                  </a:lnTo>
                  <a:lnTo>
                    <a:pt x="1343" y="202"/>
                  </a:lnTo>
                  <a:lnTo>
                    <a:pt x="1189" y="202"/>
                  </a:lnTo>
                  <a:lnTo>
                    <a:pt x="1189" y="6"/>
                  </a:lnTo>
                  <a:lnTo>
                    <a:pt x="1189" y="6"/>
                  </a:lnTo>
                  <a:close/>
                  <a:moveTo>
                    <a:pt x="1017" y="143"/>
                  </a:moveTo>
                  <a:lnTo>
                    <a:pt x="1017" y="143"/>
                  </a:lnTo>
                  <a:cubicBezTo>
                    <a:pt x="1022" y="149"/>
                    <a:pt x="1026" y="153"/>
                    <a:pt x="1036" y="159"/>
                  </a:cubicBezTo>
                  <a:cubicBezTo>
                    <a:pt x="1049" y="166"/>
                    <a:pt x="1062" y="168"/>
                    <a:pt x="1074" y="168"/>
                  </a:cubicBezTo>
                  <a:cubicBezTo>
                    <a:pt x="1093" y="168"/>
                    <a:pt x="1110" y="159"/>
                    <a:pt x="1110" y="145"/>
                  </a:cubicBezTo>
                  <a:cubicBezTo>
                    <a:pt x="1110" y="130"/>
                    <a:pt x="1090" y="127"/>
                    <a:pt x="1076" y="125"/>
                  </a:cubicBezTo>
                  <a:cubicBezTo>
                    <a:pt x="1065" y="124"/>
                    <a:pt x="1054" y="123"/>
                    <a:pt x="1043" y="120"/>
                  </a:cubicBezTo>
                  <a:cubicBezTo>
                    <a:pt x="1031" y="118"/>
                    <a:pt x="990" y="109"/>
                    <a:pt x="990" y="67"/>
                  </a:cubicBezTo>
                  <a:cubicBezTo>
                    <a:pt x="990" y="16"/>
                    <a:pt x="1035" y="1"/>
                    <a:pt x="1069" y="1"/>
                  </a:cubicBezTo>
                  <a:cubicBezTo>
                    <a:pt x="1115" y="1"/>
                    <a:pt x="1139" y="23"/>
                    <a:pt x="1156" y="38"/>
                  </a:cubicBezTo>
                  <a:lnTo>
                    <a:pt x="1120" y="64"/>
                  </a:lnTo>
                  <a:cubicBezTo>
                    <a:pt x="1114" y="58"/>
                    <a:pt x="1108" y="53"/>
                    <a:pt x="1101" y="48"/>
                  </a:cubicBezTo>
                  <a:cubicBezTo>
                    <a:pt x="1094" y="45"/>
                    <a:pt x="1081" y="40"/>
                    <a:pt x="1069" y="40"/>
                  </a:cubicBezTo>
                  <a:cubicBezTo>
                    <a:pt x="1049" y="40"/>
                    <a:pt x="1039" y="51"/>
                    <a:pt x="1039" y="60"/>
                  </a:cubicBezTo>
                  <a:cubicBezTo>
                    <a:pt x="1039" y="75"/>
                    <a:pt x="1056" y="78"/>
                    <a:pt x="1064" y="79"/>
                  </a:cubicBezTo>
                  <a:cubicBezTo>
                    <a:pt x="1085" y="81"/>
                    <a:pt x="1113" y="87"/>
                    <a:pt x="1125" y="90"/>
                  </a:cubicBezTo>
                  <a:cubicBezTo>
                    <a:pt x="1147" y="99"/>
                    <a:pt x="1159" y="116"/>
                    <a:pt x="1159" y="139"/>
                  </a:cubicBezTo>
                  <a:cubicBezTo>
                    <a:pt x="1159" y="153"/>
                    <a:pt x="1153" y="168"/>
                    <a:pt x="1143" y="180"/>
                  </a:cubicBezTo>
                  <a:cubicBezTo>
                    <a:pt x="1125" y="201"/>
                    <a:pt x="1097" y="207"/>
                    <a:pt x="1069" y="207"/>
                  </a:cubicBezTo>
                  <a:cubicBezTo>
                    <a:pt x="1014" y="207"/>
                    <a:pt x="992" y="181"/>
                    <a:pt x="979" y="167"/>
                  </a:cubicBezTo>
                  <a:lnTo>
                    <a:pt x="1017" y="143"/>
                  </a:lnTo>
                  <a:lnTo>
                    <a:pt x="1017" y="143"/>
                  </a:lnTo>
                  <a:close/>
                  <a:moveTo>
                    <a:pt x="823" y="143"/>
                  </a:moveTo>
                  <a:lnTo>
                    <a:pt x="823" y="143"/>
                  </a:lnTo>
                  <a:cubicBezTo>
                    <a:pt x="828" y="149"/>
                    <a:pt x="832" y="153"/>
                    <a:pt x="842" y="159"/>
                  </a:cubicBezTo>
                  <a:cubicBezTo>
                    <a:pt x="855" y="166"/>
                    <a:pt x="868" y="168"/>
                    <a:pt x="880" y="168"/>
                  </a:cubicBezTo>
                  <a:cubicBezTo>
                    <a:pt x="899" y="168"/>
                    <a:pt x="916" y="159"/>
                    <a:pt x="916" y="145"/>
                  </a:cubicBezTo>
                  <a:cubicBezTo>
                    <a:pt x="916" y="130"/>
                    <a:pt x="896" y="127"/>
                    <a:pt x="882" y="125"/>
                  </a:cubicBezTo>
                  <a:cubicBezTo>
                    <a:pt x="871" y="124"/>
                    <a:pt x="860" y="123"/>
                    <a:pt x="849" y="120"/>
                  </a:cubicBezTo>
                  <a:cubicBezTo>
                    <a:pt x="837" y="118"/>
                    <a:pt x="796" y="109"/>
                    <a:pt x="796" y="67"/>
                  </a:cubicBezTo>
                  <a:cubicBezTo>
                    <a:pt x="796" y="16"/>
                    <a:pt x="842" y="1"/>
                    <a:pt x="876" y="1"/>
                  </a:cubicBezTo>
                  <a:cubicBezTo>
                    <a:pt x="921" y="1"/>
                    <a:pt x="946" y="23"/>
                    <a:pt x="963" y="38"/>
                  </a:cubicBezTo>
                  <a:lnTo>
                    <a:pt x="926" y="64"/>
                  </a:lnTo>
                  <a:cubicBezTo>
                    <a:pt x="920" y="58"/>
                    <a:pt x="915" y="53"/>
                    <a:pt x="907" y="48"/>
                  </a:cubicBezTo>
                  <a:cubicBezTo>
                    <a:pt x="900" y="45"/>
                    <a:pt x="887" y="40"/>
                    <a:pt x="875" y="40"/>
                  </a:cubicBezTo>
                  <a:cubicBezTo>
                    <a:pt x="855" y="40"/>
                    <a:pt x="846" y="51"/>
                    <a:pt x="846" y="60"/>
                  </a:cubicBezTo>
                  <a:cubicBezTo>
                    <a:pt x="846" y="75"/>
                    <a:pt x="862" y="78"/>
                    <a:pt x="871" y="79"/>
                  </a:cubicBezTo>
                  <a:cubicBezTo>
                    <a:pt x="891" y="81"/>
                    <a:pt x="920" y="87"/>
                    <a:pt x="931" y="90"/>
                  </a:cubicBezTo>
                  <a:cubicBezTo>
                    <a:pt x="953" y="99"/>
                    <a:pt x="965" y="116"/>
                    <a:pt x="965" y="139"/>
                  </a:cubicBezTo>
                  <a:cubicBezTo>
                    <a:pt x="965" y="153"/>
                    <a:pt x="959" y="168"/>
                    <a:pt x="949" y="180"/>
                  </a:cubicBezTo>
                  <a:cubicBezTo>
                    <a:pt x="931" y="201"/>
                    <a:pt x="903" y="207"/>
                    <a:pt x="875" y="207"/>
                  </a:cubicBezTo>
                  <a:cubicBezTo>
                    <a:pt x="820" y="207"/>
                    <a:pt x="798" y="181"/>
                    <a:pt x="786" y="167"/>
                  </a:cubicBezTo>
                  <a:lnTo>
                    <a:pt x="823" y="143"/>
                  </a:lnTo>
                  <a:lnTo>
                    <a:pt x="823" y="143"/>
                  </a:lnTo>
                  <a:close/>
                  <a:moveTo>
                    <a:pt x="596" y="6"/>
                  </a:moveTo>
                  <a:lnTo>
                    <a:pt x="596" y="6"/>
                  </a:lnTo>
                  <a:lnTo>
                    <a:pt x="645" y="6"/>
                  </a:lnTo>
                  <a:lnTo>
                    <a:pt x="687" y="78"/>
                  </a:lnTo>
                  <a:cubicBezTo>
                    <a:pt x="703" y="106"/>
                    <a:pt x="708" y="115"/>
                    <a:pt x="717" y="132"/>
                  </a:cubicBezTo>
                  <a:lnTo>
                    <a:pt x="715" y="6"/>
                  </a:lnTo>
                  <a:lnTo>
                    <a:pt x="762" y="6"/>
                  </a:lnTo>
                  <a:lnTo>
                    <a:pt x="762" y="202"/>
                  </a:lnTo>
                  <a:lnTo>
                    <a:pt x="713" y="202"/>
                  </a:lnTo>
                  <a:lnTo>
                    <a:pt x="677" y="140"/>
                  </a:lnTo>
                  <a:cubicBezTo>
                    <a:pt x="659" y="111"/>
                    <a:pt x="656" y="105"/>
                    <a:pt x="642" y="79"/>
                  </a:cubicBezTo>
                  <a:lnTo>
                    <a:pt x="644" y="202"/>
                  </a:lnTo>
                  <a:lnTo>
                    <a:pt x="596" y="202"/>
                  </a:lnTo>
                  <a:lnTo>
                    <a:pt x="596" y="6"/>
                  </a:lnTo>
                  <a:lnTo>
                    <a:pt x="596" y="6"/>
                  </a:lnTo>
                  <a:close/>
                  <a:moveTo>
                    <a:pt x="477" y="53"/>
                  </a:moveTo>
                  <a:lnTo>
                    <a:pt x="477" y="53"/>
                  </a:lnTo>
                  <a:cubicBezTo>
                    <a:pt x="474" y="63"/>
                    <a:pt x="472" y="73"/>
                    <a:pt x="469" y="83"/>
                  </a:cubicBezTo>
                  <a:cubicBezTo>
                    <a:pt x="465" y="98"/>
                    <a:pt x="457" y="121"/>
                    <a:pt x="453" y="136"/>
                  </a:cubicBezTo>
                  <a:lnTo>
                    <a:pt x="503" y="136"/>
                  </a:lnTo>
                  <a:lnTo>
                    <a:pt x="477" y="53"/>
                  </a:lnTo>
                  <a:lnTo>
                    <a:pt x="477" y="53"/>
                  </a:lnTo>
                  <a:close/>
                  <a:moveTo>
                    <a:pt x="503" y="6"/>
                  </a:moveTo>
                  <a:lnTo>
                    <a:pt x="503" y="6"/>
                  </a:lnTo>
                  <a:lnTo>
                    <a:pt x="576" y="202"/>
                  </a:lnTo>
                  <a:lnTo>
                    <a:pt x="523" y="202"/>
                  </a:lnTo>
                  <a:lnTo>
                    <a:pt x="514" y="171"/>
                  </a:lnTo>
                  <a:lnTo>
                    <a:pt x="441" y="171"/>
                  </a:lnTo>
                  <a:lnTo>
                    <a:pt x="432" y="202"/>
                  </a:lnTo>
                  <a:lnTo>
                    <a:pt x="379" y="202"/>
                  </a:lnTo>
                  <a:lnTo>
                    <a:pt x="452" y="6"/>
                  </a:lnTo>
                  <a:lnTo>
                    <a:pt x="503" y="6"/>
                  </a:lnTo>
                  <a:lnTo>
                    <a:pt x="503" y="6"/>
                  </a:lnTo>
                  <a:close/>
                  <a:moveTo>
                    <a:pt x="315" y="6"/>
                  </a:moveTo>
                  <a:lnTo>
                    <a:pt x="315" y="6"/>
                  </a:lnTo>
                  <a:lnTo>
                    <a:pt x="365" y="6"/>
                  </a:lnTo>
                  <a:lnTo>
                    <a:pt x="365" y="148"/>
                  </a:lnTo>
                  <a:cubicBezTo>
                    <a:pt x="365" y="166"/>
                    <a:pt x="365" y="178"/>
                    <a:pt x="355" y="189"/>
                  </a:cubicBezTo>
                  <a:cubicBezTo>
                    <a:pt x="344" y="201"/>
                    <a:pt x="326" y="202"/>
                    <a:pt x="310" y="202"/>
                  </a:cubicBezTo>
                  <a:lnTo>
                    <a:pt x="277" y="202"/>
                  </a:lnTo>
                  <a:lnTo>
                    <a:pt x="277" y="163"/>
                  </a:lnTo>
                  <a:lnTo>
                    <a:pt x="285" y="163"/>
                  </a:lnTo>
                  <a:cubicBezTo>
                    <a:pt x="312" y="163"/>
                    <a:pt x="315" y="160"/>
                    <a:pt x="315" y="142"/>
                  </a:cubicBezTo>
                  <a:lnTo>
                    <a:pt x="315" y="6"/>
                  </a:lnTo>
                  <a:lnTo>
                    <a:pt x="315" y="6"/>
                  </a:lnTo>
                  <a:close/>
                  <a:moveTo>
                    <a:pt x="97" y="53"/>
                  </a:moveTo>
                  <a:lnTo>
                    <a:pt x="97" y="53"/>
                  </a:lnTo>
                  <a:cubicBezTo>
                    <a:pt x="95" y="63"/>
                    <a:pt x="92" y="73"/>
                    <a:pt x="89" y="83"/>
                  </a:cubicBezTo>
                  <a:cubicBezTo>
                    <a:pt x="85" y="98"/>
                    <a:pt x="78" y="121"/>
                    <a:pt x="73" y="136"/>
                  </a:cubicBezTo>
                  <a:lnTo>
                    <a:pt x="123" y="136"/>
                  </a:lnTo>
                  <a:lnTo>
                    <a:pt x="97" y="53"/>
                  </a:lnTo>
                  <a:lnTo>
                    <a:pt x="97" y="53"/>
                  </a:lnTo>
                  <a:close/>
                  <a:moveTo>
                    <a:pt x="124" y="6"/>
                  </a:moveTo>
                  <a:lnTo>
                    <a:pt x="124" y="6"/>
                  </a:lnTo>
                  <a:lnTo>
                    <a:pt x="196" y="202"/>
                  </a:lnTo>
                  <a:lnTo>
                    <a:pt x="144" y="202"/>
                  </a:lnTo>
                  <a:lnTo>
                    <a:pt x="134" y="171"/>
                  </a:lnTo>
                  <a:lnTo>
                    <a:pt x="62" y="171"/>
                  </a:lnTo>
                  <a:lnTo>
                    <a:pt x="52" y="202"/>
                  </a:lnTo>
                  <a:lnTo>
                    <a:pt x="0" y="202"/>
                  </a:lnTo>
                  <a:lnTo>
                    <a:pt x="73" y="6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" name="Freeform 9"/>
            <p:cNvSpPr>
              <a:spLocks noEditPoints="1"/>
            </p:cNvSpPr>
            <p:nvPr userDrawn="1"/>
          </p:nvSpPr>
          <p:spPr bwMode="auto">
            <a:xfrm>
              <a:off x="4817" y="2964"/>
              <a:ext cx="408" cy="75"/>
            </a:xfrm>
            <a:custGeom>
              <a:avLst/>
              <a:gdLst>
                <a:gd name="T0" fmla="*/ 2879 w 3218"/>
                <a:gd name="T1" fmla="*/ 212 h 584"/>
                <a:gd name="T2" fmla="*/ 2035 w 3218"/>
                <a:gd name="T3" fmla="*/ 212 h 584"/>
                <a:gd name="T4" fmla="*/ 2198 w 3218"/>
                <a:gd name="T5" fmla="*/ 170 h 584"/>
                <a:gd name="T6" fmla="*/ 1787 w 3218"/>
                <a:gd name="T7" fmla="*/ 546 h 584"/>
                <a:gd name="T8" fmla="*/ 2686 w 3218"/>
                <a:gd name="T9" fmla="*/ 327 h 584"/>
                <a:gd name="T10" fmla="*/ 1850 w 3218"/>
                <a:gd name="T11" fmla="*/ 22 h 584"/>
                <a:gd name="T12" fmla="*/ 1848 w 3218"/>
                <a:gd name="T13" fmla="*/ 20 h 584"/>
                <a:gd name="T14" fmla="*/ 1736 w 3218"/>
                <a:gd name="T15" fmla="*/ 517 h 584"/>
                <a:gd name="T16" fmla="*/ 2011 w 3218"/>
                <a:gd name="T17" fmla="*/ 368 h 584"/>
                <a:gd name="T18" fmla="*/ 2201 w 3218"/>
                <a:gd name="T19" fmla="*/ 338 h 584"/>
                <a:gd name="T20" fmla="*/ 2322 w 3218"/>
                <a:gd name="T21" fmla="*/ 352 h 584"/>
                <a:gd name="T22" fmla="*/ 2456 w 3218"/>
                <a:gd name="T23" fmla="*/ 348 h 584"/>
                <a:gd name="T24" fmla="*/ 2590 w 3218"/>
                <a:gd name="T25" fmla="*/ 344 h 584"/>
                <a:gd name="T26" fmla="*/ 2716 w 3218"/>
                <a:gd name="T27" fmla="*/ 265 h 584"/>
                <a:gd name="T28" fmla="*/ 2973 w 3218"/>
                <a:gd name="T29" fmla="*/ 223 h 584"/>
                <a:gd name="T30" fmla="*/ 3104 w 3218"/>
                <a:gd name="T31" fmla="*/ 234 h 584"/>
                <a:gd name="T32" fmla="*/ 3218 w 3218"/>
                <a:gd name="T33" fmla="*/ 297 h 584"/>
                <a:gd name="T34" fmla="*/ 3137 w 3218"/>
                <a:gd name="T35" fmla="*/ 175 h 584"/>
                <a:gd name="T36" fmla="*/ 3017 w 3218"/>
                <a:gd name="T37" fmla="*/ 175 h 584"/>
                <a:gd name="T38" fmla="*/ 2909 w 3218"/>
                <a:gd name="T39" fmla="*/ 250 h 584"/>
                <a:gd name="T40" fmla="*/ 2849 w 3218"/>
                <a:gd name="T41" fmla="*/ 178 h 584"/>
                <a:gd name="T42" fmla="*/ 2661 w 3218"/>
                <a:gd name="T43" fmla="*/ 183 h 584"/>
                <a:gd name="T44" fmla="*/ 2516 w 3218"/>
                <a:gd name="T45" fmla="*/ 197 h 584"/>
                <a:gd name="T46" fmla="*/ 2396 w 3218"/>
                <a:gd name="T47" fmla="*/ 197 h 584"/>
                <a:gd name="T48" fmla="*/ 2251 w 3218"/>
                <a:gd name="T49" fmla="*/ 207 h 584"/>
                <a:gd name="T50" fmla="*/ 2222 w 3218"/>
                <a:gd name="T51" fmla="*/ 6 h 584"/>
                <a:gd name="T52" fmla="*/ 2066 w 3218"/>
                <a:gd name="T53" fmla="*/ 251 h 584"/>
                <a:gd name="T54" fmla="*/ 2005 w 3218"/>
                <a:gd name="T55" fmla="*/ 178 h 584"/>
                <a:gd name="T56" fmla="*/ 1862 w 3218"/>
                <a:gd name="T57" fmla="*/ 0 h 584"/>
                <a:gd name="T58" fmla="*/ 1659 w 3218"/>
                <a:gd name="T59" fmla="*/ 219 h 584"/>
                <a:gd name="T60" fmla="*/ 1572 w 3218"/>
                <a:gd name="T61" fmla="*/ 253 h 584"/>
                <a:gd name="T62" fmla="*/ 1674 w 3218"/>
                <a:gd name="T63" fmla="*/ 320 h 584"/>
                <a:gd name="T64" fmla="*/ 1612 w 3218"/>
                <a:gd name="T65" fmla="*/ 310 h 584"/>
                <a:gd name="T66" fmla="*/ 1168 w 3218"/>
                <a:gd name="T67" fmla="*/ 212 h 584"/>
                <a:gd name="T68" fmla="*/ 324 w 3218"/>
                <a:gd name="T69" fmla="*/ 212 h 584"/>
                <a:gd name="T70" fmla="*/ 487 w 3218"/>
                <a:gd name="T71" fmla="*/ 127 h 584"/>
                <a:gd name="T72" fmla="*/ 487 w 3218"/>
                <a:gd name="T73" fmla="*/ 127 h 584"/>
                <a:gd name="T74" fmla="*/ 1231 w 3218"/>
                <a:gd name="T75" fmla="*/ 243 h 584"/>
                <a:gd name="T76" fmla="*/ 1334 w 3218"/>
                <a:gd name="T77" fmla="*/ 348 h 584"/>
                <a:gd name="T78" fmla="*/ 1505 w 3218"/>
                <a:gd name="T79" fmla="*/ 303 h 584"/>
                <a:gd name="T80" fmla="*/ 1454 w 3218"/>
                <a:gd name="T81" fmla="*/ 214 h 584"/>
                <a:gd name="T82" fmla="*/ 1335 w 3218"/>
                <a:gd name="T83" fmla="*/ 214 h 584"/>
                <a:gd name="T84" fmla="*/ 1169 w 3218"/>
                <a:gd name="T85" fmla="*/ 246 h 584"/>
                <a:gd name="T86" fmla="*/ 1128 w 3218"/>
                <a:gd name="T87" fmla="*/ 194 h 584"/>
                <a:gd name="T88" fmla="*/ 958 w 3218"/>
                <a:gd name="T89" fmla="*/ 171 h 584"/>
                <a:gd name="T90" fmla="*/ 839 w 3218"/>
                <a:gd name="T91" fmla="*/ 175 h 584"/>
                <a:gd name="T92" fmla="*/ 720 w 3218"/>
                <a:gd name="T93" fmla="*/ 175 h 584"/>
                <a:gd name="T94" fmla="*/ 580 w 3218"/>
                <a:gd name="T95" fmla="*/ 175 h 584"/>
                <a:gd name="T96" fmla="*/ 546 w 3218"/>
                <a:gd name="T97" fmla="*/ 55 h 584"/>
                <a:gd name="T98" fmla="*/ 298 w 3218"/>
                <a:gd name="T99" fmla="*/ 207 h 584"/>
                <a:gd name="T100" fmla="*/ 285 w 3218"/>
                <a:gd name="T101" fmla="*/ 194 h 584"/>
                <a:gd name="T102" fmla="*/ 160 w 3218"/>
                <a:gd name="T103" fmla="*/ 7 h 584"/>
                <a:gd name="T104" fmla="*/ 163 w 3218"/>
                <a:gd name="T105" fmla="*/ 372 h 584"/>
                <a:gd name="T106" fmla="*/ 388 w 3218"/>
                <a:gd name="T107" fmla="*/ 248 h 584"/>
                <a:gd name="T108" fmla="*/ 555 w 3218"/>
                <a:gd name="T109" fmla="*/ 225 h 584"/>
                <a:gd name="T110" fmla="*/ 693 w 3218"/>
                <a:gd name="T111" fmla="*/ 228 h 584"/>
                <a:gd name="T112" fmla="*/ 812 w 3218"/>
                <a:gd name="T113" fmla="*/ 225 h 584"/>
                <a:gd name="T114" fmla="*/ 961 w 3218"/>
                <a:gd name="T115" fmla="*/ 277 h 584"/>
                <a:gd name="T116" fmla="*/ 1079 w 3218"/>
                <a:gd name="T117" fmla="*/ 213 h 584"/>
                <a:gd name="T118" fmla="*/ 118 w 3218"/>
                <a:gd name="T119" fmla="*/ 341 h 584"/>
                <a:gd name="T120" fmla="*/ 956 w 3218"/>
                <a:gd name="T121" fmla="*/ 332 h 584"/>
                <a:gd name="T122" fmla="*/ 99 w 3218"/>
                <a:gd name="T123" fmla="*/ 197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8" h="584">
                  <a:moveTo>
                    <a:pt x="2879" y="212"/>
                  </a:moveTo>
                  <a:lnTo>
                    <a:pt x="2879" y="212"/>
                  </a:lnTo>
                  <a:cubicBezTo>
                    <a:pt x="2879" y="206"/>
                    <a:pt x="2882" y="203"/>
                    <a:pt x="2887" y="203"/>
                  </a:cubicBezTo>
                  <a:cubicBezTo>
                    <a:pt x="2894" y="203"/>
                    <a:pt x="2906" y="212"/>
                    <a:pt x="2912" y="228"/>
                  </a:cubicBezTo>
                  <a:cubicBezTo>
                    <a:pt x="2910" y="228"/>
                    <a:pt x="2907" y="229"/>
                    <a:pt x="2904" y="229"/>
                  </a:cubicBezTo>
                  <a:cubicBezTo>
                    <a:pt x="2890" y="229"/>
                    <a:pt x="2879" y="222"/>
                    <a:pt x="2879" y="212"/>
                  </a:cubicBezTo>
                  <a:lnTo>
                    <a:pt x="2879" y="212"/>
                  </a:lnTo>
                  <a:close/>
                  <a:moveTo>
                    <a:pt x="2035" y="212"/>
                  </a:moveTo>
                  <a:lnTo>
                    <a:pt x="2035" y="212"/>
                  </a:lnTo>
                  <a:cubicBezTo>
                    <a:pt x="2035" y="206"/>
                    <a:pt x="2039" y="203"/>
                    <a:pt x="2043" y="203"/>
                  </a:cubicBezTo>
                  <a:cubicBezTo>
                    <a:pt x="2051" y="203"/>
                    <a:pt x="2062" y="212"/>
                    <a:pt x="2068" y="228"/>
                  </a:cubicBezTo>
                  <a:cubicBezTo>
                    <a:pt x="2047" y="228"/>
                    <a:pt x="2035" y="223"/>
                    <a:pt x="2035" y="212"/>
                  </a:cubicBezTo>
                  <a:lnTo>
                    <a:pt x="2035" y="212"/>
                  </a:lnTo>
                  <a:close/>
                  <a:moveTo>
                    <a:pt x="2198" y="127"/>
                  </a:moveTo>
                  <a:lnTo>
                    <a:pt x="2198" y="127"/>
                  </a:lnTo>
                  <a:cubicBezTo>
                    <a:pt x="2198" y="40"/>
                    <a:pt x="2215" y="27"/>
                    <a:pt x="2220" y="27"/>
                  </a:cubicBezTo>
                  <a:cubicBezTo>
                    <a:pt x="2229" y="27"/>
                    <a:pt x="2230" y="33"/>
                    <a:pt x="2230" y="66"/>
                  </a:cubicBezTo>
                  <a:cubicBezTo>
                    <a:pt x="2230" y="101"/>
                    <a:pt x="2216" y="146"/>
                    <a:pt x="2198" y="170"/>
                  </a:cubicBezTo>
                  <a:lnTo>
                    <a:pt x="2198" y="127"/>
                  </a:lnTo>
                  <a:lnTo>
                    <a:pt x="2198" y="127"/>
                  </a:lnTo>
                  <a:close/>
                  <a:moveTo>
                    <a:pt x="1829" y="341"/>
                  </a:moveTo>
                  <a:lnTo>
                    <a:pt x="1829" y="341"/>
                  </a:lnTo>
                  <a:cubicBezTo>
                    <a:pt x="1834" y="371"/>
                    <a:pt x="1838" y="402"/>
                    <a:pt x="1838" y="426"/>
                  </a:cubicBezTo>
                  <a:cubicBezTo>
                    <a:pt x="1838" y="482"/>
                    <a:pt x="1819" y="547"/>
                    <a:pt x="1787" y="546"/>
                  </a:cubicBezTo>
                  <a:cubicBezTo>
                    <a:pt x="1775" y="546"/>
                    <a:pt x="1764" y="534"/>
                    <a:pt x="1764" y="513"/>
                  </a:cubicBezTo>
                  <a:cubicBezTo>
                    <a:pt x="1763" y="443"/>
                    <a:pt x="1796" y="383"/>
                    <a:pt x="1829" y="341"/>
                  </a:cubicBezTo>
                  <a:lnTo>
                    <a:pt x="1829" y="341"/>
                  </a:lnTo>
                  <a:close/>
                  <a:moveTo>
                    <a:pt x="2681" y="301"/>
                  </a:moveTo>
                  <a:lnTo>
                    <a:pt x="2681" y="301"/>
                  </a:lnTo>
                  <a:cubicBezTo>
                    <a:pt x="2685" y="311"/>
                    <a:pt x="2686" y="319"/>
                    <a:pt x="2686" y="327"/>
                  </a:cubicBezTo>
                  <a:cubicBezTo>
                    <a:pt x="2686" y="336"/>
                    <a:pt x="2683" y="346"/>
                    <a:pt x="2676" y="346"/>
                  </a:cubicBezTo>
                  <a:cubicBezTo>
                    <a:pt x="2672" y="346"/>
                    <a:pt x="2667" y="341"/>
                    <a:pt x="2667" y="332"/>
                  </a:cubicBezTo>
                  <a:cubicBezTo>
                    <a:pt x="2667" y="324"/>
                    <a:pt x="2675" y="310"/>
                    <a:pt x="2681" y="301"/>
                  </a:cubicBezTo>
                  <a:lnTo>
                    <a:pt x="2681" y="301"/>
                  </a:lnTo>
                  <a:close/>
                  <a:moveTo>
                    <a:pt x="1850" y="22"/>
                  </a:moveTo>
                  <a:lnTo>
                    <a:pt x="1850" y="22"/>
                  </a:lnTo>
                  <a:cubicBezTo>
                    <a:pt x="1850" y="26"/>
                    <a:pt x="1842" y="42"/>
                    <a:pt x="1831" y="71"/>
                  </a:cubicBezTo>
                  <a:cubicBezTo>
                    <a:pt x="1820" y="102"/>
                    <a:pt x="1810" y="145"/>
                    <a:pt x="1810" y="197"/>
                  </a:cubicBezTo>
                  <a:cubicBezTo>
                    <a:pt x="1810" y="228"/>
                    <a:pt x="1818" y="269"/>
                    <a:pt x="1824" y="310"/>
                  </a:cubicBezTo>
                  <a:lnTo>
                    <a:pt x="1805" y="335"/>
                  </a:lnTo>
                  <a:cubicBezTo>
                    <a:pt x="1775" y="299"/>
                    <a:pt x="1757" y="258"/>
                    <a:pt x="1757" y="188"/>
                  </a:cubicBezTo>
                  <a:cubicBezTo>
                    <a:pt x="1757" y="89"/>
                    <a:pt x="1817" y="20"/>
                    <a:pt x="1848" y="20"/>
                  </a:cubicBezTo>
                  <a:cubicBezTo>
                    <a:pt x="1850" y="20"/>
                    <a:pt x="1850" y="21"/>
                    <a:pt x="1850" y="22"/>
                  </a:cubicBezTo>
                  <a:lnTo>
                    <a:pt x="1850" y="22"/>
                  </a:lnTo>
                  <a:close/>
                  <a:moveTo>
                    <a:pt x="1753" y="314"/>
                  </a:moveTo>
                  <a:lnTo>
                    <a:pt x="1753" y="314"/>
                  </a:lnTo>
                  <a:cubicBezTo>
                    <a:pt x="1763" y="328"/>
                    <a:pt x="1776" y="341"/>
                    <a:pt x="1791" y="356"/>
                  </a:cubicBezTo>
                  <a:cubicBezTo>
                    <a:pt x="1760" y="406"/>
                    <a:pt x="1736" y="465"/>
                    <a:pt x="1736" y="517"/>
                  </a:cubicBezTo>
                  <a:cubicBezTo>
                    <a:pt x="1736" y="555"/>
                    <a:pt x="1745" y="584"/>
                    <a:pt x="1773" y="584"/>
                  </a:cubicBezTo>
                  <a:cubicBezTo>
                    <a:pt x="1831" y="584"/>
                    <a:pt x="1875" y="462"/>
                    <a:pt x="1875" y="372"/>
                  </a:cubicBezTo>
                  <a:cubicBezTo>
                    <a:pt x="1875" y="346"/>
                    <a:pt x="1874" y="319"/>
                    <a:pt x="1871" y="292"/>
                  </a:cubicBezTo>
                  <a:cubicBezTo>
                    <a:pt x="1893" y="269"/>
                    <a:pt x="1926" y="238"/>
                    <a:pt x="1934" y="235"/>
                  </a:cubicBezTo>
                  <a:cubicBezTo>
                    <a:pt x="1931" y="248"/>
                    <a:pt x="1928" y="261"/>
                    <a:pt x="1928" y="273"/>
                  </a:cubicBezTo>
                  <a:cubicBezTo>
                    <a:pt x="1928" y="322"/>
                    <a:pt x="1956" y="368"/>
                    <a:pt x="2011" y="368"/>
                  </a:cubicBezTo>
                  <a:cubicBezTo>
                    <a:pt x="2061" y="368"/>
                    <a:pt x="2100" y="327"/>
                    <a:pt x="2100" y="269"/>
                  </a:cubicBezTo>
                  <a:cubicBezTo>
                    <a:pt x="2100" y="262"/>
                    <a:pt x="2099" y="255"/>
                    <a:pt x="2099" y="248"/>
                  </a:cubicBezTo>
                  <a:cubicBezTo>
                    <a:pt x="2117" y="245"/>
                    <a:pt x="2134" y="240"/>
                    <a:pt x="2151" y="230"/>
                  </a:cubicBezTo>
                  <a:lnTo>
                    <a:pt x="2151" y="347"/>
                  </a:lnTo>
                  <a:cubicBezTo>
                    <a:pt x="2151" y="363"/>
                    <a:pt x="2161" y="368"/>
                    <a:pt x="2171" y="368"/>
                  </a:cubicBezTo>
                  <a:cubicBezTo>
                    <a:pt x="2185" y="368"/>
                    <a:pt x="2191" y="359"/>
                    <a:pt x="2201" y="338"/>
                  </a:cubicBezTo>
                  <a:cubicBezTo>
                    <a:pt x="2210" y="320"/>
                    <a:pt x="2232" y="280"/>
                    <a:pt x="2245" y="256"/>
                  </a:cubicBezTo>
                  <a:cubicBezTo>
                    <a:pt x="2256" y="237"/>
                    <a:pt x="2261" y="225"/>
                    <a:pt x="2266" y="225"/>
                  </a:cubicBezTo>
                  <a:cubicBezTo>
                    <a:pt x="2267" y="225"/>
                    <a:pt x="2269" y="228"/>
                    <a:pt x="2269" y="235"/>
                  </a:cubicBezTo>
                  <a:lnTo>
                    <a:pt x="2269" y="335"/>
                  </a:lnTo>
                  <a:cubicBezTo>
                    <a:pt x="2269" y="362"/>
                    <a:pt x="2283" y="368"/>
                    <a:pt x="2295" y="368"/>
                  </a:cubicBezTo>
                  <a:cubicBezTo>
                    <a:pt x="2306" y="368"/>
                    <a:pt x="2314" y="362"/>
                    <a:pt x="2322" y="352"/>
                  </a:cubicBezTo>
                  <a:cubicBezTo>
                    <a:pt x="2352" y="308"/>
                    <a:pt x="2384" y="257"/>
                    <a:pt x="2397" y="235"/>
                  </a:cubicBezTo>
                  <a:cubicBezTo>
                    <a:pt x="2399" y="231"/>
                    <a:pt x="2402" y="228"/>
                    <a:pt x="2404" y="228"/>
                  </a:cubicBezTo>
                  <a:cubicBezTo>
                    <a:pt x="2407" y="228"/>
                    <a:pt x="2408" y="229"/>
                    <a:pt x="2408" y="236"/>
                  </a:cubicBezTo>
                  <a:lnTo>
                    <a:pt x="2408" y="341"/>
                  </a:lnTo>
                  <a:cubicBezTo>
                    <a:pt x="2408" y="360"/>
                    <a:pt x="2414" y="368"/>
                    <a:pt x="2428" y="368"/>
                  </a:cubicBezTo>
                  <a:cubicBezTo>
                    <a:pt x="2442" y="368"/>
                    <a:pt x="2450" y="359"/>
                    <a:pt x="2456" y="348"/>
                  </a:cubicBezTo>
                  <a:cubicBezTo>
                    <a:pt x="2475" y="308"/>
                    <a:pt x="2504" y="255"/>
                    <a:pt x="2516" y="234"/>
                  </a:cubicBezTo>
                  <a:cubicBezTo>
                    <a:pt x="2519" y="229"/>
                    <a:pt x="2522" y="225"/>
                    <a:pt x="2524" y="225"/>
                  </a:cubicBezTo>
                  <a:cubicBezTo>
                    <a:pt x="2526" y="225"/>
                    <a:pt x="2526" y="228"/>
                    <a:pt x="2526" y="235"/>
                  </a:cubicBezTo>
                  <a:lnTo>
                    <a:pt x="2526" y="335"/>
                  </a:lnTo>
                  <a:cubicBezTo>
                    <a:pt x="2526" y="362"/>
                    <a:pt x="2540" y="368"/>
                    <a:pt x="2552" y="368"/>
                  </a:cubicBezTo>
                  <a:cubicBezTo>
                    <a:pt x="2569" y="368"/>
                    <a:pt x="2580" y="357"/>
                    <a:pt x="2590" y="344"/>
                  </a:cubicBezTo>
                  <a:cubicBezTo>
                    <a:pt x="2609" y="318"/>
                    <a:pt x="2637" y="273"/>
                    <a:pt x="2654" y="245"/>
                  </a:cubicBezTo>
                  <a:cubicBezTo>
                    <a:pt x="2660" y="254"/>
                    <a:pt x="2666" y="265"/>
                    <a:pt x="2672" y="277"/>
                  </a:cubicBezTo>
                  <a:cubicBezTo>
                    <a:pt x="2657" y="294"/>
                    <a:pt x="2644" y="314"/>
                    <a:pt x="2644" y="334"/>
                  </a:cubicBezTo>
                  <a:cubicBezTo>
                    <a:pt x="2644" y="355"/>
                    <a:pt x="2659" y="368"/>
                    <a:pt x="2675" y="368"/>
                  </a:cubicBezTo>
                  <a:cubicBezTo>
                    <a:pt x="2701" y="368"/>
                    <a:pt x="2726" y="343"/>
                    <a:pt x="2726" y="307"/>
                  </a:cubicBezTo>
                  <a:cubicBezTo>
                    <a:pt x="2726" y="293"/>
                    <a:pt x="2722" y="279"/>
                    <a:pt x="2716" y="265"/>
                  </a:cubicBezTo>
                  <a:cubicBezTo>
                    <a:pt x="2740" y="241"/>
                    <a:pt x="2769" y="219"/>
                    <a:pt x="2790" y="213"/>
                  </a:cubicBezTo>
                  <a:cubicBezTo>
                    <a:pt x="2780" y="227"/>
                    <a:pt x="2772" y="247"/>
                    <a:pt x="2772" y="273"/>
                  </a:cubicBezTo>
                  <a:cubicBezTo>
                    <a:pt x="2772" y="322"/>
                    <a:pt x="2800" y="368"/>
                    <a:pt x="2854" y="368"/>
                  </a:cubicBezTo>
                  <a:cubicBezTo>
                    <a:pt x="2907" y="368"/>
                    <a:pt x="2943" y="327"/>
                    <a:pt x="2943" y="269"/>
                  </a:cubicBezTo>
                  <a:cubicBezTo>
                    <a:pt x="2943" y="252"/>
                    <a:pt x="2943" y="250"/>
                    <a:pt x="2942" y="243"/>
                  </a:cubicBezTo>
                  <a:cubicBezTo>
                    <a:pt x="2954" y="238"/>
                    <a:pt x="2965" y="230"/>
                    <a:pt x="2973" y="223"/>
                  </a:cubicBezTo>
                  <a:cubicBezTo>
                    <a:pt x="2980" y="218"/>
                    <a:pt x="2985" y="215"/>
                    <a:pt x="2989" y="215"/>
                  </a:cubicBezTo>
                  <a:cubicBezTo>
                    <a:pt x="2994" y="215"/>
                    <a:pt x="2997" y="219"/>
                    <a:pt x="2997" y="227"/>
                  </a:cubicBezTo>
                  <a:lnTo>
                    <a:pt x="2997" y="341"/>
                  </a:lnTo>
                  <a:cubicBezTo>
                    <a:pt x="2997" y="360"/>
                    <a:pt x="3002" y="368"/>
                    <a:pt x="3017" y="368"/>
                  </a:cubicBezTo>
                  <a:cubicBezTo>
                    <a:pt x="3030" y="368"/>
                    <a:pt x="3040" y="359"/>
                    <a:pt x="3045" y="348"/>
                  </a:cubicBezTo>
                  <a:cubicBezTo>
                    <a:pt x="3064" y="308"/>
                    <a:pt x="3092" y="254"/>
                    <a:pt x="3104" y="234"/>
                  </a:cubicBezTo>
                  <a:cubicBezTo>
                    <a:pt x="3108" y="229"/>
                    <a:pt x="3110" y="226"/>
                    <a:pt x="3111" y="226"/>
                  </a:cubicBezTo>
                  <a:cubicBezTo>
                    <a:pt x="3114" y="226"/>
                    <a:pt x="3115" y="227"/>
                    <a:pt x="3115" y="235"/>
                  </a:cubicBezTo>
                  <a:lnTo>
                    <a:pt x="3115" y="326"/>
                  </a:lnTo>
                  <a:cubicBezTo>
                    <a:pt x="3115" y="352"/>
                    <a:pt x="3127" y="368"/>
                    <a:pt x="3152" y="368"/>
                  </a:cubicBezTo>
                  <a:cubicBezTo>
                    <a:pt x="3179" y="368"/>
                    <a:pt x="3193" y="343"/>
                    <a:pt x="3216" y="303"/>
                  </a:cubicBezTo>
                  <a:cubicBezTo>
                    <a:pt x="3217" y="301"/>
                    <a:pt x="3218" y="299"/>
                    <a:pt x="3218" y="297"/>
                  </a:cubicBezTo>
                  <a:cubicBezTo>
                    <a:pt x="3218" y="292"/>
                    <a:pt x="3213" y="289"/>
                    <a:pt x="3208" y="289"/>
                  </a:cubicBezTo>
                  <a:cubicBezTo>
                    <a:pt x="3203" y="289"/>
                    <a:pt x="3200" y="294"/>
                    <a:pt x="3183" y="314"/>
                  </a:cubicBezTo>
                  <a:cubicBezTo>
                    <a:pt x="3179" y="317"/>
                    <a:pt x="3176" y="322"/>
                    <a:pt x="3169" y="322"/>
                  </a:cubicBezTo>
                  <a:cubicBezTo>
                    <a:pt x="3167" y="322"/>
                    <a:pt x="3165" y="320"/>
                    <a:pt x="3165" y="316"/>
                  </a:cubicBezTo>
                  <a:lnTo>
                    <a:pt x="3165" y="214"/>
                  </a:lnTo>
                  <a:cubicBezTo>
                    <a:pt x="3165" y="186"/>
                    <a:pt x="3153" y="175"/>
                    <a:pt x="3137" y="175"/>
                  </a:cubicBezTo>
                  <a:cubicBezTo>
                    <a:pt x="3124" y="175"/>
                    <a:pt x="3114" y="180"/>
                    <a:pt x="3103" y="197"/>
                  </a:cubicBezTo>
                  <a:cubicBezTo>
                    <a:pt x="3083" y="226"/>
                    <a:pt x="3063" y="267"/>
                    <a:pt x="3052" y="289"/>
                  </a:cubicBezTo>
                  <a:cubicBezTo>
                    <a:pt x="3050" y="291"/>
                    <a:pt x="3049" y="294"/>
                    <a:pt x="3047" y="294"/>
                  </a:cubicBezTo>
                  <a:cubicBezTo>
                    <a:pt x="3046" y="294"/>
                    <a:pt x="3046" y="292"/>
                    <a:pt x="3046" y="289"/>
                  </a:cubicBezTo>
                  <a:lnTo>
                    <a:pt x="3046" y="214"/>
                  </a:lnTo>
                  <a:cubicBezTo>
                    <a:pt x="3046" y="192"/>
                    <a:pt x="3040" y="175"/>
                    <a:pt x="3017" y="175"/>
                  </a:cubicBezTo>
                  <a:cubicBezTo>
                    <a:pt x="2993" y="175"/>
                    <a:pt x="2981" y="192"/>
                    <a:pt x="2963" y="204"/>
                  </a:cubicBezTo>
                  <a:cubicBezTo>
                    <a:pt x="2952" y="212"/>
                    <a:pt x="2942" y="218"/>
                    <a:pt x="2935" y="221"/>
                  </a:cubicBezTo>
                  <a:cubicBezTo>
                    <a:pt x="2923" y="192"/>
                    <a:pt x="2901" y="177"/>
                    <a:pt x="2883" y="177"/>
                  </a:cubicBezTo>
                  <a:cubicBezTo>
                    <a:pt x="2865" y="178"/>
                    <a:pt x="2853" y="188"/>
                    <a:pt x="2853" y="207"/>
                  </a:cubicBezTo>
                  <a:cubicBezTo>
                    <a:pt x="2853" y="227"/>
                    <a:pt x="2864" y="240"/>
                    <a:pt x="2880" y="246"/>
                  </a:cubicBezTo>
                  <a:cubicBezTo>
                    <a:pt x="2889" y="249"/>
                    <a:pt x="2897" y="250"/>
                    <a:pt x="2909" y="250"/>
                  </a:cubicBezTo>
                  <a:cubicBezTo>
                    <a:pt x="2912" y="250"/>
                    <a:pt x="2915" y="250"/>
                    <a:pt x="2918" y="249"/>
                  </a:cubicBezTo>
                  <a:cubicBezTo>
                    <a:pt x="2919" y="255"/>
                    <a:pt x="2918" y="263"/>
                    <a:pt x="2918" y="270"/>
                  </a:cubicBezTo>
                  <a:cubicBezTo>
                    <a:pt x="2918" y="298"/>
                    <a:pt x="2901" y="327"/>
                    <a:pt x="2870" y="327"/>
                  </a:cubicBezTo>
                  <a:cubicBezTo>
                    <a:pt x="2837" y="327"/>
                    <a:pt x="2818" y="295"/>
                    <a:pt x="2818" y="259"/>
                  </a:cubicBezTo>
                  <a:cubicBezTo>
                    <a:pt x="2818" y="232"/>
                    <a:pt x="2826" y="209"/>
                    <a:pt x="2840" y="194"/>
                  </a:cubicBezTo>
                  <a:cubicBezTo>
                    <a:pt x="2845" y="188"/>
                    <a:pt x="2849" y="184"/>
                    <a:pt x="2849" y="178"/>
                  </a:cubicBezTo>
                  <a:cubicBezTo>
                    <a:pt x="2849" y="176"/>
                    <a:pt x="2845" y="175"/>
                    <a:pt x="2842" y="175"/>
                  </a:cubicBezTo>
                  <a:cubicBezTo>
                    <a:pt x="2819" y="175"/>
                    <a:pt x="2795" y="185"/>
                    <a:pt x="2778" y="194"/>
                  </a:cubicBezTo>
                  <a:cubicBezTo>
                    <a:pt x="2756" y="206"/>
                    <a:pt x="2729" y="225"/>
                    <a:pt x="2708" y="244"/>
                  </a:cubicBezTo>
                  <a:cubicBezTo>
                    <a:pt x="2697" y="221"/>
                    <a:pt x="2685" y="200"/>
                    <a:pt x="2678" y="184"/>
                  </a:cubicBezTo>
                  <a:cubicBezTo>
                    <a:pt x="2676" y="178"/>
                    <a:pt x="2674" y="171"/>
                    <a:pt x="2669" y="171"/>
                  </a:cubicBezTo>
                  <a:cubicBezTo>
                    <a:pt x="2665" y="171"/>
                    <a:pt x="2663" y="175"/>
                    <a:pt x="2661" y="183"/>
                  </a:cubicBezTo>
                  <a:cubicBezTo>
                    <a:pt x="2650" y="214"/>
                    <a:pt x="2594" y="304"/>
                    <a:pt x="2582" y="316"/>
                  </a:cubicBezTo>
                  <a:cubicBezTo>
                    <a:pt x="2581" y="318"/>
                    <a:pt x="2579" y="320"/>
                    <a:pt x="2578" y="320"/>
                  </a:cubicBezTo>
                  <a:cubicBezTo>
                    <a:pt x="2577" y="320"/>
                    <a:pt x="2577" y="320"/>
                    <a:pt x="2577" y="316"/>
                  </a:cubicBezTo>
                  <a:lnTo>
                    <a:pt x="2577" y="214"/>
                  </a:lnTo>
                  <a:cubicBezTo>
                    <a:pt x="2577" y="186"/>
                    <a:pt x="2565" y="175"/>
                    <a:pt x="2550" y="175"/>
                  </a:cubicBezTo>
                  <a:cubicBezTo>
                    <a:pt x="2537" y="175"/>
                    <a:pt x="2526" y="180"/>
                    <a:pt x="2516" y="197"/>
                  </a:cubicBezTo>
                  <a:cubicBezTo>
                    <a:pt x="2497" y="226"/>
                    <a:pt x="2473" y="269"/>
                    <a:pt x="2462" y="290"/>
                  </a:cubicBezTo>
                  <a:cubicBezTo>
                    <a:pt x="2460" y="293"/>
                    <a:pt x="2459" y="294"/>
                    <a:pt x="2458" y="294"/>
                  </a:cubicBezTo>
                  <a:cubicBezTo>
                    <a:pt x="2457" y="294"/>
                    <a:pt x="2457" y="292"/>
                    <a:pt x="2457" y="289"/>
                  </a:cubicBezTo>
                  <a:lnTo>
                    <a:pt x="2457" y="214"/>
                  </a:lnTo>
                  <a:cubicBezTo>
                    <a:pt x="2457" y="186"/>
                    <a:pt x="2446" y="175"/>
                    <a:pt x="2431" y="175"/>
                  </a:cubicBezTo>
                  <a:cubicBezTo>
                    <a:pt x="2418" y="175"/>
                    <a:pt x="2405" y="180"/>
                    <a:pt x="2396" y="197"/>
                  </a:cubicBezTo>
                  <a:cubicBezTo>
                    <a:pt x="2371" y="238"/>
                    <a:pt x="2330" y="302"/>
                    <a:pt x="2323" y="312"/>
                  </a:cubicBezTo>
                  <a:cubicBezTo>
                    <a:pt x="2322" y="314"/>
                    <a:pt x="2321" y="316"/>
                    <a:pt x="2319" y="316"/>
                  </a:cubicBezTo>
                  <a:cubicBezTo>
                    <a:pt x="2318" y="316"/>
                    <a:pt x="2317" y="315"/>
                    <a:pt x="2317" y="312"/>
                  </a:cubicBezTo>
                  <a:lnTo>
                    <a:pt x="2317" y="214"/>
                  </a:lnTo>
                  <a:cubicBezTo>
                    <a:pt x="2317" y="186"/>
                    <a:pt x="2306" y="175"/>
                    <a:pt x="2291" y="175"/>
                  </a:cubicBezTo>
                  <a:cubicBezTo>
                    <a:pt x="2270" y="175"/>
                    <a:pt x="2258" y="195"/>
                    <a:pt x="2251" y="207"/>
                  </a:cubicBezTo>
                  <a:cubicBezTo>
                    <a:pt x="2241" y="224"/>
                    <a:pt x="2227" y="247"/>
                    <a:pt x="2215" y="267"/>
                  </a:cubicBezTo>
                  <a:cubicBezTo>
                    <a:pt x="2208" y="281"/>
                    <a:pt x="2201" y="294"/>
                    <a:pt x="2199" y="294"/>
                  </a:cubicBezTo>
                  <a:cubicBezTo>
                    <a:pt x="2198" y="294"/>
                    <a:pt x="2198" y="289"/>
                    <a:pt x="2198" y="279"/>
                  </a:cubicBezTo>
                  <a:lnTo>
                    <a:pt x="2198" y="201"/>
                  </a:lnTo>
                  <a:cubicBezTo>
                    <a:pt x="2235" y="160"/>
                    <a:pt x="2257" y="110"/>
                    <a:pt x="2257" y="55"/>
                  </a:cubicBezTo>
                  <a:cubicBezTo>
                    <a:pt x="2257" y="23"/>
                    <a:pt x="2243" y="6"/>
                    <a:pt x="2222" y="6"/>
                  </a:cubicBezTo>
                  <a:cubicBezTo>
                    <a:pt x="2181" y="6"/>
                    <a:pt x="2151" y="69"/>
                    <a:pt x="2151" y="144"/>
                  </a:cubicBezTo>
                  <a:lnTo>
                    <a:pt x="2151" y="204"/>
                  </a:lnTo>
                  <a:cubicBezTo>
                    <a:pt x="2132" y="216"/>
                    <a:pt x="2114" y="222"/>
                    <a:pt x="2093" y="226"/>
                  </a:cubicBezTo>
                  <a:cubicBezTo>
                    <a:pt x="2082" y="194"/>
                    <a:pt x="2058" y="177"/>
                    <a:pt x="2040" y="177"/>
                  </a:cubicBezTo>
                  <a:cubicBezTo>
                    <a:pt x="2022" y="178"/>
                    <a:pt x="2009" y="188"/>
                    <a:pt x="2009" y="207"/>
                  </a:cubicBezTo>
                  <a:cubicBezTo>
                    <a:pt x="2009" y="238"/>
                    <a:pt x="2039" y="251"/>
                    <a:pt x="2066" y="251"/>
                  </a:cubicBezTo>
                  <a:lnTo>
                    <a:pt x="2073" y="251"/>
                  </a:lnTo>
                  <a:cubicBezTo>
                    <a:pt x="2075" y="257"/>
                    <a:pt x="2075" y="263"/>
                    <a:pt x="2075" y="270"/>
                  </a:cubicBezTo>
                  <a:cubicBezTo>
                    <a:pt x="2075" y="298"/>
                    <a:pt x="2058" y="327"/>
                    <a:pt x="2026" y="327"/>
                  </a:cubicBezTo>
                  <a:cubicBezTo>
                    <a:pt x="1994" y="327"/>
                    <a:pt x="1974" y="295"/>
                    <a:pt x="1974" y="259"/>
                  </a:cubicBezTo>
                  <a:cubicBezTo>
                    <a:pt x="1974" y="232"/>
                    <a:pt x="1983" y="209"/>
                    <a:pt x="1996" y="194"/>
                  </a:cubicBezTo>
                  <a:cubicBezTo>
                    <a:pt x="2001" y="188"/>
                    <a:pt x="2005" y="183"/>
                    <a:pt x="2005" y="178"/>
                  </a:cubicBezTo>
                  <a:cubicBezTo>
                    <a:pt x="2005" y="176"/>
                    <a:pt x="2001" y="175"/>
                    <a:pt x="1998" y="175"/>
                  </a:cubicBezTo>
                  <a:cubicBezTo>
                    <a:pt x="1976" y="175"/>
                    <a:pt x="1927" y="205"/>
                    <a:pt x="1868" y="263"/>
                  </a:cubicBezTo>
                  <a:cubicBezTo>
                    <a:pt x="1863" y="217"/>
                    <a:pt x="1857" y="171"/>
                    <a:pt x="1857" y="127"/>
                  </a:cubicBezTo>
                  <a:cubicBezTo>
                    <a:pt x="1857" y="77"/>
                    <a:pt x="1867" y="35"/>
                    <a:pt x="1869" y="23"/>
                  </a:cubicBezTo>
                  <a:cubicBezTo>
                    <a:pt x="1871" y="16"/>
                    <a:pt x="1871" y="11"/>
                    <a:pt x="1871" y="7"/>
                  </a:cubicBezTo>
                  <a:cubicBezTo>
                    <a:pt x="1871" y="3"/>
                    <a:pt x="1869" y="0"/>
                    <a:pt x="1862" y="0"/>
                  </a:cubicBezTo>
                  <a:cubicBezTo>
                    <a:pt x="1815" y="0"/>
                    <a:pt x="1711" y="75"/>
                    <a:pt x="1711" y="188"/>
                  </a:cubicBezTo>
                  <a:cubicBezTo>
                    <a:pt x="1711" y="234"/>
                    <a:pt x="1721" y="267"/>
                    <a:pt x="1739" y="295"/>
                  </a:cubicBezTo>
                  <a:cubicBezTo>
                    <a:pt x="1732" y="294"/>
                    <a:pt x="1727" y="294"/>
                    <a:pt x="1722" y="294"/>
                  </a:cubicBezTo>
                  <a:cubicBezTo>
                    <a:pt x="1704" y="294"/>
                    <a:pt x="1686" y="299"/>
                    <a:pt x="1675" y="302"/>
                  </a:cubicBezTo>
                  <a:lnTo>
                    <a:pt x="1675" y="290"/>
                  </a:lnTo>
                  <a:cubicBezTo>
                    <a:pt x="1675" y="265"/>
                    <a:pt x="1669" y="230"/>
                    <a:pt x="1659" y="219"/>
                  </a:cubicBezTo>
                  <a:cubicBezTo>
                    <a:pt x="1657" y="217"/>
                    <a:pt x="1656" y="217"/>
                    <a:pt x="1654" y="217"/>
                  </a:cubicBezTo>
                  <a:cubicBezTo>
                    <a:pt x="1649" y="217"/>
                    <a:pt x="1644" y="219"/>
                    <a:pt x="1637" y="223"/>
                  </a:cubicBezTo>
                  <a:cubicBezTo>
                    <a:pt x="1630" y="226"/>
                    <a:pt x="1623" y="230"/>
                    <a:pt x="1623" y="232"/>
                  </a:cubicBezTo>
                  <a:cubicBezTo>
                    <a:pt x="1623" y="233"/>
                    <a:pt x="1623" y="234"/>
                    <a:pt x="1625" y="237"/>
                  </a:cubicBezTo>
                  <a:cubicBezTo>
                    <a:pt x="1629" y="243"/>
                    <a:pt x="1640" y="255"/>
                    <a:pt x="1644" y="282"/>
                  </a:cubicBezTo>
                  <a:cubicBezTo>
                    <a:pt x="1624" y="262"/>
                    <a:pt x="1602" y="253"/>
                    <a:pt x="1572" y="253"/>
                  </a:cubicBezTo>
                  <a:cubicBezTo>
                    <a:pt x="1537" y="253"/>
                    <a:pt x="1526" y="269"/>
                    <a:pt x="1526" y="285"/>
                  </a:cubicBezTo>
                  <a:cubicBezTo>
                    <a:pt x="1526" y="316"/>
                    <a:pt x="1567" y="331"/>
                    <a:pt x="1618" y="331"/>
                  </a:cubicBezTo>
                  <a:cubicBezTo>
                    <a:pt x="1627" y="331"/>
                    <a:pt x="1637" y="329"/>
                    <a:pt x="1648" y="326"/>
                  </a:cubicBezTo>
                  <a:cubicBezTo>
                    <a:pt x="1648" y="336"/>
                    <a:pt x="1649" y="344"/>
                    <a:pt x="1649" y="351"/>
                  </a:cubicBezTo>
                  <a:cubicBezTo>
                    <a:pt x="1649" y="361"/>
                    <a:pt x="1650" y="368"/>
                    <a:pt x="1657" y="368"/>
                  </a:cubicBezTo>
                  <a:cubicBezTo>
                    <a:pt x="1667" y="368"/>
                    <a:pt x="1673" y="349"/>
                    <a:pt x="1674" y="320"/>
                  </a:cubicBezTo>
                  <a:cubicBezTo>
                    <a:pt x="1692" y="316"/>
                    <a:pt x="1711" y="311"/>
                    <a:pt x="1727" y="311"/>
                  </a:cubicBezTo>
                  <a:cubicBezTo>
                    <a:pt x="1734" y="311"/>
                    <a:pt x="1743" y="312"/>
                    <a:pt x="1753" y="314"/>
                  </a:cubicBezTo>
                  <a:lnTo>
                    <a:pt x="1753" y="314"/>
                  </a:lnTo>
                  <a:close/>
                  <a:moveTo>
                    <a:pt x="1638" y="308"/>
                  </a:moveTo>
                  <a:lnTo>
                    <a:pt x="1638" y="308"/>
                  </a:lnTo>
                  <a:cubicBezTo>
                    <a:pt x="1628" y="310"/>
                    <a:pt x="1622" y="310"/>
                    <a:pt x="1612" y="310"/>
                  </a:cubicBezTo>
                  <a:cubicBezTo>
                    <a:pt x="1589" y="310"/>
                    <a:pt x="1572" y="301"/>
                    <a:pt x="1572" y="288"/>
                  </a:cubicBezTo>
                  <a:cubicBezTo>
                    <a:pt x="1572" y="280"/>
                    <a:pt x="1576" y="275"/>
                    <a:pt x="1588" y="275"/>
                  </a:cubicBezTo>
                  <a:cubicBezTo>
                    <a:pt x="1606" y="275"/>
                    <a:pt x="1621" y="288"/>
                    <a:pt x="1638" y="308"/>
                  </a:cubicBezTo>
                  <a:lnTo>
                    <a:pt x="1638" y="308"/>
                  </a:lnTo>
                  <a:close/>
                  <a:moveTo>
                    <a:pt x="1168" y="212"/>
                  </a:moveTo>
                  <a:lnTo>
                    <a:pt x="1168" y="212"/>
                  </a:lnTo>
                  <a:cubicBezTo>
                    <a:pt x="1168" y="206"/>
                    <a:pt x="1171" y="203"/>
                    <a:pt x="1176" y="203"/>
                  </a:cubicBezTo>
                  <a:cubicBezTo>
                    <a:pt x="1183" y="203"/>
                    <a:pt x="1195" y="212"/>
                    <a:pt x="1201" y="228"/>
                  </a:cubicBezTo>
                  <a:cubicBezTo>
                    <a:pt x="1199" y="228"/>
                    <a:pt x="1195" y="229"/>
                    <a:pt x="1193" y="229"/>
                  </a:cubicBezTo>
                  <a:cubicBezTo>
                    <a:pt x="1179" y="229"/>
                    <a:pt x="1168" y="222"/>
                    <a:pt x="1168" y="212"/>
                  </a:cubicBezTo>
                  <a:lnTo>
                    <a:pt x="1168" y="212"/>
                  </a:lnTo>
                  <a:close/>
                  <a:moveTo>
                    <a:pt x="324" y="212"/>
                  </a:moveTo>
                  <a:lnTo>
                    <a:pt x="324" y="212"/>
                  </a:lnTo>
                  <a:cubicBezTo>
                    <a:pt x="324" y="206"/>
                    <a:pt x="328" y="203"/>
                    <a:pt x="332" y="203"/>
                  </a:cubicBezTo>
                  <a:cubicBezTo>
                    <a:pt x="339" y="203"/>
                    <a:pt x="351" y="212"/>
                    <a:pt x="357" y="228"/>
                  </a:cubicBezTo>
                  <a:cubicBezTo>
                    <a:pt x="336" y="228"/>
                    <a:pt x="324" y="223"/>
                    <a:pt x="324" y="212"/>
                  </a:cubicBezTo>
                  <a:lnTo>
                    <a:pt x="324" y="212"/>
                  </a:lnTo>
                  <a:close/>
                  <a:moveTo>
                    <a:pt x="487" y="127"/>
                  </a:moveTo>
                  <a:lnTo>
                    <a:pt x="487" y="127"/>
                  </a:lnTo>
                  <a:cubicBezTo>
                    <a:pt x="487" y="40"/>
                    <a:pt x="504" y="27"/>
                    <a:pt x="509" y="27"/>
                  </a:cubicBezTo>
                  <a:cubicBezTo>
                    <a:pt x="518" y="27"/>
                    <a:pt x="519" y="33"/>
                    <a:pt x="519" y="66"/>
                  </a:cubicBezTo>
                  <a:cubicBezTo>
                    <a:pt x="519" y="101"/>
                    <a:pt x="505" y="146"/>
                    <a:pt x="487" y="170"/>
                  </a:cubicBezTo>
                  <a:lnTo>
                    <a:pt x="487" y="127"/>
                  </a:lnTo>
                  <a:lnTo>
                    <a:pt x="487" y="127"/>
                  </a:lnTo>
                  <a:close/>
                  <a:moveTo>
                    <a:pt x="1079" y="213"/>
                  </a:moveTo>
                  <a:lnTo>
                    <a:pt x="1079" y="213"/>
                  </a:lnTo>
                  <a:cubicBezTo>
                    <a:pt x="1069" y="227"/>
                    <a:pt x="1061" y="247"/>
                    <a:pt x="1061" y="273"/>
                  </a:cubicBezTo>
                  <a:cubicBezTo>
                    <a:pt x="1061" y="322"/>
                    <a:pt x="1089" y="368"/>
                    <a:pt x="1143" y="368"/>
                  </a:cubicBezTo>
                  <a:cubicBezTo>
                    <a:pt x="1195" y="368"/>
                    <a:pt x="1233" y="327"/>
                    <a:pt x="1233" y="269"/>
                  </a:cubicBezTo>
                  <a:cubicBezTo>
                    <a:pt x="1233" y="252"/>
                    <a:pt x="1232" y="250"/>
                    <a:pt x="1231" y="243"/>
                  </a:cubicBezTo>
                  <a:cubicBezTo>
                    <a:pt x="1243" y="238"/>
                    <a:pt x="1253" y="230"/>
                    <a:pt x="1262" y="223"/>
                  </a:cubicBezTo>
                  <a:cubicBezTo>
                    <a:pt x="1269" y="218"/>
                    <a:pt x="1274" y="215"/>
                    <a:pt x="1278" y="215"/>
                  </a:cubicBezTo>
                  <a:cubicBezTo>
                    <a:pt x="1283" y="215"/>
                    <a:pt x="1285" y="219"/>
                    <a:pt x="1285" y="227"/>
                  </a:cubicBezTo>
                  <a:lnTo>
                    <a:pt x="1285" y="341"/>
                  </a:lnTo>
                  <a:cubicBezTo>
                    <a:pt x="1285" y="360"/>
                    <a:pt x="1291" y="368"/>
                    <a:pt x="1306" y="368"/>
                  </a:cubicBezTo>
                  <a:cubicBezTo>
                    <a:pt x="1319" y="368"/>
                    <a:pt x="1329" y="359"/>
                    <a:pt x="1334" y="348"/>
                  </a:cubicBezTo>
                  <a:cubicBezTo>
                    <a:pt x="1353" y="308"/>
                    <a:pt x="1381" y="254"/>
                    <a:pt x="1393" y="234"/>
                  </a:cubicBezTo>
                  <a:cubicBezTo>
                    <a:pt x="1396" y="229"/>
                    <a:pt x="1398" y="226"/>
                    <a:pt x="1400" y="226"/>
                  </a:cubicBezTo>
                  <a:cubicBezTo>
                    <a:pt x="1403" y="226"/>
                    <a:pt x="1404" y="227"/>
                    <a:pt x="1404" y="235"/>
                  </a:cubicBezTo>
                  <a:lnTo>
                    <a:pt x="1404" y="326"/>
                  </a:lnTo>
                  <a:cubicBezTo>
                    <a:pt x="1404" y="352"/>
                    <a:pt x="1416" y="368"/>
                    <a:pt x="1441" y="368"/>
                  </a:cubicBezTo>
                  <a:cubicBezTo>
                    <a:pt x="1468" y="368"/>
                    <a:pt x="1482" y="343"/>
                    <a:pt x="1505" y="303"/>
                  </a:cubicBezTo>
                  <a:cubicBezTo>
                    <a:pt x="1506" y="301"/>
                    <a:pt x="1506" y="299"/>
                    <a:pt x="1506" y="297"/>
                  </a:cubicBezTo>
                  <a:cubicBezTo>
                    <a:pt x="1506" y="292"/>
                    <a:pt x="1502" y="289"/>
                    <a:pt x="1497" y="289"/>
                  </a:cubicBezTo>
                  <a:cubicBezTo>
                    <a:pt x="1492" y="289"/>
                    <a:pt x="1489" y="294"/>
                    <a:pt x="1472" y="314"/>
                  </a:cubicBezTo>
                  <a:cubicBezTo>
                    <a:pt x="1468" y="317"/>
                    <a:pt x="1464" y="322"/>
                    <a:pt x="1458" y="322"/>
                  </a:cubicBezTo>
                  <a:cubicBezTo>
                    <a:pt x="1456" y="322"/>
                    <a:pt x="1454" y="320"/>
                    <a:pt x="1454" y="316"/>
                  </a:cubicBezTo>
                  <a:lnTo>
                    <a:pt x="1454" y="214"/>
                  </a:lnTo>
                  <a:cubicBezTo>
                    <a:pt x="1454" y="186"/>
                    <a:pt x="1442" y="175"/>
                    <a:pt x="1426" y="175"/>
                  </a:cubicBezTo>
                  <a:cubicBezTo>
                    <a:pt x="1413" y="175"/>
                    <a:pt x="1403" y="180"/>
                    <a:pt x="1392" y="197"/>
                  </a:cubicBezTo>
                  <a:cubicBezTo>
                    <a:pt x="1372" y="226"/>
                    <a:pt x="1352" y="267"/>
                    <a:pt x="1340" y="289"/>
                  </a:cubicBezTo>
                  <a:cubicBezTo>
                    <a:pt x="1339" y="291"/>
                    <a:pt x="1337" y="294"/>
                    <a:pt x="1336" y="294"/>
                  </a:cubicBezTo>
                  <a:cubicBezTo>
                    <a:pt x="1335" y="294"/>
                    <a:pt x="1335" y="292"/>
                    <a:pt x="1335" y="289"/>
                  </a:cubicBezTo>
                  <a:lnTo>
                    <a:pt x="1335" y="214"/>
                  </a:lnTo>
                  <a:cubicBezTo>
                    <a:pt x="1335" y="192"/>
                    <a:pt x="1329" y="175"/>
                    <a:pt x="1306" y="175"/>
                  </a:cubicBezTo>
                  <a:cubicBezTo>
                    <a:pt x="1282" y="175"/>
                    <a:pt x="1270" y="192"/>
                    <a:pt x="1252" y="204"/>
                  </a:cubicBezTo>
                  <a:cubicBezTo>
                    <a:pt x="1241" y="212"/>
                    <a:pt x="1231" y="218"/>
                    <a:pt x="1224" y="221"/>
                  </a:cubicBezTo>
                  <a:cubicBezTo>
                    <a:pt x="1212" y="192"/>
                    <a:pt x="1190" y="177"/>
                    <a:pt x="1173" y="177"/>
                  </a:cubicBezTo>
                  <a:cubicBezTo>
                    <a:pt x="1154" y="178"/>
                    <a:pt x="1141" y="188"/>
                    <a:pt x="1141" y="207"/>
                  </a:cubicBezTo>
                  <a:cubicBezTo>
                    <a:pt x="1141" y="227"/>
                    <a:pt x="1153" y="240"/>
                    <a:pt x="1169" y="246"/>
                  </a:cubicBezTo>
                  <a:cubicBezTo>
                    <a:pt x="1178" y="249"/>
                    <a:pt x="1186" y="250"/>
                    <a:pt x="1197" y="250"/>
                  </a:cubicBezTo>
                  <a:cubicBezTo>
                    <a:pt x="1201" y="250"/>
                    <a:pt x="1204" y="250"/>
                    <a:pt x="1206" y="249"/>
                  </a:cubicBezTo>
                  <a:cubicBezTo>
                    <a:pt x="1208" y="255"/>
                    <a:pt x="1207" y="263"/>
                    <a:pt x="1207" y="270"/>
                  </a:cubicBezTo>
                  <a:cubicBezTo>
                    <a:pt x="1207" y="298"/>
                    <a:pt x="1190" y="327"/>
                    <a:pt x="1159" y="327"/>
                  </a:cubicBezTo>
                  <a:cubicBezTo>
                    <a:pt x="1126" y="327"/>
                    <a:pt x="1107" y="295"/>
                    <a:pt x="1107" y="259"/>
                  </a:cubicBezTo>
                  <a:cubicBezTo>
                    <a:pt x="1107" y="232"/>
                    <a:pt x="1115" y="209"/>
                    <a:pt x="1128" y="194"/>
                  </a:cubicBezTo>
                  <a:cubicBezTo>
                    <a:pt x="1134" y="188"/>
                    <a:pt x="1138" y="184"/>
                    <a:pt x="1138" y="178"/>
                  </a:cubicBezTo>
                  <a:cubicBezTo>
                    <a:pt x="1138" y="176"/>
                    <a:pt x="1134" y="175"/>
                    <a:pt x="1130" y="175"/>
                  </a:cubicBezTo>
                  <a:cubicBezTo>
                    <a:pt x="1108" y="175"/>
                    <a:pt x="1084" y="185"/>
                    <a:pt x="1067" y="194"/>
                  </a:cubicBezTo>
                  <a:cubicBezTo>
                    <a:pt x="1045" y="206"/>
                    <a:pt x="1018" y="225"/>
                    <a:pt x="997" y="244"/>
                  </a:cubicBezTo>
                  <a:cubicBezTo>
                    <a:pt x="986" y="221"/>
                    <a:pt x="973" y="200"/>
                    <a:pt x="967" y="184"/>
                  </a:cubicBezTo>
                  <a:cubicBezTo>
                    <a:pt x="964" y="178"/>
                    <a:pt x="963" y="171"/>
                    <a:pt x="958" y="171"/>
                  </a:cubicBezTo>
                  <a:cubicBezTo>
                    <a:pt x="954" y="171"/>
                    <a:pt x="952" y="175"/>
                    <a:pt x="949" y="183"/>
                  </a:cubicBezTo>
                  <a:cubicBezTo>
                    <a:pt x="939" y="214"/>
                    <a:pt x="883" y="304"/>
                    <a:pt x="871" y="316"/>
                  </a:cubicBezTo>
                  <a:cubicBezTo>
                    <a:pt x="869" y="318"/>
                    <a:pt x="868" y="320"/>
                    <a:pt x="867" y="320"/>
                  </a:cubicBezTo>
                  <a:cubicBezTo>
                    <a:pt x="866" y="320"/>
                    <a:pt x="865" y="320"/>
                    <a:pt x="865" y="316"/>
                  </a:cubicBezTo>
                  <a:lnTo>
                    <a:pt x="865" y="214"/>
                  </a:lnTo>
                  <a:cubicBezTo>
                    <a:pt x="865" y="186"/>
                    <a:pt x="854" y="175"/>
                    <a:pt x="839" y="175"/>
                  </a:cubicBezTo>
                  <a:cubicBezTo>
                    <a:pt x="826" y="175"/>
                    <a:pt x="815" y="180"/>
                    <a:pt x="805" y="197"/>
                  </a:cubicBezTo>
                  <a:cubicBezTo>
                    <a:pt x="786" y="226"/>
                    <a:pt x="762" y="269"/>
                    <a:pt x="751" y="290"/>
                  </a:cubicBezTo>
                  <a:cubicBezTo>
                    <a:pt x="749" y="293"/>
                    <a:pt x="748" y="294"/>
                    <a:pt x="747" y="294"/>
                  </a:cubicBezTo>
                  <a:cubicBezTo>
                    <a:pt x="746" y="294"/>
                    <a:pt x="746" y="292"/>
                    <a:pt x="746" y="289"/>
                  </a:cubicBezTo>
                  <a:lnTo>
                    <a:pt x="746" y="214"/>
                  </a:lnTo>
                  <a:cubicBezTo>
                    <a:pt x="746" y="186"/>
                    <a:pt x="735" y="175"/>
                    <a:pt x="720" y="175"/>
                  </a:cubicBezTo>
                  <a:cubicBezTo>
                    <a:pt x="707" y="175"/>
                    <a:pt x="694" y="180"/>
                    <a:pt x="684" y="197"/>
                  </a:cubicBezTo>
                  <a:cubicBezTo>
                    <a:pt x="660" y="238"/>
                    <a:pt x="619" y="302"/>
                    <a:pt x="611" y="312"/>
                  </a:cubicBezTo>
                  <a:cubicBezTo>
                    <a:pt x="610" y="314"/>
                    <a:pt x="609" y="316"/>
                    <a:pt x="608" y="316"/>
                  </a:cubicBezTo>
                  <a:cubicBezTo>
                    <a:pt x="607" y="316"/>
                    <a:pt x="606" y="315"/>
                    <a:pt x="606" y="312"/>
                  </a:cubicBezTo>
                  <a:lnTo>
                    <a:pt x="606" y="214"/>
                  </a:lnTo>
                  <a:cubicBezTo>
                    <a:pt x="606" y="186"/>
                    <a:pt x="595" y="175"/>
                    <a:pt x="580" y="175"/>
                  </a:cubicBezTo>
                  <a:cubicBezTo>
                    <a:pt x="559" y="175"/>
                    <a:pt x="548" y="195"/>
                    <a:pt x="540" y="207"/>
                  </a:cubicBezTo>
                  <a:cubicBezTo>
                    <a:pt x="529" y="224"/>
                    <a:pt x="515" y="247"/>
                    <a:pt x="504" y="267"/>
                  </a:cubicBezTo>
                  <a:cubicBezTo>
                    <a:pt x="497" y="281"/>
                    <a:pt x="490" y="294"/>
                    <a:pt x="488" y="294"/>
                  </a:cubicBezTo>
                  <a:cubicBezTo>
                    <a:pt x="487" y="294"/>
                    <a:pt x="487" y="289"/>
                    <a:pt x="487" y="279"/>
                  </a:cubicBezTo>
                  <a:lnTo>
                    <a:pt x="487" y="201"/>
                  </a:lnTo>
                  <a:cubicBezTo>
                    <a:pt x="524" y="160"/>
                    <a:pt x="546" y="110"/>
                    <a:pt x="546" y="55"/>
                  </a:cubicBezTo>
                  <a:cubicBezTo>
                    <a:pt x="546" y="23"/>
                    <a:pt x="532" y="6"/>
                    <a:pt x="511" y="6"/>
                  </a:cubicBezTo>
                  <a:cubicBezTo>
                    <a:pt x="470" y="6"/>
                    <a:pt x="440" y="69"/>
                    <a:pt x="440" y="144"/>
                  </a:cubicBezTo>
                  <a:lnTo>
                    <a:pt x="440" y="204"/>
                  </a:lnTo>
                  <a:cubicBezTo>
                    <a:pt x="421" y="216"/>
                    <a:pt x="403" y="222"/>
                    <a:pt x="382" y="226"/>
                  </a:cubicBezTo>
                  <a:cubicBezTo>
                    <a:pt x="371" y="194"/>
                    <a:pt x="347" y="177"/>
                    <a:pt x="329" y="177"/>
                  </a:cubicBezTo>
                  <a:cubicBezTo>
                    <a:pt x="311" y="178"/>
                    <a:pt x="298" y="188"/>
                    <a:pt x="298" y="207"/>
                  </a:cubicBezTo>
                  <a:cubicBezTo>
                    <a:pt x="298" y="238"/>
                    <a:pt x="328" y="251"/>
                    <a:pt x="355" y="251"/>
                  </a:cubicBezTo>
                  <a:lnTo>
                    <a:pt x="362" y="251"/>
                  </a:lnTo>
                  <a:cubicBezTo>
                    <a:pt x="364" y="257"/>
                    <a:pt x="364" y="263"/>
                    <a:pt x="364" y="270"/>
                  </a:cubicBezTo>
                  <a:cubicBezTo>
                    <a:pt x="364" y="298"/>
                    <a:pt x="347" y="327"/>
                    <a:pt x="315" y="327"/>
                  </a:cubicBezTo>
                  <a:cubicBezTo>
                    <a:pt x="283" y="327"/>
                    <a:pt x="263" y="295"/>
                    <a:pt x="263" y="259"/>
                  </a:cubicBezTo>
                  <a:cubicBezTo>
                    <a:pt x="263" y="232"/>
                    <a:pt x="271" y="209"/>
                    <a:pt x="285" y="194"/>
                  </a:cubicBezTo>
                  <a:cubicBezTo>
                    <a:pt x="290" y="188"/>
                    <a:pt x="294" y="183"/>
                    <a:pt x="294" y="178"/>
                  </a:cubicBezTo>
                  <a:cubicBezTo>
                    <a:pt x="294" y="176"/>
                    <a:pt x="290" y="175"/>
                    <a:pt x="286" y="175"/>
                  </a:cubicBezTo>
                  <a:cubicBezTo>
                    <a:pt x="265" y="175"/>
                    <a:pt x="215" y="205"/>
                    <a:pt x="157" y="263"/>
                  </a:cubicBezTo>
                  <a:cubicBezTo>
                    <a:pt x="152" y="217"/>
                    <a:pt x="146" y="171"/>
                    <a:pt x="146" y="127"/>
                  </a:cubicBezTo>
                  <a:cubicBezTo>
                    <a:pt x="146" y="77"/>
                    <a:pt x="156" y="35"/>
                    <a:pt x="158" y="23"/>
                  </a:cubicBezTo>
                  <a:cubicBezTo>
                    <a:pt x="159" y="16"/>
                    <a:pt x="160" y="11"/>
                    <a:pt x="160" y="7"/>
                  </a:cubicBezTo>
                  <a:cubicBezTo>
                    <a:pt x="160" y="3"/>
                    <a:pt x="158" y="0"/>
                    <a:pt x="151" y="0"/>
                  </a:cubicBezTo>
                  <a:cubicBezTo>
                    <a:pt x="104" y="0"/>
                    <a:pt x="0" y="75"/>
                    <a:pt x="0" y="188"/>
                  </a:cubicBezTo>
                  <a:cubicBezTo>
                    <a:pt x="0" y="268"/>
                    <a:pt x="29" y="306"/>
                    <a:pt x="80" y="356"/>
                  </a:cubicBezTo>
                  <a:cubicBezTo>
                    <a:pt x="49" y="406"/>
                    <a:pt x="25" y="465"/>
                    <a:pt x="25" y="517"/>
                  </a:cubicBezTo>
                  <a:cubicBezTo>
                    <a:pt x="25" y="555"/>
                    <a:pt x="34" y="584"/>
                    <a:pt x="61" y="584"/>
                  </a:cubicBezTo>
                  <a:cubicBezTo>
                    <a:pt x="120" y="584"/>
                    <a:pt x="163" y="462"/>
                    <a:pt x="163" y="372"/>
                  </a:cubicBezTo>
                  <a:cubicBezTo>
                    <a:pt x="163" y="346"/>
                    <a:pt x="162" y="319"/>
                    <a:pt x="160" y="292"/>
                  </a:cubicBezTo>
                  <a:cubicBezTo>
                    <a:pt x="182" y="269"/>
                    <a:pt x="215" y="238"/>
                    <a:pt x="223" y="235"/>
                  </a:cubicBezTo>
                  <a:cubicBezTo>
                    <a:pt x="220" y="248"/>
                    <a:pt x="217" y="261"/>
                    <a:pt x="217" y="273"/>
                  </a:cubicBezTo>
                  <a:cubicBezTo>
                    <a:pt x="217" y="322"/>
                    <a:pt x="245" y="368"/>
                    <a:pt x="299" y="368"/>
                  </a:cubicBezTo>
                  <a:cubicBezTo>
                    <a:pt x="350" y="368"/>
                    <a:pt x="389" y="327"/>
                    <a:pt x="389" y="269"/>
                  </a:cubicBezTo>
                  <a:cubicBezTo>
                    <a:pt x="389" y="262"/>
                    <a:pt x="388" y="255"/>
                    <a:pt x="388" y="248"/>
                  </a:cubicBezTo>
                  <a:cubicBezTo>
                    <a:pt x="406" y="245"/>
                    <a:pt x="423" y="240"/>
                    <a:pt x="440" y="230"/>
                  </a:cubicBezTo>
                  <a:lnTo>
                    <a:pt x="440" y="347"/>
                  </a:lnTo>
                  <a:cubicBezTo>
                    <a:pt x="440" y="363"/>
                    <a:pt x="450" y="368"/>
                    <a:pt x="460" y="368"/>
                  </a:cubicBezTo>
                  <a:cubicBezTo>
                    <a:pt x="473" y="368"/>
                    <a:pt x="480" y="359"/>
                    <a:pt x="490" y="338"/>
                  </a:cubicBezTo>
                  <a:cubicBezTo>
                    <a:pt x="499" y="320"/>
                    <a:pt x="521" y="280"/>
                    <a:pt x="534" y="256"/>
                  </a:cubicBezTo>
                  <a:cubicBezTo>
                    <a:pt x="544" y="237"/>
                    <a:pt x="550" y="225"/>
                    <a:pt x="555" y="225"/>
                  </a:cubicBezTo>
                  <a:cubicBezTo>
                    <a:pt x="556" y="225"/>
                    <a:pt x="558" y="228"/>
                    <a:pt x="558" y="235"/>
                  </a:cubicBezTo>
                  <a:lnTo>
                    <a:pt x="558" y="335"/>
                  </a:lnTo>
                  <a:cubicBezTo>
                    <a:pt x="558" y="362"/>
                    <a:pt x="571" y="368"/>
                    <a:pt x="584" y="368"/>
                  </a:cubicBezTo>
                  <a:cubicBezTo>
                    <a:pt x="595" y="368"/>
                    <a:pt x="603" y="362"/>
                    <a:pt x="610" y="352"/>
                  </a:cubicBezTo>
                  <a:cubicBezTo>
                    <a:pt x="641" y="308"/>
                    <a:pt x="673" y="257"/>
                    <a:pt x="686" y="235"/>
                  </a:cubicBezTo>
                  <a:cubicBezTo>
                    <a:pt x="688" y="231"/>
                    <a:pt x="691" y="228"/>
                    <a:pt x="693" y="228"/>
                  </a:cubicBezTo>
                  <a:cubicBezTo>
                    <a:pt x="696" y="228"/>
                    <a:pt x="697" y="229"/>
                    <a:pt x="697" y="236"/>
                  </a:cubicBezTo>
                  <a:lnTo>
                    <a:pt x="697" y="341"/>
                  </a:lnTo>
                  <a:cubicBezTo>
                    <a:pt x="697" y="360"/>
                    <a:pt x="703" y="368"/>
                    <a:pt x="717" y="368"/>
                  </a:cubicBezTo>
                  <a:cubicBezTo>
                    <a:pt x="731" y="368"/>
                    <a:pt x="739" y="359"/>
                    <a:pt x="745" y="348"/>
                  </a:cubicBezTo>
                  <a:cubicBezTo>
                    <a:pt x="764" y="308"/>
                    <a:pt x="793" y="255"/>
                    <a:pt x="805" y="234"/>
                  </a:cubicBezTo>
                  <a:cubicBezTo>
                    <a:pt x="807" y="229"/>
                    <a:pt x="811" y="225"/>
                    <a:pt x="812" y="225"/>
                  </a:cubicBezTo>
                  <a:cubicBezTo>
                    <a:pt x="815" y="225"/>
                    <a:pt x="815" y="228"/>
                    <a:pt x="815" y="235"/>
                  </a:cubicBezTo>
                  <a:lnTo>
                    <a:pt x="815" y="335"/>
                  </a:lnTo>
                  <a:cubicBezTo>
                    <a:pt x="815" y="362"/>
                    <a:pt x="829" y="368"/>
                    <a:pt x="842" y="368"/>
                  </a:cubicBezTo>
                  <a:cubicBezTo>
                    <a:pt x="858" y="368"/>
                    <a:pt x="868" y="357"/>
                    <a:pt x="879" y="344"/>
                  </a:cubicBezTo>
                  <a:cubicBezTo>
                    <a:pt x="898" y="318"/>
                    <a:pt x="926" y="273"/>
                    <a:pt x="943" y="245"/>
                  </a:cubicBezTo>
                  <a:cubicBezTo>
                    <a:pt x="949" y="254"/>
                    <a:pt x="955" y="265"/>
                    <a:pt x="961" y="277"/>
                  </a:cubicBezTo>
                  <a:cubicBezTo>
                    <a:pt x="947" y="294"/>
                    <a:pt x="933" y="314"/>
                    <a:pt x="933" y="334"/>
                  </a:cubicBezTo>
                  <a:cubicBezTo>
                    <a:pt x="933" y="355"/>
                    <a:pt x="948" y="368"/>
                    <a:pt x="963" y="368"/>
                  </a:cubicBezTo>
                  <a:cubicBezTo>
                    <a:pt x="990" y="368"/>
                    <a:pt x="1015" y="343"/>
                    <a:pt x="1015" y="307"/>
                  </a:cubicBezTo>
                  <a:cubicBezTo>
                    <a:pt x="1015" y="293"/>
                    <a:pt x="1011" y="279"/>
                    <a:pt x="1005" y="265"/>
                  </a:cubicBezTo>
                  <a:cubicBezTo>
                    <a:pt x="1029" y="241"/>
                    <a:pt x="1058" y="219"/>
                    <a:pt x="1079" y="213"/>
                  </a:cubicBezTo>
                  <a:lnTo>
                    <a:pt x="1079" y="213"/>
                  </a:lnTo>
                  <a:close/>
                  <a:moveTo>
                    <a:pt x="118" y="341"/>
                  </a:moveTo>
                  <a:lnTo>
                    <a:pt x="118" y="341"/>
                  </a:lnTo>
                  <a:cubicBezTo>
                    <a:pt x="123" y="371"/>
                    <a:pt x="127" y="402"/>
                    <a:pt x="127" y="426"/>
                  </a:cubicBezTo>
                  <a:cubicBezTo>
                    <a:pt x="127" y="482"/>
                    <a:pt x="108" y="547"/>
                    <a:pt x="76" y="546"/>
                  </a:cubicBezTo>
                  <a:cubicBezTo>
                    <a:pt x="64" y="546"/>
                    <a:pt x="53" y="534"/>
                    <a:pt x="53" y="513"/>
                  </a:cubicBezTo>
                  <a:cubicBezTo>
                    <a:pt x="52" y="443"/>
                    <a:pt x="85" y="383"/>
                    <a:pt x="118" y="341"/>
                  </a:cubicBezTo>
                  <a:lnTo>
                    <a:pt x="118" y="341"/>
                  </a:lnTo>
                  <a:close/>
                  <a:moveTo>
                    <a:pt x="970" y="301"/>
                  </a:moveTo>
                  <a:lnTo>
                    <a:pt x="970" y="301"/>
                  </a:lnTo>
                  <a:cubicBezTo>
                    <a:pt x="973" y="311"/>
                    <a:pt x="975" y="319"/>
                    <a:pt x="975" y="327"/>
                  </a:cubicBezTo>
                  <a:cubicBezTo>
                    <a:pt x="975" y="336"/>
                    <a:pt x="972" y="346"/>
                    <a:pt x="965" y="346"/>
                  </a:cubicBezTo>
                  <a:cubicBezTo>
                    <a:pt x="961" y="346"/>
                    <a:pt x="956" y="341"/>
                    <a:pt x="956" y="332"/>
                  </a:cubicBezTo>
                  <a:cubicBezTo>
                    <a:pt x="956" y="324"/>
                    <a:pt x="963" y="310"/>
                    <a:pt x="970" y="301"/>
                  </a:cubicBezTo>
                  <a:lnTo>
                    <a:pt x="970" y="301"/>
                  </a:lnTo>
                  <a:close/>
                  <a:moveTo>
                    <a:pt x="139" y="22"/>
                  </a:moveTo>
                  <a:lnTo>
                    <a:pt x="139" y="22"/>
                  </a:lnTo>
                  <a:cubicBezTo>
                    <a:pt x="139" y="26"/>
                    <a:pt x="131" y="42"/>
                    <a:pt x="120" y="71"/>
                  </a:cubicBezTo>
                  <a:cubicBezTo>
                    <a:pt x="109" y="102"/>
                    <a:pt x="99" y="145"/>
                    <a:pt x="99" y="197"/>
                  </a:cubicBezTo>
                  <a:cubicBezTo>
                    <a:pt x="99" y="228"/>
                    <a:pt x="106" y="269"/>
                    <a:pt x="113" y="310"/>
                  </a:cubicBezTo>
                  <a:lnTo>
                    <a:pt x="94" y="335"/>
                  </a:lnTo>
                  <a:cubicBezTo>
                    <a:pt x="64" y="299"/>
                    <a:pt x="46" y="258"/>
                    <a:pt x="46" y="188"/>
                  </a:cubicBezTo>
                  <a:cubicBezTo>
                    <a:pt x="46" y="89"/>
                    <a:pt x="106" y="20"/>
                    <a:pt x="137" y="20"/>
                  </a:cubicBezTo>
                  <a:cubicBezTo>
                    <a:pt x="139" y="20"/>
                    <a:pt x="139" y="21"/>
                    <a:pt x="139" y="22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</p:grpSp>
      <p:sp>
        <p:nvSpPr>
          <p:cNvPr id="23" name="Freeform 22"/>
          <p:cNvSpPr>
            <a:spLocks/>
          </p:cNvSpPr>
          <p:nvPr userDrawn="1"/>
        </p:nvSpPr>
        <p:spPr bwMode="auto">
          <a:xfrm>
            <a:off x="4876802" y="5836245"/>
            <a:ext cx="5447271" cy="1045633"/>
          </a:xfrm>
          <a:custGeom>
            <a:avLst/>
            <a:gdLst>
              <a:gd name="connsiteX0" fmla="*/ 1543994 w 4085453"/>
              <a:gd name="connsiteY0" fmla="*/ 0 h 784225"/>
              <a:gd name="connsiteX1" fmla="*/ 4083688 w 4085453"/>
              <a:gd name="connsiteY1" fmla="*/ 783468 h 784225"/>
              <a:gd name="connsiteX2" fmla="*/ 4085453 w 4085453"/>
              <a:gd name="connsiteY2" fmla="*/ 784225 h 784225"/>
              <a:gd name="connsiteX3" fmla="*/ 2975528 w 4085453"/>
              <a:gd name="connsiteY3" fmla="*/ 784225 h 784225"/>
              <a:gd name="connsiteX4" fmla="*/ 2752683 w 4085453"/>
              <a:gd name="connsiteY4" fmla="*/ 732482 h 784225"/>
              <a:gd name="connsiteX5" fmla="*/ 0 w 4085453"/>
              <a:gd name="connsiteY5" fmla="*/ 579981 h 784225"/>
              <a:gd name="connsiteX6" fmla="*/ 1543994 w 4085453"/>
              <a:gd name="connsiteY6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5453" h="784225">
                <a:moveTo>
                  <a:pt x="1543994" y="0"/>
                </a:moveTo>
                <a:cubicBezTo>
                  <a:pt x="2377399" y="92270"/>
                  <a:pt x="3549650" y="556913"/>
                  <a:pt x="4083688" y="783468"/>
                </a:cubicBezTo>
                <a:lnTo>
                  <a:pt x="4085453" y="784225"/>
                </a:lnTo>
                <a:lnTo>
                  <a:pt x="2975528" y="784225"/>
                </a:lnTo>
                <a:lnTo>
                  <a:pt x="2752683" y="732482"/>
                </a:lnTo>
                <a:cubicBezTo>
                  <a:pt x="1186598" y="400568"/>
                  <a:pt x="0" y="579981"/>
                  <a:pt x="0" y="579981"/>
                </a:cubicBezTo>
                <a:cubicBezTo>
                  <a:pt x="614089" y="322212"/>
                  <a:pt x="1543994" y="0"/>
                  <a:pt x="1543994" y="0"/>
                </a:cubicBezTo>
                <a:close/>
              </a:path>
            </a:pathLst>
          </a:custGeom>
          <a:solidFill>
            <a:srgbClr val="5261AC">
              <a:alpha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442830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17373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2FB6-CC62-4EF4-91D0-558E53DD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0467-0235-4D1D-85D0-E73B893C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DEF-92A8-4B4E-8059-16D66BF1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E69A-BB2F-466C-88DD-1FA19F2F8991}" type="datetimeFigureOut">
              <a:rPr lang="ru-RU" smtClean="0"/>
              <a:pPr/>
              <a:t>10.08.2021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2435C-6ADF-4620-9C3D-35B43D68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BD49-8019-4C4E-8C0A-5BD80F71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29E6-4A33-49BF-A50E-91A2115A923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0441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9100" y="593979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E770C9-4A57-4903-9CAF-A03266DAAF4D}" type="datetime1">
              <a:rPr lang="en-US" sz="3200" smtClean="0">
                <a:solidFill>
                  <a:srgbClr val="5F5F5F"/>
                </a:solidFill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8/10/2021</a:t>
            </a:fld>
            <a:endParaRPr lang="en-GB" sz="3200">
              <a:solidFill>
                <a:srgbClr val="5F5F5F"/>
              </a:solidFill>
              <a:ea typeface="MS PGothi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100" y="6519546"/>
            <a:ext cx="3860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>
              <a:solidFill>
                <a:srgbClr val="5F5F5F"/>
              </a:solidFill>
              <a:ea typeface="MS PGothi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15400" y="6519546"/>
            <a:ext cx="2844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41945D8-3F61-4F85-8283-2597F7F35B98}" type="slidenum">
              <a:rPr lang="en-GB" sz="3200" smtClean="0">
                <a:solidFill>
                  <a:srgbClr val="5F5F5F"/>
                </a:solidFill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3200">
              <a:solidFill>
                <a:srgbClr val="5F5F5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597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888595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192000" cy="417195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168775"/>
            <a:ext cx="12192000" cy="2552700"/>
          </a:xfrm>
          <a:prstGeom prst="rect">
            <a:avLst/>
          </a:prstGeom>
          <a:solidFill>
            <a:srgbClr val="C8C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505576"/>
            <a:ext cx="12192000" cy="3651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0965"/>
            <a:ext cx="103632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24680"/>
            <a:ext cx="10451253" cy="1214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0000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1872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6369-4E08-429E-BE73-DB3F3654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0C45-2D84-4A16-864C-E0B4912D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183CD-4879-4F38-880A-38C6EA562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36FFC-0FB5-4DD7-80A6-0AAB726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7FA9-3898-466A-8E9C-7EF47BD238A7}" type="datetimeFigureOut">
              <a:rPr lang="ru-RU" smtClean="0"/>
              <a:pPr/>
              <a:t>10.08.2021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87B94-954B-4BEB-9287-CD03462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EEE7-B4EF-41F7-BFB3-E53338CF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64D1-9A3F-4A84-A628-D9AB7118B1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9398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>
  <p:cSld name="Title Slide">
    <p:bg>
      <p:bgPr>
        <a:gradFill>
          <a:gsLst>
            <a:gs pos="0">
              <a:schemeClr val="bg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4794" y="1044411"/>
            <a:ext cx="8049953" cy="5247871"/>
          </a:xfrm>
          <a:custGeom>
            <a:avLst/>
            <a:gdLst>
              <a:gd name="connsiteX0" fmla="*/ 0 w 5976664"/>
              <a:gd name="connsiteY0" fmla="*/ 0 h 3888431"/>
              <a:gd name="connsiteX1" fmla="*/ 5976664 w 5976664"/>
              <a:gd name="connsiteY1" fmla="*/ 0 h 3888431"/>
              <a:gd name="connsiteX2" fmla="*/ 5976664 w 5976664"/>
              <a:gd name="connsiteY2" fmla="*/ 3888431 h 3888431"/>
              <a:gd name="connsiteX3" fmla="*/ 0 w 5976664"/>
              <a:gd name="connsiteY3" fmla="*/ 3888431 h 3888431"/>
              <a:gd name="connsiteX4" fmla="*/ 0 w 5976664"/>
              <a:gd name="connsiteY4" fmla="*/ 0 h 3888431"/>
              <a:gd name="connsiteX0" fmla="*/ 13447 w 5990111"/>
              <a:gd name="connsiteY0" fmla="*/ 0 h 3888431"/>
              <a:gd name="connsiteX1" fmla="*/ 5990111 w 5990111"/>
              <a:gd name="connsiteY1" fmla="*/ 0 h 3888431"/>
              <a:gd name="connsiteX2" fmla="*/ 5990111 w 5990111"/>
              <a:gd name="connsiteY2" fmla="*/ 3888431 h 3888431"/>
              <a:gd name="connsiteX3" fmla="*/ 0 w 5990111"/>
              <a:gd name="connsiteY3" fmla="*/ 2933690 h 3888431"/>
              <a:gd name="connsiteX4" fmla="*/ 13447 w 5990111"/>
              <a:gd name="connsiteY4" fmla="*/ 0 h 3888431"/>
              <a:gd name="connsiteX0" fmla="*/ 228600 w 5990111"/>
              <a:gd name="connsiteY0" fmla="*/ 336177 h 3888431"/>
              <a:gd name="connsiteX1" fmla="*/ 5990111 w 5990111"/>
              <a:gd name="connsiteY1" fmla="*/ 0 h 3888431"/>
              <a:gd name="connsiteX2" fmla="*/ 5990111 w 5990111"/>
              <a:gd name="connsiteY2" fmla="*/ 3888431 h 3888431"/>
              <a:gd name="connsiteX3" fmla="*/ 0 w 5990111"/>
              <a:gd name="connsiteY3" fmla="*/ 2933690 h 3888431"/>
              <a:gd name="connsiteX4" fmla="*/ 228600 w 5990111"/>
              <a:gd name="connsiteY4" fmla="*/ 336177 h 3888431"/>
              <a:gd name="connsiteX0" fmla="*/ 228600 w 5990111"/>
              <a:gd name="connsiteY0" fmla="*/ 282389 h 3834643"/>
              <a:gd name="connsiteX1" fmla="*/ 5048817 w 5990111"/>
              <a:gd name="connsiteY1" fmla="*/ 0 h 3834643"/>
              <a:gd name="connsiteX2" fmla="*/ 5990111 w 5990111"/>
              <a:gd name="connsiteY2" fmla="*/ 3834643 h 3834643"/>
              <a:gd name="connsiteX3" fmla="*/ 0 w 5990111"/>
              <a:gd name="connsiteY3" fmla="*/ 2879902 h 3834643"/>
              <a:gd name="connsiteX4" fmla="*/ 228600 w 5990111"/>
              <a:gd name="connsiteY4" fmla="*/ 282389 h 3834643"/>
              <a:gd name="connsiteX0" fmla="*/ 228600 w 6138029"/>
              <a:gd name="connsiteY0" fmla="*/ 282389 h 2879902"/>
              <a:gd name="connsiteX1" fmla="*/ 5048817 w 6138029"/>
              <a:gd name="connsiteY1" fmla="*/ 0 h 2879902"/>
              <a:gd name="connsiteX2" fmla="*/ 6138029 w 6138029"/>
              <a:gd name="connsiteY2" fmla="*/ 1575537 h 2879902"/>
              <a:gd name="connsiteX3" fmla="*/ 0 w 6138029"/>
              <a:gd name="connsiteY3" fmla="*/ 2879902 h 2879902"/>
              <a:gd name="connsiteX4" fmla="*/ 228600 w 6138029"/>
              <a:gd name="connsiteY4" fmla="*/ 282389 h 2879902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138029"/>
              <a:gd name="connsiteY0" fmla="*/ 282389 h 3857600"/>
              <a:gd name="connsiteX1" fmla="*/ 5048817 w 6138029"/>
              <a:gd name="connsiteY1" fmla="*/ 0 h 3857600"/>
              <a:gd name="connsiteX2" fmla="*/ 6138029 w 6138029"/>
              <a:gd name="connsiteY2" fmla="*/ 1575537 h 3857600"/>
              <a:gd name="connsiteX3" fmla="*/ 3601689 w 6138029"/>
              <a:gd name="connsiteY3" fmla="*/ 3857600 h 3857600"/>
              <a:gd name="connsiteX4" fmla="*/ 0 w 6138029"/>
              <a:gd name="connsiteY4" fmla="*/ 2879902 h 3857600"/>
              <a:gd name="connsiteX5" fmla="*/ 228600 w 6138029"/>
              <a:gd name="connsiteY5" fmla="*/ 282389 h 3857600"/>
              <a:gd name="connsiteX0" fmla="*/ 228600 w 6017006"/>
              <a:gd name="connsiteY0" fmla="*/ 282389 h 3857600"/>
              <a:gd name="connsiteX1" fmla="*/ 5048817 w 6017006"/>
              <a:gd name="connsiteY1" fmla="*/ 0 h 3857600"/>
              <a:gd name="connsiteX2" fmla="*/ 6017006 w 6017006"/>
              <a:gd name="connsiteY2" fmla="*/ 1521749 h 3857600"/>
              <a:gd name="connsiteX3" fmla="*/ 3601689 w 6017006"/>
              <a:gd name="connsiteY3" fmla="*/ 3857600 h 3857600"/>
              <a:gd name="connsiteX4" fmla="*/ 0 w 6017006"/>
              <a:gd name="connsiteY4" fmla="*/ 2879902 h 3857600"/>
              <a:gd name="connsiteX5" fmla="*/ 228600 w 6017006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28600 w 6070794"/>
              <a:gd name="connsiteY0" fmla="*/ 282389 h 3857600"/>
              <a:gd name="connsiteX1" fmla="*/ 5048817 w 6070794"/>
              <a:gd name="connsiteY1" fmla="*/ 0 h 3857600"/>
              <a:gd name="connsiteX2" fmla="*/ 6070794 w 6070794"/>
              <a:gd name="connsiteY2" fmla="*/ 1441067 h 3857600"/>
              <a:gd name="connsiteX3" fmla="*/ 3601689 w 6070794"/>
              <a:gd name="connsiteY3" fmla="*/ 3857600 h 3857600"/>
              <a:gd name="connsiteX4" fmla="*/ 0 w 6070794"/>
              <a:gd name="connsiteY4" fmla="*/ 2879902 h 3857600"/>
              <a:gd name="connsiteX5" fmla="*/ 228600 w 6070794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215153 w 6057347"/>
              <a:gd name="connsiteY0" fmla="*/ 282389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15153 w 6057347"/>
              <a:gd name="connsiteY5" fmla="*/ 282389 h 3857600"/>
              <a:gd name="connsiteX0" fmla="*/ 389965 w 6057347"/>
              <a:gd name="connsiteY0" fmla="*/ 497542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389965 w 6057347"/>
              <a:gd name="connsiteY5" fmla="*/ 497542 h 3857600"/>
              <a:gd name="connsiteX0" fmla="*/ 255494 w 6057347"/>
              <a:gd name="connsiteY0" fmla="*/ 295836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5494 w 6057347"/>
              <a:gd name="connsiteY5" fmla="*/ 295836 h 3857600"/>
              <a:gd name="connsiteX0" fmla="*/ 255494 w 6057347"/>
              <a:gd name="connsiteY0" fmla="*/ 295836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5494 w 6057347"/>
              <a:gd name="connsiteY5" fmla="*/ 295836 h 3857600"/>
              <a:gd name="connsiteX0" fmla="*/ 252169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2169 w 6057347"/>
              <a:gd name="connsiteY5" fmla="*/ 335737 h 3857600"/>
              <a:gd name="connsiteX0" fmla="*/ 252169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52169 w 6057347"/>
              <a:gd name="connsiteY5" fmla="*/ 335737 h 3857600"/>
              <a:gd name="connsiteX0" fmla="*/ 235544 w 6057347"/>
              <a:gd name="connsiteY0" fmla="*/ 335737 h 3857600"/>
              <a:gd name="connsiteX1" fmla="*/ 5035370 w 6057347"/>
              <a:gd name="connsiteY1" fmla="*/ 0 h 3857600"/>
              <a:gd name="connsiteX2" fmla="*/ 6057347 w 6057347"/>
              <a:gd name="connsiteY2" fmla="*/ 1441067 h 3857600"/>
              <a:gd name="connsiteX3" fmla="*/ 3588242 w 6057347"/>
              <a:gd name="connsiteY3" fmla="*/ 3857600 h 3857600"/>
              <a:gd name="connsiteX4" fmla="*/ 0 w 6057347"/>
              <a:gd name="connsiteY4" fmla="*/ 2853008 h 3857600"/>
              <a:gd name="connsiteX5" fmla="*/ 235544 w 6057347"/>
              <a:gd name="connsiteY5" fmla="*/ 335737 h 3857600"/>
              <a:gd name="connsiteX0" fmla="*/ 235544 w 6057347"/>
              <a:gd name="connsiteY0" fmla="*/ 335737 h 3877551"/>
              <a:gd name="connsiteX1" fmla="*/ 5035370 w 6057347"/>
              <a:gd name="connsiteY1" fmla="*/ 0 h 3877551"/>
              <a:gd name="connsiteX2" fmla="*/ 6057347 w 6057347"/>
              <a:gd name="connsiteY2" fmla="*/ 1441067 h 3877551"/>
              <a:gd name="connsiteX3" fmla="*/ 3621492 w 6057347"/>
              <a:gd name="connsiteY3" fmla="*/ 3877551 h 3877551"/>
              <a:gd name="connsiteX4" fmla="*/ 0 w 6057347"/>
              <a:gd name="connsiteY4" fmla="*/ 2853008 h 3877551"/>
              <a:gd name="connsiteX5" fmla="*/ 235544 w 6057347"/>
              <a:gd name="connsiteY5" fmla="*/ 335737 h 3877551"/>
              <a:gd name="connsiteX0" fmla="*/ 235544 w 6047372"/>
              <a:gd name="connsiteY0" fmla="*/ 335737 h 3877551"/>
              <a:gd name="connsiteX1" fmla="*/ 5035370 w 6047372"/>
              <a:gd name="connsiteY1" fmla="*/ 0 h 3877551"/>
              <a:gd name="connsiteX2" fmla="*/ 6047372 w 6047372"/>
              <a:gd name="connsiteY2" fmla="*/ 1431092 h 3877551"/>
              <a:gd name="connsiteX3" fmla="*/ 3621492 w 6047372"/>
              <a:gd name="connsiteY3" fmla="*/ 3877551 h 3877551"/>
              <a:gd name="connsiteX4" fmla="*/ 0 w 6047372"/>
              <a:gd name="connsiteY4" fmla="*/ 2853008 h 3877551"/>
              <a:gd name="connsiteX5" fmla="*/ 235544 w 6047372"/>
              <a:gd name="connsiteY5" fmla="*/ 335737 h 3877551"/>
              <a:gd name="connsiteX0" fmla="*/ 235544 w 6047372"/>
              <a:gd name="connsiteY0" fmla="*/ 335737 h 3877551"/>
              <a:gd name="connsiteX1" fmla="*/ 5035370 w 6047372"/>
              <a:gd name="connsiteY1" fmla="*/ 0 h 3877551"/>
              <a:gd name="connsiteX2" fmla="*/ 6047372 w 6047372"/>
              <a:gd name="connsiteY2" fmla="*/ 1434417 h 3877551"/>
              <a:gd name="connsiteX3" fmla="*/ 3621492 w 6047372"/>
              <a:gd name="connsiteY3" fmla="*/ 3877551 h 3877551"/>
              <a:gd name="connsiteX4" fmla="*/ 0 w 6047372"/>
              <a:gd name="connsiteY4" fmla="*/ 2853008 h 3877551"/>
              <a:gd name="connsiteX5" fmla="*/ 235544 w 6047372"/>
              <a:gd name="connsiteY5" fmla="*/ 335737 h 3877551"/>
              <a:gd name="connsiteX0" fmla="*/ 235544 w 6047372"/>
              <a:gd name="connsiteY0" fmla="*/ 335737 h 3867576"/>
              <a:gd name="connsiteX1" fmla="*/ 5035370 w 6047372"/>
              <a:gd name="connsiteY1" fmla="*/ 0 h 3867576"/>
              <a:gd name="connsiteX2" fmla="*/ 6047372 w 6047372"/>
              <a:gd name="connsiteY2" fmla="*/ 1434417 h 3867576"/>
              <a:gd name="connsiteX3" fmla="*/ 3608192 w 6047372"/>
              <a:gd name="connsiteY3" fmla="*/ 3867576 h 3867576"/>
              <a:gd name="connsiteX4" fmla="*/ 0 w 6047372"/>
              <a:gd name="connsiteY4" fmla="*/ 2853008 h 3867576"/>
              <a:gd name="connsiteX5" fmla="*/ 235544 w 6047372"/>
              <a:gd name="connsiteY5" fmla="*/ 335737 h 3867576"/>
              <a:gd name="connsiteX0" fmla="*/ 235544 w 6047372"/>
              <a:gd name="connsiteY0" fmla="*/ 335737 h 3870901"/>
              <a:gd name="connsiteX1" fmla="*/ 5035370 w 6047372"/>
              <a:gd name="connsiteY1" fmla="*/ 0 h 3870901"/>
              <a:gd name="connsiteX2" fmla="*/ 6047372 w 6047372"/>
              <a:gd name="connsiteY2" fmla="*/ 1434417 h 3870901"/>
              <a:gd name="connsiteX3" fmla="*/ 3614842 w 6047372"/>
              <a:gd name="connsiteY3" fmla="*/ 3870901 h 3870901"/>
              <a:gd name="connsiteX4" fmla="*/ 0 w 6047372"/>
              <a:gd name="connsiteY4" fmla="*/ 2853008 h 3870901"/>
              <a:gd name="connsiteX5" fmla="*/ 235544 w 6047372"/>
              <a:gd name="connsiteY5" fmla="*/ 335737 h 3870901"/>
              <a:gd name="connsiteX0" fmla="*/ 235544 w 6047372"/>
              <a:gd name="connsiteY0" fmla="*/ 359013 h 3894177"/>
              <a:gd name="connsiteX1" fmla="*/ 5065296 w 6047372"/>
              <a:gd name="connsiteY1" fmla="*/ 0 h 3894177"/>
              <a:gd name="connsiteX2" fmla="*/ 6047372 w 6047372"/>
              <a:gd name="connsiteY2" fmla="*/ 1457693 h 3894177"/>
              <a:gd name="connsiteX3" fmla="*/ 3614842 w 6047372"/>
              <a:gd name="connsiteY3" fmla="*/ 3894177 h 3894177"/>
              <a:gd name="connsiteX4" fmla="*/ 0 w 6047372"/>
              <a:gd name="connsiteY4" fmla="*/ 2876284 h 3894177"/>
              <a:gd name="connsiteX5" fmla="*/ 235544 w 6047372"/>
              <a:gd name="connsiteY5" fmla="*/ 359013 h 3894177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036756 h 4054649"/>
              <a:gd name="connsiteX5" fmla="*/ 251446 w 6047372"/>
              <a:gd name="connsiteY5" fmla="*/ 0 h 4054649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450224 h 4054649"/>
              <a:gd name="connsiteX5" fmla="*/ 251446 w 6047372"/>
              <a:gd name="connsiteY5" fmla="*/ 0 h 4054649"/>
              <a:gd name="connsiteX0" fmla="*/ 251446 w 6047372"/>
              <a:gd name="connsiteY0" fmla="*/ 0 h 4054649"/>
              <a:gd name="connsiteX1" fmla="*/ 5065296 w 6047372"/>
              <a:gd name="connsiteY1" fmla="*/ 160472 h 4054649"/>
              <a:gd name="connsiteX2" fmla="*/ 6047372 w 6047372"/>
              <a:gd name="connsiteY2" fmla="*/ 1618165 h 4054649"/>
              <a:gd name="connsiteX3" fmla="*/ 3614842 w 6047372"/>
              <a:gd name="connsiteY3" fmla="*/ 4054649 h 4054649"/>
              <a:gd name="connsiteX4" fmla="*/ 0 w 6047372"/>
              <a:gd name="connsiteY4" fmla="*/ 3450224 h 4054649"/>
              <a:gd name="connsiteX5" fmla="*/ 251446 w 6047372"/>
              <a:gd name="connsiteY5" fmla="*/ 0 h 4054649"/>
              <a:gd name="connsiteX0" fmla="*/ 251446 w 6047372"/>
              <a:gd name="connsiteY0" fmla="*/ 0 h 4722558"/>
              <a:gd name="connsiteX1" fmla="*/ 5065296 w 6047372"/>
              <a:gd name="connsiteY1" fmla="*/ 160472 h 4722558"/>
              <a:gd name="connsiteX2" fmla="*/ 6047372 w 6047372"/>
              <a:gd name="connsiteY2" fmla="*/ 1618165 h 4722558"/>
              <a:gd name="connsiteX3" fmla="*/ 3614842 w 6047372"/>
              <a:gd name="connsiteY3" fmla="*/ 4722558 h 4722558"/>
              <a:gd name="connsiteX4" fmla="*/ 0 w 6047372"/>
              <a:gd name="connsiteY4" fmla="*/ 3450224 h 4722558"/>
              <a:gd name="connsiteX5" fmla="*/ 251446 w 6047372"/>
              <a:gd name="connsiteY5" fmla="*/ 0 h 4722558"/>
              <a:gd name="connsiteX0" fmla="*/ 251446 w 6063275"/>
              <a:gd name="connsiteY0" fmla="*/ 0 h 4722558"/>
              <a:gd name="connsiteX1" fmla="*/ 5065296 w 6063275"/>
              <a:gd name="connsiteY1" fmla="*/ 160472 h 4722558"/>
              <a:gd name="connsiteX2" fmla="*/ 6063275 w 6063275"/>
              <a:gd name="connsiteY2" fmla="*/ 1501546 h 4722558"/>
              <a:gd name="connsiteX3" fmla="*/ 3614842 w 6063275"/>
              <a:gd name="connsiteY3" fmla="*/ 4722558 h 4722558"/>
              <a:gd name="connsiteX4" fmla="*/ 0 w 6063275"/>
              <a:gd name="connsiteY4" fmla="*/ 3450224 h 4722558"/>
              <a:gd name="connsiteX5" fmla="*/ 251446 w 6063275"/>
              <a:gd name="connsiteY5" fmla="*/ 0 h 4722558"/>
              <a:gd name="connsiteX0" fmla="*/ 251446 w 6063275"/>
              <a:gd name="connsiteY0" fmla="*/ 0 h 4722558"/>
              <a:gd name="connsiteX1" fmla="*/ 5065296 w 6063275"/>
              <a:gd name="connsiteY1" fmla="*/ 160472 h 4722558"/>
              <a:gd name="connsiteX2" fmla="*/ 6063275 w 6063275"/>
              <a:gd name="connsiteY2" fmla="*/ 1501546 h 4722558"/>
              <a:gd name="connsiteX3" fmla="*/ 3614842 w 6063275"/>
              <a:gd name="connsiteY3" fmla="*/ 4722558 h 4722558"/>
              <a:gd name="connsiteX4" fmla="*/ 0 w 6063275"/>
              <a:gd name="connsiteY4" fmla="*/ 3450224 h 4722558"/>
              <a:gd name="connsiteX5" fmla="*/ 251446 w 6063275"/>
              <a:gd name="connsiteY5" fmla="*/ 0 h 4722558"/>
              <a:gd name="connsiteX0" fmla="*/ 251446 w 6031470"/>
              <a:gd name="connsiteY0" fmla="*/ 0 h 4722558"/>
              <a:gd name="connsiteX1" fmla="*/ 5065296 w 6031470"/>
              <a:gd name="connsiteY1" fmla="*/ 160472 h 4722558"/>
              <a:gd name="connsiteX2" fmla="*/ 6031470 w 6031470"/>
              <a:gd name="connsiteY2" fmla="*/ 1459140 h 4722558"/>
              <a:gd name="connsiteX3" fmla="*/ 3614842 w 6031470"/>
              <a:gd name="connsiteY3" fmla="*/ 4722558 h 4722558"/>
              <a:gd name="connsiteX4" fmla="*/ 0 w 6031470"/>
              <a:gd name="connsiteY4" fmla="*/ 3450224 h 4722558"/>
              <a:gd name="connsiteX5" fmla="*/ 251446 w 6031470"/>
              <a:gd name="connsiteY5" fmla="*/ 0 h 4722558"/>
              <a:gd name="connsiteX0" fmla="*/ 251446 w 6031470"/>
              <a:gd name="connsiteY0" fmla="*/ 454429 h 5176987"/>
              <a:gd name="connsiteX1" fmla="*/ 5073247 w 6031470"/>
              <a:gd name="connsiteY1" fmla="*/ 0 h 5176987"/>
              <a:gd name="connsiteX2" fmla="*/ 6031470 w 6031470"/>
              <a:gd name="connsiteY2" fmla="*/ 1913569 h 5176987"/>
              <a:gd name="connsiteX3" fmla="*/ 3614842 w 6031470"/>
              <a:gd name="connsiteY3" fmla="*/ 5176987 h 5176987"/>
              <a:gd name="connsiteX4" fmla="*/ 0 w 6031470"/>
              <a:gd name="connsiteY4" fmla="*/ 3904653 h 5176987"/>
              <a:gd name="connsiteX5" fmla="*/ 251446 w 6031470"/>
              <a:gd name="connsiteY5" fmla="*/ 454429 h 5176987"/>
              <a:gd name="connsiteX0" fmla="*/ 251446 w 6031470"/>
              <a:gd name="connsiteY0" fmla="*/ 454429 h 5176987"/>
              <a:gd name="connsiteX1" fmla="*/ 5073247 w 6031470"/>
              <a:gd name="connsiteY1" fmla="*/ 0 h 5176987"/>
              <a:gd name="connsiteX2" fmla="*/ 6031470 w 6031470"/>
              <a:gd name="connsiteY2" fmla="*/ 1913569 h 5176987"/>
              <a:gd name="connsiteX3" fmla="*/ 3614842 w 6031470"/>
              <a:gd name="connsiteY3" fmla="*/ 5176987 h 5176987"/>
              <a:gd name="connsiteX4" fmla="*/ 0 w 6031470"/>
              <a:gd name="connsiteY4" fmla="*/ 3904653 h 5176987"/>
              <a:gd name="connsiteX5" fmla="*/ 251446 w 6031470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51446 w 6055324"/>
              <a:gd name="connsiteY0" fmla="*/ 454429 h 5176987"/>
              <a:gd name="connsiteX1" fmla="*/ 5073247 w 6055324"/>
              <a:gd name="connsiteY1" fmla="*/ 0 h 5176987"/>
              <a:gd name="connsiteX2" fmla="*/ 6055324 w 6055324"/>
              <a:gd name="connsiteY2" fmla="*/ 1924170 h 5176987"/>
              <a:gd name="connsiteX3" fmla="*/ 3614842 w 6055324"/>
              <a:gd name="connsiteY3" fmla="*/ 5176987 h 5176987"/>
              <a:gd name="connsiteX4" fmla="*/ 0 w 6055324"/>
              <a:gd name="connsiteY4" fmla="*/ 3904653 h 5176987"/>
              <a:gd name="connsiteX5" fmla="*/ 251446 w 6055324"/>
              <a:gd name="connsiteY5" fmla="*/ 454429 h 5176987"/>
              <a:gd name="connsiteX0" fmla="*/ 235544 w 6039422"/>
              <a:gd name="connsiteY0" fmla="*/ 454429 h 5176987"/>
              <a:gd name="connsiteX1" fmla="*/ 5057345 w 6039422"/>
              <a:gd name="connsiteY1" fmla="*/ 0 h 5176987"/>
              <a:gd name="connsiteX2" fmla="*/ 6039422 w 6039422"/>
              <a:gd name="connsiteY2" fmla="*/ 1924170 h 5176987"/>
              <a:gd name="connsiteX3" fmla="*/ 3598940 w 6039422"/>
              <a:gd name="connsiteY3" fmla="*/ 5176987 h 5176987"/>
              <a:gd name="connsiteX4" fmla="*/ 0 w 6039422"/>
              <a:gd name="connsiteY4" fmla="*/ 3862246 h 5176987"/>
              <a:gd name="connsiteX5" fmla="*/ 235544 w 6039422"/>
              <a:gd name="connsiteY5" fmla="*/ 454429 h 5176987"/>
              <a:gd name="connsiteX0" fmla="*/ 235544 w 6015568"/>
              <a:gd name="connsiteY0" fmla="*/ 454429 h 5176987"/>
              <a:gd name="connsiteX1" fmla="*/ 5057345 w 6015568"/>
              <a:gd name="connsiteY1" fmla="*/ 0 h 5176987"/>
              <a:gd name="connsiteX2" fmla="*/ 6015568 w 6015568"/>
              <a:gd name="connsiteY2" fmla="*/ 1934773 h 5176987"/>
              <a:gd name="connsiteX3" fmla="*/ 3598940 w 6015568"/>
              <a:gd name="connsiteY3" fmla="*/ 5176987 h 5176987"/>
              <a:gd name="connsiteX4" fmla="*/ 0 w 6015568"/>
              <a:gd name="connsiteY4" fmla="*/ 3862246 h 5176987"/>
              <a:gd name="connsiteX5" fmla="*/ 235544 w 6015568"/>
              <a:gd name="connsiteY5" fmla="*/ 454429 h 5176987"/>
              <a:gd name="connsiteX0" fmla="*/ 235544 w 6015568"/>
              <a:gd name="connsiteY0" fmla="*/ 454429 h 5176987"/>
              <a:gd name="connsiteX1" fmla="*/ 5057345 w 6015568"/>
              <a:gd name="connsiteY1" fmla="*/ 0 h 5176987"/>
              <a:gd name="connsiteX2" fmla="*/ 6015568 w 6015568"/>
              <a:gd name="connsiteY2" fmla="*/ 1955976 h 5176987"/>
              <a:gd name="connsiteX3" fmla="*/ 3598940 w 6015568"/>
              <a:gd name="connsiteY3" fmla="*/ 5176987 h 5176987"/>
              <a:gd name="connsiteX4" fmla="*/ 0 w 6015568"/>
              <a:gd name="connsiteY4" fmla="*/ 3862246 h 5176987"/>
              <a:gd name="connsiteX5" fmla="*/ 235544 w 6015568"/>
              <a:gd name="connsiteY5" fmla="*/ 454429 h 5176987"/>
              <a:gd name="connsiteX0" fmla="*/ 235544 w 6031471"/>
              <a:gd name="connsiteY0" fmla="*/ 454429 h 5176987"/>
              <a:gd name="connsiteX1" fmla="*/ 5057345 w 6031471"/>
              <a:gd name="connsiteY1" fmla="*/ 0 h 5176987"/>
              <a:gd name="connsiteX2" fmla="*/ 6031471 w 6031471"/>
              <a:gd name="connsiteY2" fmla="*/ 1966577 h 5176987"/>
              <a:gd name="connsiteX3" fmla="*/ 3598940 w 6031471"/>
              <a:gd name="connsiteY3" fmla="*/ 5176987 h 5176987"/>
              <a:gd name="connsiteX4" fmla="*/ 0 w 6031471"/>
              <a:gd name="connsiteY4" fmla="*/ 3862246 h 5176987"/>
              <a:gd name="connsiteX5" fmla="*/ 235544 w 6031471"/>
              <a:gd name="connsiteY5" fmla="*/ 454429 h 5176987"/>
              <a:gd name="connsiteX0" fmla="*/ 235544 w 6031471"/>
              <a:gd name="connsiteY0" fmla="*/ 454429 h 5176987"/>
              <a:gd name="connsiteX1" fmla="*/ 5057345 w 6031471"/>
              <a:gd name="connsiteY1" fmla="*/ 0 h 5176987"/>
              <a:gd name="connsiteX2" fmla="*/ 6031471 w 6031471"/>
              <a:gd name="connsiteY2" fmla="*/ 1966577 h 5176987"/>
              <a:gd name="connsiteX3" fmla="*/ 3598940 w 6031471"/>
              <a:gd name="connsiteY3" fmla="*/ 5176987 h 5176987"/>
              <a:gd name="connsiteX4" fmla="*/ 0 w 6031471"/>
              <a:gd name="connsiteY4" fmla="*/ 3862246 h 5176987"/>
              <a:gd name="connsiteX5" fmla="*/ 235544 w 6031471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252170 w 6048097"/>
              <a:gd name="connsiteY0" fmla="*/ 454429 h 5176987"/>
              <a:gd name="connsiteX1" fmla="*/ 5073971 w 6048097"/>
              <a:gd name="connsiteY1" fmla="*/ 0 h 5176987"/>
              <a:gd name="connsiteX2" fmla="*/ 6048097 w 6048097"/>
              <a:gd name="connsiteY2" fmla="*/ 1966577 h 5176987"/>
              <a:gd name="connsiteX3" fmla="*/ 3615566 w 6048097"/>
              <a:gd name="connsiteY3" fmla="*/ 5176987 h 5176987"/>
              <a:gd name="connsiteX4" fmla="*/ 0 w 6048097"/>
              <a:gd name="connsiteY4" fmla="*/ 3913970 h 5176987"/>
              <a:gd name="connsiteX5" fmla="*/ 252170 w 6048097"/>
              <a:gd name="connsiteY5" fmla="*/ 454429 h 5176987"/>
              <a:gd name="connsiteX0" fmla="*/ 167110 w 5963037"/>
              <a:gd name="connsiteY0" fmla="*/ 454429 h 5176987"/>
              <a:gd name="connsiteX1" fmla="*/ 4988911 w 5963037"/>
              <a:gd name="connsiteY1" fmla="*/ 0 h 5176987"/>
              <a:gd name="connsiteX2" fmla="*/ 5963037 w 5963037"/>
              <a:gd name="connsiteY2" fmla="*/ 1966577 h 5176987"/>
              <a:gd name="connsiteX3" fmla="*/ 3530506 w 5963037"/>
              <a:gd name="connsiteY3" fmla="*/ 5176987 h 5176987"/>
              <a:gd name="connsiteX4" fmla="*/ 0 w 5963037"/>
              <a:gd name="connsiteY4" fmla="*/ 3758026 h 5176987"/>
              <a:gd name="connsiteX5" fmla="*/ 167110 w 5963037"/>
              <a:gd name="connsiteY5" fmla="*/ 454429 h 5176987"/>
              <a:gd name="connsiteX0" fmla="*/ 241538 w 6037465"/>
              <a:gd name="connsiteY0" fmla="*/ 454429 h 5176987"/>
              <a:gd name="connsiteX1" fmla="*/ 5063339 w 6037465"/>
              <a:gd name="connsiteY1" fmla="*/ 0 h 5176987"/>
              <a:gd name="connsiteX2" fmla="*/ 6037465 w 6037465"/>
              <a:gd name="connsiteY2" fmla="*/ 1966577 h 5176987"/>
              <a:gd name="connsiteX3" fmla="*/ 3604934 w 6037465"/>
              <a:gd name="connsiteY3" fmla="*/ 5176987 h 5176987"/>
              <a:gd name="connsiteX4" fmla="*/ 0 w 6037465"/>
              <a:gd name="connsiteY4" fmla="*/ 3885617 h 5176987"/>
              <a:gd name="connsiteX5" fmla="*/ 241538 w 6037465"/>
              <a:gd name="connsiteY5" fmla="*/ 454429 h 5176987"/>
              <a:gd name="connsiteX0" fmla="*/ 241538 w 6037465"/>
              <a:gd name="connsiteY0" fmla="*/ 454429 h 4907628"/>
              <a:gd name="connsiteX1" fmla="*/ 5063339 w 6037465"/>
              <a:gd name="connsiteY1" fmla="*/ 0 h 4907628"/>
              <a:gd name="connsiteX2" fmla="*/ 6037465 w 6037465"/>
              <a:gd name="connsiteY2" fmla="*/ 1966577 h 4907628"/>
              <a:gd name="connsiteX3" fmla="*/ 3466711 w 6037465"/>
              <a:gd name="connsiteY3" fmla="*/ 4907628 h 4907628"/>
              <a:gd name="connsiteX4" fmla="*/ 0 w 6037465"/>
              <a:gd name="connsiteY4" fmla="*/ 3885617 h 4907628"/>
              <a:gd name="connsiteX5" fmla="*/ 241538 w 6037465"/>
              <a:gd name="connsiteY5" fmla="*/ 454429 h 4907628"/>
              <a:gd name="connsiteX0" fmla="*/ 241538 w 6037465"/>
              <a:gd name="connsiteY0" fmla="*/ 454429 h 5247869"/>
              <a:gd name="connsiteX1" fmla="*/ 5063339 w 6037465"/>
              <a:gd name="connsiteY1" fmla="*/ 0 h 5247869"/>
              <a:gd name="connsiteX2" fmla="*/ 6037465 w 6037465"/>
              <a:gd name="connsiteY2" fmla="*/ 1966577 h 5247869"/>
              <a:gd name="connsiteX3" fmla="*/ 3604934 w 6037465"/>
              <a:gd name="connsiteY3" fmla="*/ 5247869 h 5247869"/>
              <a:gd name="connsiteX4" fmla="*/ 0 w 6037465"/>
              <a:gd name="connsiteY4" fmla="*/ 3885617 h 5247869"/>
              <a:gd name="connsiteX5" fmla="*/ 241538 w 6037465"/>
              <a:gd name="connsiteY5" fmla="*/ 454429 h 524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7465" h="5247869">
                <a:moveTo>
                  <a:pt x="241538" y="454429"/>
                </a:moveTo>
                <a:lnTo>
                  <a:pt x="5063339" y="0"/>
                </a:lnTo>
                <a:lnTo>
                  <a:pt x="6037465" y="1966577"/>
                </a:lnTo>
                <a:lnTo>
                  <a:pt x="3604934" y="5247869"/>
                </a:lnTo>
                <a:lnTo>
                  <a:pt x="0" y="3885617"/>
                </a:lnTo>
                <a:cubicBezTo>
                  <a:pt x="64395" y="2945397"/>
                  <a:pt x="170927" y="1474518"/>
                  <a:pt x="241538" y="454429"/>
                </a:cubicBezTo>
                <a:close/>
              </a:path>
            </a:pathLst>
          </a:custGeom>
          <a:ln w="19050">
            <a:solidFill>
              <a:schemeClr val="bg1"/>
            </a:solidFill>
          </a:ln>
        </p:spPr>
        <p:txBody>
          <a:bodyPr wrap="square" lIns="432000" tIns="1044000" rIns="792000" bIns="72000"/>
          <a:lstStyle>
            <a:lvl1pPr algn="ctr">
              <a:lnSpc>
                <a:spcPts val="3733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8F66BB7-3A5C-4443-ABA2-99B015F73338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77" y="4579922"/>
            <a:ext cx="1689596" cy="9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0909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1916112"/>
            <a:ext cx="5653087" cy="1177284"/>
          </a:xfrm>
        </p:spPr>
        <p:txBody>
          <a:bodyPr anchor="b"/>
          <a:lstStyle>
            <a:lvl1pPr>
              <a:defRPr sz="2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86074" y="2728309"/>
            <a:ext cx="9305925" cy="4129691"/>
            <a:chOff x="2579646" y="2248344"/>
            <a:chExt cx="6564354" cy="2913064"/>
          </a:xfrm>
        </p:grpSpPr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2579646" y="2248344"/>
              <a:ext cx="6564354" cy="2913063"/>
            </a:xfrm>
            <a:custGeom>
              <a:avLst/>
              <a:gdLst>
                <a:gd name="connsiteX0" fmla="*/ 6564354 w 6564354"/>
                <a:gd name="connsiteY0" fmla="*/ 0 h 2913063"/>
                <a:gd name="connsiteX1" fmla="*/ 6564354 w 6564354"/>
                <a:gd name="connsiteY1" fmla="*/ 1240190 h 2913063"/>
                <a:gd name="connsiteX2" fmla="*/ 662256 w 6564354"/>
                <a:gd name="connsiteY2" fmla="*/ 2882854 h 2913063"/>
                <a:gd name="connsiteX3" fmla="*/ 589330 w 6564354"/>
                <a:gd name="connsiteY3" fmla="*/ 2913063 h 2913063"/>
                <a:gd name="connsiteX4" fmla="*/ 0 w 6564354"/>
                <a:gd name="connsiteY4" fmla="*/ 2913063 h 2913063"/>
                <a:gd name="connsiteX5" fmla="*/ 323355 w 6564354"/>
                <a:gd name="connsiteY5" fmla="*/ 2720335 h 2913063"/>
                <a:gd name="connsiteX6" fmla="*/ 6564354 w 6564354"/>
                <a:gd name="connsiteY6" fmla="*/ 0 h 291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64354" h="2913063">
                  <a:moveTo>
                    <a:pt x="6564354" y="0"/>
                  </a:moveTo>
                  <a:lnTo>
                    <a:pt x="6564354" y="1240190"/>
                  </a:lnTo>
                  <a:cubicBezTo>
                    <a:pt x="3910384" y="1646031"/>
                    <a:pt x="2731793" y="2031305"/>
                    <a:pt x="662256" y="2882854"/>
                  </a:cubicBezTo>
                  <a:lnTo>
                    <a:pt x="589330" y="2913063"/>
                  </a:lnTo>
                  <a:lnTo>
                    <a:pt x="0" y="2913063"/>
                  </a:lnTo>
                  <a:lnTo>
                    <a:pt x="323355" y="2720335"/>
                  </a:lnTo>
                  <a:cubicBezTo>
                    <a:pt x="3116317" y="1062246"/>
                    <a:pt x="4436791" y="394872"/>
                    <a:pt x="6564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3" name="Freeform 16"/>
            <p:cNvSpPr>
              <a:spLocks/>
            </p:cNvSpPr>
            <p:nvPr userDrawn="1"/>
          </p:nvSpPr>
          <p:spPr bwMode="auto">
            <a:xfrm>
              <a:off x="3857625" y="3488182"/>
              <a:ext cx="5286375" cy="1673225"/>
            </a:xfrm>
            <a:custGeom>
              <a:avLst/>
              <a:gdLst>
                <a:gd name="T0" fmla="*/ 0 w 904"/>
                <a:gd name="T1" fmla="*/ 284 h 286"/>
                <a:gd name="T2" fmla="*/ 904 w 904"/>
                <a:gd name="T3" fmla="*/ 0 h 286"/>
                <a:gd name="T4" fmla="*/ 904 w 904"/>
                <a:gd name="T5" fmla="*/ 7 h 286"/>
                <a:gd name="T6" fmla="*/ 319 w 904"/>
                <a:gd name="T7" fmla="*/ 286 h 286"/>
                <a:gd name="T8" fmla="*/ 0 w 904"/>
                <a:gd name="T9" fmla="*/ 28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286">
                  <a:moveTo>
                    <a:pt x="0" y="284"/>
                  </a:moveTo>
                  <a:cubicBezTo>
                    <a:pt x="281" y="153"/>
                    <a:pt x="584" y="57"/>
                    <a:pt x="904" y="0"/>
                  </a:cubicBezTo>
                  <a:cubicBezTo>
                    <a:pt x="904" y="13"/>
                    <a:pt x="904" y="4"/>
                    <a:pt x="904" y="7"/>
                  </a:cubicBezTo>
                  <a:cubicBezTo>
                    <a:pt x="677" y="89"/>
                    <a:pt x="516" y="169"/>
                    <a:pt x="319" y="286"/>
                  </a:cubicBezTo>
                  <a:cubicBezTo>
                    <a:pt x="232" y="286"/>
                    <a:pt x="86" y="286"/>
                    <a:pt x="0" y="284"/>
                  </a:cubicBez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3657601" y="4377183"/>
              <a:ext cx="4085453" cy="784225"/>
            </a:xfrm>
            <a:custGeom>
              <a:avLst/>
              <a:gdLst>
                <a:gd name="connsiteX0" fmla="*/ 1543994 w 4085453"/>
                <a:gd name="connsiteY0" fmla="*/ 0 h 784225"/>
                <a:gd name="connsiteX1" fmla="*/ 4083688 w 4085453"/>
                <a:gd name="connsiteY1" fmla="*/ 783468 h 784225"/>
                <a:gd name="connsiteX2" fmla="*/ 4085453 w 4085453"/>
                <a:gd name="connsiteY2" fmla="*/ 784225 h 784225"/>
                <a:gd name="connsiteX3" fmla="*/ 2975528 w 4085453"/>
                <a:gd name="connsiteY3" fmla="*/ 784225 h 784225"/>
                <a:gd name="connsiteX4" fmla="*/ 2752683 w 4085453"/>
                <a:gd name="connsiteY4" fmla="*/ 732482 h 784225"/>
                <a:gd name="connsiteX5" fmla="*/ 0 w 4085453"/>
                <a:gd name="connsiteY5" fmla="*/ 579981 h 784225"/>
                <a:gd name="connsiteX6" fmla="*/ 1543994 w 4085453"/>
                <a:gd name="connsiteY6" fmla="*/ 0 h 78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5453" h="784225">
                  <a:moveTo>
                    <a:pt x="1543994" y="0"/>
                  </a:moveTo>
                  <a:cubicBezTo>
                    <a:pt x="2377399" y="92270"/>
                    <a:pt x="3549650" y="556913"/>
                    <a:pt x="4083688" y="783468"/>
                  </a:cubicBezTo>
                  <a:lnTo>
                    <a:pt x="4085453" y="784225"/>
                  </a:lnTo>
                  <a:lnTo>
                    <a:pt x="2975528" y="784225"/>
                  </a:lnTo>
                  <a:lnTo>
                    <a:pt x="2752683" y="732482"/>
                  </a:lnTo>
                  <a:cubicBezTo>
                    <a:pt x="1186598" y="400568"/>
                    <a:pt x="0" y="579981"/>
                    <a:pt x="0" y="579981"/>
                  </a:cubicBezTo>
                  <a:cubicBezTo>
                    <a:pt x="614089" y="322212"/>
                    <a:pt x="1543994" y="0"/>
                    <a:pt x="1543994" y="0"/>
                  </a:cubicBez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2913" y="3093396"/>
            <a:ext cx="5653087" cy="1557980"/>
          </a:xfrm>
        </p:spPr>
        <p:txBody>
          <a:bodyPr lIns="0" tIns="0" rIns="0" bIns="0">
            <a:noAutofit/>
          </a:bodyPr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771438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63763"/>
            <a:ext cx="103632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63254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233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442800" y="940751"/>
            <a:ext cx="11235796" cy="371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de-CH" sz="1867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ts val="2880"/>
              </a:lnSpc>
              <a:spcAft>
                <a:spcPts val="0"/>
              </a:spcAft>
            </a:pP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916113"/>
            <a:ext cx="11306175" cy="4008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9191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4338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Only" preserve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185747"/>
          </a:xfrm>
          <a:prstGeom prst="rect">
            <a:avLst/>
          </a:prstGeom>
        </p:spPr>
        <p:txBody>
          <a:bodyPr tIns="54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191309"/>
            <a:ext cx="12192000" cy="0"/>
          </a:xfrm>
          <a:prstGeom prst="line">
            <a:avLst/>
          </a:prstGeom>
          <a:ln w="12700">
            <a:solidFill>
              <a:srgbClr val="E50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983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4504531" y="1462076"/>
            <a:ext cx="3173411" cy="1141425"/>
            <a:chOff x="4214813" y="817826"/>
            <a:chExt cx="4143637" cy="14904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5597525" y="817826"/>
              <a:ext cx="2058987" cy="695326"/>
            </a:xfrm>
            <a:custGeom>
              <a:avLst/>
              <a:gdLst>
                <a:gd name="T0" fmla="*/ 216 w 216"/>
                <a:gd name="T1" fmla="*/ 70 h 73"/>
                <a:gd name="T2" fmla="*/ 0 w 216"/>
                <a:gd name="T3" fmla="*/ 0 h 73"/>
                <a:gd name="T4" fmla="*/ 4 w 216"/>
                <a:gd name="T5" fmla="*/ 2 h 73"/>
                <a:gd name="T6" fmla="*/ 155 w 216"/>
                <a:gd name="T7" fmla="*/ 73 h 73"/>
                <a:gd name="T8" fmla="*/ 216 w 216"/>
                <a:gd name="T9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3">
                  <a:moveTo>
                    <a:pt x="216" y="70"/>
                  </a:moveTo>
                  <a:cubicBezTo>
                    <a:pt x="149" y="39"/>
                    <a:pt x="77" y="15"/>
                    <a:pt x="0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58" y="21"/>
                    <a:pt x="108" y="46"/>
                    <a:pt x="155" y="73"/>
                  </a:cubicBezTo>
                  <a:cubicBezTo>
                    <a:pt x="175" y="71"/>
                    <a:pt x="195" y="70"/>
                    <a:pt x="216" y="70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4262438" y="836875"/>
              <a:ext cx="3222625" cy="1439863"/>
            </a:xfrm>
            <a:custGeom>
              <a:avLst/>
              <a:gdLst>
                <a:gd name="T0" fmla="*/ 295 w 338"/>
                <a:gd name="T1" fmla="*/ 71 h 151"/>
                <a:gd name="T2" fmla="*/ 144 w 338"/>
                <a:gd name="T3" fmla="*/ 0 h 151"/>
                <a:gd name="T4" fmla="*/ 207 w 338"/>
                <a:gd name="T5" fmla="*/ 50 h 151"/>
                <a:gd name="T6" fmla="*/ 207 w 338"/>
                <a:gd name="T7" fmla="*/ 50 h 151"/>
                <a:gd name="T8" fmla="*/ 240 w 338"/>
                <a:gd name="T9" fmla="*/ 78 h 151"/>
                <a:gd name="T10" fmla="*/ 0 w 338"/>
                <a:gd name="T11" fmla="*/ 151 h 151"/>
                <a:gd name="T12" fmla="*/ 262 w 338"/>
                <a:gd name="T13" fmla="*/ 98 h 151"/>
                <a:gd name="T14" fmla="*/ 338 w 338"/>
                <a:gd name="T15" fmla="*/ 98 h 151"/>
                <a:gd name="T16" fmla="*/ 295 w 338"/>
                <a:gd name="T17" fmla="*/ 7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151">
                  <a:moveTo>
                    <a:pt x="295" y="71"/>
                  </a:moveTo>
                  <a:cubicBezTo>
                    <a:pt x="248" y="44"/>
                    <a:pt x="198" y="19"/>
                    <a:pt x="144" y="0"/>
                  </a:cubicBezTo>
                  <a:cubicBezTo>
                    <a:pt x="166" y="16"/>
                    <a:pt x="187" y="32"/>
                    <a:pt x="207" y="50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18" y="59"/>
                    <a:pt x="229" y="68"/>
                    <a:pt x="240" y="78"/>
                  </a:cubicBezTo>
                  <a:cubicBezTo>
                    <a:pt x="155" y="91"/>
                    <a:pt x="74" y="116"/>
                    <a:pt x="0" y="151"/>
                  </a:cubicBezTo>
                  <a:cubicBezTo>
                    <a:pt x="82" y="121"/>
                    <a:pt x="171" y="103"/>
                    <a:pt x="262" y="98"/>
                  </a:cubicBezTo>
                  <a:cubicBezTo>
                    <a:pt x="287" y="97"/>
                    <a:pt x="313" y="97"/>
                    <a:pt x="338" y="98"/>
                  </a:cubicBezTo>
                  <a:cubicBezTo>
                    <a:pt x="324" y="89"/>
                    <a:pt x="310" y="80"/>
                    <a:pt x="295" y="71"/>
                  </a:cubicBezTo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4214813" y="1325563"/>
              <a:ext cx="2335213" cy="982663"/>
            </a:xfrm>
            <a:custGeom>
              <a:avLst/>
              <a:gdLst>
                <a:gd name="T0" fmla="*/ 212 w 245"/>
                <a:gd name="T1" fmla="*/ 0 h 103"/>
                <a:gd name="T2" fmla="*/ 0 w 245"/>
                <a:gd name="T3" fmla="*/ 103 h 103"/>
                <a:gd name="T4" fmla="*/ 6 w 245"/>
                <a:gd name="T5" fmla="*/ 101 h 103"/>
                <a:gd name="T6" fmla="*/ 245 w 245"/>
                <a:gd name="T7" fmla="*/ 28 h 103"/>
                <a:gd name="T8" fmla="*/ 212 w 245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03">
                  <a:moveTo>
                    <a:pt x="212" y="0"/>
                  </a:moveTo>
                  <a:cubicBezTo>
                    <a:pt x="135" y="25"/>
                    <a:pt x="63" y="60"/>
                    <a:pt x="0" y="103"/>
                  </a:cubicBezTo>
                  <a:cubicBezTo>
                    <a:pt x="2" y="102"/>
                    <a:pt x="4" y="101"/>
                    <a:pt x="6" y="101"/>
                  </a:cubicBezTo>
                  <a:cubicBezTo>
                    <a:pt x="79" y="66"/>
                    <a:pt x="160" y="41"/>
                    <a:pt x="245" y="28"/>
                  </a:cubicBezTo>
                  <a:cubicBezTo>
                    <a:pt x="235" y="18"/>
                    <a:pt x="224" y="9"/>
                    <a:pt x="212" y="0"/>
                  </a:cubicBezTo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7061463" y="1484575"/>
              <a:ext cx="1296987" cy="373063"/>
            </a:xfrm>
            <a:custGeom>
              <a:avLst/>
              <a:gdLst>
                <a:gd name="T0" fmla="*/ 61 w 136"/>
                <a:gd name="T1" fmla="*/ 0 h 39"/>
                <a:gd name="T2" fmla="*/ 0 w 136"/>
                <a:gd name="T3" fmla="*/ 3 h 39"/>
                <a:gd name="T4" fmla="*/ 43 w 136"/>
                <a:gd name="T5" fmla="*/ 30 h 39"/>
                <a:gd name="T6" fmla="*/ 136 w 136"/>
                <a:gd name="T7" fmla="*/ 39 h 39"/>
                <a:gd name="T8" fmla="*/ 61 w 136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9">
                  <a:moveTo>
                    <a:pt x="61" y="0"/>
                  </a:moveTo>
                  <a:cubicBezTo>
                    <a:pt x="40" y="0"/>
                    <a:pt x="20" y="1"/>
                    <a:pt x="0" y="3"/>
                  </a:cubicBezTo>
                  <a:cubicBezTo>
                    <a:pt x="15" y="12"/>
                    <a:pt x="29" y="21"/>
                    <a:pt x="43" y="30"/>
                  </a:cubicBezTo>
                  <a:cubicBezTo>
                    <a:pt x="74" y="32"/>
                    <a:pt x="105" y="35"/>
                    <a:pt x="136" y="39"/>
                  </a:cubicBezTo>
                  <a:cubicBezTo>
                    <a:pt x="112" y="25"/>
                    <a:pt x="87" y="12"/>
                    <a:pt x="61" y="0"/>
                  </a:cubicBez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367601634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 userDrawn="1"/>
        </p:nvSpPr>
        <p:spPr bwMode="auto">
          <a:xfrm>
            <a:off x="6690228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auto">
          <a:xfrm>
            <a:off x="6791325" y="0"/>
            <a:ext cx="3621088" cy="6858000"/>
          </a:xfrm>
          <a:custGeom>
            <a:avLst/>
            <a:gdLst>
              <a:gd name="T0" fmla="*/ 19 w 419"/>
              <a:gd name="T1" fmla="*/ 1 h 794"/>
              <a:gd name="T2" fmla="*/ 19 w 419"/>
              <a:gd name="T3" fmla="*/ 0 h 794"/>
              <a:gd name="T4" fmla="*/ 4 w 419"/>
              <a:gd name="T5" fmla="*/ 0 h 794"/>
              <a:gd name="T6" fmla="*/ 324 w 419"/>
              <a:gd name="T7" fmla="*/ 320 h 794"/>
              <a:gd name="T8" fmla="*/ 324 w 419"/>
              <a:gd name="T9" fmla="*/ 470 h 794"/>
              <a:gd name="T10" fmla="*/ 0 w 419"/>
              <a:gd name="T11" fmla="*/ 794 h 794"/>
              <a:gd name="T12" fmla="*/ 92 w 419"/>
              <a:gd name="T13" fmla="*/ 794 h 794"/>
              <a:gd name="T14" fmla="*/ 377 w 419"/>
              <a:gd name="T15" fmla="*/ 509 h 794"/>
              <a:gd name="T16" fmla="*/ 377 w 419"/>
              <a:gd name="T17" fmla="*/ 359 h 794"/>
              <a:gd name="T18" fmla="*/ 19 w 419"/>
              <a:gd name="T19" fmla="*/ 1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" h="794">
                <a:moveTo>
                  <a:pt x="19" y="1"/>
                </a:moveTo>
                <a:cubicBezTo>
                  <a:pt x="19" y="0"/>
                  <a:pt x="19" y="0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324" y="320"/>
                  <a:pt x="324" y="320"/>
                  <a:pt x="324" y="320"/>
                </a:cubicBezTo>
                <a:cubicBezTo>
                  <a:pt x="365" y="362"/>
                  <a:pt x="365" y="429"/>
                  <a:pt x="324" y="470"/>
                </a:cubicBezTo>
                <a:cubicBezTo>
                  <a:pt x="0" y="794"/>
                  <a:pt x="0" y="794"/>
                  <a:pt x="0" y="794"/>
                </a:cubicBezTo>
                <a:cubicBezTo>
                  <a:pt x="92" y="794"/>
                  <a:pt x="92" y="794"/>
                  <a:pt x="92" y="794"/>
                </a:cubicBezTo>
                <a:cubicBezTo>
                  <a:pt x="377" y="509"/>
                  <a:pt x="377" y="509"/>
                  <a:pt x="377" y="509"/>
                </a:cubicBezTo>
                <a:cubicBezTo>
                  <a:pt x="419" y="467"/>
                  <a:pt x="419" y="400"/>
                  <a:pt x="377" y="359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>
            <a:outerShdw blurRad="190500" dir="13500000" sy="23000" kx="1200000" algn="br" rotWithShape="0">
              <a:prstClr val="black">
                <a:alpha val="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33196814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3581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390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92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7"/>
          <p:cNvSpPr>
            <a:spLocks/>
          </p:cNvSpPr>
          <p:nvPr userDrawn="1"/>
        </p:nvSpPr>
        <p:spPr bwMode="auto">
          <a:xfrm>
            <a:off x="4876800" y="0"/>
            <a:ext cx="7312025" cy="4524375"/>
          </a:xfrm>
          <a:custGeom>
            <a:avLst/>
            <a:gdLst>
              <a:gd name="T0" fmla="*/ 4606 w 4606"/>
              <a:gd name="T1" fmla="*/ 0 h 2850"/>
              <a:gd name="T2" fmla="*/ 0 w 4606"/>
              <a:gd name="T3" fmla="*/ 0 h 2850"/>
              <a:gd name="T4" fmla="*/ 2927 w 4606"/>
              <a:gd name="T5" fmla="*/ 2850 h 2850"/>
              <a:gd name="T6" fmla="*/ 4606 w 4606"/>
              <a:gd name="T7" fmla="*/ 1122 h 2850"/>
              <a:gd name="T8" fmla="*/ 4606 w 4606"/>
              <a:gd name="T9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6" h="2850">
                <a:moveTo>
                  <a:pt x="4606" y="0"/>
                </a:moveTo>
                <a:lnTo>
                  <a:pt x="0" y="0"/>
                </a:lnTo>
                <a:lnTo>
                  <a:pt x="2927" y="2850"/>
                </a:lnTo>
                <a:lnTo>
                  <a:pt x="4606" y="1122"/>
                </a:lnTo>
                <a:lnTo>
                  <a:pt x="460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18"/>
          <p:cNvSpPr>
            <a:spLocks/>
          </p:cNvSpPr>
          <p:nvPr userDrawn="1"/>
        </p:nvSpPr>
        <p:spPr bwMode="auto">
          <a:xfrm>
            <a:off x="9513888" y="0"/>
            <a:ext cx="2674938" cy="6858000"/>
          </a:xfrm>
          <a:custGeom>
            <a:avLst/>
            <a:gdLst>
              <a:gd name="T0" fmla="*/ 281 w 281"/>
              <a:gd name="T1" fmla="*/ 150 h 720"/>
              <a:gd name="T2" fmla="*/ 113 w 281"/>
              <a:gd name="T3" fmla="*/ 0 h 720"/>
              <a:gd name="T4" fmla="*/ 99 w 281"/>
              <a:gd name="T5" fmla="*/ 0 h 720"/>
              <a:gd name="T6" fmla="*/ 229 w 281"/>
              <a:gd name="T7" fmla="*/ 214 h 720"/>
              <a:gd name="T8" fmla="*/ 0 w 281"/>
              <a:gd name="T9" fmla="*/ 473 h 720"/>
              <a:gd name="T10" fmla="*/ 228 w 281"/>
              <a:gd name="T11" fmla="*/ 720 h 720"/>
              <a:gd name="T12" fmla="*/ 281 w 281"/>
              <a:gd name="T13" fmla="*/ 720 h 720"/>
              <a:gd name="T14" fmla="*/ 281 w 281"/>
              <a:gd name="T15" fmla="*/ 1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20">
                <a:moveTo>
                  <a:pt x="281" y="150"/>
                </a:moveTo>
                <a:cubicBezTo>
                  <a:pt x="208" y="81"/>
                  <a:pt x="141" y="23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43" y="54"/>
                  <a:pt x="246" y="177"/>
                  <a:pt x="229" y="214"/>
                </a:cubicBezTo>
                <a:cubicBezTo>
                  <a:pt x="193" y="289"/>
                  <a:pt x="0" y="473"/>
                  <a:pt x="0" y="473"/>
                </a:cubicBezTo>
                <a:cubicBezTo>
                  <a:pt x="0" y="473"/>
                  <a:pt x="191" y="643"/>
                  <a:pt x="228" y="720"/>
                </a:cubicBezTo>
                <a:cubicBezTo>
                  <a:pt x="281" y="720"/>
                  <a:pt x="281" y="720"/>
                  <a:pt x="281" y="720"/>
                </a:cubicBezTo>
                <a:lnTo>
                  <a:pt x="281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Freeform 15"/>
          <p:cNvSpPr>
            <a:spLocks/>
          </p:cNvSpPr>
          <p:nvPr userDrawn="1"/>
        </p:nvSpPr>
        <p:spPr bwMode="auto">
          <a:xfrm>
            <a:off x="7096125" y="4457700"/>
            <a:ext cx="4806950" cy="2400300"/>
          </a:xfrm>
          <a:custGeom>
            <a:avLst/>
            <a:gdLst>
              <a:gd name="T0" fmla="*/ 3028 w 3028"/>
              <a:gd name="T1" fmla="*/ 1512 h 1512"/>
              <a:gd name="T2" fmla="*/ 1553 w 3028"/>
              <a:gd name="T3" fmla="*/ 0 h 1512"/>
              <a:gd name="T4" fmla="*/ 0 w 3028"/>
              <a:gd name="T5" fmla="*/ 1512 h 1512"/>
              <a:gd name="T6" fmla="*/ 3028 w 3028"/>
              <a:gd name="T7" fmla="*/ 1512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8" h="1512">
                <a:moveTo>
                  <a:pt x="3028" y="1512"/>
                </a:moveTo>
                <a:lnTo>
                  <a:pt x="1553" y="0"/>
                </a:lnTo>
                <a:lnTo>
                  <a:pt x="0" y="1512"/>
                </a:lnTo>
                <a:lnTo>
                  <a:pt x="3028" y="1512"/>
                </a:lnTo>
                <a:close/>
              </a:path>
            </a:pathLst>
          </a:custGeom>
          <a:solidFill>
            <a:srgbClr val="F2F4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967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 preserve="1">
  <p:cSld name="Thank You Slide">
    <p:bg>
      <p:bgPr>
        <a:gradFill>
          <a:gsLst>
            <a:gs pos="0">
              <a:schemeClr val="tx2"/>
            </a:gs>
            <a:gs pos="100000">
              <a:schemeClr val="accent3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8" y="452967"/>
            <a:ext cx="8494645" cy="34624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0" y="6191309"/>
            <a:ext cx="12192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hider"/>
          <p:cNvSpPr/>
          <p:nvPr userDrawn="1">
            <p:custDataLst>
              <p:tags r:id="rId1"/>
            </p:custDataLst>
          </p:nvPr>
        </p:nvSpPr>
        <p:spPr>
          <a:xfrm>
            <a:off x="821" y="6191309"/>
            <a:ext cx="12191180" cy="666691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FCF53EAD-04D1-4EB3-8F77-13DD055D4C0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120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2913" y="439573"/>
            <a:ext cx="11306175" cy="901866"/>
          </a:xfrm>
        </p:spPr>
        <p:txBody>
          <a:bodyPr/>
          <a:lstStyle>
            <a:lvl1pPr>
              <a:lnSpc>
                <a:spcPct val="100000"/>
              </a:lnSpc>
              <a:defRPr sz="18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2913" y="1341439"/>
            <a:ext cx="11306175" cy="458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0" y="6000750"/>
            <a:ext cx="7490335" cy="727098"/>
          </a:xfrm>
        </p:spPr>
        <p:txBody>
          <a:bodyPr anchor="b" anchorCtr="0"/>
          <a:lstStyle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insert references…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953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31800" y="150848"/>
            <a:ext cx="11336867" cy="469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cap="none" baseline="0"/>
            </a:lvl1pPr>
          </a:lstStyle>
          <a:p>
            <a:r>
              <a:rPr lang="en-GB" noProof="0" dirty="0"/>
              <a:t>Click to edit master title slide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31800" y="959281"/>
            <a:ext cx="11331624" cy="53533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buClr>
                <a:srgbClr val="CC0033"/>
              </a:buClr>
              <a:defRPr/>
            </a:lvl1pPr>
            <a:lvl2pPr>
              <a:buClr>
                <a:srgbClr val="CC0033"/>
              </a:buClr>
              <a:defRPr/>
            </a:lvl2pPr>
            <a:lvl3pPr>
              <a:buClr>
                <a:srgbClr val="CC0033"/>
              </a:buClr>
              <a:defRPr/>
            </a:lvl3pPr>
            <a:lvl4pPr>
              <a:buClr>
                <a:srgbClr val="CC0033"/>
              </a:buClr>
              <a:defRPr/>
            </a:lvl4pPr>
            <a:lvl5pPr>
              <a:buClr>
                <a:srgbClr val="CC0033"/>
              </a:buClr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6326504"/>
            <a:ext cx="11358033" cy="153888"/>
          </a:xfrm>
        </p:spPr>
        <p:txBody>
          <a:bodyPr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</a:lstStyle>
          <a:p>
            <a:pPr lvl="0"/>
            <a:r>
              <a:rPr lang="en-GB" noProof="0" dirty="0"/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47233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23909223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Bullets" preserve="1" userDrawn="1">
  <p:cSld name="1_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-9525"/>
            <a:ext cx="12201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03775" y="2108200"/>
            <a:ext cx="7397751" cy="4749801"/>
            <a:chOff x="4803775" y="2108200"/>
            <a:chExt cx="7397751" cy="4749801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12225" y="2108200"/>
              <a:ext cx="3289300" cy="1430338"/>
            </a:xfrm>
            <a:custGeom>
              <a:avLst/>
              <a:gdLst>
                <a:gd name="T0" fmla="*/ 345 w 345"/>
                <a:gd name="T1" fmla="*/ 87 h 150"/>
                <a:gd name="T2" fmla="*/ 0 w 345"/>
                <a:gd name="T3" fmla="*/ 0 h 150"/>
                <a:gd name="T4" fmla="*/ 11 w 345"/>
                <a:gd name="T5" fmla="*/ 7 h 150"/>
                <a:gd name="T6" fmla="*/ 345 w 345"/>
                <a:gd name="T7" fmla="*/ 150 h 150"/>
                <a:gd name="T8" fmla="*/ 345 w 345"/>
                <a:gd name="T9" fmla="*/ 8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50">
                  <a:moveTo>
                    <a:pt x="345" y="87"/>
                  </a:moveTo>
                  <a:cubicBezTo>
                    <a:pt x="233" y="52"/>
                    <a:pt x="117" y="23"/>
                    <a:pt x="0" y="0"/>
                  </a:cubicBezTo>
                  <a:cubicBezTo>
                    <a:pt x="3" y="2"/>
                    <a:pt x="7" y="5"/>
                    <a:pt x="11" y="7"/>
                  </a:cubicBezTo>
                  <a:cubicBezTo>
                    <a:pt x="127" y="50"/>
                    <a:pt x="238" y="98"/>
                    <a:pt x="345" y="150"/>
                  </a:cubicBezTo>
                  <a:lnTo>
                    <a:pt x="345" y="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017000" y="2174875"/>
              <a:ext cx="3184525" cy="2574925"/>
            </a:xfrm>
            <a:custGeom>
              <a:avLst/>
              <a:gdLst>
                <a:gd name="T0" fmla="*/ 228 w 334"/>
                <a:gd name="T1" fmla="*/ 180 h 270"/>
                <a:gd name="T2" fmla="*/ 334 w 334"/>
                <a:gd name="T3" fmla="*/ 270 h 270"/>
                <a:gd name="T4" fmla="*/ 334 w 334"/>
                <a:gd name="T5" fmla="*/ 143 h 270"/>
                <a:gd name="T6" fmla="*/ 0 w 334"/>
                <a:gd name="T7" fmla="*/ 0 h 270"/>
                <a:gd name="T8" fmla="*/ 229 w 334"/>
                <a:gd name="T9" fmla="*/ 179 h 270"/>
                <a:gd name="T10" fmla="*/ 228 w 334"/>
                <a:gd name="T11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70">
                  <a:moveTo>
                    <a:pt x="228" y="180"/>
                  </a:moveTo>
                  <a:cubicBezTo>
                    <a:pt x="264" y="209"/>
                    <a:pt x="300" y="240"/>
                    <a:pt x="334" y="270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227" y="91"/>
                    <a:pt x="116" y="43"/>
                    <a:pt x="0" y="0"/>
                  </a:cubicBezTo>
                  <a:cubicBezTo>
                    <a:pt x="81" y="57"/>
                    <a:pt x="156" y="117"/>
                    <a:pt x="229" y="179"/>
                  </a:cubicBezTo>
                  <a:cubicBezTo>
                    <a:pt x="228" y="180"/>
                    <a:pt x="228" y="180"/>
                    <a:pt x="228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4803775" y="3890963"/>
              <a:ext cx="7397750" cy="2967038"/>
            </a:xfrm>
            <a:custGeom>
              <a:avLst/>
              <a:gdLst>
                <a:gd name="T0" fmla="*/ 776 w 776"/>
                <a:gd name="T1" fmla="*/ 89 h 311"/>
                <a:gd name="T2" fmla="*/ 671 w 776"/>
                <a:gd name="T3" fmla="*/ 0 h 311"/>
                <a:gd name="T4" fmla="*/ 0 w 776"/>
                <a:gd name="T5" fmla="*/ 311 h 311"/>
                <a:gd name="T6" fmla="*/ 43 w 776"/>
                <a:gd name="T7" fmla="*/ 311 h 311"/>
                <a:gd name="T8" fmla="*/ 776 w 776"/>
                <a:gd name="T9" fmla="*/ 103 h 311"/>
                <a:gd name="T10" fmla="*/ 776 w 776"/>
                <a:gd name="T11" fmla="*/ 8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311">
                  <a:moveTo>
                    <a:pt x="776" y="89"/>
                  </a:moveTo>
                  <a:cubicBezTo>
                    <a:pt x="742" y="59"/>
                    <a:pt x="707" y="29"/>
                    <a:pt x="671" y="0"/>
                  </a:cubicBezTo>
                  <a:cubicBezTo>
                    <a:pt x="428" y="79"/>
                    <a:pt x="203" y="185"/>
                    <a:pt x="0" y="311"/>
                  </a:cubicBezTo>
                  <a:cubicBezTo>
                    <a:pt x="43" y="311"/>
                    <a:pt x="43" y="311"/>
                    <a:pt x="43" y="311"/>
                  </a:cubicBezTo>
                  <a:cubicBezTo>
                    <a:pt x="272" y="214"/>
                    <a:pt x="518" y="143"/>
                    <a:pt x="776" y="103"/>
                  </a:cubicBezTo>
                  <a:lnTo>
                    <a:pt x="776" y="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5205413" y="4873625"/>
              <a:ext cx="6996113" cy="1984375"/>
            </a:xfrm>
            <a:custGeom>
              <a:avLst/>
              <a:gdLst>
                <a:gd name="T0" fmla="*/ 37 w 734"/>
                <a:gd name="T1" fmla="*/ 208 h 208"/>
                <a:gd name="T2" fmla="*/ 734 w 734"/>
                <a:gd name="T3" fmla="*/ 77 h 208"/>
                <a:gd name="T4" fmla="*/ 734 w 734"/>
                <a:gd name="T5" fmla="*/ 0 h 208"/>
                <a:gd name="T6" fmla="*/ 0 w 734"/>
                <a:gd name="T7" fmla="*/ 208 h 208"/>
                <a:gd name="T8" fmla="*/ 37 w 7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208">
                  <a:moveTo>
                    <a:pt x="37" y="208"/>
                  </a:moveTo>
                  <a:cubicBezTo>
                    <a:pt x="260" y="139"/>
                    <a:pt x="494" y="94"/>
                    <a:pt x="734" y="77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76" y="40"/>
                    <a:pt x="229" y="111"/>
                    <a:pt x="0" y="20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913" y="3428999"/>
            <a:ext cx="5653087" cy="206321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105307"/>
            <a:ext cx="12192000" cy="139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67" dirty="0"/>
          </a:p>
        </p:txBody>
      </p:sp>
    </p:spTree>
    <p:extLst>
      <p:ext uri="{BB962C8B-B14F-4D97-AF65-F5344CB8AC3E}">
        <p14:creationId xmlns:p14="http://schemas.microsoft.com/office/powerpoint/2010/main" val="17191123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6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5" Type="http://schemas.openxmlformats.org/officeDocument/2006/relationships/slideLayout" Target="../slideLayouts/slideLayout20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61" Type="http://schemas.openxmlformats.org/officeDocument/2006/relationships/image" Target="../media/image5.emf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oleObject" Target="../embeddings/oleObject3.bin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2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56" Type="http://schemas.openxmlformats.org/officeDocument/2006/relationships/tags" Target="../tags/tag57.xml"/><Relationship Id="rId8" Type="http://schemas.openxmlformats.org/officeDocument/2006/relationships/slideLayout" Target="../slideLayouts/slideLayout23.xml"/><Relationship Id="rId51" Type="http://schemas.openxmlformats.org/officeDocument/2006/relationships/tags" Target="../tags/tag52.xml"/><Relationship Id="rId3" Type="http://schemas.openxmlformats.org/officeDocument/2006/relationships/slideLayout" Target="../slideLayouts/slideLayout1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tags" Target="../tags/tag6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6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oleObject" Target="../embeddings/oleObject7.bin"/><Relationship Id="rId3" Type="http://schemas.openxmlformats.org/officeDocument/2006/relationships/slideLayout" Target="../slideLayouts/slideLayout30.xml"/><Relationship Id="rId21" Type="http://schemas.openxmlformats.org/officeDocument/2006/relationships/slide" Target="../slides/slide5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ags" Target="../tags/tag67.xml"/><Relationship Id="rId2" Type="http://schemas.openxmlformats.org/officeDocument/2006/relationships/slideLayout" Target="../slideLayouts/slideLayout29.xml"/><Relationship Id="rId16" Type="http://schemas.openxmlformats.org/officeDocument/2006/relationships/tags" Target="../tags/tag66.xml"/><Relationship Id="rId20" Type="http://schemas.openxmlformats.org/officeDocument/2006/relationships/image" Target="../media/image18.tiff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44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oleObject" Target="../embeddings/oleObject8.bin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tags" Target="../tags/tag75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tags" Target="../tags/tag74.xml"/><Relationship Id="rId27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64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10" Type="http://schemas.openxmlformats.org/officeDocument/2006/relationships/image" Target="../media/image3.jpeg"/><Relationship Id="rId4" Type="http://schemas.openxmlformats.org/officeDocument/2006/relationships/theme" Target="../theme/theme6.xml"/><Relationship Id="rId9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67.xml"/><Relationship Id="rId21" Type="http://schemas.openxmlformats.org/officeDocument/2006/relationships/slide" Target="../slides/slide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66.xml"/><Relationship Id="rId16" Type="http://schemas.openxmlformats.org/officeDocument/2006/relationships/tags" Target="../tags/tag87.xml"/><Relationship Id="rId20" Type="http://schemas.openxmlformats.org/officeDocument/2006/relationships/image" Target="../media/image18.tiff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tags" Target="../tags/tag86.xml"/><Relationship Id="rId10" Type="http://schemas.openxmlformats.org/officeDocument/2006/relationships/slideLayout" Target="../slideLayouts/slideLayout74.xml"/><Relationship Id="rId19" Type="http://schemas.openxmlformats.org/officeDocument/2006/relationships/slide" Target="../slides/slide9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theme" Target="../theme/theme7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BF0140-3FD7-4150-BA1A-8B3A002B64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6183421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60" imgH="360" progId="">
                  <p:embed/>
                </p:oleObj>
              </mc:Choice>
              <mc:Fallback>
                <p:oleObj name="think-cell Slide" r:id="rId19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54" name="Content Placeholder 7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8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l" defTabSz="1219170" rtl="0" eaLnBrk="1" latinLnBrk="0" hangingPunct="1">
        <a:lnSpc>
          <a:spcPts val="2667"/>
        </a:lnSpc>
        <a:spcBef>
          <a:spcPct val="0"/>
        </a:spcBef>
        <a:buNone/>
        <a:defRPr sz="18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789120414"/>
              </p:ext>
            </p:extLst>
          </p:nvPr>
        </p:nvGraphicFramePr>
        <p:xfrm>
          <a:off x="0" y="1"/>
          <a:ext cx="215979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0" imgW="360" imgH="360" progId="">
                  <p:embed/>
                </p:oleObj>
              </mc:Choice>
              <mc:Fallback>
                <p:oleObj name="think-cell Slide" r:id="rId60" imgW="360" imgH="360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979" cy="1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11"/>
            </p:custDataLst>
          </p:nvPr>
        </p:nvSpPr>
        <p:spPr bwMode="auto">
          <a:xfrm>
            <a:off x="0" y="1"/>
            <a:ext cx="215979" cy="16197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x-none" sz="2176" b="0" i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3C26D1A-0705-42F8-B032-994E5A2C94F2}"/>
              </a:ext>
            </a:extLst>
          </p:cNvPr>
          <p:cNvSpPr/>
          <p:nvPr userDrawn="1"/>
        </p:nvSpPr>
        <p:spPr>
          <a:xfrm>
            <a:off x="0" y="6090384"/>
            <a:ext cx="12192000" cy="767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gray">
          <a:xfrm flipH="1">
            <a:off x="10658003" y="51835"/>
            <a:ext cx="123156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26"/>
            <a:endParaRPr lang="x-none" sz="612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"/>
          <p:cNvSpPr>
            <a:spLocks noGrp="1" noChangeArrowheads="1"/>
          </p:cNvSpPr>
          <p:nvPr>
            <p:ph type="title"/>
          </p:nvPr>
        </p:nvSpPr>
        <p:spPr bwMode="gray">
          <a:xfrm>
            <a:off x="619690" y="540024"/>
            <a:ext cx="10990479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x-none" noProof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619690" y="77303"/>
            <a:ext cx="644407" cy="1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67" cap="all" baseline="0" noProof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619690" y="1034737"/>
            <a:ext cx="10990479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2133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619690" y="5906368"/>
            <a:ext cx="10990479" cy="1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8530" indent="-118530">
              <a:defRPr lang="x-none"/>
            </a:pPr>
            <a:r>
              <a:rPr lang="en-US" sz="1067" baseline="0" noProof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619690" y="6392363"/>
            <a:ext cx="7510849" cy="1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marL="690016" indent="-690016" defTabSz="1218026">
              <a:tabLst/>
            </a:pPr>
            <a:r>
              <a:rPr lang="en-US" sz="1067" baseline="0" noProof="0">
                <a:solidFill>
                  <a:schemeClr val="bg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Rectangle 286"/>
          <p:cNvSpPr>
            <a:spLocks noGrp="1"/>
          </p:cNvSpPr>
          <p:nvPr userDrawn="1">
            <p:ph type="body" idx="1"/>
          </p:nvPr>
        </p:nvSpPr>
        <p:spPr bwMode="gray">
          <a:xfrm>
            <a:off x="2371623" y="2608263"/>
            <a:ext cx="5801188" cy="1641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2371623" y="1750367"/>
            <a:ext cx="5801188" cy="675436"/>
            <a:chOff x="915" y="613"/>
            <a:chExt cx="2686" cy="417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613"/>
              <a:ext cx="2686" cy="41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2133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x-none" sz="2133" baseline="0" noProof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61" name="Slide Number"/>
          <p:cNvSpPr txBox="1">
            <a:spLocks/>
          </p:cNvSpPr>
          <p:nvPr userDrawn="1"/>
        </p:nvSpPr>
        <p:spPr bwMode="gray">
          <a:xfrm>
            <a:off x="11308803" y="6392087"/>
            <a:ext cx="301365" cy="16421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1067" baseline="0" smtClean="0">
                <a:solidFill>
                  <a:schemeClr val="bg1"/>
                </a:solidFill>
              </a:rPr>
              <a:pPr lvl="0" algn="r"/>
              <a:t>‹#›</a:t>
            </a:fld>
            <a:endParaRPr lang="en-US" sz="1067" baseline="0">
              <a:solidFill>
                <a:schemeClr val="bg1"/>
              </a:solidFill>
            </a:endParaRPr>
          </a:p>
        </p:txBody>
      </p:sp>
      <p:grpSp>
        <p:nvGrpSpPr>
          <p:cNvPr id="60" name="Sticker" hidden="1"/>
          <p:cNvGrpSpPr/>
          <p:nvPr userDrawn="1"/>
        </p:nvGrpSpPr>
        <p:grpSpPr bwMode="gray">
          <a:xfrm>
            <a:off x="10912062" y="1128968"/>
            <a:ext cx="635237" cy="191912"/>
            <a:chOff x="8264347" y="285750"/>
            <a:chExt cx="476428" cy="143934"/>
          </a:xfrm>
        </p:grpSpPr>
        <p:sp>
          <p:nvSpPr>
            <p:cNvPr id="62" name="StickerRectangle"/>
            <p:cNvSpPr>
              <a:spLocks noChangeArrowheads="1"/>
            </p:cNvSpPr>
            <p:nvPr/>
          </p:nvSpPr>
          <p:spPr bwMode="gray">
            <a:xfrm>
              <a:off x="8264347" y="285750"/>
              <a:ext cx="476428" cy="14393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770">
                <a:buClr>
                  <a:srgbClr val="002960"/>
                </a:buClr>
              </a:pPr>
              <a:r>
                <a:rPr lang="x-none" sz="1067" baseline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63" name="AutoShape 31"/>
            <p:cNvCxnSpPr>
              <a:cxnSpLocks noChangeShapeType="1"/>
              <a:stCxn id="62" idx="2"/>
              <a:endCxn id="62" idx="4"/>
            </p:cNvCxnSpPr>
            <p:nvPr/>
          </p:nvCxnSpPr>
          <p:spPr bwMode="gray">
            <a:xfrm>
              <a:off x="8264347" y="285750"/>
              <a:ext cx="0" cy="143934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2"/>
            <p:cNvCxnSpPr>
              <a:cxnSpLocks noChangeShapeType="1"/>
              <a:stCxn id="62" idx="4"/>
              <a:endCxn id="62" idx="6"/>
            </p:cNvCxnSpPr>
            <p:nvPr/>
          </p:nvCxnSpPr>
          <p:spPr bwMode="gray">
            <a:xfrm>
              <a:off x="8264347" y="429684"/>
              <a:ext cx="47642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5" name="LegendBoxes" hidden="1"/>
          <p:cNvGrpSpPr/>
          <p:nvPr userDrawn="1"/>
        </p:nvGrpSpPr>
        <p:grpSpPr bwMode="gray">
          <a:xfrm>
            <a:off x="10528958" y="1128968"/>
            <a:ext cx="1082460" cy="1329956"/>
            <a:chOff x="7835905" y="279400"/>
            <a:chExt cx="811845" cy="997467"/>
          </a:xfrm>
        </p:grpSpPr>
        <p:sp>
          <p:nvSpPr>
            <p:cNvPr id="66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67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68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69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0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4" name="LegendLines" hidden="1"/>
          <p:cNvGrpSpPr/>
          <p:nvPr userDrawn="1"/>
        </p:nvGrpSpPr>
        <p:grpSpPr bwMode="gray">
          <a:xfrm>
            <a:off x="10118547" y="1128968"/>
            <a:ext cx="1493093" cy="974356"/>
            <a:chOff x="7540629" y="279400"/>
            <a:chExt cx="1119820" cy="730767"/>
          </a:xfrm>
        </p:grpSpPr>
        <p:sp>
          <p:nvSpPr>
            <p:cNvPr id="75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6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7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x-none" sz="2400" baseline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x-none" sz="1600" baseline="0">
                  <a:latin typeface="+mn-lt"/>
                  <a:ea typeface="+mn-ea"/>
                </a:rPr>
                <a:t>Legend</a:t>
              </a: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385457F-6740-4AC4-B3F2-CB7B667942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6452" y="6123941"/>
            <a:ext cx="3492448" cy="703580"/>
          </a:xfrm>
          <a:prstGeom prst="rect">
            <a:avLst/>
          </a:prstGeom>
        </p:spPr>
      </p:pic>
      <p:sp>
        <p:nvSpPr>
          <p:cNvPr id="106" name="Oval" hidden="1">
            <a:extLst>
              <a:ext uri="{FF2B5EF4-FFF2-40B4-BE49-F238E27FC236}">
                <a16:creationId xmlns:a16="http://schemas.microsoft.com/office/drawing/2014/main" id="{E3CFFF1D-0349-43B6-BE0F-EFCE3DC8F765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315082" y="991228"/>
            <a:ext cx="1535305" cy="1535305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5080" tIns="0" rIns="508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7" name="Rectangle" hidden="1">
            <a:extLst>
              <a:ext uri="{FF2B5EF4-FFF2-40B4-BE49-F238E27FC236}">
                <a16:creationId xmlns:a16="http://schemas.microsoft.com/office/drawing/2014/main" id="{BC8A434E-2DF3-42DA-A795-1C92A37D3B41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315082" y="2654476"/>
            <a:ext cx="1535305" cy="15353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101600" rIns="101600" bIns="1016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8" name="RoundedRectangle" hidden="1">
            <a:extLst>
              <a:ext uri="{FF2B5EF4-FFF2-40B4-BE49-F238E27FC236}">
                <a16:creationId xmlns:a16="http://schemas.microsoft.com/office/drawing/2014/main" id="{DA1B90DE-CC58-4B2A-90B8-DCD12613703E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315082" y="4317724"/>
            <a:ext cx="1535305" cy="1535305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101600" rIns="101600" bIns="1016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9" name="Arrow" hidden="1">
            <a:extLst>
              <a:ext uri="{FF2B5EF4-FFF2-40B4-BE49-F238E27FC236}">
                <a16:creationId xmlns:a16="http://schemas.microsoft.com/office/drawing/2014/main" id="{B5DF9946-FD21-48EA-B6E8-7C5CA4133CCA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3285391" y="991227"/>
            <a:ext cx="1842367" cy="921184"/>
          </a:xfrm>
          <a:prstGeom prst="rightArrow">
            <a:avLst>
              <a:gd name="adj1" fmla="val 54000"/>
              <a:gd name="adj2" fmla="val 37676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Tx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Tx/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Tx/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Tx/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Tx/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2133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10" name="DirArrow" hidden="1">
            <a:extLst>
              <a:ext uri="{FF2B5EF4-FFF2-40B4-BE49-F238E27FC236}">
                <a16:creationId xmlns:a16="http://schemas.microsoft.com/office/drawing/2014/main" id="{1E62280B-28B6-438C-BD83-401DB78A52FA}"/>
              </a:ext>
            </a:extLst>
          </p:cNvPr>
          <p:cNvSpPr>
            <a:spLocks/>
          </p:cNvSpPr>
          <p:nvPr userDrawn="1">
            <p:custDataLst>
              <p:tags r:id="rId16"/>
            </p:custDataLst>
          </p:nvPr>
        </p:nvSpPr>
        <p:spPr>
          <a:xfrm rot="5400000">
            <a:off x="6170487" y="3805954"/>
            <a:ext cx="3108995" cy="34544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b="1" err="1">
              <a:solidFill>
                <a:schemeClr val="bg1"/>
              </a:solidFill>
            </a:endParaRPr>
          </a:p>
        </p:txBody>
      </p: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AD85F77F-714D-44D8-B47C-C3E47E734F19}"/>
              </a:ext>
            </a:extLst>
          </p:cNvPr>
          <p:cNvGrpSpPr/>
          <p:nvPr userDrawn="1">
            <p:custDataLst>
              <p:tags r:id="rId17"/>
            </p:custDataLst>
          </p:nvPr>
        </p:nvGrpSpPr>
        <p:grpSpPr>
          <a:xfrm>
            <a:off x="3285391" y="3831543"/>
            <a:ext cx="1842367" cy="921184"/>
            <a:chOff x="2942111" y="3562821"/>
            <a:chExt cx="1828800" cy="914400"/>
          </a:xfrm>
        </p:grpSpPr>
        <p:sp>
          <p:nvSpPr>
            <p:cNvPr id="112" name="Freeform 217">
              <a:extLst>
                <a:ext uri="{FF2B5EF4-FFF2-40B4-BE49-F238E27FC236}">
                  <a16:creationId xmlns:a16="http://schemas.microsoft.com/office/drawing/2014/main" id="{387C1F73-4B7D-49E0-BD5E-AFE315404BBE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2942111" y="3562821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164592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164592" y="45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8C7F8EE-BDE4-4B37-AC31-9347D5E749C0}"/>
                </a:ext>
              </a:extLst>
            </p:cNvPr>
            <p:cNvSpPr txBox="1"/>
            <p:nvPr>
              <p:custDataLst>
                <p:tags r:id="rId59"/>
              </p:custDataLst>
            </p:nvPr>
          </p:nvSpPr>
          <p:spPr>
            <a:xfrm>
              <a:off x="3157503" y="3626321"/>
              <a:ext cx="1448816" cy="7874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CADA48FE-0092-4372-A2CB-838E4BB4C27D}"/>
              </a:ext>
            </a:extLst>
          </p:cNvPr>
          <p:cNvGrpSpPr/>
          <p:nvPr userDrawn="1">
            <p:custDataLst>
              <p:tags r:id="rId18"/>
            </p:custDataLst>
          </p:nvPr>
        </p:nvGrpSpPr>
        <p:grpSpPr>
          <a:xfrm>
            <a:off x="3285391" y="4880669"/>
            <a:ext cx="1842367" cy="921184"/>
            <a:chOff x="2942111" y="4604221"/>
            <a:chExt cx="1828800" cy="914400"/>
          </a:xfrm>
        </p:grpSpPr>
        <p:sp>
          <p:nvSpPr>
            <p:cNvPr id="115" name="Freeform 213">
              <a:extLst>
                <a:ext uri="{FF2B5EF4-FFF2-40B4-BE49-F238E27FC236}">
                  <a16:creationId xmlns:a16="http://schemas.microsoft.com/office/drawing/2014/main" id="{8074B620-3C9C-4737-BE9A-52C09722A18B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2942111" y="4604221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164592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4592" y="45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E2355CC-874A-4F6B-B564-38D38D72A752}"/>
                </a:ext>
              </a:extLst>
            </p:cNvPr>
            <p:cNvSpPr txBox="1"/>
            <p:nvPr>
              <p:custDataLst>
                <p:tags r:id="rId55"/>
              </p:custDataLst>
            </p:nvPr>
          </p:nvSpPr>
          <p:spPr>
            <a:xfrm>
              <a:off x="3144803" y="4661371"/>
              <a:ext cx="1461516" cy="3429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17" name="Freeform 215">
              <a:extLst>
                <a:ext uri="{FF2B5EF4-FFF2-40B4-BE49-F238E27FC236}">
                  <a16:creationId xmlns:a16="http://schemas.microsoft.com/office/drawing/2014/main" id="{EA2D3E5F-2A32-42AA-842C-43D72D1B55F4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2942111" y="5061421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64592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1664208" y="457200"/>
                  </a:lnTo>
                  <a:lnTo>
                    <a:pt x="0" y="45720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264D6F-92C9-4325-8BFC-8E28A038E8FB}"/>
                </a:ext>
              </a:extLst>
            </p:cNvPr>
            <p:cNvSpPr txBox="1"/>
            <p:nvPr>
              <p:custDataLst>
                <p:tags r:id="rId57"/>
              </p:custDataLst>
            </p:nvPr>
          </p:nvSpPr>
          <p:spPr>
            <a:xfrm>
              <a:off x="3144803" y="5118571"/>
              <a:ext cx="1461516" cy="3429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Tx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Tx/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Tx/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Tx/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Tx/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133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sp>
        <p:nvSpPr>
          <p:cNvPr id="119" name="SingleChevron" hidden="1">
            <a:extLst>
              <a:ext uri="{FF2B5EF4-FFF2-40B4-BE49-F238E27FC236}">
                <a16:creationId xmlns:a16="http://schemas.microsoft.com/office/drawing/2014/main" id="{6D2DBCF5-00B7-4001-85EC-C429FAF406B9}"/>
              </a:ext>
            </a:extLst>
          </p:cNvPr>
          <p:cNvSpPr>
            <a:spLocks noChangeAspect="1"/>
          </p:cNvSpPr>
          <p:nvPr userDrawn="1">
            <p:custDataLst>
              <p:tags r:id="rId19"/>
            </p:custDataLst>
          </p:nvPr>
        </p:nvSpPr>
        <p:spPr>
          <a:xfrm>
            <a:off x="5690703" y="991228"/>
            <a:ext cx="671696" cy="1535305"/>
          </a:xfrm>
          <a:custGeom>
            <a:avLst/>
            <a:gdLst>
              <a:gd name="connsiteX0" fmla="*/ 0 w 17448211"/>
              <a:gd name="connsiteY0" fmla="*/ 0 h 7558068"/>
              <a:gd name="connsiteX1" fmla="*/ 15987710 w 17448211"/>
              <a:gd name="connsiteY1" fmla="*/ 2478067 h 7558068"/>
              <a:gd name="connsiteX2" fmla="*/ 17448210 w 17448211"/>
              <a:gd name="connsiteY2" fmla="*/ 5018067 h 7558068"/>
              <a:gd name="connsiteX3" fmla="*/ 15987710 w 17448211"/>
              <a:gd name="connsiteY3" fmla="*/ 7558067 h 7558068"/>
              <a:gd name="connsiteX4" fmla="*/ 15225710 w 17448211"/>
              <a:gd name="connsiteY4" fmla="*/ 7558067 h 7558068"/>
              <a:gd name="connsiteX5" fmla="*/ 16686210 w 17448211"/>
              <a:gd name="connsiteY5" fmla="*/ 5018067 h 7558068"/>
              <a:gd name="connsiteX0" fmla="*/ 0 w 17448211"/>
              <a:gd name="connsiteY0" fmla="*/ 0 h 8466668"/>
              <a:gd name="connsiteX1" fmla="*/ 4868339 w 17448211"/>
              <a:gd name="connsiteY1" fmla="*/ 8466668 h 8466668"/>
              <a:gd name="connsiteX2" fmla="*/ 17448210 w 17448211"/>
              <a:gd name="connsiteY2" fmla="*/ 5018067 h 8466668"/>
              <a:gd name="connsiteX3" fmla="*/ 15987710 w 17448211"/>
              <a:gd name="connsiteY3" fmla="*/ 7558067 h 8466668"/>
              <a:gd name="connsiteX4" fmla="*/ 15225710 w 17448211"/>
              <a:gd name="connsiteY4" fmla="*/ 7558067 h 8466668"/>
              <a:gd name="connsiteX5" fmla="*/ 16686210 w 17448211"/>
              <a:gd name="connsiteY5" fmla="*/ 5018067 h 8466668"/>
              <a:gd name="connsiteX0" fmla="*/ 0 w 16686211"/>
              <a:gd name="connsiteY0" fmla="*/ 0 h 16933336"/>
              <a:gd name="connsiteX1" fmla="*/ 4868339 w 16686211"/>
              <a:gd name="connsiteY1" fmla="*/ 8466668 h 16933336"/>
              <a:gd name="connsiteX2" fmla="*/ 3 w 16686211"/>
              <a:gd name="connsiteY2" fmla="*/ 16933336 h 16933336"/>
              <a:gd name="connsiteX3" fmla="*/ 15987710 w 16686211"/>
              <a:gd name="connsiteY3" fmla="*/ 7558067 h 16933336"/>
              <a:gd name="connsiteX4" fmla="*/ 15225710 w 16686211"/>
              <a:gd name="connsiteY4" fmla="*/ 7558067 h 16933336"/>
              <a:gd name="connsiteX5" fmla="*/ 16686210 w 16686211"/>
              <a:gd name="connsiteY5" fmla="*/ 5018067 h 16933336"/>
              <a:gd name="connsiteX0" fmla="*/ 2539998 w 19226209"/>
              <a:gd name="connsiteY0" fmla="*/ 0 h 16933336"/>
              <a:gd name="connsiteX1" fmla="*/ 7408337 w 19226209"/>
              <a:gd name="connsiteY1" fmla="*/ 8466668 h 16933336"/>
              <a:gd name="connsiteX2" fmla="*/ 2540001 w 19226209"/>
              <a:gd name="connsiteY2" fmla="*/ 16933336 h 16933336"/>
              <a:gd name="connsiteX3" fmla="*/ 0 w 19226209"/>
              <a:gd name="connsiteY3" fmla="*/ 16933336 h 16933336"/>
              <a:gd name="connsiteX4" fmla="*/ 17765708 w 19226209"/>
              <a:gd name="connsiteY4" fmla="*/ 7558067 h 16933336"/>
              <a:gd name="connsiteX5" fmla="*/ 19226208 w 19226209"/>
              <a:gd name="connsiteY5" fmla="*/ 5018067 h 16933336"/>
              <a:gd name="connsiteX0" fmla="*/ 2539998 w 19226209"/>
              <a:gd name="connsiteY0" fmla="*/ 0 h 16933336"/>
              <a:gd name="connsiteX1" fmla="*/ 7408337 w 19226209"/>
              <a:gd name="connsiteY1" fmla="*/ 8466668 h 16933336"/>
              <a:gd name="connsiteX2" fmla="*/ 2540001 w 19226209"/>
              <a:gd name="connsiteY2" fmla="*/ 16933336 h 16933336"/>
              <a:gd name="connsiteX3" fmla="*/ 0 w 19226209"/>
              <a:gd name="connsiteY3" fmla="*/ 16933336 h 16933336"/>
              <a:gd name="connsiteX4" fmla="*/ 4868336 w 19226209"/>
              <a:gd name="connsiteY4" fmla="*/ 8466668 h 16933336"/>
              <a:gd name="connsiteX5" fmla="*/ 19226208 w 19226209"/>
              <a:gd name="connsiteY5" fmla="*/ 5018067 h 16933336"/>
              <a:gd name="connsiteX0" fmla="*/ 2539998 w 7408337"/>
              <a:gd name="connsiteY0" fmla="*/ 0 h 16933336"/>
              <a:gd name="connsiteX1" fmla="*/ 7408337 w 7408337"/>
              <a:gd name="connsiteY1" fmla="*/ 8466668 h 16933336"/>
              <a:gd name="connsiteX2" fmla="*/ 2540001 w 7408337"/>
              <a:gd name="connsiteY2" fmla="*/ 16933336 h 16933336"/>
              <a:gd name="connsiteX3" fmla="*/ 0 w 7408337"/>
              <a:gd name="connsiteY3" fmla="*/ 16933336 h 16933336"/>
              <a:gd name="connsiteX4" fmla="*/ 4868336 w 7408337"/>
              <a:gd name="connsiteY4" fmla="*/ 8466668 h 16933336"/>
              <a:gd name="connsiteX5" fmla="*/ 0 w 7408337"/>
              <a:gd name="connsiteY5" fmla="*/ 0 h 1693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8337" h="16933336">
                <a:moveTo>
                  <a:pt x="2539998" y="0"/>
                </a:moveTo>
                <a:lnTo>
                  <a:pt x="7408337" y="8466668"/>
                </a:lnTo>
                <a:lnTo>
                  <a:pt x="2540001" y="16933336"/>
                </a:lnTo>
                <a:lnTo>
                  <a:pt x="0" y="16933336"/>
                </a:lnTo>
                <a:lnTo>
                  <a:pt x="4868336" y="84666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b="1" err="1">
              <a:solidFill>
                <a:schemeClr val="bg1"/>
              </a:solidFill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1B99E148-256C-482A-84FB-3D27245D3699}"/>
              </a:ext>
            </a:extLst>
          </p:cNvPr>
          <p:cNvGrpSpPr>
            <a:grpSpLocks noChangeAspect="1"/>
          </p:cNvGrpSpPr>
          <p:nvPr userDrawn="1">
            <p:custDataLst>
              <p:tags r:id="rId20"/>
            </p:custDataLst>
          </p:nvPr>
        </p:nvGrpSpPr>
        <p:grpSpPr>
          <a:xfrm>
            <a:off x="5690703" y="2654476"/>
            <a:ext cx="1021853" cy="1535305"/>
            <a:chOff x="1270000" y="1270000"/>
            <a:chExt cx="2409031" cy="3619500"/>
          </a:xfrm>
        </p:grpSpPr>
        <p:sp>
          <p:nvSpPr>
            <p:cNvPr id="121" name="Chevron1">
              <a:extLst>
                <a:ext uri="{FF2B5EF4-FFF2-40B4-BE49-F238E27FC236}">
                  <a16:creationId xmlns:a16="http://schemas.microsoft.com/office/drawing/2014/main" id="{E1D4523D-F612-44ED-8B7A-C19DB316F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1" cy="3619500"/>
            </a:xfrm>
            <a:custGeom>
              <a:avLst/>
              <a:gdLst>
                <a:gd name="connsiteX0" fmla="*/ 0 w 17448211"/>
                <a:gd name="connsiteY0" fmla="*/ 0 h 13061403"/>
                <a:gd name="connsiteX1" fmla="*/ 15987710 w 17448211"/>
                <a:gd name="connsiteY1" fmla="*/ 7981402 h 13061403"/>
                <a:gd name="connsiteX2" fmla="*/ 17448210 w 17448211"/>
                <a:gd name="connsiteY2" fmla="*/ 10521402 h 13061403"/>
                <a:gd name="connsiteX3" fmla="*/ 15987710 w 17448211"/>
                <a:gd name="connsiteY3" fmla="*/ 13061402 h 13061403"/>
                <a:gd name="connsiteX4" fmla="*/ 15225710 w 17448211"/>
                <a:gd name="connsiteY4" fmla="*/ 13061402 h 13061403"/>
                <a:gd name="connsiteX5" fmla="*/ 16686210 w 17448211"/>
                <a:gd name="connsiteY5" fmla="*/ 10521402 h 13061403"/>
                <a:gd name="connsiteX0" fmla="*/ 0 w 17448211"/>
                <a:gd name="connsiteY0" fmla="*/ 0 h 13061403"/>
                <a:gd name="connsiteX1" fmla="*/ 4868339 w 17448211"/>
                <a:gd name="connsiteY1" fmla="*/ 8466669 h 13061403"/>
                <a:gd name="connsiteX2" fmla="*/ 17448210 w 17448211"/>
                <a:gd name="connsiteY2" fmla="*/ 10521402 h 13061403"/>
                <a:gd name="connsiteX3" fmla="*/ 15987710 w 17448211"/>
                <a:gd name="connsiteY3" fmla="*/ 13061402 h 13061403"/>
                <a:gd name="connsiteX4" fmla="*/ 15225710 w 17448211"/>
                <a:gd name="connsiteY4" fmla="*/ 13061402 h 13061403"/>
                <a:gd name="connsiteX5" fmla="*/ 16686210 w 17448211"/>
                <a:gd name="connsiteY5" fmla="*/ 10521402 h 13061403"/>
                <a:gd name="connsiteX0" fmla="*/ 0 w 16686211"/>
                <a:gd name="connsiteY0" fmla="*/ 0 h 16933337"/>
                <a:gd name="connsiteX1" fmla="*/ 4868339 w 16686211"/>
                <a:gd name="connsiteY1" fmla="*/ 8466669 h 16933337"/>
                <a:gd name="connsiteX2" fmla="*/ 3 w 16686211"/>
                <a:gd name="connsiteY2" fmla="*/ 16933337 h 16933337"/>
                <a:gd name="connsiteX3" fmla="*/ 15987710 w 16686211"/>
                <a:gd name="connsiteY3" fmla="*/ 13061402 h 16933337"/>
                <a:gd name="connsiteX4" fmla="*/ 15225710 w 16686211"/>
                <a:gd name="connsiteY4" fmla="*/ 13061402 h 16933337"/>
                <a:gd name="connsiteX5" fmla="*/ 16686210 w 16686211"/>
                <a:gd name="connsiteY5" fmla="*/ 10521402 h 16933337"/>
                <a:gd name="connsiteX0" fmla="*/ 2539998 w 19226209"/>
                <a:gd name="connsiteY0" fmla="*/ 0 h 16933337"/>
                <a:gd name="connsiteX1" fmla="*/ 7408337 w 19226209"/>
                <a:gd name="connsiteY1" fmla="*/ 8466669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17765708 w 19226209"/>
                <a:gd name="connsiteY4" fmla="*/ 13061402 h 16933337"/>
                <a:gd name="connsiteX5" fmla="*/ 19226208 w 19226209"/>
                <a:gd name="connsiteY5" fmla="*/ 10521402 h 16933337"/>
                <a:gd name="connsiteX0" fmla="*/ 2539998 w 19226209"/>
                <a:gd name="connsiteY0" fmla="*/ 0 h 16933337"/>
                <a:gd name="connsiteX1" fmla="*/ 7408337 w 19226209"/>
                <a:gd name="connsiteY1" fmla="*/ 8466669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4868336 w 19226209"/>
                <a:gd name="connsiteY4" fmla="*/ 8466669 h 16933337"/>
                <a:gd name="connsiteX5" fmla="*/ 19226208 w 19226209"/>
                <a:gd name="connsiteY5" fmla="*/ 10521402 h 16933337"/>
                <a:gd name="connsiteX0" fmla="*/ 2539998 w 7408337"/>
                <a:gd name="connsiteY0" fmla="*/ 0 h 16933337"/>
                <a:gd name="connsiteX1" fmla="*/ 7408337 w 7408337"/>
                <a:gd name="connsiteY1" fmla="*/ 8466669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6 w 7408337"/>
                <a:gd name="connsiteY4" fmla="*/ 8466669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39998" y="0"/>
                  </a:moveTo>
                  <a:lnTo>
                    <a:pt x="7408337" y="8466669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6" y="846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22" name="Chevron2">
              <a:extLst>
                <a:ext uri="{FF2B5EF4-FFF2-40B4-BE49-F238E27FC236}">
                  <a16:creationId xmlns:a16="http://schemas.microsoft.com/office/drawing/2014/main" id="{B57C7205-840C-43F7-88E3-F17F56A84F59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2095500" y="1270000"/>
              <a:ext cx="1583531" cy="3619500"/>
            </a:xfrm>
            <a:custGeom>
              <a:avLst/>
              <a:gdLst>
                <a:gd name="connsiteX0" fmla="*/ 0 w 18606808"/>
                <a:gd name="connsiteY0" fmla="*/ 0 h 13061403"/>
                <a:gd name="connsiteX1" fmla="*/ 17146307 w 18606808"/>
                <a:gd name="connsiteY1" fmla="*/ 7981402 h 13061403"/>
                <a:gd name="connsiteX2" fmla="*/ 18606807 w 18606808"/>
                <a:gd name="connsiteY2" fmla="*/ 10521402 h 13061403"/>
                <a:gd name="connsiteX3" fmla="*/ 17146307 w 18606808"/>
                <a:gd name="connsiteY3" fmla="*/ 13061402 h 13061403"/>
                <a:gd name="connsiteX4" fmla="*/ 16384307 w 18606808"/>
                <a:gd name="connsiteY4" fmla="*/ 13061402 h 13061403"/>
                <a:gd name="connsiteX5" fmla="*/ 17844807 w 18606808"/>
                <a:gd name="connsiteY5" fmla="*/ 10521402 h 13061403"/>
                <a:gd name="connsiteX0" fmla="*/ 0 w 18606808"/>
                <a:gd name="connsiteY0" fmla="*/ 0 h 13061403"/>
                <a:gd name="connsiteX1" fmla="*/ 4868335 w 18606808"/>
                <a:gd name="connsiteY1" fmla="*/ 8466669 h 13061403"/>
                <a:gd name="connsiteX2" fmla="*/ 18606807 w 18606808"/>
                <a:gd name="connsiteY2" fmla="*/ 10521402 h 13061403"/>
                <a:gd name="connsiteX3" fmla="*/ 17146307 w 18606808"/>
                <a:gd name="connsiteY3" fmla="*/ 13061402 h 13061403"/>
                <a:gd name="connsiteX4" fmla="*/ 16384307 w 18606808"/>
                <a:gd name="connsiteY4" fmla="*/ 13061402 h 13061403"/>
                <a:gd name="connsiteX5" fmla="*/ 17844807 w 18606808"/>
                <a:gd name="connsiteY5" fmla="*/ 10521402 h 13061403"/>
                <a:gd name="connsiteX0" fmla="*/ 0 w 17844808"/>
                <a:gd name="connsiteY0" fmla="*/ 0 h 16933337"/>
                <a:gd name="connsiteX1" fmla="*/ 4868335 w 17844808"/>
                <a:gd name="connsiteY1" fmla="*/ 8466669 h 16933337"/>
                <a:gd name="connsiteX2" fmla="*/ 0 w 17844808"/>
                <a:gd name="connsiteY2" fmla="*/ 16933337 h 16933337"/>
                <a:gd name="connsiteX3" fmla="*/ 17146307 w 17844808"/>
                <a:gd name="connsiteY3" fmla="*/ 13061402 h 16933337"/>
                <a:gd name="connsiteX4" fmla="*/ 16384307 w 17844808"/>
                <a:gd name="connsiteY4" fmla="*/ 13061402 h 16933337"/>
                <a:gd name="connsiteX5" fmla="*/ 17844807 w 17844808"/>
                <a:gd name="connsiteY5" fmla="*/ 10521402 h 16933337"/>
                <a:gd name="connsiteX0" fmla="*/ 2540001 w 20384809"/>
                <a:gd name="connsiteY0" fmla="*/ 0 h 16933337"/>
                <a:gd name="connsiteX1" fmla="*/ 7408336 w 20384809"/>
                <a:gd name="connsiteY1" fmla="*/ 8466669 h 16933337"/>
                <a:gd name="connsiteX2" fmla="*/ 2540001 w 20384809"/>
                <a:gd name="connsiteY2" fmla="*/ 16933337 h 16933337"/>
                <a:gd name="connsiteX3" fmla="*/ 0 w 20384809"/>
                <a:gd name="connsiteY3" fmla="*/ 16933337 h 16933337"/>
                <a:gd name="connsiteX4" fmla="*/ 18924308 w 20384809"/>
                <a:gd name="connsiteY4" fmla="*/ 13061402 h 16933337"/>
                <a:gd name="connsiteX5" fmla="*/ 20384808 w 20384809"/>
                <a:gd name="connsiteY5" fmla="*/ 10521402 h 16933337"/>
                <a:gd name="connsiteX0" fmla="*/ 2540001 w 20384809"/>
                <a:gd name="connsiteY0" fmla="*/ 0 h 16933337"/>
                <a:gd name="connsiteX1" fmla="*/ 7408336 w 20384809"/>
                <a:gd name="connsiteY1" fmla="*/ 8466669 h 16933337"/>
                <a:gd name="connsiteX2" fmla="*/ 2540001 w 20384809"/>
                <a:gd name="connsiteY2" fmla="*/ 16933337 h 16933337"/>
                <a:gd name="connsiteX3" fmla="*/ 0 w 20384809"/>
                <a:gd name="connsiteY3" fmla="*/ 16933337 h 16933337"/>
                <a:gd name="connsiteX4" fmla="*/ 4868335 w 20384809"/>
                <a:gd name="connsiteY4" fmla="*/ 8466669 h 16933337"/>
                <a:gd name="connsiteX5" fmla="*/ 20384808 w 20384809"/>
                <a:gd name="connsiteY5" fmla="*/ 10521402 h 16933337"/>
                <a:gd name="connsiteX0" fmla="*/ 2540001 w 7408337"/>
                <a:gd name="connsiteY0" fmla="*/ 0 h 16933337"/>
                <a:gd name="connsiteX1" fmla="*/ 7408336 w 7408337"/>
                <a:gd name="connsiteY1" fmla="*/ 8466669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5 w 7408337"/>
                <a:gd name="connsiteY4" fmla="*/ 8466669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40001" y="0"/>
                  </a:moveTo>
                  <a:lnTo>
                    <a:pt x="7408336" y="8466669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5" y="846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 hidden="1">
            <a:extLst>
              <a:ext uri="{FF2B5EF4-FFF2-40B4-BE49-F238E27FC236}">
                <a16:creationId xmlns:a16="http://schemas.microsoft.com/office/drawing/2014/main" id="{244B434B-3011-45E4-9D69-12DC2FB958EB}"/>
              </a:ext>
            </a:extLst>
          </p:cNvPr>
          <p:cNvGrpSpPr>
            <a:grpSpLocks noChangeAspect="1"/>
          </p:cNvGrpSpPr>
          <p:nvPr userDrawn="1">
            <p:custDataLst>
              <p:tags r:id="rId21"/>
            </p:custDataLst>
          </p:nvPr>
        </p:nvGrpSpPr>
        <p:grpSpPr>
          <a:xfrm>
            <a:off x="5690704" y="4317724"/>
            <a:ext cx="1252149" cy="1535305"/>
            <a:chOff x="1270000" y="1270000"/>
            <a:chExt cx="2951956" cy="3619500"/>
          </a:xfrm>
        </p:grpSpPr>
        <p:sp>
          <p:nvSpPr>
            <p:cNvPr id="124" name="Chevron1">
              <a:extLst>
                <a:ext uri="{FF2B5EF4-FFF2-40B4-BE49-F238E27FC236}">
                  <a16:creationId xmlns:a16="http://schemas.microsoft.com/office/drawing/2014/main" id="{0E858388-098D-4D50-895F-E0A4F53D2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1" cy="3619500"/>
            </a:xfrm>
            <a:custGeom>
              <a:avLst/>
              <a:gdLst>
                <a:gd name="connsiteX0" fmla="*/ 0 w 17448211"/>
                <a:gd name="connsiteY0" fmla="*/ 0 h 18564737"/>
                <a:gd name="connsiteX1" fmla="*/ 15987710 w 17448211"/>
                <a:gd name="connsiteY1" fmla="*/ 13484736 h 18564737"/>
                <a:gd name="connsiteX2" fmla="*/ 17448210 w 17448211"/>
                <a:gd name="connsiteY2" fmla="*/ 16024736 h 18564737"/>
                <a:gd name="connsiteX3" fmla="*/ 15987710 w 17448211"/>
                <a:gd name="connsiteY3" fmla="*/ 18564736 h 18564737"/>
                <a:gd name="connsiteX4" fmla="*/ 15225710 w 17448211"/>
                <a:gd name="connsiteY4" fmla="*/ 18564736 h 18564737"/>
                <a:gd name="connsiteX5" fmla="*/ 16686210 w 17448211"/>
                <a:gd name="connsiteY5" fmla="*/ 16024736 h 18564737"/>
                <a:gd name="connsiteX0" fmla="*/ 0 w 17448211"/>
                <a:gd name="connsiteY0" fmla="*/ 0 h 18564737"/>
                <a:gd name="connsiteX1" fmla="*/ 4868339 w 17448211"/>
                <a:gd name="connsiteY1" fmla="*/ 8466668 h 18564737"/>
                <a:gd name="connsiteX2" fmla="*/ 17448210 w 17448211"/>
                <a:gd name="connsiteY2" fmla="*/ 16024736 h 18564737"/>
                <a:gd name="connsiteX3" fmla="*/ 15987710 w 17448211"/>
                <a:gd name="connsiteY3" fmla="*/ 18564736 h 18564737"/>
                <a:gd name="connsiteX4" fmla="*/ 15225710 w 17448211"/>
                <a:gd name="connsiteY4" fmla="*/ 18564736 h 18564737"/>
                <a:gd name="connsiteX5" fmla="*/ 16686210 w 17448211"/>
                <a:gd name="connsiteY5" fmla="*/ 16024736 h 18564737"/>
                <a:gd name="connsiteX0" fmla="*/ 0 w 16686211"/>
                <a:gd name="connsiteY0" fmla="*/ 0 h 18564737"/>
                <a:gd name="connsiteX1" fmla="*/ 4868339 w 16686211"/>
                <a:gd name="connsiteY1" fmla="*/ 8466668 h 18564737"/>
                <a:gd name="connsiteX2" fmla="*/ 3 w 16686211"/>
                <a:gd name="connsiteY2" fmla="*/ 16933337 h 18564737"/>
                <a:gd name="connsiteX3" fmla="*/ 15987710 w 16686211"/>
                <a:gd name="connsiteY3" fmla="*/ 18564736 h 18564737"/>
                <a:gd name="connsiteX4" fmla="*/ 15225710 w 16686211"/>
                <a:gd name="connsiteY4" fmla="*/ 18564736 h 18564737"/>
                <a:gd name="connsiteX5" fmla="*/ 16686210 w 16686211"/>
                <a:gd name="connsiteY5" fmla="*/ 16024736 h 18564737"/>
                <a:gd name="connsiteX0" fmla="*/ 2539998 w 19226209"/>
                <a:gd name="connsiteY0" fmla="*/ 0 h 18564737"/>
                <a:gd name="connsiteX1" fmla="*/ 7408337 w 19226209"/>
                <a:gd name="connsiteY1" fmla="*/ 8466668 h 18564737"/>
                <a:gd name="connsiteX2" fmla="*/ 2540001 w 19226209"/>
                <a:gd name="connsiteY2" fmla="*/ 16933337 h 18564737"/>
                <a:gd name="connsiteX3" fmla="*/ 0 w 19226209"/>
                <a:gd name="connsiteY3" fmla="*/ 16933337 h 18564737"/>
                <a:gd name="connsiteX4" fmla="*/ 17765708 w 19226209"/>
                <a:gd name="connsiteY4" fmla="*/ 18564736 h 18564737"/>
                <a:gd name="connsiteX5" fmla="*/ 19226208 w 19226209"/>
                <a:gd name="connsiteY5" fmla="*/ 16024736 h 18564737"/>
                <a:gd name="connsiteX0" fmla="*/ 2539998 w 19226209"/>
                <a:gd name="connsiteY0" fmla="*/ 0 h 16933337"/>
                <a:gd name="connsiteX1" fmla="*/ 7408337 w 19226209"/>
                <a:gd name="connsiteY1" fmla="*/ 8466668 h 16933337"/>
                <a:gd name="connsiteX2" fmla="*/ 2540001 w 19226209"/>
                <a:gd name="connsiteY2" fmla="*/ 16933337 h 16933337"/>
                <a:gd name="connsiteX3" fmla="*/ 0 w 19226209"/>
                <a:gd name="connsiteY3" fmla="*/ 16933337 h 16933337"/>
                <a:gd name="connsiteX4" fmla="*/ 4868336 w 19226209"/>
                <a:gd name="connsiteY4" fmla="*/ 8466668 h 16933337"/>
                <a:gd name="connsiteX5" fmla="*/ 19226208 w 19226209"/>
                <a:gd name="connsiteY5" fmla="*/ 16024736 h 16933337"/>
                <a:gd name="connsiteX0" fmla="*/ 2539998 w 7408337"/>
                <a:gd name="connsiteY0" fmla="*/ 0 h 16933337"/>
                <a:gd name="connsiteX1" fmla="*/ 7408337 w 7408337"/>
                <a:gd name="connsiteY1" fmla="*/ 8466668 h 16933337"/>
                <a:gd name="connsiteX2" fmla="*/ 2540001 w 7408337"/>
                <a:gd name="connsiteY2" fmla="*/ 16933337 h 16933337"/>
                <a:gd name="connsiteX3" fmla="*/ 0 w 7408337"/>
                <a:gd name="connsiteY3" fmla="*/ 16933337 h 16933337"/>
                <a:gd name="connsiteX4" fmla="*/ 4868336 w 7408337"/>
                <a:gd name="connsiteY4" fmla="*/ 8466668 h 16933337"/>
                <a:gd name="connsiteX5" fmla="*/ 0 w 740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337" h="16933337">
                  <a:moveTo>
                    <a:pt x="2539998" y="0"/>
                  </a:moveTo>
                  <a:lnTo>
                    <a:pt x="7408337" y="8466668"/>
                  </a:lnTo>
                  <a:lnTo>
                    <a:pt x="2540001" y="16933337"/>
                  </a:lnTo>
                  <a:lnTo>
                    <a:pt x="0" y="16933337"/>
                  </a:lnTo>
                  <a:lnTo>
                    <a:pt x="4868336" y="846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  <p:sp>
          <p:nvSpPr>
            <p:cNvPr id="125" name="Chevron2">
              <a:extLst>
                <a:ext uri="{FF2B5EF4-FFF2-40B4-BE49-F238E27FC236}">
                  <a16:creationId xmlns:a16="http://schemas.microsoft.com/office/drawing/2014/main" id="{84926589-627E-4BDE-BDA5-9E4EB2915815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2095500" y="1270000"/>
              <a:ext cx="2126456" cy="3619500"/>
            </a:xfrm>
            <a:custGeom>
              <a:avLst/>
              <a:gdLst>
                <a:gd name="connsiteX0" fmla="*/ 0 w 16828806"/>
                <a:gd name="connsiteY0" fmla="*/ 0 h 18564737"/>
                <a:gd name="connsiteX1" fmla="*/ 15368305 w 16828806"/>
                <a:gd name="connsiteY1" fmla="*/ 13484736 h 18564737"/>
                <a:gd name="connsiteX2" fmla="*/ 16828805 w 16828806"/>
                <a:gd name="connsiteY2" fmla="*/ 16024736 h 18564737"/>
                <a:gd name="connsiteX3" fmla="*/ 15368305 w 16828806"/>
                <a:gd name="connsiteY3" fmla="*/ 18564736 h 18564737"/>
                <a:gd name="connsiteX4" fmla="*/ 13844305 w 16828806"/>
                <a:gd name="connsiteY4" fmla="*/ 18564736 h 18564737"/>
                <a:gd name="connsiteX5" fmla="*/ 15304805 w 16828806"/>
                <a:gd name="connsiteY5" fmla="*/ 16024736 h 18564737"/>
                <a:gd name="connsiteX0" fmla="*/ 0 w 16828806"/>
                <a:gd name="connsiteY0" fmla="*/ 0 h 18564737"/>
                <a:gd name="connsiteX1" fmla="*/ 4868335 w 16828806"/>
                <a:gd name="connsiteY1" fmla="*/ 8466668 h 18564737"/>
                <a:gd name="connsiteX2" fmla="*/ 16828805 w 16828806"/>
                <a:gd name="connsiteY2" fmla="*/ 16024736 h 18564737"/>
                <a:gd name="connsiteX3" fmla="*/ 15368305 w 16828806"/>
                <a:gd name="connsiteY3" fmla="*/ 18564736 h 18564737"/>
                <a:gd name="connsiteX4" fmla="*/ 13844305 w 16828806"/>
                <a:gd name="connsiteY4" fmla="*/ 18564736 h 18564737"/>
                <a:gd name="connsiteX5" fmla="*/ 15304805 w 16828806"/>
                <a:gd name="connsiteY5" fmla="*/ 16024736 h 18564737"/>
                <a:gd name="connsiteX0" fmla="*/ 0 w 15368305"/>
                <a:gd name="connsiteY0" fmla="*/ 0 h 18564737"/>
                <a:gd name="connsiteX1" fmla="*/ 4868335 w 15368305"/>
                <a:gd name="connsiteY1" fmla="*/ 8466668 h 18564737"/>
                <a:gd name="connsiteX2" fmla="*/ 0 w 15368305"/>
                <a:gd name="connsiteY2" fmla="*/ 16933337 h 18564737"/>
                <a:gd name="connsiteX3" fmla="*/ 15368305 w 15368305"/>
                <a:gd name="connsiteY3" fmla="*/ 18564736 h 18564737"/>
                <a:gd name="connsiteX4" fmla="*/ 13844305 w 15368305"/>
                <a:gd name="connsiteY4" fmla="*/ 18564736 h 18564737"/>
                <a:gd name="connsiteX5" fmla="*/ 15304805 w 15368305"/>
                <a:gd name="connsiteY5" fmla="*/ 16024736 h 18564737"/>
                <a:gd name="connsiteX0" fmla="*/ 5080002 w 20384807"/>
                <a:gd name="connsiteY0" fmla="*/ 0 h 18564737"/>
                <a:gd name="connsiteX1" fmla="*/ 9948337 w 20384807"/>
                <a:gd name="connsiteY1" fmla="*/ 8466668 h 18564737"/>
                <a:gd name="connsiteX2" fmla="*/ 5080002 w 20384807"/>
                <a:gd name="connsiteY2" fmla="*/ 16933337 h 18564737"/>
                <a:gd name="connsiteX3" fmla="*/ 0 w 20384807"/>
                <a:gd name="connsiteY3" fmla="*/ 16933337 h 18564737"/>
                <a:gd name="connsiteX4" fmla="*/ 18924307 w 20384807"/>
                <a:gd name="connsiteY4" fmla="*/ 18564736 h 18564737"/>
                <a:gd name="connsiteX5" fmla="*/ 20384807 w 20384807"/>
                <a:gd name="connsiteY5" fmla="*/ 16024736 h 18564737"/>
                <a:gd name="connsiteX0" fmla="*/ 5080002 w 20384807"/>
                <a:gd name="connsiteY0" fmla="*/ 0 h 16933337"/>
                <a:gd name="connsiteX1" fmla="*/ 9948337 w 20384807"/>
                <a:gd name="connsiteY1" fmla="*/ 8466668 h 16933337"/>
                <a:gd name="connsiteX2" fmla="*/ 5080002 w 20384807"/>
                <a:gd name="connsiteY2" fmla="*/ 16933337 h 16933337"/>
                <a:gd name="connsiteX3" fmla="*/ 0 w 20384807"/>
                <a:gd name="connsiteY3" fmla="*/ 16933337 h 16933337"/>
                <a:gd name="connsiteX4" fmla="*/ 4868335 w 20384807"/>
                <a:gd name="connsiteY4" fmla="*/ 8466668 h 16933337"/>
                <a:gd name="connsiteX5" fmla="*/ 20384807 w 20384807"/>
                <a:gd name="connsiteY5" fmla="*/ 16024736 h 16933337"/>
                <a:gd name="connsiteX0" fmla="*/ 5080002 w 9948337"/>
                <a:gd name="connsiteY0" fmla="*/ 0 h 16933337"/>
                <a:gd name="connsiteX1" fmla="*/ 9948337 w 9948337"/>
                <a:gd name="connsiteY1" fmla="*/ 8466668 h 16933337"/>
                <a:gd name="connsiteX2" fmla="*/ 5080002 w 9948337"/>
                <a:gd name="connsiteY2" fmla="*/ 16933337 h 16933337"/>
                <a:gd name="connsiteX3" fmla="*/ 0 w 9948337"/>
                <a:gd name="connsiteY3" fmla="*/ 16933337 h 16933337"/>
                <a:gd name="connsiteX4" fmla="*/ 4868335 w 9948337"/>
                <a:gd name="connsiteY4" fmla="*/ 8466668 h 16933337"/>
                <a:gd name="connsiteX5" fmla="*/ 0 w 9948337"/>
                <a:gd name="connsiteY5" fmla="*/ 0 h 169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48337" h="16933337">
                  <a:moveTo>
                    <a:pt x="5080002" y="0"/>
                  </a:moveTo>
                  <a:lnTo>
                    <a:pt x="9948337" y="8466668"/>
                  </a:lnTo>
                  <a:lnTo>
                    <a:pt x="5080002" y="16933337"/>
                  </a:lnTo>
                  <a:lnTo>
                    <a:pt x="0" y="16933337"/>
                  </a:lnTo>
                  <a:lnTo>
                    <a:pt x="4868335" y="8466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b="1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EmptyMoon" hidden="1">
            <a:extLst>
              <a:ext uri="{FF2B5EF4-FFF2-40B4-BE49-F238E27FC236}">
                <a16:creationId xmlns:a16="http://schemas.microsoft.com/office/drawing/2014/main" id="{B026AE3E-37C8-405D-A04D-09F02FB5404A}"/>
              </a:ext>
            </a:extLst>
          </p:cNvPr>
          <p:cNvGrpSpPr>
            <a:grpSpLocks noChangeAspect="1"/>
          </p:cNvGrpSpPr>
          <p:nvPr userDrawn="1">
            <p:custDataLst>
              <p:tags r:id="rId22"/>
            </p:custDataLst>
          </p:nvPr>
        </p:nvGrpSpPr>
        <p:grpSpPr>
          <a:xfrm>
            <a:off x="9238039" y="1998768"/>
            <a:ext cx="338667" cy="338667"/>
            <a:chOff x="762000" y="1270000"/>
            <a:chExt cx="254000" cy="254000"/>
          </a:xfrm>
          <a:solidFill>
            <a:schemeClr val="bg1"/>
          </a:solidFill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DB74236-1E4A-47D3-8B06-FE4131A6F1D7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F32937C-EE1E-48A4-AB55-C8D2E48782B5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0"/>
              </a:avLst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29" name="QuaterMoon" hidden="1">
            <a:extLst>
              <a:ext uri="{FF2B5EF4-FFF2-40B4-BE49-F238E27FC236}">
                <a16:creationId xmlns:a16="http://schemas.microsoft.com/office/drawing/2014/main" id="{127AC0DF-7C81-40CC-B782-75399532A42A}"/>
              </a:ext>
            </a:extLst>
          </p:cNvPr>
          <p:cNvGrpSpPr>
            <a:grpSpLocks noChangeAspect="1"/>
          </p:cNvGrpSpPr>
          <p:nvPr userDrawn="1">
            <p:custDataLst>
              <p:tags r:id="rId23"/>
            </p:custDataLst>
          </p:nvPr>
        </p:nvGrpSpPr>
        <p:grpSpPr>
          <a:xfrm>
            <a:off x="9238039" y="2676101"/>
            <a:ext cx="338667" cy="338667"/>
            <a:chOff x="762000" y="1270000"/>
            <a:chExt cx="254000" cy="254000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F521C81-C266-4DB0-BE64-1EAA72939F5E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20B63D47-3551-443A-A78D-63E5104F056F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2" name="HalfMoon" hidden="1">
            <a:extLst>
              <a:ext uri="{FF2B5EF4-FFF2-40B4-BE49-F238E27FC236}">
                <a16:creationId xmlns:a16="http://schemas.microsoft.com/office/drawing/2014/main" id="{8B23EAA4-94BA-43B1-8E1F-5ABB3CCE20CE}"/>
              </a:ext>
            </a:extLst>
          </p:cNvPr>
          <p:cNvGrpSpPr>
            <a:grpSpLocks noChangeAspect="1"/>
          </p:cNvGrpSpPr>
          <p:nvPr userDrawn="1">
            <p:custDataLst>
              <p:tags r:id="rId24"/>
            </p:custDataLst>
          </p:nvPr>
        </p:nvGrpSpPr>
        <p:grpSpPr>
          <a:xfrm>
            <a:off x="9238039" y="3353435"/>
            <a:ext cx="338667" cy="338667"/>
            <a:chOff x="762000" y="1270000"/>
            <a:chExt cx="254000" cy="25400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CB251DF-6D7B-44E6-B5E6-01C64D37D48C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966C4B4C-FB48-40CA-8A75-611BDE29A3EF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5" name="3QuaterMoon" hidden="1">
            <a:extLst>
              <a:ext uri="{FF2B5EF4-FFF2-40B4-BE49-F238E27FC236}">
                <a16:creationId xmlns:a16="http://schemas.microsoft.com/office/drawing/2014/main" id="{D5497B87-6FD6-4164-A3EA-2F91B7ADA1EA}"/>
              </a:ext>
            </a:extLst>
          </p:cNvPr>
          <p:cNvGrpSpPr>
            <a:grpSpLocks noChangeAspect="1"/>
          </p:cNvGrpSpPr>
          <p:nvPr userDrawn="1">
            <p:custDataLst>
              <p:tags r:id="rId25"/>
            </p:custDataLst>
          </p:nvPr>
        </p:nvGrpSpPr>
        <p:grpSpPr>
          <a:xfrm>
            <a:off x="9238039" y="4030768"/>
            <a:ext cx="338667" cy="338667"/>
            <a:chOff x="762000" y="1270000"/>
            <a:chExt cx="254000" cy="254000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9580CFD-3614-4378-9AEC-AC8AC501945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8BC4B6C0-CF36-4028-AAB2-9E775C94E173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8" name="FullMoon" hidden="1">
            <a:extLst>
              <a:ext uri="{FF2B5EF4-FFF2-40B4-BE49-F238E27FC236}">
                <a16:creationId xmlns:a16="http://schemas.microsoft.com/office/drawing/2014/main" id="{E17CBF53-B130-4EA2-9843-5223F1B36B5F}"/>
              </a:ext>
            </a:extLst>
          </p:cNvPr>
          <p:cNvGrpSpPr>
            <a:grpSpLocks noChangeAspect="1"/>
          </p:cNvGrpSpPr>
          <p:nvPr userDrawn="1">
            <p:custDataLst>
              <p:tags r:id="rId26"/>
            </p:custDataLst>
          </p:nvPr>
        </p:nvGrpSpPr>
        <p:grpSpPr>
          <a:xfrm>
            <a:off x="9238039" y="4708101"/>
            <a:ext cx="338667" cy="338667"/>
            <a:chOff x="762000" y="1270000"/>
            <a:chExt cx="254000" cy="254000"/>
          </a:xfrm>
          <a:solidFill>
            <a:schemeClr val="accent1"/>
          </a:solidFill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C67032C-A42B-481B-8C08-932498D0DE20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err="1">
                <a:solidFill>
                  <a:schemeClr val="tx1"/>
                </a:solidFill>
              </a:endParaRPr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85B2C722-B017-418D-8DF3-3B11095FA026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16200000"/>
              </a:avLst>
            </a:prstGeom>
            <a:grpFill/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41" name="LegendMoons" hidden="1">
            <a:extLst>
              <a:ext uri="{FF2B5EF4-FFF2-40B4-BE49-F238E27FC236}">
                <a16:creationId xmlns:a16="http://schemas.microsoft.com/office/drawing/2014/main" id="{2701DF0F-0441-43EF-A918-510ECABD5839}"/>
              </a:ext>
            </a:extLst>
          </p:cNvPr>
          <p:cNvGrpSpPr/>
          <p:nvPr userDrawn="1"/>
        </p:nvGrpSpPr>
        <p:grpSpPr bwMode="auto">
          <a:xfrm>
            <a:off x="10430073" y="1079972"/>
            <a:ext cx="1171360" cy="1742021"/>
            <a:chOff x="6655594" y="273840"/>
            <a:chExt cx="878520" cy="1306516"/>
          </a:xfrm>
        </p:grpSpPr>
        <p:grpSp>
          <p:nvGrpSpPr>
            <p:cNvPr id="142" name="MoonLegend1">
              <a:extLst>
                <a:ext uri="{FF2B5EF4-FFF2-40B4-BE49-F238E27FC236}">
                  <a16:creationId xmlns:a16="http://schemas.microsoft.com/office/drawing/2014/main" id="{E7817C02-608B-4D3E-9B97-58ACD5131065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60" name="Oval 38">
                <a:extLst>
                  <a:ext uri="{FF2B5EF4-FFF2-40B4-BE49-F238E27FC236}">
                    <a16:creationId xmlns:a16="http://schemas.microsoft.com/office/drawing/2014/main" id="{F2559550-D6B7-4F80-8C13-C2E9E31F16A8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61" name="Arc 39">
                <a:extLst>
                  <a:ext uri="{FF2B5EF4-FFF2-40B4-BE49-F238E27FC236}">
                    <a16:creationId xmlns:a16="http://schemas.microsoft.com/office/drawing/2014/main" id="{1268662D-0014-4C56-A4D6-B25F52590ABC}"/>
                  </a:ext>
                </a:extLst>
              </p:cNvPr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43" name="MoonLegend2">
              <a:extLst>
                <a:ext uri="{FF2B5EF4-FFF2-40B4-BE49-F238E27FC236}">
                  <a16:creationId xmlns:a16="http://schemas.microsoft.com/office/drawing/2014/main" id="{E8FD5AA1-E724-4D21-B4C8-FEB3492C4137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58" name="Oval 41">
                <a:extLst>
                  <a:ext uri="{FF2B5EF4-FFF2-40B4-BE49-F238E27FC236}">
                    <a16:creationId xmlns:a16="http://schemas.microsoft.com/office/drawing/2014/main" id="{F74C975A-DC07-40C6-A86B-81F1CC4CF81F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9" name="Arc 42">
                <a:extLst>
                  <a:ext uri="{FF2B5EF4-FFF2-40B4-BE49-F238E27FC236}">
                    <a16:creationId xmlns:a16="http://schemas.microsoft.com/office/drawing/2014/main" id="{3A4BC6DC-60A8-47ED-A2A7-B87B71C79F70}"/>
                  </a:ext>
                </a:extLst>
              </p:cNvPr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44" name="MoonLegend4">
              <a:extLst>
                <a:ext uri="{FF2B5EF4-FFF2-40B4-BE49-F238E27FC236}">
                  <a16:creationId xmlns:a16="http://schemas.microsoft.com/office/drawing/2014/main" id="{1E4F16E6-8DCA-4B3C-AA9B-D48E0B6D624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56" name="Oval 47">
                <a:extLst>
                  <a:ext uri="{FF2B5EF4-FFF2-40B4-BE49-F238E27FC236}">
                    <a16:creationId xmlns:a16="http://schemas.microsoft.com/office/drawing/2014/main" id="{898C5F0A-478E-470C-982F-2E26D747A3E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7" name="Arc 48">
                <a:extLst>
                  <a:ext uri="{FF2B5EF4-FFF2-40B4-BE49-F238E27FC236}">
                    <a16:creationId xmlns:a16="http://schemas.microsoft.com/office/drawing/2014/main" id="{7C443F42-6F9B-482C-841F-62BA4655B851}"/>
                  </a:ext>
                </a:extLst>
              </p:cNvPr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45" name="MoonLegend5">
              <a:extLst>
                <a:ext uri="{FF2B5EF4-FFF2-40B4-BE49-F238E27FC236}">
                  <a16:creationId xmlns:a16="http://schemas.microsoft.com/office/drawing/2014/main" id="{8558EC37-F79C-4776-89A8-1D03FC887C68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154" name="Oval 50">
                <a:extLst>
                  <a:ext uri="{FF2B5EF4-FFF2-40B4-BE49-F238E27FC236}">
                    <a16:creationId xmlns:a16="http://schemas.microsoft.com/office/drawing/2014/main" id="{A2F6E53D-5350-44E3-8AA3-52097A5A8D8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5" name="Oval 51">
                <a:extLst>
                  <a:ext uri="{FF2B5EF4-FFF2-40B4-BE49-F238E27FC236}">
                    <a16:creationId xmlns:a16="http://schemas.microsoft.com/office/drawing/2014/main" id="{92BFE9E3-1B7F-4895-A7F8-1627B98BF2C6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sp>
          <p:nvSpPr>
            <p:cNvPr id="146" name="Legend1">
              <a:extLst>
                <a:ext uri="{FF2B5EF4-FFF2-40B4-BE49-F238E27FC236}">
                  <a16:creationId xmlns:a16="http://schemas.microsoft.com/office/drawing/2014/main" id="{3D90066E-51CA-4E5E-BCA4-7D66A87AF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28654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47" name="Legend2">
              <a:extLst>
                <a:ext uri="{FF2B5EF4-FFF2-40B4-BE49-F238E27FC236}">
                  <a16:creationId xmlns:a16="http://schemas.microsoft.com/office/drawing/2014/main" id="{A582AE82-DCBA-4F99-B2A9-C39B060FD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561178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48" name="Legend3">
              <a:extLst>
                <a:ext uri="{FF2B5EF4-FFF2-40B4-BE49-F238E27FC236}">
                  <a16:creationId xmlns:a16="http://schemas.microsoft.com/office/drawing/2014/main" id="{89C26EF8-921C-4691-95F5-5B98009B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835817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49" name="Legend4">
              <a:extLst>
                <a:ext uri="{FF2B5EF4-FFF2-40B4-BE49-F238E27FC236}">
                  <a16:creationId xmlns:a16="http://schemas.microsoft.com/office/drawing/2014/main" id="{8D9E11E7-B58F-4F18-9786-EAB450584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110728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sp>
          <p:nvSpPr>
            <p:cNvPr id="150" name="Legend5">
              <a:extLst>
                <a:ext uri="{FF2B5EF4-FFF2-40B4-BE49-F238E27FC236}">
                  <a16:creationId xmlns:a16="http://schemas.microsoft.com/office/drawing/2014/main" id="{64BD0368-1020-4116-B812-82FC1D526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1383505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3770">
                <a:buClr>
                  <a:schemeClr val="tx2"/>
                </a:buClr>
              </a:pPr>
              <a:r>
                <a:rPr lang="en-US" sz="1600">
                  <a:latin typeface="+mn-lt"/>
                </a:rPr>
                <a:t>Legend</a:t>
              </a:r>
            </a:p>
          </p:txBody>
        </p:sp>
        <p:grpSp>
          <p:nvGrpSpPr>
            <p:cNvPr id="151" name="MoonLegend3">
              <a:extLst>
                <a:ext uri="{FF2B5EF4-FFF2-40B4-BE49-F238E27FC236}">
                  <a16:creationId xmlns:a16="http://schemas.microsoft.com/office/drawing/2014/main" id="{77ED8B01-5070-497E-B24B-3D57BB97ECB7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152" name="Oval 47">
                <a:extLst>
                  <a:ext uri="{FF2B5EF4-FFF2-40B4-BE49-F238E27FC236}">
                    <a16:creationId xmlns:a16="http://schemas.microsoft.com/office/drawing/2014/main" id="{3B19EDBE-EA57-4721-9D63-C4EA585254A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153" name="Arc 48">
                <a:extLst>
                  <a:ext uri="{FF2B5EF4-FFF2-40B4-BE49-F238E27FC236}">
                    <a16:creationId xmlns:a16="http://schemas.microsoft.com/office/drawing/2014/main" id="{2873AB9A-447F-4EAA-B438-00704BF5D66A}"/>
                  </a:ext>
                </a:extLst>
              </p:cNvPr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76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hf sldNum="0" hdr="0"/>
  <p:txStyles>
    <p:titleStyle>
      <a:lvl1pPr algn="l" defTabSz="1218026" rtl="0" eaLnBrk="1" fontAlgn="base" hangingPunct="1">
        <a:spcBef>
          <a:spcPct val="0"/>
        </a:spcBef>
        <a:spcAft>
          <a:spcPct val="0"/>
        </a:spcAft>
        <a:tabLst>
          <a:tab pos="367135" algn="l"/>
        </a:tabLst>
        <a:defRPr lang="x-none" sz="2667" b="1" baseline="0" noProof="0" dirty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2pPr>
      <a:lvl3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3pPr>
      <a:lvl4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4pPr>
      <a:lvl5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5pPr>
      <a:lvl6pPr marL="621970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6pPr>
      <a:lvl7pPr marL="1243941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7pPr>
      <a:lvl8pPr marL="1865909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8pPr>
      <a:lvl9pPr marL="2487880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9pPr>
    </p:titleStyle>
    <p:bodyStyle>
      <a:lvl1pPr marL="0" indent="0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2133" baseline="0">
          <a:solidFill>
            <a:schemeClr val="tx1"/>
          </a:solidFill>
          <a:latin typeface="+mn-lt"/>
          <a:ea typeface="+mn-ea"/>
          <a:cs typeface="+mn-cs"/>
        </a:defRPr>
      </a:lvl1pPr>
      <a:lvl2pPr marL="258227" indent="-256111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•"/>
        <a:defRPr lang="x-none" sz="2133" baseline="0">
          <a:solidFill>
            <a:schemeClr val="tx1"/>
          </a:solidFill>
          <a:latin typeface="+mn-lt"/>
        </a:defRPr>
      </a:lvl2pPr>
      <a:lvl3pPr marL="609585" indent="-35355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lang="x-none" sz="2133" baseline="0">
          <a:solidFill>
            <a:schemeClr val="tx1"/>
          </a:solidFill>
          <a:latin typeface="+mn-lt"/>
        </a:defRPr>
      </a:lvl3pPr>
      <a:lvl4pPr marL="816844" indent="-20725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•"/>
        <a:defRPr lang="x-none" sz="2133" baseline="0">
          <a:solidFill>
            <a:schemeClr val="tx1"/>
          </a:solidFill>
          <a:latin typeface="+mn-lt"/>
        </a:defRPr>
      </a:lvl4pPr>
      <a:lvl5pPr marL="999719" indent="-170684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lang="x-none" sz="2133" baseline="0">
          <a:solidFill>
            <a:schemeClr val="tx1"/>
          </a:solidFill>
          <a:latin typeface="+mn-lt"/>
        </a:defRPr>
      </a:lvl5pPr>
      <a:lvl6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6pPr>
      <a:lvl7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7pPr>
      <a:lvl8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8pPr>
      <a:lvl9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97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94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909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788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985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182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379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576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3860F85-47E9-4B23-BE15-2605382762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88953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00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b="1" i="0" kern="1200">
          <a:solidFill>
            <a:srgbClr val="D900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36">
          <p15:clr>
            <a:srgbClr val="F26B43"/>
          </p15:clr>
        </p15:guide>
        <p15:guide id="2" pos="427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8A10F16-300D-46A0-986A-864751DAE8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115412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60" imgH="360" progId="">
                  <p:embed/>
                </p:oleObj>
              </mc:Choice>
              <mc:Fallback>
                <p:oleObj name="think-cell Slide" r:id="rId18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 userDrawn="1"/>
        </p:nvSpPr>
        <p:spPr>
          <a:xfrm>
            <a:off x="81711" y="6000750"/>
            <a:ext cx="580026" cy="727098"/>
          </a:xfrm>
          <a:prstGeom prst="rect">
            <a:avLst/>
          </a:prstGeom>
        </p:spPr>
        <p:txBody>
          <a:bodyPr anchor="b" anchorCtr="0"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862C723E-44D7-48F2-857F-170703225D2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7" y="6237934"/>
            <a:ext cx="1276350" cy="489414"/>
          </a:xfrm>
          <a:prstGeom prst="rect">
            <a:avLst/>
          </a:prstGeom>
        </p:spPr>
      </p:pic>
      <p:pic>
        <p:nvPicPr>
          <p:cNvPr id="10" name="Logo">
            <a:hlinkClick r:id="rId21" action="ppaction://hlinksldjump"/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1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DDD4F60-5B24-4D99-8A75-B000B24BE8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8938649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360" imgH="360" progId="">
                  <p:embed/>
                </p:oleObj>
              </mc:Choice>
              <mc:Fallback>
                <p:oleObj name="think-cell Slide" r:id="rId24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54" name="Content Placeholder 7"/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4" r:id="rId17"/>
    <p:sldLayoutId id="2147483745" r:id="rId18"/>
    <p:sldLayoutId id="2147483746" r:id="rId19"/>
    <p:sldLayoutId id="2147483747" r:id="rId20"/>
  </p:sldLayoutIdLst>
  <p:hf hdr="0" ftr="0" dt="0"/>
  <p:txStyles>
    <p:titleStyle>
      <a:lvl1pPr algn="l" defTabSz="1219170" rtl="0" eaLnBrk="1" latinLnBrk="0" hangingPunct="1">
        <a:lnSpc>
          <a:spcPts val="2667"/>
        </a:lnSpc>
        <a:spcBef>
          <a:spcPct val="0"/>
        </a:spcBef>
        <a:buNone/>
        <a:defRPr sz="18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B8C958D-9BFD-424C-8E6C-F4984EB41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328426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48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  <p:pic>
        <p:nvPicPr>
          <p:cNvPr id="31" name="Content Placeholder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17" y="6309007"/>
            <a:ext cx="710464" cy="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8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</p:sldLayoutIdLst>
  <p:hf hdr="0" ftr="0" dt="0"/>
  <p:txStyles>
    <p:titleStyle>
      <a:lvl1pPr algn="l" defTabSz="1219170" rtl="0" eaLnBrk="1" latinLnBrk="0" hangingPunct="1">
        <a:lnSpc>
          <a:spcPts val="2667"/>
        </a:lnSpc>
        <a:spcBef>
          <a:spcPct val="0"/>
        </a:spcBef>
        <a:buNone/>
        <a:defRPr sz="18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01">
          <p15:clr>
            <a:srgbClr val="F26B43"/>
          </p15:clr>
        </p15:guide>
        <p15:guide id="2" pos="27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pos="5896">
          <p15:clr>
            <a:srgbClr val="F26B43"/>
          </p15:clr>
        </p15:guide>
        <p15:guide id="5" pos="7401">
          <p15:clr>
            <a:srgbClr val="F26B43"/>
          </p15:clr>
        </p15:guide>
        <p15:guide id="6" orient="horz" pos="3732">
          <p15:clr>
            <a:srgbClr val="F26B43"/>
          </p15:clr>
        </p15:guide>
        <p15:guide id="7" orient="horz" pos="278">
          <p15:clr>
            <a:srgbClr val="F26B43"/>
          </p15:clr>
        </p15:guide>
        <p15:guide id="8" pos="3840">
          <p15:clr>
            <a:srgbClr val="F26B43"/>
          </p15:clr>
        </p15:guide>
        <p15:guide id="9" pos="3976">
          <p15:clr>
            <a:srgbClr val="F26B43"/>
          </p15:clr>
        </p15:guide>
        <p15:guide id="10" pos="3704">
          <p15:clr>
            <a:srgbClr val="F26B43"/>
          </p15:clr>
        </p15:guide>
        <p15:guide id="11" orient="horz" pos="216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58E0C1E-1B0B-424A-B850-5976923C9B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484805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60" imgH="360" progId="">
                  <p:embed/>
                </p:oleObj>
              </mc:Choice>
              <mc:Fallback>
                <p:oleObj name="think-cell Slide" r:id="rId17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9573"/>
            <a:ext cx="11306175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2913" y="1916113"/>
            <a:ext cx="11306175" cy="426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 userDrawn="1"/>
        </p:nvSpPr>
        <p:spPr>
          <a:xfrm>
            <a:off x="81711" y="6000750"/>
            <a:ext cx="580026" cy="727098"/>
          </a:xfrm>
          <a:prstGeom prst="rect">
            <a:avLst/>
          </a:prstGeom>
        </p:spPr>
        <p:txBody>
          <a:bodyPr anchor="b" anchorCtr="0"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862C723E-44D7-48F2-857F-170703225D2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hlinkClick r:id="rId19" action="ppaction://hlinksldjump"/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7" y="6237934"/>
            <a:ext cx="1276350" cy="489414"/>
          </a:xfrm>
          <a:prstGeom prst="rect">
            <a:avLst/>
          </a:prstGeom>
        </p:spPr>
      </p:pic>
      <p:pic>
        <p:nvPicPr>
          <p:cNvPr id="10" name="Logo">
            <a:hlinkClick r:id="rId21" action="ppaction://hlinksldjump"/>
            <a:extLst>
              <a:ext uri="{FF2B5EF4-FFF2-40B4-BE49-F238E27FC236}">
                <a16:creationId xmlns:a16="http://schemas.microsoft.com/office/drawing/2014/main" id="{EB780F48-BC41-4052-AD8C-41396B54BFB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92177"/>
            <a:ext cx="2433241" cy="4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0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6" r:id="rId13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 cap="none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1588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ymbol" panose="05050102010706020507" pitchFamily="18" charset="2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5882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195887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432948" indent="-237061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72125" indent="-239178" algn="l" defTabSz="121917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&gt;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501">
          <p15:clr>
            <a:srgbClr val="F26B43"/>
          </p15:clr>
        </p15:guide>
        <p15:guide id="3" pos="279">
          <p15:clr>
            <a:srgbClr val="F26B43"/>
          </p15:clr>
        </p15:guide>
        <p15:guide id="4" orient="horz" pos="1207">
          <p15:clr>
            <a:srgbClr val="F26B43"/>
          </p15:clr>
        </p15:guide>
        <p15:guide id="5" pos="5896">
          <p15:clr>
            <a:srgbClr val="F26B43"/>
          </p15:clr>
        </p15:guide>
        <p15:guide id="6" pos="7401">
          <p15:clr>
            <a:srgbClr val="F26B43"/>
          </p15:clr>
        </p15:guide>
        <p15:guide id="7" orient="horz" pos="3732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pos="3976">
          <p15:clr>
            <a:srgbClr val="F26B43"/>
          </p15:clr>
        </p15:guide>
        <p15:guide id="11" pos="3704">
          <p15:clr>
            <a:srgbClr val="F26B43"/>
          </p15:clr>
        </p15:guide>
        <p15:guide id="1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3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3365A5-B850-4452-81AF-322F3D3541D9}"/>
              </a:ext>
            </a:extLst>
          </p:cNvPr>
          <p:cNvSpPr txBox="1"/>
          <p:nvPr/>
        </p:nvSpPr>
        <p:spPr>
          <a:xfrm>
            <a:off x="675747" y="1774589"/>
            <a:ext cx="9299526" cy="2215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0">
              <a:spcBef>
                <a:spcPts val="2800"/>
              </a:spcBef>
              <a:buFont typeface="+mj-lt"/>
              <a:defRPr/>
            </a:pPr>
            <a:r>
              <a:rPr lang="ru-RU" sz="4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Новые цели ведения пациентов с ЛАГ</a:t>
            </a:r>
            <a:endParaRPr lang="ru-RU" sz="4000" b="1" i="1" dirty="0">
              <a:solidFill>
                <a:prstClr val="black"/>
              </a:solidFill>
              <a:latin typeface="Museo Sans Cyrl 100" panose="02000000000000000000" pitchFamily="2" charset="-52"/>
              <a:cs typeface="Times New Roman" panose="02020603050405020304" pitchFamily="18" charset="0"/>
            </a:endParaRPr>
          </a:p>
        </p:txBody>
      </p:sp>
      <p:pic>
        <p:nvPicPr>
          <p:cNvPr id="8" name="Picture Placeholder 11" descr="Untitled-1">
            <a:extLst>
              <a:ext uri="{FF2B5EF4-FFF2-40B4-BE49-F238E27FC236}">
                <a16:creationId xmlns:a16="http://schemas.microsoft.com/office/drawing/2014/main" id="{42C0C11A-3C1A-4069-AF7E-6EC8DE835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7810" y="-13970"/>
            <a:ext cx="10664190" cy="6871970"/>
          </a:xfrm>
          <a:prstGeom prst="rect">
            <a:avLst/>
          </a:prstGeom>
        </p:spPr>
      </p:pic>
      <p:cxnSp>
        <p:nvCxnSpPr>
          <p:cNvPr id="9" name="Straight Connector 14">
            <a:extLst>
              <a:ext uri="{FF2B5EF4-FFF2-40B4-BE49-F238E27FC236}">
                <a16:creationId xmlns:a16="http://schemas.microsoft.com/office/drawing/2014/main" id="{6C319C23-023C-4D6F-9844-F145B4B6B090}"/>
              </a:ext>
            </a:extLst>
          </p:cNvPr>
          <p:cNvCxnSpPr/>
          <p:nvPr/>
        </p:nvCxnSpPr>
        <p:spPr>
          <a:xfrm>
            <a:off x="1242060" y="3797309"/>
            <a:ext cx="4853940" cy="0"/>
          </a:xfrm>
          <a:prstGeom prst="line">
            <a:avLst/>
          </a:prstGeom>
          <a:ln w="79375" cap="sq">
            <a:solidFill>
              <a:srgbClr val="CC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D2FDC8F-207C-4838-947D-EBE91E1FD83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828959" cy="137171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458CA120-A310-47EE-A86D-4E79707B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104" y="32450"/>
            <a:ext cx="7592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730250"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004888"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279525" indent="-182563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Филиал ООО «Джонсон </a:t>
            </a:r>
            <a:r>
              <a:rPr kumimoji="0" lang="en-US" alt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&amp;</a:t>
            </a:r>
            <a:r>
              <a:rPr kumimoji="0" lang="ru-RU" alt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 Джонсон» в Республике Казахстан</a:t>
            </a:r>
            <a:endParaRPr kumimoji="0" lang="ru-RU" altLang="ru-RU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A203D-1708-44C6-8E61-0D30B9C9C9EC}"/>
              </a:ext>
            </a:extLst>
          </p:cNvPr>
          <p:cNvSpPr/>
          <p:nvPr/>
        </p:nvSpPr>
        <p:spPr>
          <a:xfrm>
            <a:off x="158269" y="6109217"/>
            <a:ext cx="2167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55555"/>
                </a:solidFill>
                <a:latin typeface="Arial" panose="020B0604020202020204" pitchFamily="34" charset="0"/>
              </a:rPr>
              <a:t>Job code: CP-248940</a:t>
            </a:r>
            <a:endParaRPr lang="ru-RU" sz="1600" dirty="0"/>
          </a:p>
        </p:txBody>
      </p:sp>
      <p:sp>
        <p:nvSpPr>
          <p:cNvPr id="14" name="Заголовок 13"/>
          <p:cNvSpPr txBox="1">
            <a:spLocks/>
          </p:cNvSpPr>
          <p:nvPr/>
        </p:nvSpPr>
        <p:spPr>
          <a:xfrm>
            <a:off x="0" y="6162604"/>
            <a:ext cx="2812473" cy="598741"/>
          </a:xfrm>
          <a:prstGeom prst="rect">
            <a:avLst/>
          </a:prstGeom>
          <a:noFill/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Date of preparation: August 2021</a:t>
            </a:r>
            <a:r>
              <a:rPr lang="ru-RU" sz="160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DDE756-AD49-4FB8-BEF0-207E0EB4AB3C}"/>
              </a:ext>
            </a:extLst>
          </p:cNvPr>
          <p:cNvSpPr txBox="1"/>
          <p:nvPr/>
        </p:nvSpPr>
        <p:spPr>
          <a:xfrm>
            <a:off x="2970742" y="6104844"/>
            <a:ext cx="6206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Материал предназначен для медицинских и фармацевтических работников. Материал разработан медицинским отделом Филиала ООО «</a:t>
            </a:r>
            <a:r>
              <a:rPr lang="ru-RU" sz="1400" dirty="0" err="1"/>
              <a:t>Johnson&amp;Johnson</a:t>
            </a:r>
            <a:r>
              <a:rPr lang="ru-RU" sz="1400" dirty="0"/>
              <a:t>» в Республике Казахстан </a:t>
            </a:r>
          </a:p>
        </p:txBody>
      </p:sp>
    </p:spTree>
    <p:extLst>
      <p:ext uri="{BB962C8B-B14F-4D97-AF65-F5344CB8AC3E}">
        <p14:creationId xmlns:p14="http://schemas.microsoft.com/office/powerpoint/2010/main" val="142454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E1B815C6-B914-4849-B611-FA953485B410}"/>
              </a:ext>
            </a:extLst>
          </p:cNvPr>
          <p:cNvSpPr txBox="1">
            <a:spLocks/>
          </p:cNvSpPr>
          <p:nvPr/>
        </p:nvSpPr>
        <p:spPr>
          <a:xfrm>
            <a:off x="351986" y="927796"/>
            <a:ext cx="1148802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ru-RU" sz="2400" kern="0" dirty="0">
                <a:solidFill>
                  <a:srgbClr val="002060"/>
                </a:solidFill>
                <a:latin typeface="Arial"/>
              </a:rPr>
              <a:t>Профиль низкого риска</a:t>
            </a:r>
            <a:r>
              <a:rPr lang="en-GB" sz="2400" kern="0" dirty="0">
                <a:solidFill>
                  <a:srgbClr val="002060"/>
                </a:solidFill>
                <a:latin typeface="Arial"/>
              </a:rPr>
              <a:t> </a:t>
            </a:r>
            <a:r>
              <a:rPr lang="ru-RU" sz="2400" kern="0" dirty="0">
                <a:solidFill>
                  <a:srgbClr val="002060"/>
                </a:solidFill>
                <a:latin typeface="Arial"/>
              </a:rPr>
              <a:t>на исходном этапе является предиктором более благоприятных показателей отдаленных исходов</a:t>
            </a:r>
            <a:endParaRPr lang="en-GB" sz="2400" kern="0" dirty="0">
              <a:solidFill>
                <a:srgbClr val="002060"/>
              </a:solidFill>
              <a:latin typeface="Arial"/>
            </a:endParaRPr>
          </a:p>
        </p:txBody>
      </p:sp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B81D974A-965E-42BC-A8A4-F813CDB4D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877193"/>
              </p:ext>
            </p:extLst>
          </p:nvPr>
        </p:nvGraphicFramePr>
        <p:xfrm>
          <a:off x="6477748" y="3968813"/>
          <a:ext cx="4267089" cy="960120"/>
        </p:xfrm>
        <a:graphic>
          <a:graphicData uri="http://schemas.openxmlformats.org/drawingml/2006/table">
            <a:tbl>
              <a:tblPr firstRow="1" bandRow="1"/>
              <a:tblGrid>
                <a:gridCol w="120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ru-RU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Выживаемость</a:t>
                      </a:r>
                      <a:endParaRPr lang="de-CH" sz="11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000" marR="81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низкий риск</a:t>
                      </a:r>
                      <a:endParaRPr lang="de-CH" sz="11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1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промежуточный риск</a:t>
                      </a:r>
                      <a:endParaRPr lang="de-CH" sz="11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высокий риск</a:t>
                      </a:r>
                      <a:endParaRPr lang="de-CH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de-CH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ru-RU" sz="1100" b="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-летняя</a:t>
                      </a:r>
                      <a:endParaRPr lang="de-CH" sz="1100" b="1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000" marR="81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4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4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  <a:r>
                        <a:rPr lang="en-GB" sz="14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GB" sz="14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de-CH" sz="14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de-CH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ru-RU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-летняя</a:t>
                      </a:r>
                      <a:endParaRPr lang="de-CH" sz="1100" b="1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000" marR="81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4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4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de-CH" sz="14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de-CH" sz="1100" b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ru-RU" sz="1100" b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-летняя</a:t>
                      </a:r>
                      <a:endParaRPr lang="de-CH" sz="1100" b="1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000" marR="81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4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4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de-CH" sz="14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r>
                        <a:rPr lang="de-CH" sz="1400" b="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de-CH" sz="14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10FC614-3676-4C83-8009-704F8880D666}"/>
              </a:ext>
            </a:extLst>
          </p:cNvPr>
          <p:cNvSpPr txBox="1"/>
          <p:nvPr/>
        </p:nvSpPr>
        <p:spPr>
          <a:xfrm>
            <a:off x="-809610" y="6422544"/>
            <a:ext cx="3520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2060"/>
                </a:solidFill>
                <a:cs typeface="Arial" pitchFamily="34" charset="0"/>
              </a:rPr>
              <a:t>Kylhammar D, </a:t>
            </a:r>
            <a:r>
              <a:rPr lang="en-GB" sz="1200" i="1" dirty="0">
                <a:solidFill>
                  <a:srgbClr val="002060"/>
                </a:solidFill>
                <a:cs typeface="Arial" pitchFamily="34" charset="0"/>
              </a:rPr>
              <a:t>et al. Eur Heart J </a:t>
            </a:r>
            <a:r>
              <a:rPr lang="en-GB" sz="1200" dirty="0">
                <a:solidFill>
                  <a:srgbClr val="002060"/>
                </a:solidFill>
                <a:cs typeface="Arial" pitchFamily="34" charset="0"/>
              </a:rPr>
              <a:t>2017</a:t>
            </a:r>
          </a:p>
        </p:txBody>
      </p:sp>
      <p:grpSp>
        <p:nvGrpSpPr>
          <p:cNvPr id="46" name="Group 10">
            <a:extLst>
              <a:ext uri="{FF2B5EF4-FFF2-40B4-BE49-F238E27FC236}">
                <a16:creationId xmlns:a16="http://schemas.microsoft.com/office/drawing/2014/main" id="{8C46C643-8FA4-4234-A7CA-B5430994FBF1}"/>
              </a:ext>
            </a:extLst>
          </p:cNvPr>
          <p:cNvGrpSpPr/>
          <p:nvPr/>
        </p:nvGrpSpPr>
        <p:grpSpPr>
          <a:xfrm>
            <a:off x="452367" y="2456515"/>
            <a:ext cx="5967922" cy="3217500"/>
            <a:chOff x="495436" y="2175584"/>
            <a:chExt cx="4278798" cy="2854558"/>
          </a:xfrm>
        </p:grpSpPr>
        <p:sp>
          <p:nvSpPr>
            <p:cNvPr id="47" name="TextBox 13">
              <a:extLst>
                <a:ext uri="{FF2B5EF4-FFF2-40B4-BE49-F238E27FC236}">
                  <a16:creationId xmlns:a16="http://schemas.microsoft.com/office/drawing/2014/main" id="{C0302A68-20A1-4AF5-801C-EB38C9761282}"/>
                </a:ext>
              </a:extLst>
            </p:cNvPr>
            <p:cNvSpPr txBox="1"/>
            <p:nvPr/>
          </p:nvSpPr>
          <p:spPr>
            <a:xfrm>
              <a:off x="2092924" y="4729778"/>
              <a:ext cx="753653" cy="300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Годы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grpSp>
          <p:nvGrpSpPr>
            <p:cNvPr id="48" name="Group 17">
              <a:extLst>
                <a:ext uri="{FF2B5EF4-FFF2-40B4-BE49-F238E27FC236}">
                  <a16:creationId xmlns:a16="http://schemas.microsoft.com/office/drawing/2014/main" id="{6258E383-7C97-4570-B9A4-174C26D12D82}"/>
                </a:ext>
              </a:extLst>
            </p:cNvPr>
            <p:cNvGrpSpPr/>
            <p:nvPr/>
          </p:nvGrpSpPr>
          <p:grpSpPr>
            <a:xfrm>
              <a:off x="495436" y="2175584"/>
              <a:ext cx="4278798" cy="2591640"/>
              <a:chOff x="6527089" y="2401150"/>
              <a:chExt cx="4458016" cy="2591640"/>
            </a:xfrm>
          </p:grpSpPr>
          <p:sp>
            <p:nvSpPr>
              <p:cNvPr id="49" name="TextBox 12">
                <a:extLst>
                  <a:ext uri="{FF2B5EF4-FFF2-40B4-BE49-F238E27FC236}">
                    <a16:creationId xmlns:a16="http://schemas.microsoft.com/office/drawing/2014/main" id="{5EBF3C71-3645-4526-A4F3-AB18FA2C9A98}"/>
                  </a:ext>
                </a:extLst>
              </p:cNvPr>
              <p:cNvSpPr txBox="1"/>
              <p:nvPr/>
            </p:nvSpPr>
            <p:spPr>
              <a:xfrm rot="16200000">
                <a:off x="5584628" y="3470409"/>
                <a:ext cx="2160811" cy="275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Выживаемость </a:t>
                </a:r>
                <a:endPara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0" name="TextBox 14">
                <a:extLst>
                  <a:ext uri="{FF2B5EF4-FFF2-40B4-BE49-F238E27FC236}">
                    <a16:creationId xmlns:a16="http://schemas.microsoft.com/office/drawing/2014/main" id="{A8B3EC65-5F0C-4C70-9B48-F673968A7BE2}"/>
                  </a:ext>
                </a:extLst>
              </p:cNvPr>
              <p:cNvSpPr txBox="1"/>
              <p:nvPr/>
            </p:nvSpPr>
            <p:spPr>
              <a:xfrm>
                <a:off x="6814920" y="4454871"/>
                <a:ext cx="437312" cy="27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0.0</a:t>
                </a:r>
              </a:p>
            </p:txBody>
          </p:sp>
          <p:sp>
            <p:nvSpPr>
              <p:cNvPr id="51" name="TextBox 15">
                <a:extLst>
                  <a:ext uri="{FF2B5EF4-FFF2-40B4-BE49-F238E27FC236}">
                    <a16:creationId xmlns:a16="http://schemas.microsoft.com/office/drawing/2014/main" id="{6139F49E-425B-4E14-84F0-2DE5B00094D8}"/>
                  </a:ext>
                </a:extLst>
              </p:cNvPr>
              <p:cNvSpPr txBox="1"/>
              <p:nvPr/>
            </p:nvSpPr>
            <p:spPr>
              <a:xfrm>
                <a:off x="6814920" y="4044128"/>
                <a:ext cx="437312" cy="27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0.2</a:t>
                </a:r>
              </a:p>
            </p:txBody>
          </p:sp>
          <p:sp>
            <p:nvSpPr>
              <p:cNvPr id="52" name="TextBox 16">
                <a:extLst>
                  <a:ext uri="{FF2B5EF4-FFF2-40B4-BE49-F238E27FC236}">
                    <a16:creationId xmlns:a16="http://schemas.microsoft.com/office/drawing/2014/main" id="{E31E2247-41F9-45E1-B5A3-2B4A3129C2DF}"/>
                  </a:ext>
                </a:extLst>
              </p:cNvPr>
              <p:cNvSpPr txBox="1"/>
              <p:nvPr/>
            </p:nvSpPr>
            <p:spPr>
              <a:xfrm>
                <a:off x="6814920" y="3633384"/>
                <a:ext cx="437312" cy="27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0.4</a:t>
                </a:r>
              </a:p>
            </p:txBody>
          </p:sp>
          <p:sp>
            <p:nvSpPr>
              <p:cNvPr id="53" name="TextBox 17">
                <a:extLst>
                  <a:ext uri="{FF2B5EF4-FFF2-40B4-BE49-F238E27FC236}">
                    <a16:creationId xmlns:a16="http://schemas.microsoft.com/office/drawing/2014/main" id="{EDC10739-85BB-4518-B1D4-0BAD9ACF42E1}"/>
                  </a:ext>
                </a:extLst>
              </p:cNvPr>
              <p:cNvSpPr txBox="1"/>
              <p:nvPr/>
            </p:nvSpPr>
            <p:spPr>
              <a:xfrm>
                <a:off x="6814920" y="3222639"/>
                <a:ext cx="437312" cy="27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0.6</a:t>
                </a:r>
              </a:p>
            </p:txBody>
          </p:sp>
          <p:sp>
            <p:nvSpPr>
              <p:cNvPr id="54" name="TextBox 18">
                <a:extLst>
                  <a:ext uri="{FF2B5EF4-FFF2-40B4-BE49-F238E27FC236}">
                    <a16:creationId xmlns:a16="http://schemas.microsoft.com/office/drawing/2014/main" id="{8F156492-8398-4AFF-BD78-D28080516B3B}"/>
                  </a:ext>
                </a:extLst>
              </p:cNvPr>
              <p:cNvSpPr txBox="1"/>
              <p:nvPr/>
            </p:nvSpPr>
            <p:spPr>
              <a:xfrm>
                <a:off x="6814920" y="2811894"/>
                <a:ext cx="437312" cy="27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0.8</a:t>
                </a:r>
              </a:p>
            </p:txBody>
          </p:sp>
          <p:sp>
            <p:nvSpPr>
              <p:cNvPr id="55" name="TextBox 19">
                <a:extLst>
                  <a:ext uri="{FF2B5EF4-FFF2-40B4-BE49-F238E27FC236}">
                    <a16:creationId xmlns:a16="http://schemas.microsoft.com/office/drawing/2014/main" id="{813626F1-C3CC-4D81-BA37-23F5C6D9AE67}"/>
                  </a:ext>
                </a:extLst>
              </p:cNvPr>
              <p:cNvSpPr txBox="1"/>
              <p:nvPr/>
            </p:nvSpPr>
            <p:spPr>
              <a:xfrm>
                <a:off x="6814920" y="2401150"/>
                <a:ext cx="437312" cy="27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1.0</a:t>
                </a:r>
              </a:p>
            </p:txBody>
          </p:sp>
          <p:sp>
            <p:nvSpPr>
              <p:cNvPr id="56" name="TextBox 20">
                <a:extLst>
                  <a:ext uri="{FF2B5EF4-FFF2-40B4-BE49-F238E27FC236}">
                    <a16:creationId xmlns:a16="http://schemas.microsoft.com/office/drawing/2014/main" id="{20B91FEF-9187-4170-8FAA-D99E5F680CD4}"/>
                  </a:ext>
                </a:extLst>
              </p:cNvPr>
              <p:cNvSpPr txBox="1"/>
              <p:nvPr/>
            </p:nvSpPr>
            <p:spPr>
              <a:xfrm>
                <a:off x="7265291" y="4701811"/>
                <a:ext cx="437312" cy="27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57" name="TextBox 21">
                <a:extLst>
                  <a:ext uri="{FF2B5EF4-FFF2-40B4-BE49-F238E27FC236}">
                    <a16:creationId xmlns:a16="http://schemas.microsoft.com/office/drawing/2014/main" id="{06AC4DF7-B681-4949-AD8B-983F1923F37C}"/>
                  </a:ext>
                </a:extLst>
              </p:cNvPr>
              <p:cNvSpPr txBox="1"/>
              <p:nvPr/>
            </p:nvSpPr>
            <p:spPr>
              <a:xfrm>
                <a:off x="7720022" y="4707076"/>
                <a:ext cx="437312" cy="27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58" name="TextBox 22">
                <a:extLst>
                  <a:ext uri="{FF2B5EF4-FFF2-40B4-BE49-F238E27FC236}">
                    <a16:creationId xmlns:a16="http://schemas.microsoft.com/office/drawing/2014/main" id="{BE0E02D5-D688-421C-85C4-9663A61C758C}"/>
                  </a:ext>
                </a:extLst>
              </p:cNvPr>
              <p:cNvSpPr txBox="1"/>
              <p:nvPr/>
            </p:nvSpPr>
            <p:spPr>
              <a:xfrm>
                <a:off x="8174755" y="4706267"/>
                <a:ext cx="271401" cy="27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59" name="TextBox 23">
                <a:extLst>
                  <a:ext uri="{FF2B5EF4-FFF2-40B4-BE49-F238E27FC236}">
                    <a16:creationId xmlns:a16="http://schemas.microsoft.com/office/drawing/2014/main" id="{C940DADB-3003-4A59-92BB-BC3073519675}"/>
                  </a:ext>
                </a:extLst>
              </p:cNvPr>
              <p:cNvSpPr txBox="1"/>
              <p:nvPr/>
            </p:nvSpPr>
            <p:spPr>
              <a:xfrm>
                <a:off x="8628361" y="4706101"/>
                <a:ext cx="437312" cy="27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60" name="TextBox 24">
                <a:extLst>
                  <a:ext uri="{FF2B5EF4-FFF2-40B4-BE49-F238E27FC236}">
                    <a16:creationId xmlns:a16="http://schemas.microsoft.com/office/drawing/2014/main" id="{F219EDA2-BD33-49D8-AD3E-4CE2F8CF3B18}"/>
                  </a:ext>
                </a:extLst>
              </p:cNvPr>
              <p:cNvSpPr txBox="1"/>
              <p:nvPr/>
            </p:nvSpPr>
            <p:spPr>
              <a:xfrm>
                <a:off x="9076785" y="4713077"/>
                <a:ext cx="437312" cy="27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61" name="TextBox 25">
                <a:extLst>
                  <a:ext uri="{FF2B5EF4-FFF2-40B4-BE49-F238E27FC236}">
                    <a16:creationId xmlns:a16="http://schemas.microsoft.com/office/drawing/2014/main" id="{6F1917E1-69C8-48D0-B504-8DD406CC4CA7}"/>
                  </a:ext>
                </a:extLst>
              </p:cNvPr>
              <p:cNvSpPr txBox="1"/>
              <p:nvPr/>
            </p:nvSpPr>
            <p:spPr>
              <a:xfrm>
                <a:off x="9544420" y="4719892"/>
                <a:ext cx="437312" cy="27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5</a:t>
                </a:r>
              </a:p>
            </p:txBody>
          </p:sp>
          <p:cxnSp>
            <p:nvCxnSpPr>
              <p:cNvPr id="62" name="Straight Connector 35">
                <a:extLst>
                  <a:ext uri="{FF2B5EF4-FFF2-40B4-BE49-F238E27FC236}">
                    <a16:creationId xmlns:a16="http://schemas.microsoft.com/office/drawing/2014/main" id="{449B29DC-BC72-4CEA-9F3B-AACB393C7833}"/>
                  </a:ext>
                </a:extLst>
              </p:cNvPr>
              <p:cNvCxnSpPr/>
              <p:nvPr/>
            </p:nvCxnSpPr>
            <p:spPr>
              <a:xfrm>
                <a:off x="7234265" y="2518443"/>
                <a:ext cx="0" cy="2167456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63" name="Straight Connector 36">
                <a:extLst>
                  <a:ext uri="{FF2B5EF4-FFF2-40B4-BE49-F238E27FC236}">
                    <a16:creationId xmlns:a16="http://schemas.microsoft.com/office/drawing/2014/main" id="{80D80F46-9A41-4C74-AA7B-13A8D741F6D2}"/>
                  </a:ext>
                </a:extLst>
              </p:cNvPr>
              <p:cNvCxnSpPr/>
              <p:nvPr/>
            </p:nvCxnSpPr>
            <p:spPr>
              <a:xfrm flipH="1">
                <a:off x="7230270" y="4687569"/>
                <a:ext cx="2530544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64" name="Straight Connector 37">
                <a:extLst>
                  <a:ext uri="{FF2B5EF4-FFF2-40B4-BE49-F238E27FC236}">
                    <a16:creationId xmlns:a16="http://schemas.microsoft.com/office/drawing/2014/main" id="{6A474768-1938-416E-A157-C6DD9E6A5B70}"/>
                  </a:ext>
                </a:extLst>
              </p:cNvPr>
              <p:cNvCxnSpPr/>
              <p:nvPr/>
            </p:nvCxnSpPr>
            <p:spPr>
              <a:xfrm flipH="1">
                <a:off x="7156143" y="2932570"/>
                <a:ext cx="72220" cy="117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65" name="Straight Connector 38">
                <a:extLst>
                  <a:ext uri="{FF2B5EF4-FFF2-40B4-BE49-F238E27FC236}">
                    <a16:creationId xmlns:a16="http://schemas.microsoft.com/office/drawing/2014/main" id="{128F43F6-D07C-4234-8A1A-F9A91F4B7202}"/>
                  </a:ext>
                </a:extLst>
              </p:cNvPr>
              <p:cNvCxnSpPr/>
              <p:nvPr/>
            </p:nvCxnSpPr>
            <p:spPr>
              <a:xfrm flipH="1">
                <a:off x="7156143" y="2527947"/>
                <a:ext cx="72220" cy="117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66" name="Straight Connector 39">
                <a:extLst>
                  <a:ext uri="{FF2B5EF4-FFF2-40B4-BE49-F238E27FC236}">
                    <a16:creationId xmlns:a16="http://schemas.microsoft.com/office/drawing/2014/main" id="{CD801DE9-FB78-4369-BF37-2EF163F15F6D}"/>
                  </a:ext>
                </a:extLst>
              </p:cNvPr>
              <p:cNvCxnSpPr/>
              <p:nvPr/>
            </p:nvCxnSpPr>
            <p:spPr>
              <a:xfrm flipH="1">
                <a:off x="7156143" y="3343875"/>
                <a:ext cx="72220" cy="117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67" name="Straight Connector 40">
                <a:extLst>
                  <a:ext uri="{FF2B5EF4-FFF2-40B4-BE49-F238E27FC236}">
                    <a16:creationId xmlns:a16="http://schemas.microsoft.com/office/drawing/2014/main" id="{B510C590-7AEB-46B7-B438-01305710D58A}"/>
                  </a:ext>
                </a:extLst>
              </p:cNvPr>
              <p:cNvCxnSpPr/>
              <p:nvPr/>
            </p:nvCxnSpPr>
            <p:spPr>
              <a:xfrm flipH="1">
                <a:off x="7156143" y="3755179"/>
                <a:ext cx="72220" cy="117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68" name="Straight Connector 41">
                <a:extLst>
                  <a:ext uri="{FF2B5EF4-FFF2-40B4-BE49-F238E27FC236}">
                    <a16:creationId xmlns:a16="http://schemas.microsoft.com/office/drawing/2014/main" id="{8A9D0769-615E-4B0E-A1CA-0F4C183730DB}"/>
                  </a:ext>
                </a:extLst>
              </p:cNvPr>
              <p:cNvCxnSpPr/>
              <p:nvPr/>
            </p:nvCxnSpPr>
            <p:spPr>
              <a:xfrm flipH="1">
                <a:off x="7156143" y="4166484"/>
                <a:ext cx="72220" cy="117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69" name="Straight Connector 42">
                <a:extLst>
                  <a:ext uri="{FF2B5EF4-FFF2-40B4-BE49-F238E27FC236}">
                    <a16:creationId xmlns:a16="http://schemas.microsoft.com/office/drawing/2014/main" id="{98225179-C77E-476A-9934-293DF63DAFEC}"/>
                  </a:ext>
                </a:extLst>
              </p:cNvPr>
              <p:cNvCxnSpPr/>
              <p:nvPr/>
            </p:nvCxnSpPr>
            <p:spPr>
              <a:xfrm flipH="1">
                <a:off x="7156143" y="4577789"/>
                <a:ext cx="72220" cy="117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70" name="Straight Connector 43">
                <a:extLst>
                  <a:ext uri="{FF2B5EF4-FFF2-40B4-BE49-F238E27FC236}">
                    <a16:creationId xmlns:a16="http://schemas.microsoft.com/office/drawing/2014/main" id="{DAF90320-8EC4-4A30-8064-1A400959E316}"/>
                  </a:ext>
                </a:extLst>
              </p:cNvPr>
              <p:cNvCxnSpPr/>
              <p:nvPr/>
            </p:nvCxnSpPr>
            <p:spPr>
              <a:xfrm flipV="1">
                <a:off x="9640879" y="4686541"/>
                <a:ext cx="0" cy="47983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71" name="Straight Connector 44">
                <a:extLst>
                  <a:ext uri="{FF2B5EF4-FFF2-40B4-BE49-F238E27FC236}">
                    <a16:creationId xmlns:a16="http://schemas.microsoft.com/office/drawing/2014/main" id="{65A7C9DA-6391-475C-B341-9645A4BDC6DC}"/>
                  </a:ext>
                </a:extLst>
              </p:cNvPr>
              <p:cNvCxnSpPr/>
              <p:nvPr/>
            </p:nvCxnSpPr>
            <p:spPr>
              <a:xfrm flipV="1">
                <a:off x="7363681" y="4686541"/>
                <a:ext cx="0" cy="47983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72" name="Straight Connector 45">
                <a:extLst>
                  <a:ext uri="{FF2B5EF4-FFF2-40B4-BE49-F238E27FC236}">
                    <a16:creationId xmlns:a16="http://schemas.microsoft.com/office/drawing/2014/main" id="{313E6DA1-6DAC-484C-A045-503FBB081849}"/>
                  </a:ext>
                </a:extLst>
              </p:cNvPr>
              <p:cNvCxnSpPr/>
              <p:nvPr/>
            </p:nvCxnSpPr>
            <p:spPr>
              <a:xfrm flipV="1">
                <a:off x="8276507" y="4686541"/>
                <a:ext cx="0" cy="47983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73" name="Straight Connector 46">
                <a:extLst>
                  <a:ext uri="{FF2B5EF4-FFF2-40B4-BE49-F238E27FC236}">
                    <a16:creationId xmlns:a16="http://schemas.microsoft.com/office/drawing/2014/main" id="{F8FB8683-F66B-4B4E-81F1-1A140391889E}"/>
                  </a:ext>
                </a:extLst>
              </p:cNvPr>
              <p:cNvCxnSpPr/>
              <p:nvPr/>
            </p:nvCxnSpPr>
            <p:spPr>
              <a:xfrm flipV="1">
                <a:off x="7818158" y="4686541"/>
                <a:ext cx="0" cy="47983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74" name="Straight Connector 47">
                <a:extLst>
                  <a:ext uri="{FF2B5EF4-FFF2-40B4-BE49-F238E27FC236}">
                    <a16:creationId xmlns:a16="http://schemas.microsoft.com/office/drawing/2014/main" id="{0E8EF262-8ECD-4F60-9EAD-CE795CC10C3A}"/>
                  </a:ext>
                </a:extLst>
              </p:cNvPr>
              <p:cNvCxnSpPr/>
              <p:nvPr/>
            </p:nvCxnSpPr>
            <p:spPr>
              <a:xfrm flipV="1">
                <a:off x="8730861" y="4686541"/>
                <a:ext cx="0" cy="47983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75" name="Straight Connector 48">
                <a:extLst>
                  <a:ext uri="{FF2B5EF4-FFF2-40B4-BE49-F238E27FC236}">
                    <a16:creationId xmlns:a16="http://schemas.microsoft.com/office/drawing/2014/main" id="{97082F98-BEF8-4CFF-A940-38FD74FFEDCC}"/>
                  </a:ext>
                </a:extLst>
              </p:cNvPr>
              <p:cNvCxnSpPr/>
              <p:nvPr/>
            </p:nvCxnSpPr>
            <p:spPr>
              <a:xfrm flipV="1">
                <a:off x="9185630" y="4686541"/>
                <a:ext cx="0" cy="47983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76" name="TextBox 52">
                <a:extLst>
                  <a:ext uri="{FF2B5EF4-FFF2-40B4-BE49-F238E27FC236}">
                    <a16:creationId xmlns:a16="http://schemas.microsoft.com/office/drawing/2014/main" id="{25848DD8-AEFA-4C7E-ACCF-09B6A3CD9043}"/>
                  </a:ext>
                </a:extLst>
              </p:cNvPr>
              <p:cNvSpPr txBox="1"/>
              <p:nvPr/>
            </p:nvSpPr>
            <p:spPr>
              <a:xfrm>
                <a:off x="7958948" y="4336646"/>
                <a:ext cx="2453700" cy="225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p</a:t>
                </a:r>
                <a:r>
                  <a:rPr kumimoji="0" lang="en-GB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 &lt; 0</a:t>
                </a:r>
                <a:r>
                  <a:rPr kumimoji="0" lang="ru-RU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,</a:t>
                </a:r>
                <a:r>
                  <a:rPr kumimoji="0" lang="en-GB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001</a:t>
                </a:r>
              </a:p>
            </p:txBody>
          </p:sp>
          <p:sp>
            <p:nvSpPr>
              <p:cNvPr id="77" name="TextBox 60">
                <a:extLst>
                  <a:ext uri="{FF2B5EF4-FFF2-40B4-BE49-F238E27FC236}">
                    <a16:creationId xmlns:a16="http://schemas.microsoft.com/office/drawing/2014/main" id="{3F5500EB-A8DC-4917-8C91-D1905C85251A}"/>
                  </a:ext>
                </a:extLst>
              </p:cNvPr>
              <p:cNvSpPr txBox="1"/>
              <p:nvPr/>
            </p:nvSpPr>
            <p:spPr>
              <a:xfrm>
                <a:off x="9489391" y="2537599"/>
                <a:ext cx="1007184" cy="24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низкий риск</a:t>
                </a: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8" name="TextBox 61">
                <a:extLst>
                  <a:ext uri="{FF2B5EF4-FFF2-40B4-BE49-F238E27FC236}">
                    <a16:creationId xmlns:a16="http://schemas.microsoft.com/office/drawing/2014/main" id="{FAF6C232-BD99-438F-9019-8E4A35E8CD7C}"/>
                  </a:ext>
                </a:extLst>
              </p:cNvPr>
              <p:cNvSpPr txBox="1"/>
              <p:nvPr/>
            </p:nvSpPr>
            <p:spPr>
              <a:xfrm>
                <a:off x="9458722" y="3656125"/>
                <a:ext cx="1193576" cy="24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высокий риск</a:t>
                </a: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9" name="TextBox 62">
                <a:extLst>
                  <a:ext uri="{FF2B5EF4-FFF2-40B4-BE49-F238E27FC236}">
                    <a16:creationId xmlns:a16="http://schemas.microsoft.com/office/drawing/2014/main" id="{7A709A94-764D-4F0C-A78D-2BB71BEDCB62}"/>
                  </a:ext>
                </a:extLst>
              </p:cNvPr>
              <p:cNvSpPr txBox="1"/>
              <p:nvPr/>
            </p:nvSpPr>
            <p:spPr>
              <a:xfrm>
                <a:off x="9449246" y="3223789"/>
                <a:ext cx="1535859" cy="24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+mn-ea"/>
                    <a:cs typeface="Arial" pitchFamily="34" charset="0"/>
                  </a:rPr>
                  <a:t>промежуточный риск</a:t>
                </a: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0" name="Freeform 56">
                <a:extLst>
                  <a:ext uri="{FF2B5EF4-FFF2-40B4-BE49-F238E27FC236}">
                    <a16:creationId xmlns:a16="http://schemas.microsoft.com/office/drawing/2014/main" id="{BCF39C16-34C4-416F-AF4B-15E8FB1F6E61}"/>
                  </a:ext>
                </a:extLst>
              </p:cNvPr>
              <p:cNvSpPr/>
              <p:nvPr/>
            </p:nvSpPr>
            <p:spPr>
              <a:xfrm>
                <a:off x="7270198" y="2493710"/>
                <a:ext cx="2484340" cy="1369334"/>
              </a:xfrm>
              <a:custGeom>
                <a:avLst/>
                <a:gdLst>
                  <a:gd name="connsiteX0" fmla="*/ 0 w 3533775"/>
                  <a:gd name="connsiteY0" fmla="*/ 0 h 1909763"/>
                  <a:gd name="connsiteX1" fmla="*/ 0 w 3533775"/>
                  <a:gd name="connsiteY1" fmla="*/ 309563 h 1909763"/>
                  <a:gd name="connsiteX2" fmla="*/ 71437 w 3533775"/>
                  <a:gd name="connsiteY2" fmla="*/ 309563 h 1909763"/>
                  <a:gd name="connsiteX3" fmla="*/ 71437 w 3533775"/>
                  <a:gd name="connsiteY3" fmla="*/ 481013 h 1909763"/>
                  <a:gd name="connsiteX4" fmla="*/ 119062 w 3533775"/>
                  <a:gd name="connsiteY4" fmla="*/ 481013 h 1909763"/>
                  <a:gd name="connsiteX5" fmla="*/ 119062 w 3533775"/>
                  <a:gd name="connsiteY5" fmla="*/ 528638 h 1909763"/>
                  <a:gd name="connsiteX6" fmla="*/ 295275 w 3533775"/>
                  <a:gd name="connsiteY6" fmla="*/ 528638 h 1909763"/>
                  <a:gd name="connsiteX7" fmla="*/ 295275 w 3533775"/>
                  <a:gd name="connsiteY7" fmla="*/ 600075 h 1909763"/>
                  <a:gd name="connsiteX8" fmla="*/ 390525 w 3533775"/>
                  <a:gd name="connsiteY8" fmla="*/ 600075 h 1909763"/>
                  <a:gd name="connsiteX9" fmla="*/ 390525 w 3533775"/>
                  <a:gd name="connsiteY9" fmla="*/ 704850 h 1909763"/>
                  <a:gd name="connsiteX10" fmla="*/ 457200 w 3533775"/>
                  <a:gd name="connsiteY10" fmla="*/ 704850 h 1909763"/>
                  <a:gd name="connsiteX11" fmla="*/ 457200 w 3533775"/>
                  <a:gd name="connsiteY11" fmla="*/ 752475 h 1909763"/>
                  <a:gd name="connsiteX12" fmla="*/ 728662 w 3533775"/>
                  <a:gd name="connsiteY12" fmla="*/ 752475 h 1909763"/>
                  <a:gd name="connsiteX13" fmla="*/ 728662 w 3533775"/>
                  <a:gd name="connsiteY13" fmla="*/ 828675 h 1909763"/>
                  <a:gd name="connsiteX14" fmla="*/ 842962 w 3533775"/>
                  <a:gd name="connsiteY14" fmla="*/ 828675 h 1909763"/>
                  <a:gd name="connsiteX15" fmla="*/ 842962 w 3533775"/>
                  <a:gd name="connsiteY15" fmla="*/ 885825 h 1909763"/>
                  <a:gd name="connsiteX16" fmla="*/ 909637 w 3533775"/>
                  <a:gd name="connsiteY16" fmla="*/ 885825 h 1909763"/>
                  <a:gd name="connsiteX17" fmla="*/ 909637 w 3533775"/>
                  <a:gd name="connsiteY17" fmla="*/ 1104900 h 1909763"/>
                  <a:gd name="connsiteX18" fmla="*/ 1238250 w 3533775"/>
                  <a:gd name="connsiteY18" fmla="*/ 1104900 h 1909763"/>
                  <a:gd name="connsiteX19" fmla="*/ 1238250 w 3533775"/>
                  <a:gd name="connsiteY19" fmla="*/ 1176338 h 1909763"/>
                  <a:gd name="connsiteX20" fmla="*/ 1362075 w 3533775"/>
                  <a:gd name="connsiteY20" fmla="*/ 1176338 h 1909763"/>
                  <a:gd name="connsiteX21" fmla="*/ 1362075 w 3533775"/>
                  <a:gd name="connsiteY21" fmla="*/ 1252538 h 1909763"/>
                  <a:gd name="connsiteX22" fmla="*/ 1585912 w 3533775"/>
                  <a:gd name="connsiteY22" fmla="*/ 1252538 h 1909763"/>
                  <a:gd name="connsiteX23" fmla="*/ 1585912 w 3533775"/>
                  <a:gd name="connsiteY23" fmla="*/ 1314450 h 1909763"/>
                  <a:gd name="connsiteX24" fmla="*/ 1585912 w 3533775"/>
                  <a:gd name="connsiteY24" fmla="*/ 1328738 h 1909763"/>
                  <a:gd name="connsiteX25" fmla="*/ 1628775 w 3533775"/>
                  <a:gd name="connsiteY25" fmla="*/ 1328738 h 1909763"/>
                  <a:gd name="connsiteX26" fmla="*/ 1628775 w 3533775"/>
                  <a:gd name="connsiteY26" fmla="*/ 1452563 h 1909763"/>
                  <a:gd name="connsiteX27" fmla="*/ 2181225 w 3533775"/>
                  <a:gd name="connsiteY27" fmla="*/ 1452563 h 1909763"/>
                  <a:gd name="connsiteX28" fmla="*/ 2181225 w 3533775"/>
                  <a:gd name="connsiteY28" fmla="*/ 1557338 h 1909763"/>
                  <a:gd name="connsiteX29" fmla="*/ 2466975 w 3533775"/>
                  <a:gd name="connsiteY29" fmla="*/ 1557338 h 1909763"/>
                  <a:gd name="connsiteX30" fmla="*/ 2466975 w 3533775"/>
                  <a:gd name="connsiteY30" fmla="*/ 1909763 h 1909763"/>
                  <a:gd name="connsiteX31" fmla="*/ 3533775 w 3533775"/>
                  <a:gd name="connsiteY31" fmla="*/ 1909763 h 1909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533775" h="1909763">
                    <a:moveTo>
                      <a:pt x="0" y="0"/>
                    </a:moveTo>
                    <a:lnTo>
                      <a:pt x="0" y="309563"/>
                    </a:lnTo>
                    <a:lnTo>
                      <a:pt x="71437" y="309563"/>
                    </a:lnTo>
                    <a:lnTo>
                      <a:pt x="71437" y="481013"/>
                    </a:lnTo>
                    <a:lnTo>
                      <a:pt x="119062" y="481013"/>
                    </a:lnTo>
                    <a:lnTo>
                      <a:pt x="119062" y="528638"/>
                    </a:lnTo>
                    <a:lnTo>
                      <a:pt x="295275" y="528638"/>
                    </a:lnTo>
                    <a:lnTo>
                      <a:pt x="295275" y="600075"/>
                    </a:lnTo>
                    <a:lnTo>
                      <a:pt x="390525" y="600075"/>
                    </a:lnTo>
                    <a:lnTo>
                      <a:pt x="390525" y="704850"/>
                    </a:lnTo>
                    <a:lnTo>
                      <a:pt x="457200" y="704850"/>
                    </a:lnTo>
                    <a:lnTo>
                      <a:pt x="457200" y="752475"/>
                    </a:lnTo>
                    <a:lnTo>
                      <a:pt x="728662" y="752475"/>
                    </a:lnTo>
                    <a:lnTo>
                      <a:pt x="728662" y="828675"/>
                    </a:lnTo>
                    <a:lnTo>
                      <a:pt x="842962" y="828675"/>
                    </a:lnTo>
                    <a:lnTo>
                      <a:pt x="842962" y="885825"/>
                    </a:lnTo>
                    <a:lnTo>
                      <a:pt x="909637" y="885825"/>
                    </a:lnTo>
                    <a:lnTo>
                      <a:pt x="909637" y="1104900"/>
                    </a:lnTo>
                    <a:lnTo>
                      <a:pt x="1238250" y="1104900"/>
                    </a:lnTo>
                    <a:lnTo>
                      <a:pt x="1238250" y="1176338"/>
                    </a:lnTo>
                    <a:lnTo>
                      <a:pt x="1362075" y="1176338"/>
                    </a:lnTo>
                    <a:lnTo>
                      <a:pt x="1362075" y="1252538"/>
                    </a:lnTo>
                    <a:lnTo>
                      <a:pt x="1585912" y="1252538"/>
                    </a:lnTo>
                    <a:lnTo>
                      <a:pt x="1585912" y="1314450"/>
                    </a:lnTo>
                    <a:lnTo>
                      <a:pt x="1585912" y="1328738"/>
                    </a:lnTo>
                    <a:lnTo>
                      <a:pt x="1628775" y="1328738"/>
                    </a:lnTo>
                    <a:lnTo>
                      <a:pt x="1628775" y="1452563"/>
                    </a:lnTo>
                    <a:lnTo>
                      <a:pt x="2181225" y="1452563"/>
                    </a:lnTo>
                    <a:lnTo>
                      <a:pt x="2181225" y="1557338"/>
                    </a:lnTo>
                    <a:lnTo>
                      <a:pt x="2466975" y="1557338"/>
                    </a:lnTo>
                    <a:lnTo>
                      <a:pt x="2466975" y="1909763"/>
                    </a:lnTo>
                    <a:lnTo>
                      <a:pt x="3533775" y="1909763"/>
                    </a:ln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1" name="Freeform 57">
                <a:extLst>
                  <a:ext uri="{FF2B5EF4-FFF2-40B4-BE49-F238E27FC236}">
                    <a16:creationId xmlns:a16="http://schemas.microsoft.com/office/drawing/2014/main" id="{7434ECFA-5997-4B8F-96DF-602ADBCD6B88}"/>
                  </a:ext>
                </a:extLst>
              </p:cNvPr>
              <p:cNvSpPr/>
              <p:nvPr/>
            </p:nvSpPr>
            <p:spPr>
              <a:xfrm>
                <a:off x="7252232" y="2510446"/>
                <a:ext cx="2480400" cy="1084990"/>
              </a:xfrm>
              <a:custGeom>
                <a:avLst/>
                <a:gdLst>
                  <a:gd name="connsiteX0" fmla="*/ 0 w 3505200"/>
                  <a:gd name="connsiteY0" fmla="*/ 0 h 1538288"/>
                  <a:gd name="connsiteX1" fmla="*/ 4762 w 3505200"/>
                  <a:gd name="connsiteY1" fmla="*/ 61913 h 1538288"/>
                  <a:gd name="connsiteX2" fmla="*/ 47625 w 3505200"/>
                  <a:gd name="connsiteY2" fmla="*/ 57150 h 1538288"/>
                  <a:gd name="connsiteX3" fmla="*/ 52387 w 3505200"/>
                  <a:gd name="connsiteY3" fmla="*/ 80963 h 1538288"/>
                  <a:gd name="connsiteX4" fmla="*/ 109537 w 3505200"/>
                  <a:gd name="connsiteY4" fmla="*/ 80963 h 1538288"/>
                  <a:gd name="connsiteX5" fmla="*/ 119062 w 3505200"/>
                  <a:gd name="connsiteY5" fmla="*/ 147638 h 1538288"/>
                  <a:gd name="connsiteX6" fmla="*/ 166687 w 3505200"/>
                  <a:gd name="connsiteY6" fmla="*/ 147638 h 1538288"/>
                  <a:gd name="connsiteX7" fmla="*/ 180975 w 3505200"/>
                  <a:gd name="connsiteY7" fmla="*/ 200025 h 1538288"/>
                  <a:gd name="connsiteX8" fmla="*/ 219075 w 3505200"/>
                  <a:gd name="connsiteY8" fmla="*/ 200025 h 1538288"/>
                  <a:gd name="connsiteX9" fmla="*/ 219075 w 3505200"/>
                  <a:gd name="connsiteY9" fmla="*/ 223838 h 1538288"/>
                  <a:gd name="connsiteX10" fmla="*/ 290512 w 3505200"/>
                  <a:gd name="connsiteY10" fmla="*/ 228600 h 1538288"/>
                  <a:gd name="connsiteX11" fmla="*/ 290512 w 3505200"/>
                  <a:gd name="connsiteY11" fmla="*/ 261938 h 1538288"/>
                  <a:gd name="connsiteX12" fmla="*/ 319087 w 3505200"/>
                  <a:gd name="connsiteY12" fmla="*/ 261938 h 1538288"/>
                  <a:gd name="connsiteX13" fmla="*/ 323850 w 3505200"/>
                  <a:gd name="connsiteY13" fmla="*/ 280988 h 1538288"/>
                  <a:gd name="connsiteX14" fmla="*/ 385762 w 3505200"/>
                  <a:gd name="connsiteY14" fmla="*/ 280988 h 1538288"/>
                  <a:gd name="connsiteX15" fmla="*/ 395287 w 3505200"/>
                  <a:gd name="connsiteY15" fmla="*/ 328613 h 1538288"/>
                  <a:gd name="connsiteX16" fmla="*/ 452437 w 3505200"/>
                  <a:gd name="connsiteY16" fmla="*/ 333375 h 1538288"/>
                  <a:gd name="connsiteX17" fmla="*/ 452437 w 3505200"/>
                  <a:gd name="connsiteY17" fmla="*/ 376238 h 1538288"/>
                  <a:gd name="connsiteX18" fmla="*/ 495300 w 3505200"/>
                  <a:gd name="connsiteY18" fmla="*/ 376238 h 1538288"/>
                  <a:gd name="connsiteX19" fmla="*/ 495300 w 3505200"/>
                  <a:gd name="connsiteY19" fmla="*/ 404813 h 1538288"/>
                  <a:gd name="connsiteX20" fmla="*/ 566737 w 3505200"/>
                  <a:gd name="connsiteY20" fmla="*/ 404813 h 1538288"/>
                  <a:gd name="connsiteX21" fmla="*/ 566737 w 3505200"/>
                  <a:gd name="connsiteY21" fmla="*/ 442913 h 1538288"/>
                  <a:gd name="connsiteX22" fmla="*/ 614362 w 3505200"/>
                  <a:gd name="connsiteY22" fmla="*/ 442913 h 1538288"/>
                  <a:gd name="connsiteX23" fmla="*/ 614362 w 3505200"/>
                  <a:gd name="connsiteY23" fmla="*/ 476250 h 1538288"/>
                  <a:gd name="connsiteX24" fmla="*/ 666750 w 3505200"/>
                  <a:gd name="connsiteY24" fmla="*/ 476250 h 1538288"/>
                  <a:gd name="connsiteX25" fmla="*/ 666750 w 3505200"/>
                  <a:gd name="connsiteY25" fmla="*/ 500063 h 1538288"/>
                  <a:gd name="connsiteX26" fmla="*/ 723900 w 3505200"/>
                  <a:gd name="connsiteY26" fmla="*/ 500063 h 1538288"/>
                  <a:gd name="connsiteX27" fmla="*/ 723900 w 3505200"/>
                  <a:gd name="connsiteY27" fmla="*/ 528638 h 1538288"/>
                  <a:gd name="connsiteX28" fmla="*/ 781050 w 3505200"/>
                  <a:gd name="connsiteY28" fmla="*/ 528638 h 1538288"/>
                  <a:gd name="connsiteX29" fmla="*/ 781050 w 3505200"/>
                  <a:gd name="connsiteY29" fmla="*/ 585788 h 1538288"/>
                  <a:gd name="connsiteX30" fmla="*/ 833437 w 3505200"/>
                  <a:gd name="connsiteY30" fmla="*/ 585788 h 1538288"/>
                  <a:gd name="connsiteX31" fmla="*/ 833437 w 3505200"/>
                  <a:gd name="connsiteY31" fmla="*/ 609600 h 1538288"/>
                  <a:gd name="connsiteX32" fmla="*/ 885825 w 3505200"/>
                  <a:gd name="connsiteY32" fmla="*/ 609600 h 1538288"/>
                  <a:gd name="connsiteX33" fmla="*/ 885825 w 3505200"/>
                  <a:gd name="connsiteY33" fmla="*/ 690563 h 1538288"/>
                  <a:gd name="connsiteX34" fmla="*/ 957262 w 3505200"/>
                  <a:gd name="connsiteY34" fmla="*/ 690563 h 1538288"/>
                  <a:gd name="connsiteX35" fmla="*/ 957262 w 3505200"/>
                  <a:gd name="connsiteY35" fmla="*/ 700088 h 1538288"/>
                  <a:gd name="connsiteX36" fmla="*/ 1014412 w 3505200"/>
                  <a:gd name="connsiteY36" fmla="*/ 700088 h 1538288"/>
                  <a:gd name="connsiteX37" fmla="*/ 1014412 w 3505200"/>
                  <a:gd name="connsiteY37" fmla="*/ 723900 h 1538288"/>
                  <a:gd name="connsiteX38" fmla="*/ 1066800 w 3505200"/>
                  <a:gd name="connsiteY38" fmla="*/ 723900 h 1538288"/>
                  <a:gd name="connsiteX39" fmla="*/ 1066800 w 3505200"/>
                  <a:gd name="connsiteY39" fmla="*/ 762000 h 1538288"/>
                  <a:gd name="connsiteX40" fmla="*/ 1238250 w 3505200"/>
                  <a:gd name="connsiteY40" fmla="*/ 762000 h 1538288"/>
                  <a:gd name="connsiteX41" fmla="*/ 1238250 w 3505200"/>
                  <a:gd name="connsiteY41" fmla="*/ 795338 h 1538288"/>
                  <a:gd name="connsiteX42" fmla="*/ 1271587 w 3505200"/>
                  <a:gd name="connsiteY42" fmla="*/ 795338 h 1538288"/>
                  <a:gd name="connsiteX43" fmla="*/ 1281112 w 3505200"/>
                  <a:gd name="connsiteY43" fmla="*/ 804863 h 1538288"/>
                  <a:gd name="connsiteX44" fmla="*/ 1400175 w 3505200"/>
                  <a:gd name="connsiteY44" fmla="*/ 804863 h 1538288"/>
                  <a:gd name="connsiteX45" fmla="*/ 1400175 w 3505200"/>
                  <a:gd name="connsiteY45" fmla="*/ 828675 h 1538288"/>
                  <a:gd name="connsiteX46" fmla="*/ 1452562 w 3505200"/>
                  <a:gd name="connsiteY46" fmla="*/ 828675 h 1538288"/>
                  <a:gd name="connsiteX47" fmla="*/ 1452562 w 3505200"/>
                  <a:gd name="connsiteY47" fmla="*/ 852488 h 1538288"/>
                  <a:gd name="connsiteX48" fmla="*/ 1485900 w 3505200"/>
                  <a:gd name="connsiteY48" fmla="*/ 852488 h 1538288"/>
                  <a:gd name="connsiteX49" fmla="*/ 1485900 w 3505200"/>
                  <a:gd name="connsiteY49" fmla="*/ 862013 h 1538288"/>
                  <a:gd name="connsiteX50" fmla="*/ 1519237 w 3505200"/>
                  <a:gd name="connsiteY50" fmla="*/ 862013 h 1538288"/>
                  <a:gd name="connsiteX51" fmla="*/ 1528762 w 3505200"/>
                  <a:gd name="connsiteY51" fmla="*/ 871538 h 1538288"/>
                  <a:gd name="connsiteX52" fmla="*/ 1557337 w 3505200"/>
                  <a:gd name="connsiteY52" fmla="*/ 871538 h 1538288"/>
                  <a:gd name="connsiteX53" fmla="*/ 1566862 w 3505200"/>
                  <a:gd name="connsiteY53" fmla="*/ 881063 h 1538288"/>
                  <a:gd name="connsiteX54" fmla="*/ 1790700 w 3505200"/>
                  <a:gd name="connsiteY54" fmla="*/ 881063 h 1538288"/>
                  <a:gd name="connsiteX55" fmla="*/ 1790700 w 3505200"/>
                  <a:gd name="connsiteY55" fmla="*/ 923925 h 1538288"/>
                  <a:gd name="connsiteX56" fmla="*/ 1824037 w 3505200"/>
                  <a:gd name="connsiteY56" fmla="*/ 923925 h 1538288"/>
                  <a:gd name="connsiteX57" fmla="*/ 1838325 w 3505200"/>
                  <a:gd name="connsiteY57" fmla="*/ 938213 h 1538288"/>
                  <a:gd name="connsiteX58" fmla="*/ 1952625 w 3505200"/>
                  <a:gd name="connsiteY58" fmla="*/ 938213 h 1538288"/>
                  <a:gd name="connsiteX59" fmla="*/ 1952625 w 3505200"/>
                  <a:gd name="connsiteY59" fmla="*/ 976313 h 1538288"/>
                  <a:gd name="connsiteX60" fmla="*/ 2019300 w 3505200"/>
                  <a:gd name="connsiteY60" fmla="*/ 976313 h 1538288"/>
                  <a:gd name="connsiteX61" fmla="*/ 2019300 w 3505200"/>
                  <a:gd name="connsiteY61" fmla="*/ 995363 h 1538288"/>
                  <a:gd name="connsiteX62" fmla="*/ 2143125 w 3505200"/>
                  <a:gd name="connsiteY62" fmla="*/ 995363 h 1538288"/>
                  <a:gd name="connsiteX63" fmla="*/ 2166937 w 3505200"/>
                  <a:gd name="connsiteY63" fmla="*/ 995363 h 1538288"/>
                  <a:gd name="connsiteX64" fmla="*/ 2166937 w 3505200"/>
                  <a:gd name="connsiteY64" fmla="*/ 1028700 h 1538288"/>
                  <a:gd name="connsiteX65" fmla="*/ 2228850 w 3505200"/>
                  <a:gd name="connsiteY65" fmla="*/ 1028700 h 1538288"/>
                  <a:gd name="connsiteX66" fmla="*/ 2228850 w 3505200"/>
                  <a:gd name="connsiteY66" fmla="*/ 1066800 h 1538288"/>
                  <a:gd name="connsiteX67" fmla="*/ 2352675 w 3505200"/>
                  <a:gd name="connsiteY67" fmla="*/ 1066800 h 1538288"/>
                  <a:gd name="connsiteX68" fmla="*/ 2352675 w 3505200"/>
                  <a:gd name="connsiteY68" fmla="*/ 1109663 h 1538288"/>
                  <a:gd name="connsiteX69" fmla="*/ 2395537 w 3505200"/>
                  <a:gd name="connsiteY69" fmla="*/ 1109663 h 1538288"/>
                  <a:gd name="connsiteX70" fmla="*/ 2395537 w 3505200"/>
                  <a:gd name="connsiteY70" fmla="*/ 1147763 h 1538288"/>
                  <a:gd name="connsiteX71" fmla="*/ 2509837 w 3505200"/>
                  <a:gd name="connsiteY71" fmla="*/ 1147763 h 1538288"/>
                  <a:gd name="connsiteX72" fmla="*/ 2509837 w 3505200"/>
                  <a:gd name="connsiteY72" fmla="*/ 1190625 h 1538288"/>
                  <a:gd name="connsiteX73" fmla="*/ 2562225 w 3505200"/>
                  <a:gd name="connsiteY73" fmla="*/ 1190625 h 1538288"/>
                  <a:gd name="connsiteX74" fmla="*/ 2562225 w 3505200"/>
                  <a:gd name="connsiteY74" fmla="*/ 1243013 h 1538288"/>
                  <a:gd name="connsiteX75" fmla="*/ 2790825 w 3505200"/>
                  <a:gd name="connsiteY75" fmla="*/ 1243013 h 1538288"/>
                  <a:gd name="connsiteX76" fmla="*/ 2790825 w 3505200"/>
                  <a:gd name="connsiteY76" fmla="*/ 1266825 h 1538288"/>
                  <a:gd name="connsiteX77" fmla="*/ 2838450 w 3505200"/>
                  <a:gd name="connsiteY77" fmla="*/ 1266825 h 1538288"/>
                  <a:gd name="connsiteX78" fmla="*/ 2852737 w 3505200"/>
                  <a:gd name="connsiteY78" fmla="*/ 1281112 h 1538288"/>
                  <a:gd name="connsiteX79" fmla="*/ 2895600 w 3505200"/>
                  <a:gd name="connsiteY79" fmla="*/ 1281112 h 1538288"/>
                  <a:gd name="connsiteX80" fmla="*/ 2914650 w 3505200"/>
                  <a:gd name="connsiteY80" fmla="*/ 1300162 h 1538288"/>
                  <a:gd name="connsiteX81" fmla="*/ 3019425 w 3505200"/>
                  <a:gd name="connsiteY81" fmla="*/ 1300162 h 1538288"/>
                  <a:gd name="connsiteX82" fmla="*/ 3019425 w 3505200"/>
                  <a:gd name="connsiteY82" fmla="*/ 1333500 h 1538288"/>
                  <a:gd name="connsiteX83" fmla="*/ 3128962 w 3505200"/>
                  <a:gd name="connsiteY83" fmla="*/ 1333500 h 1538288"/>
                  <a:gd name="connsiteX84" fmla="*/ 3128962 w 3505200"/>
                  <a:gd name="connsiteY84" fmla="*/ 1357313 h 1538288"/>
                  <a:gd name="connsiteX85" fmla="*/ 3238500 w 3505200"/>
                  <a:gd name="connsiteY85" fmla="*/ 1357313 h 1538288"/>
                  <a:gd name="connsiteX86" fmla="*/ 3238500 w 3505200"/>
                  <a:gd name="connsiteY86" fmla="*/ 1414463 h 1538288"/>
                  <a:gd name="connsiteX87" fmla="*/ 3390900 w 3505200"/>
                  <a:gd name="connsiteY87" fmla="*/ 1414463 h 1538288"/>
                  <a:gd name="connsiteX88" fmla="*/ 3405187 w 3505200"/>
                  <a:gd name="connsiteY88" fmla="*/ 1428750 h 1538288"/>
                  <a:gd name="connsiteX89" fmla="*/ 3462337 w 3505200"/>
                  <a:gd name="connsiteY89" fmla="*/ 1428750 h 1538288"/>
                  <a:gd name="connsiteX90" fmla="*/ 3462337 w 3505200"/>
                  <a:gd name="connsiteY90" fmla="*/ 1500188 h 1538288"/>
                  <a:gd name="connsiteX91" fmla="*/ 3481387 w 3505200"/>
                  <a:gd name="connsiteY91" fmla="*/ 1500188 h 1538288"/>
                  <a:gd name="connsiteX92" fmla="*/ 3505200 w 3505200"/>
                  <a:gd name="connsiteY92" fmla="*/ 1500188 h 1538288"/>
                  <a:gd name="connsiteX93" fmla="*/ 3505200 w 3505200"/>
                  <a:gd name="connsiteY93" fmla="*/ 1538288 h 153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3505200" h="1538288">
                    <a:moveTo>
                      <a:pt x="0" y="0"/>
                    </a:moveTo>
                    <a:lnTo>
                      <a:pt x="4762" y="61913"/>
                    </a:lnTo>
                    <a:lnTo>
                      <a:pt x="47625" y="57150"/>
                    </a:lnTo>
                    <a:lnTo>
                      <a:pt x="52387" y="80963"/>
                    </a:lnTo>
                    <a:lnTo>
                      <a:pt x="109537" y="80963"/>
                    </a:lnTo>
                    <a:lnTo>
                      <a:pt x="119062" y="147638"/>
                    </a:lnTo>
                    <a:lnTo>
                      <a:pt x="166687" y="147638"/>
                    </a:lnTo>
                    <a:lnTo>
                      <a:pt x="180975" y="200025"/>
                    </a:lnTo>
                    <a:lnTo>
                      <a:pt x="219075" y="200025"/>
                    </a:lnTo>
                    <a:lnTo>
                      <a:pt x="219075" y="223838"/>
                    </a:lnTo>
                    <a:lnTo>
                      <a:pt x="290512" y="228600"/>
                    </a:lnTo>
                    <a:lnTo>
                      <a:pt x="290512" y="261938"/>
                    </a:lnTo>
                    <a:lnTo>
                      <a:pt x="319087" y="261938"/>
                    </a:lnTo>
                    <a:lnTo>
                      <a:pt x="323850" y="280988"/>
                    </a:lnTo>
                    <a:lnTo>
                      <a:pt x="385762" y="280988"/>
                    </a:lnTo>
                    <a:lnTo>
                      <a:pt x="395287" y="328613"/>
                    </a:lnTo>
                    <a:lnTo>
                      <a:pt x="452437" y="333375"/>
                    </a:lnTo>
                    <a:lnTo>
                      <a:pt x="452437" y="376238"/>
                    </a:lnTo>
                    <a:lnTo>
                      <a:pt x="495300" y="376238"/>
                    </a:lnTo>
                    <a:lnTo>
                      <a:pt x="495300" y="404813"/>
                    </a:lnTo>
                    <a:lnTo>
                      <a:pt x="566737" y="404813"/>
                    </a:lnTo>
                    <a:lnTo>
                      <a:pt x="566737" y="442913"/>
                    </a:lnTo>
                    <a:lnTo>
                      <a:pt x="614362" y="442913"/>
                    </a:lnTo>
                    <a:lnTo>
                      <a:pt x="614362" y="476250"/>
                    </a:lnTo>
                    <a:lnTo>
                      <a:pt x="666750" y="476250"/>
                    </a:lnTo>
                    <a:lnTo>
                      <a:pt x="666750" y="500063"/>
                    </a:lnTo>
                    <a:lnTo>
                      <a:pt x="723900" y="500063"/>
                    </a:lnTo>
                    <a:lnTo>
                      <a:pt x="723900" y="528638"/>
                    </a:lnTo>
                    <a:lnTo>
                      <a:pt x="781050" y="528638"/>
                    </a:lnTo>
                    <a:lnTo>
                      <a:pt x="781050" y="585788"/>
                    </a:lnTo>
                    <a:lnTo>
                      <a:pt x="833437" y="585788"/>
                    </a:lnTo>
                    <a:lnTo>
                      <a:pt x="833437" y="609600"/>
                    </a:lnTo>
                    <a:lnTo>
                      <a:pt x="885825" y="609600"/>
                    </a:lnTo>
                    <a:lnTo>
                      <a:pt x="885825" y="690563"/>
                    </a:lnTo>
                    <a:lnTo>
                      <a:pt x="957262" y="690563"/>
                    </a:lnTo>
                    <a:lnTo>
                      <a:pt x="957262" y="700088"/>
                    </a:lnTo>
                    <a:lnTo>
                      <a:pt x="1014412" y="700088"/>
                    </a:lnTo>
                    <a:lnTo>
                      <a:pt x="1014412" y="723900"/>
                    </a:lnTo>
                    <a:lnTo>
                      <a:pt x="1066800" y="723900"/>
                    </a:lnTo>
                    <a:lnTo>
                      <a:pt x="1066800" y="762000"/>
                    </a:lnTo>
                    <a:lnTo>
                      <a:pt x="1238250" y="762000"/>
                    </a:lnTo>
                    <a:lnTo>
                      <a:pt x="1238250" y="795338"/>
                    </a:lnTo>
                    <a:lnTo>
                      <a:pt x="1271587" y="795338"/>
                    </a:lnTo>
                    <a:lnTo>
                      <a:pt x="1281112" y="804863"/>
                    </a:lnTo>
                    <a:lnTo>
                      <a:pt x="1400175" y="804863"/>
                    </a:lnTo>
                    <a:lnTo>
                      <a:pt x="1400175" y="828675"/>
                    </a:lnTo>
                    <a:lnTo>
                      <a:pt x="1452562" y="828675"/>
                    </a:lnTo>
                    <a:lnTo>
                      <a:pt x="1452562" y="852488"/>
                    </a:lnTo>
                    <a:lnTo>
                      <a:pt x="1485900" y="852488"/>
                    </a:lnTo>
                    <a:lnTo>
                      <a:pt x="1485900" y="862013"/>
                    </a:lnTo>
                    <a:lnTo>
                      <a:pt x="1519237" y="862013"/>
                    </a:lnTo>
                    <a:lnTo>
                      <a:pt x="1528762" y="871538"/>
                    </a:lnTo>
                    <a:lnTo>
                      <a:pt x="1557337" y="871538"/>
                    </a:lnTo>
                    <a:lnTo>
                      <a:pt x="1566862" y="881063"/>
                    </a:lnTo>
                    <a:lnTo>
                      <a:pt x="1790700" y="881063"/>
                    </a:lnTo>
                    <a:lnTo>
                      <a:pt x="1790700" y="923925"/>
                    </a:lnTo>
                    <a:lnTo>
                      <a:pt x="1824037" y="923925"/>
                    </a:lnTo>
                    <a:lnTo>
                      <a:pt x="1838325" y="938213"/>
                    </a:lnTo>
                    <a:lnTo>
                      <a:pt x="1952625" y="938213"/>
                    </a:lnTo>
                    <a:lnTo>
                      <a:pt x="1952625" y="976313"/>
                    </a:lnTo>
                    <a:lnTo>
                      <a:pt x="2019300" y="976313"/>
                    </a:lnTo>
                    <a:lnTo>
                      <a:pt x="2019300" y="995363"/>
                    </a:lnTo>
                    <a:lnTo>
                      <a:pt x="2143125" y="995363"/>
                    </a:lnTo>
                    <a:lnTo>
                      <a:pt x="2166937" y="995363"/>
                    </a:lnTo>
                    <a:lnTo>
                      <a:pt x="2166937" y="1028700"/>
                    </a:lnTo>
                    <a:lnTo>
                      <a:pt x="2228850" y="1028700"/>
                    </a:lnTo>
                    <a:lnTo>
                      <a:pt x="2228850" y="1066800"/>
                    </a:lnTo>
                    <a:lnTo>
                      <a:pt x="2352675" y="1066800"/>
                    </a:lnTo>
                    <a:lnTo>
                      <a:pt x="2352675" y="1109663"/>
                    </a:lnTo>
                    <a:lnTo>
                      <a:pt x="2395537" y="1109663"/>
                    </a:lnTo>
                    <a:lnTo>
                      <a:pt x="2395537" y="1147763"/>
                    </a:lnTo>
                    <a:lnTo>
                      <a:pt x="2509837" y="1147763"/>
                    </a:lnTo>
                    <a:lnTo>
                      <a:pt x="2509837" y="1190625"/>
                    </a:lnTo>
                    <a:lnTo>
                      <a:pt x="2562225" y="1190625"/>
                    </a:lnTo>
                    <a:lnTo>
                      <a:pt x="2562225" y="1243013"/>
                    </a:lnTo>
                    <a:lnTo>
                      <a:pt x="2790825" y="1243013"/>
                    </a:lnTo>
                    <a:lnTo>
                      <a:pt x="2790825" y="1266825"/>
                    </a:lnTo>
                    <a:lnTo>
                      <a:pt x="2838450" y="1266825"/>
                    </a:lnTo>
                    <a:lnTo>
                      <a:pt x="2852737" y="1281112"/>
                    </a:lnTo>
                    <a:lnTo>
                      <a:pt x="2895600" y="1281112"/>
                    </a:lnTo>
                    <a:lnTo>
                      <a:pt x="2914650" y="1300162"/>
                    </a:lnTo>
                    <a:lnTo>
                      <a:pt x="3019425" y="1300162"/>
                    </a:lnTo>
                    <a:lnTo>
                      <a:pt x="3019425" y="1333500"/>
                    </a:lnTo>
                    <a:lnTo>
                      <a:pt x="3128962" y="1333500"/>
                    </a:lnTo>
                    <a:lnTo>
                      <a:pt x="3128962" y="1357313"/>
                    </a:lnTo>
                    <a:lnTo>
                      <a:pt x="3238500" y="1357313"/>
                    </a:lnTo>
                    <a:lnTo>
                      <a:pt x="3238500" y="1414463"/>
                    </a:lnTo>
                    <a:lnTo>
                      <a:pt x="3390900" y="1414463"/>
                    </a:lnTo>
                    <a:lnTo>
                      <a:pt x="3405187" y="1428750"/>
                    </a:lnTo>
                    <a:lnTo>
                      <a:pt x="3462337" y="1428750"/>
                    </a:lnTo>
                    <a:lnTo>
                      <a:pt x="3462337" y="1500188"/>
                    </a:lnTo>
                    <a:lnTo>
                      <a:pt x="3481387" y="1500188"/>
                    </a:lnTo>
                    <a:lnTo>
                      <a:pt x="3505200" y="1500188"/>
                    </a:lnTo>
                    <a:lnTo>
                      <a:pt x="3505200" y="1538288"/>
                    </a:lnTo>
                  </a:path>
                </a:pathLst>
              </a:custGeom>
              <a:noFill/>
              <a:ln w="22225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2" name="Freeform 58">
                <a:extLst>
                  <a:ext uri="{FF2B5EF4-FFF2-40B4-BE49-F238E27FC236}">
                    <a16:creationId xmlns:a16="http://schemas.microsoft.com/office/drawing/2014/main" id="{94598A79-76C3-4017-BCC1-8730D66AAF72}"/>
                  </a:ext>
                </a:extLst>
              </p:cNvPr>
              <p:cNvSpPr/>
              <p:nvPr/>
            </p:nvSpPr>
            <p:spPr>
              <a:xfrm>
                <a:off x="7261147" y="2523315"/>
                <a:ext cx="2406875" cy="322847"/>
              </a:xfrm>
              <a:custGeom>
                <a:avLst/>
                <a:gdLst>
                  <a:gd name="connsiteX0" fmla="*/ 0 w 3529013"/>
                  <a:gd name="connsiteY0" fmla="*/ 0 h 461962"/>
                  <a:gd name="connsiteX1" fmla="*/ 285750 w 3529013"/>
                  <a:gd name="connsiteY1" fmla="*/ 0 h 461962"/>
                  <a:gd name="connsiteX2" fmla="*/ 285750 w 3529013"/>
                  <a:gd name="connsiteY2" fmla="*/ 47625 h 461962"/>
                  <a:gd name="connsiteX3" fmla="*/ 733425 w 3529013"/>
                  <a:gd name="connsiteY3" fmla="*/ 47625 h 461962"/>
                  <a:gd name="connsiteX4" fmla="*/ 733425 w 3529013"/>
                  <a:gd name="connsiteY4" fmla="*/ 66675 h 461962"/>
                  <a:gd name="connsiteX5" fmla="*/ 1014413 w 3529013"/>
                  <a:gd name="connsiteY5" fmla="*/ 66675 h 461962"/>
                  <a:gd name="connsiteX6" fmla="*/ 1014413 w 3529013"/>
                  <a:gd name="connsiteY6" fmla="*/ 95250 h 461962"/>
                  <a:gd name="connsiteX7" fmla="*/ 1181100 w 3529013"/>
                  <a:gd name="connsiteY7" fmla="*/ 95250 h 461962"/>
                  <a:gd name="connsiteX8" fmla="*/ 1181100 w 3529013"/>
                  <a:gd name="connsiteY8" fmla="*/ 128587 h 461962"/>
                  <a:gd name="connsiteX9" fmla="*/ 1852613 w 3529013"/>
                  <a:gd name="connsiteY9" fmla="*/ 128587 h 461962"/>
                  <a:gd name="connsiteX10" fmla="*/ 1852613 w 3529013"/>
                  <a:gd name="connsiteY10" fmla="*/ 166687 h 461962"/>
                  <a:gd name="connsiteX11" fmla="*/ 2128838 w 3529013"/>
                  <a:gd name="connsiteY11" fmla="*/ 166687 h 461962"/>
                  <a:gd name="connsiteX12" fmla="*/ 2128838 w 3529013"/>
                  <a:gd name="connsiteY12" fmla="*/ 238125 h 461962"/>
                  <a:gd name="connsiteX13" fmla="*/ 2190750 w 3529013"/>
                  <a:gd name="connsiteY13" fmla="*/ 238125 h 461962"/>
                  <a:gd name="connsiteX14" fmla="*/ 2190750 w 3529013"/>
                  <a:gd name="connsiteY14" fmla="*/ 285750 h 461962"/>
                  <a:gd name="connsiteX15" fmla="*/ 2528888 w 3529013"/>
                  <a:gd name="connsiteY15" fmla="*/ 285750 h 461962"/>
                  <a:gd name="connsiteX16" fmla="*/ 2528888 w 3529013"/>
                  <a:gd name="connsiteY16" fmla="*/ 323850 h 461962"/>
                  <a:gd name="connsiteX17" fmla="*/ 2790825 w 3529013"/>
                  <a:gd name="connsiteY17" fmla="*/ 323850 h 461962"/>
                  <a:gd name="connsiteX18" fmla="*/ 2790825 w 3529013"/>
                  <a:gd name="connsiteY18" fmla="*/ 419100 h 461962"/>
                  <a:gd name="connsiteX19" fmla="*/ 3071813 w 3529013"/>
                  <a:gd name="connsiteY19" fmla="*/ 419100 h 461962"/>
                  <a:gd name="connsiteX20" fmla="*/ 3071813 w 3529013"/>
                  <a:gd name="connsiteY20" fmla="*/ 461962 h 461962"/>
                  <a:gd name="connsiteX21" fmla="*/ 3529013 w 3529013"/>
                  <a:gd name="connsiteY21" fmla="*/ 461962 h 461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529013" h="461962">
                    <a:moveTo>
                      <a:pt x="0" y="0"/>
                    </a:moveTo>
                    <a:lnTo>
                      <a:pt x="285750" y="0"/>
                    </a:lnTo>
                    <a:lnTo>
                      <a:pt x="285750" y="47625"/>
                    </a:lnTo>
                    <a:lnTo>
                      <a:pt x="733425" y="47625"/>
                    </a:lnTo>
                    <a:lnTo>
                      <a:pt x="733425" y="66675"/>
                    </a:lnTo>
                    <a:lnTo>
                      <a:pt x="1014413" y="66675"/>
                    </a:lnTo>
                    <a:lnTo>
                      <a:pt x="1014413" y="95250"/>
                    </a:lnTo>
                    <a:lnTo>
                      <a:pt x="1181100" y="95250"/>
                    </a:lnTo>
                    <a:lnTo>
                      <a:pt x="1181100" y="128587"/>
                    </a:lnTo>
                    <a:lnTo>
                      <a:pt x="1852613" y="128587"/>
                    </a:lnTo>
                    <a:lnTo>
                      <a:pt x="1852613" y="166687"/>
                    </a:lnTo>
                    <a:lnTo>
                      <a:pt x="2128838" y="166687"/>
                    </a:lnTo>
                    <a:lnTo>
                      <a:pt x="2128838" y="238125"/>
                    </a:lnTo>
                    <a:lnTo>
                      <a:pt x="2190750" y="238125"/>
                    </a:lnTo>
                    <a:lnTo>
                      <a:pt x="2190750" y="285750"/>
                    </a:lnTo>
                    <a:lnTo>
                      <a:pt x="2528888" y="285750"/>
                    </a:lnTo>
                    <a:lnTo>
                      <a:pt x="2528888" y="323850"/>
                    </a:lnTo>
                    <a:lnTo>
                      <a:pt x="2790825" y="323850"/>
                    </a:lnTo>
                    <a:lnTo>
                      <a:pt x="2790825" y="419100"/>
                    </a:lnTo>
                    <a:lnTo>
                      <a:pt x="3071813" y="419100"/>
                    </a:lnTo>
                    <a:lnTo>
                      <a:pt x="3071813" y="461962"/>
                    </a:lnTo>
                    <a:lnTo>
                      <a:pt x="3529013" y="461962"/>
                    </a:lnTo>
                  </a:path>
                </a:pathLst>
              </a:custGeom>
              <a:noFill/>
              <a:ln w="22225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83" name="Rectangle 9">
            <a:extLst>
              <a:ext uri="{FF2B5EF4-FFF2-40B4-BE49-F238E27FC236}">
                <a16:creationId xmlns:a16="http://schemas.microsoft.com/office/drawing/2014/main" id="{4560C39D-A0EF-491F-A10A-F7A000E4CE0A}"/>
              </a:ext>
            </a:extLst>
          </p:cNvPr>
          <p:cNvSpPr/>
          <p:nvPr/>
        </p:nvSpPr>
        <p:spPr>
          <a:xfrm>
            <a:off x="6103891" y="2007759"/>
            <a:ext cx="498098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У пациентов, стратифицированных в группы промежуточного и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высокого риска на исходном этапе,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наблюдались значимо менее благоприятные отдаленные исходы по сравнению с пациентами из группы низкого риска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1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-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, 3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-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и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5-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летняя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выживаемость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в зависимости от исходной группы риска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: 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600" kern="0" dirty="0">
              <a:solidFill>
                <a:srgbClr val="002060"/>
              </a:solidFill>
            </a:endParaRP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000" kern="0" dirty="0">
              <a:solidFill>
                <a:srgbClr val="002060"/>
              </a:solidFill>
            </a:endParaRP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Стратификация риска, предложенная в рекомендациях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ESC/ERS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позволяет с успехом разделить пациентов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с лучшим или худшим возможным прогнозом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на исходном этапе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969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72A972-5FAC-44B1-BFF2-C89F199D7E92}"/>
              </a:ext>
            </a:extLst>
          </p:cNvPr>
          <p:cNvSpPr/>
          <p:nvPr/>
        </p:nvSpPr>
        <p:spPr>
          <a:xfrm>
            <a:off x="366675" y="926055"/>
            <a:ext cx="11345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Рекомендации ESC/ERS 2015 используют  многофакторную оценку риска, как на этапе постановки диагноза, так и на этапах оценки лечения</a:t>
            </a:r>
            <a:endParaRPr kumimoji="0" lang="ru-RU" sz="2400" i="0" u="none" strike="noStrike" kern="1200" cap="none" spc="0" normalizeH="0" baseline="3000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4E3D-C6B0-428B-B9BE-613B9CEB6B5F}"/>
              </a:ext>
            </a:extLst>
          </p:cNvPr>
          <p:cNvSpPr txBox="1">
            <a:spLocks/>
          </p:cNvSpPr>
          <p:nvPr/>
        </p:nvSpPr>
        <p:spPr>
          <a:xfrm>
            <a:off x="235354" y="6168693"/>
            <a:ext cx="11608302" cy="502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067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kumimoji="0" lang="ru-RU" sz="9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Galiè</a:t>
            </a:r>
            <a:r>
              <a:rPr kumimoji="0" lang="ru-RU" sz="9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N, </a:t>
            </a:r>
            <a:r>
              <a:rPr kumimoji="0" lang="ru-RU" sz="900" b="0" i="1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et</a:t>
            </a:r>
            <a:r>
              <a:rPr kumimoji="0" lang="ru-RU" sz="900" b="0" i="1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900" b="0" i="1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ru-RU" sz="900" b="0" i="1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kumimoji="0" lang="ru-RU" sz="900" b="0" i="1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Eur</a:t>
            </a:r>
            <a:r>
              <a:rPr kumimoji="0" lang="ru-RU" sz="900" b="0" i="1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900" b="0" i="1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Heart</a:t>
            </a:r>
            <a:r>
              <a:rPr kumimoji="0" lang="ru-RU" sz="900" b="0" i="1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J </a:t>
            </a:r>
            <a:r>
              <a:rPr kumimoji="0" lang="ru-RU" sz="9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2016; 37:67-119; Рисунок по материалам </a:t>
            </a:r>
            <a:r>
              <a:rPr kumimoji="0" lang="ru-RU" sz="9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Galiè</a:t>
            </a:r>
            <a:r>
              <a:rPr kumimoji="0" lang="ru-RU" sz="9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N. и </a:t>
            </a:r>
            <a:r>
              <a:rPr kumimoji="0" lang="ru-RU" sz="9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соавт</a:t>
            </a:r>
            <a:r>
              <a:rPr kumimoji="0" lang="ru-RU" sz="9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r>
              <a:rPr kumimoji="0" lang="ru-RU" sz="900" b="0" i="1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900" b="0" i="1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Eur</a:t>
            </a:r>
            <a:r>
              <a:rPr kumimoji="0" lang="ru-RU" sz="900" b="0" i="1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900" b="0" i="1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Heart</a:t>
            </a:r>
            <a:r>
              <a:rPr kumimoji="0" lang="ru-RU" sz="900" b="0" i="1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J </a:t>
            </a:r>
            <a:r>
              <a:rPr kumimoji="0" lang="ru-RU" sz="9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2016; 37:67-119.</a:t>
            </a:r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451AFCFC-9AC4-4753-8DE2-4B851D257244}"/>
              </a:ext>
            </a:extLst>
          </p:cNvPr>
          <p:cNvSpPr/>
          <p:nvPr/>
        </p:nvSpPr>
        <p:spPr>
          <a:xfrm>
            <a:off x="634094" y="2769752"/>
            <a:ext cx="2006577" cy="369369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none" strike="noStrike" kern="1200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Клиническая оценка</a:t>
            </a:r>
          </a:p>
        </p:txBody>
      </p:sp>
      <p:sp>
        <p:nvSpPr>
          <p:cNvPr id="7" name="Rounded Rectangle 16">
            <a:extLst>
              <a:ext uri="{FF2B5EF4-FFF2-40B4-BE49-F238E27FC236}">
                <a16:creationId xmlns:a16="http://schemas.microsoft.com/office/drawing/2014/main" id="{EB6DC901-090B-4B3D-AEFA-FD93FE400E1E}"/>
              </a:ext>
            </a:extLst>
          </p:cNvPr>
          <p:cNvSpPr/>
          <p:nvPr/>
        </p:nvSpPr>
        <p:spPr>
          <a:xfrm>
            <a:off x="634094" y="3880460"/>
            <a:ext cx="2006577" cy="369369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none" strike="noStrike" kern="1200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Способность переносить физическую нагрузку</a:t>
            </a: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A9E0259F-FEF5-4ECF-8BE7-6D73024A9F6F}"/>
              </a:ext>
            </a:extLst>
          </p:cNvPr>
          <p:cNvSpPr/>
          <p:nvPr/>
        </p:nvSpPr>
        <p:spPr>
          <a:xfrm>
            <a:off x="635305" y="5014491"/>
            <a:ext cx="2005366" cy="369369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none" strike="noStrike" kern="1200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Функция правого желудочка 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1085C15-045F-4FB6-AEC4-2BB2F173B7C7}"/>
              </a:ext>
            </a:extLst>
          </p:cNvPr>
          <p:cNvGraphicFramePr>
            <a:graphicFrameLocks/>
          </p:cNvGraphicFramePr>
          <p:nvPr/>
        </p:nvGraphicFramePr>
        <p:xfrm>
          <a:off x="3018972" y="1787281"/>
          <a:ext cx="8824684" cy="416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1">
                <a:tc rowSpan="2">
                  <a:txBody>
                    <a:bodyPr/>
                    <a:lstStyle/>
                    <a:p>
                      <a:pPr algn="ctr" rtl="0"/>
                      <a:r>
                        <a:rPr lang="ru-RU" sz="1050" b="1" i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Факторы, определяющие прогноз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i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Расчетная смертность в течение 1 года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ru-RU" sz="1300" b="1"/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B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ru-RU" sz="1300" b="1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1">
                <a:tc vMerge="1">
                  <a:txBody>
                    <a:bodyPr/>
                    <a:lstStyle/>
                    <a:p>
                      <a:pPr algn="ctr" rtl="0"/>
                      <a:endParaRPr lang="ru-RU" sz="1300" b="1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B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50" b="1" i="0" u="none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Низкий риск &lt;5%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50" b="1" i="0" u="none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Средний риск 5-10%</a:t>
                      </a:r>
                      <a:endParaRPr lang="ru-RU" sz="1050" b="1" noProof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1" marR="45721" marT="36002" marB="36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50" b="1" i="0" u="none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Высокий риск &gt; 10%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19"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Клинические признаки правожелудочковой недостаточности 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Отсутствуют 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Отсутствуют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Присутствуют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48"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Прогрессирование симптомов</a:t>
                      </a:r>
                      <a:endParaRPr lang="ru-RU" sz="1000" b="1" noProof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1" marR="45721" marT="36002" marB="36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Медленное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Быстрое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177"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Обморок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Периодические обмороки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Повторяющиеся обмороки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177"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ФК по</a:t>
                      </a:r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ВОЗ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I, II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III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IV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177"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ДТ6-МХ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&gt; 440 м</a:t>
                      </a:r>
                      <a:endParaRPr lang="ru-RU" sz="1000" b="1" noProof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165-440 м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&lt;165 м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19"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КПНТ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Пиковое VO</a:t>
                      </a:r>
                      <a:r>
                        <a:rPr lang="ru-RU" sz="1000" b="1" i="0" u="none" baseline="-2500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&gt;15 мл/мин/кг </a:t>
                      </a:r>
                      <a:br>
                        <a:rPr lang="ru-RU" sz="1000" b="1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(&gt;65% от должного)</a:t>
                      </a:r>
                      <a:br>
                        <a:rPr lang="ru-RU" sz="1000" b="1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Наклон кривой VE/VCO</a:t>
                      </a:r>
                      <a:r>
                        <a:rPr lang="ru-RU" sz="1000" b="1" i="0" u="none" baseline="-2500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&lt;36</a:t>
                      </a:r>
                      <a:endParaRPr lang="ru-RU" sz="1000" b="1" noProof="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Пиковое VO</a:t>
                      </a:r>
                      <a:r>
                        <a:rPr lang="ru-RU" sz="1000" b="1" i="0" u="none" baseline="-2500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11-15 мл/мин/кг</a:t>
                      </a:r>
                    </a:p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(35-65% от должного) </a:t>
                      </a:r>
                      <a:br>
                        <a:rPr lang="ru-RU" sz="1000" b="1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Наклон кривой VE/VCO</a:t>
                      </a:r>
                      <a:r>
                        <a:rPr lang="ru-RU" sz="1000" b="1" i="0" u="none" baseline="-2500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36-44,9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5400"/>
                        </a:spcBef>
                      </a:pPr>
                      <a:r>
                        <a:rPr lang="ru-RU" sz="10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Пиковое VO</a:t>
                      </a:r>
                      <a:r>
                        <a:rPr lang="ru-RU" sz="1000" b="1" i="0" u="none" baseline="-25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10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&lt;11 мл/мин/кг</a:t>
                      </a:r>
                    </a:p>
                    <a:p>
                      <a:pPr algn="ctr" rtl="0">
                        <a:spcBef>
                          <a:spcPts val="0"/>
                        </a:spcBef>
                      </a:pPr>
                      <a:r>
                        <a:rPr lang="ru-RU" sz="10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(&lt;35% от должного)</a:t>
                      </a:r>
                      <a:br>
                        <a:rPr lang="ru-RU" sz="1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0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Наклон кривой VE/VCO</a:t>
                      </a:r>
                      <a:r>
                        <a:rPr lang="ru-RU" sz="1000" b="1" i="0" u="none" baseline="-25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10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≥ 45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19"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Концентрация NT-</a:t>
                      </a:r>
                      <a:r>
                        <a:rPr lang="ru-RU" sz="1000" b="1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proBNP</a:t>
                      </a:r>
                      <a:r>
                        <a:rPr lang="ru-RU" sz="10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в плазме крови</a:t>
                      </a:r>
                      <a:endParaRPr lang="ru-RU" sz="1000" b="1" noProof="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1" marR="45721" marT="36002" marB="36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BNP &lt;50 нг/л</a:t>
                      </a:r>
                    </a:p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NT-proBNP &lt;300 нг/л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BNP 50-300 нг/л</a:t>
                      </a:r>
                    </a:p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NT-proBNP 300-1400 нг/л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5400"/>
                        </a:spcBef>
                      </a:pPr>
                      <a:r>
                        <a:rPr lang="ru-RU" sz="10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BNP &gt;300 нг/л</a:t>
                      </a:r>
                      <a:br>
                        <a:rPr lang="ru-RU" sz="1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0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NT-proBNP &gt;1400 нг/л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390"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Визуализирующие исследования </a:t>
                      </a:r>
                      <a:br>
                        <a:rPr lang="ru-RU" sz="1000" b="1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000" b="1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(ЭхоКГ, кМРТ)</a:t>
                      </a:r>
                      <a:endParaRPr lang="ru-RU" sz="1000" b="1" noProof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1" marR="45721" marT="36002" marB="36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Площадь ПП &lt;18 см</a:t>
                      </a:r>
                      <a:r>
                        <a:rPr lang="ru-RU" sz="1000" b="1" i="0" u="none" strike="noStrike" kern="1200" baseline="300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1000" b="1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Отсутствие перикардиального выпота</a:t>
                      </a:r>
                      <a:endParaRPr lang="ru-RU" sz="1000" b="1" noProof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Площадь ПП 18-26 см</a:t>
                      </a:r>
                      <a:r>
                        <a:rPr lang="ru-RU" sz="1000" b="1" i="0" u="none" baseline="3000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Отсутствие или минимальное количество перикардиального</a:t>
                      </a:r>
                    </a:p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выпота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strike="noStrike" kern="1200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Площадь ПП &gt; 26 см</a:t>
                      </a:r>
                      <a:r>
                        <a:rPr lang="ru-RU" sz="1000" b="1" i="0" u="none" strike="noStrike" kern="120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1000" b="1" i="0" u="none" strike="noStrike" kern="1200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Перикардиальный выпот</a:t>
                      </a:r>
                      <a:endParaRPr lang="ru-RU" sz="1000" b="1" noProof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19"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Гемодинамика</a:t>
                      </a:r>
                      <a:endParaRPr lang="ru-RU" sz="1000" b="1" noProof="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1" marR="45721" marT="36002" marB="36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ДПП &lt;8 мм рт.ст.</a:t>
                      </a:r>
                    </a:p>
                    <a:p>
                      <a:pPr algn="ctr" rtl="0"/>
                      <a:r>
                        <a:rPr lang="ru-RU" sz="1000" b="1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СИ ≥ 2,5 л/мин/м</a:t>
                      </a:r>
                      <a:r>
                        <a:rPr lang="ru-RU" sz="1000" b="1" i="0" u="none" strike="noStrike" kern="1200" baseline="300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1000" b="1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SvO2 &gt; 65%</a:t>
                      </a:r>
                      <a:endParaRPr lang="ru-RU" sz="1000" b="1" noProof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ДПП 8-14 мм рт.ст.</a:t>
                      </a:r>
                    </a:p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СИ 2,0-2,4 л/мин/м</a:t>
                      </a:r>
                      <a:r>
                        <a:rPr lang="ru-RU" sz="1000" b="1" i="0" u="none" baseline="3000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1000" b="1" i="0" u="none" baseline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SvO2 60-65%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000" b="1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ДПП &gt; 14 мм </a:t>
                      </a:r>
                      <a:r>
                        <a:rPr lang="ru-RU" sz="1000" b="1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рт.ст</a:t>
                      </a:r>
                      <a:r>
                        <a:rPr lang="ru-RU" sz="1000" b="1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rtl="0"/>
                      <a:r>
                        <a:rPr lang="ru-RU" sz="1000" b="1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СИ &lt;2,0 л/мин/м</a:t>
                      </a:r>
                      <a:r>
                        <a:rPr lang="ru-RU" sz="1000" b="1" i="0" u="none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1000" b="1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SvO2 &lt;60%</a:t>
                      </a:r>
                    </a:p>
                  </a:txBody>
                  <a:tcPr marL="45721" marR="45721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388FF1C-60FC-439A-9F04-59FFA338634F}"/>
              </a:ext>
            </a:extLst>
          </p:cNvPr>
          <p:cNvSpPr/>
          <p:nvPr/>
        </p:nvSpPr>
        <p:spPr>
          <a:xfrm>
            <a:off x="3018973" y="2252241"/>
            <a:ext cx="1724476" cy="1313454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ヒラギノ角ゴ ProN W3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7E48B-E698-4F65-9FD4-7DD3DB27EDEA}"/>
              </a:ext>
            </a:extLst>
          </p:cNvPr>
          <p:cNvSpPr/>
          <p:nvPr/>
        </p:nvSpPr>
        <p:spPr>
          <a:xfrm>
            <a:off x="3018972" y="4390278"/>
            <a:ext cx="1724477" cy="152685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ヒラギノ角ゴ ProN W3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F4672A-3499-4B21-9D74-B80E51552EFB}"/>
              </a:ext>
            </a:extLst>
          </p:cNvPr>
          <p:cNvSpPr/>
          <p:nvPr/>
        </p:nvSpPr>
        <p:spPr>
          <a:xfrm>
            <a:off x="3018972" y="3565696"/>
            <a:ext cx="1724477" cy="82458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ヒラギノ角ゴ ProN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8EAF44-BC34-4724-B09D-9AE59F32CE24}"/>
              </a:ext>
            </a:extLst>
          </p:cNvPr>
          <p:cNvSpPr/>
          <p:nvPr/>
        </p:nvSpPr>
        <p:spPr>
          <a:xfrm>
            <a:off x="404797" y="921187"/>
            <a:ext cx="11494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Регулярная оценка риска рекомендуется для </a:t>
            </a:r>
            <a:r>
              <a:rPr lang="ru-RU" sz="2400" i="0" u="none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определения влияния выбранной тактики лечения на отдалённые исходы</a:t>
            </a:r>
            <a:endParaRPr lang="ru-RU" sz="2400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7F4EFA81-EDB4-4923-8B00-89F80D692C10}"/>
              </a:ext>
            </a:extLst>
          </p:cNvPr>
          <p:cNvSpPr txBox="1">
            <a:spLocks/>
          </p:cNvSpPr>
          <p:nvPr/>
        </p:nvSpPr>
        <p:spPr>
          <a:xfrm>
            <a:off x="244878" y="6370815"/>
            <a:ext cx="11494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067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defRPr/>
            </a:pPr>
            <a:r>
              <a:rPr lang="ru-RU" sz="1000" b="0" i="0" u="non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1000" b="0" i="0" u="non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Galiè</a:t>
            </a:r>
            <a:r>
              <a:rPr lang="ru-RU" sz="1000" b="0" i="0" u="none" baseline="0" dirty="0">
                <a:latin typeface="Arial" panose="020B0604020202020204" pitchFamily="34" charset="0"/>
                <a:cs typeface="Arial" panose="020B0604020202020204" pitchFamily="34" charset="0"/>
              </a:rPr>
              <a:t> N, </a:t>
            </a:r>
            <a:r>
              <a:rPr lang="ru-RU" sz="1000" b="0" i="1" u="non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ru-RU" sz="1000" b="0" i="1" u="non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000" b="0" i="1" u="non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ru-RU" sz="1000" b="0" i="1" u="none" baseline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000" b="0" i="1" u="non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Eur</a:t>
            </a:r>
            <a:r>
              <a:rPr lang="ru-RU" sz="1000" b="0" i="1" u="non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000" b="0" i="1" u="non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  <a:r>
              <a:rPr lang="ru-RU" sz="1000" b="0" i="1" u="none" baseline="0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ru-RU" sz="1000" b="0" i="0" u="none" baseline="0" dirty="0">
                <a:latin typeface="Arial" panose="020B0604020202020204" pitchFamily="34" charset="0"/>
                <a:cs typeface="Arial" panose="020B0604020202020204" pitchFamily="34" charset="0"/>
              </a:rPr>
              <a:t>2016; 37:67-119</a:t>
            </a:r>
            <a:r>
              <a:rPr lang="ru-RU" sz="1000" b="0" i="0" u="non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100" name="Content Placeholder 3">
            <a:extLst>
              <a:ext uri="{FF2B5EF4-FFF2-40B4-BE49-F238E27FC236}">
                <a16:creationId xmlns:a16="http://schemas.microsoft.com/office/drawing/2014/main" id="{F7A79AAC-970F-4BCE-B84F-89471F103A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292040"/>
              </p:ext>
            </p:extLst>
          </p:nvPr>
        </p:nvGraphicFramePr>
        <p:xfrm>
          <a:off x="404797" y="2242069"/>
          <a:ext cx="11174436" cy="3395196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3448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417">
                  <a:extLst>
                    <a:ext uri="{9D8B030D-6E8A-4147-A177-3AD203B41FA5}">
                      <a16:colId xmlns:a16="http://schemas.microsoft.com/office/drawing/2014/main" val="1140576599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3263130645"/>
                    </a:ext>
                  </a:extLst>
                </a:gridCol>
                <a:gridCol w="1638592">
                  <a:extLst>
                    <a:ext uri="{9D8B030D-6E8A-4147-A177-3AD203B41FA5}">
                      <a16:colId xmlns:a16="http://schemas.microsoft.com/office/drawing/2014/main" val="140401119"/>
                    </a:ext>
                  </a:extLst>
                </a:gridCol>
                <a:gridCol w="1586407">
                  <a:extLst>
                    <a:ext uri="{9D8B030D-6E8A-4147-A177-3AD203B41FA5}">
                      <a16:colId xmlns:a16="http://schemas.microsoft.com/office/drawing/2014/main" val="1689012346"/>
                    </a:ext>
                  </a:extLst>
                </a:gridCol>
                <a:gridCol w="156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547">
                <a:tc>
                  <a:txBody>
                    <a:bodyPr/>
                    <a:lstStyle/>
                    <a:p>
                      <a:endParaRPr lang="ru-RU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 исходном уровне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Каждые 3-6 месяцев</a:t>
                      </a:r>
                      <a:r>
                        <a:rPr lang="ru-RU" sz="1200" b="1" i="0" u="none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Каждые 6-12 месяцев</a:t>
                      </a:r>
                      <a:r>
                        <a:rPr lang="ru-RU" sz="1200" b="1" i="0" u="none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3-6 месяцев после изменения терапии</a:t>
                      </a:r>
                      <a:r>
                        <a:rPr lang="ru-RU" sz="1200" b="1" i="0" u="none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случае клинического ухудшения</a:t>
                      </a: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Медицинская оценка и определение ФК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Электрокардиограмма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Т6-МХ/шкала одышки Борга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53107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Кардиопульмональный нагрузочный тест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ru-RU" sz="1200" b="1" i="0" u="none" baseline="30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234939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Эхокардиография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18943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Основные лабораторные исследования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843301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Расширенные лабораторные исследования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66460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Анализ газов крови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6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6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6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6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6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416296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Катетеризация правых отделов сердца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ru-RU" sz="1200" b="1" i="0" u="none" baseline="30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ru-RU" sz="1200" b="1" i="0" u="none" baseline="30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b="1" i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ru-RU" sz="1200" b="1" i="0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6" marR="9144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15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25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A918ED75-32A7-4C40-84B7-ECADF5D7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60" y="1606093"/>
            <a:ext cx="8548027" cy="508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2A71F21-8F3E-4B0D-985E-0EBE204C5B09}"/>
              </a:ext>
            </a:extLst>
          </p:cNvPr>
          <p:cNvSpPr txBox="1">
            <a:spLocks/>
          </p:cNvSpPr>
          <p:nvPr/>
        </p:nvSpPr>
        <p:spPr>
          <a:xfrm>
            <a:off x="341487" y="870759"/>
            <a:ext cx="11140361" cy="90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Кельнский консенсус экспертов ЛАГ 2018: фокус на </a:t>
            </a:r>
            <a:r>
              <a:rPr lang="ru-RU" sz="2800" kern="0" cap="none" dirty="0">
                <a:solidFill>
                  <a:srgbClr val="002060"/>
                </a:solidFill>
                <a:latin typeface="Arial"/>
              </a:rPr>
              <a:t>раннюю </a:t>
            </a:r>
            <a:r>
              <a:rPr kumimoji="0" lang="ru-RU" sz="28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комбинированную терапию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E000A-298C-4780-B03C-76FE3675F745}"/>
              </a:ext>
            </a:extLst>
          </p:cNvPr>
          <p:cNvSpPr txBox="1"/>
          <p:nvPr/>
        </p:nvSpPr>
        <p:spPr>
          <a:xfrm>
            <a:off x="89755" y="6364717"/>
            <a:ext cx="558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Адаптировано из </a:t>
            </a:r>
            <a:r>
              <a:rPr lang="en-US" sz="1000" dirty="0" err="1"/>
              <a:t>Hoeper</a:t>
            </a:r>
            <a:r>
              <a:rPr lang="en-US" sz="1000" dirty="0"/>
              <a:t> M.M. et al. Targeted therapy of PAH: updated recommendations from the Cologne Consensus Conference 2018//</a:t>
            </a:r>
            <a:r>
              <a:rPr lang="en-US" sz="1000" dirty="0" err="1"/>
              <a:t>Int</a:t>
            </a:r>
            <a:r>
              <a:rPr lang="en-US" sz="1000" dirty="0"/>
              <a:t> J of </a:t>
            </a:r>
            <a:r>
              <a:rPr lang="en-US" sz="1000" dirty="0" err="1"/>
              <a:t>Cardiol</a:t>
            </a:r>
            <a:r>
              <a:rPr lang="en-US" sz="1000" dirty="0"/>
              <a:t> 2018</a:t>
            </a:r>
            <a:endParaRPr lang="ru-RU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CF9A1E-B7C0-430C-9C0A-8995E5F27AD7}"/>
              </a:ext>
            </a:extLst>
          </p:cNvPr>
          <p:cNvCxnSpPr/>
          <p:nvPr/>
        </p:nvCxnSpPr>
        <p:spPr>
          <a:xfrm>
            <a:off x="2286660" y="3133520"/>
            <a:ext cx="914400" cy="914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F313A9A-8A9D-4F54-BEED-37978FC8D56B}"/>
              </a:ext>
            </a:extLst>
          </p:cNvPr>
          <p:cNvSpPr/>
          <p:nvPr/>
        </p:nvSpPr>
        <p:spPr>
          <a:xfrm>
            <a:off x="190658" y="1900164"/>
            <a:ext cx="2723399" cy="12835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Комбинированная терапия – новый стандарт лечения ЛАГ</a:t>
            </a:r>
          </a:p>
        </p:txBody>
      </p:sp>
    </p:spTree>
    <p:extLst>
      <p:ext uri="{BB962C8B-B14F-4D97-AF65-F5344CB8AC3E}">
        <p14:creationId xmlns:p14="http://schemas.microsoft.com/office/powerpoint/2010/main" val="37836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9A60ED1-AB22-451C-93FF-56E341E9AA8A}"/>
              </a:ext>
            </a:extLst>
          </p:cNvPr>
          <p:cNvSpPr txBox="1">
            <a:spLocks/>
          </p:cNvSpPr>
          <p:nvPr/>
        </p:nvSpPr>
        <p:spPr>
          <a:xfrm>
            <a:off x="244879" y="6370815"/>
            <a:ext cx="1046666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ru-RU"/>
            </a:defPPr>
            <a:lvl1pPr marL="0" algn="l" defTabSz="914400" rtl="0" eaLnBrk="1" latinLnBrk="0" hangingPunct="1">
              <a:defRPr sz="1067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 </a:t>
            </a:r>
            <a:r>
              <a:rPr kumimoji="0" lang="ru-RU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Hoeper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MM,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J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Cardiol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2016; 203:612-3; 2. </a:t>
            </a:r>
            <a:r>
              <a:rPr kumimoji="0" lang="ru-RU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D’Alonzo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GE,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Ann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Med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1991; 115:343-9; 3. </a:t>
            </a:r>
            <a:r>
              <a:rPr kumimoji="0" lang="ru-RU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Galiè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N,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Eur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Heart</a:t>
            </a:r>
            <a:r>
              <a:rPr kumimoji="0" lang="ru-RU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J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2016; 37:67-119.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1C786-89DD-4353-852D-9609CCA7F6CF}"/>
              </a:ext>
            </a:extLst>
          </p:cNvPr>
          <p:cNvSpPr/>
          <p:nvPr/>
        </p:nvSpPr>
        <p:spPr>
          <a:xfrm>
            <a:off x="222249" y="888212"/>
            <a:ext cx="11768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ЛАГ - редкое прогрессирующее заболевание с неблагоприятным прогнозом при отсутствии лечения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78F53A-2558-4311-B40B-06020BF78610}"/>
              </a:ext>
            </a:extLst>
          </p:cNvPr>
          <p:cNvGrpSpPr/>
          <p:nvPr/>
        </p:nvGrpSpPr>
        <p:grpSpPr>
          <a:xfrm>
            <a:off x="3535379" y="1695450"/>
            <a:ext cx="5141896" cy="4666803"/>
            <a:chOff x="242046" y="1357487"/>
            <a:chExt cx="4956010" cy="495601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5" name="Graphic 4" descr="Man">
              <a:extLst>
                <a:ext uri="{FF2B5EF4-FFF2-40B4-BE49-F238E27FC236}">
                  <a16:creationId xmlns:a16="http://schemas.microsoft.com/office/drawing/2014/main" id="{CD34EF16-BD28-4AF1-A078-D09A81162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2046" y="1357487"/>
              <a:ext cx="4956010" cy="4956010"/>
            </a:xfrm>
            <a:prstGeom prst="rect">
              <a:avLst/>
            </a:prstGeom>
          </p:spPr>
        </p:pic>
        <p:pic>
          <p:nvPicPr>
            <p:cNvPr id="6" name="Graphic 5" descr="Heart with pulse">
              <a:extLst>
                <a:ext uri="{FF2B5EF4-FFF2-40B4-BE49-F238E27FC236}">
                  <a16:creationId xmlns:a16="http://schemas.microsoft.com/office/drawing/2014/main" id="{C141085C-7220-44A4-A770-448101E95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28290" y="2731208"/>
              <a:ext cx="1067922" cy="1067922"/>
            </a:xfrm>
            <a:prstGeom prst="rect">
              <a:avLst/>
            </a:prstGeom>
          </p:spPr>
        </p:pic>
      </p:grp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FAD7E4B-3427-4599-B23B-A87DC9B7C49C}"/>
              </a:ext>
            </a:extLst>
          </p:cNvPr>
          <p:cNvSpPr/>
          <p:nvPr/>
        </p:nvSpPr>
        <p:spPr>
          <a:xfrm flipH="1">
            <a:off x="6874566" y="1898441"/>
            <a:ext cx="4060148" cy="951371"/>
          </a:xfrm>
          <a:prstGeom prst="homePlate">
            <a:avLst/>
          </a:prstGeom>
          <a:ln w="28575">
            <a:solidFill>
              <a:srgbClr val="5160A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Заболеваемость: </a:t>
            </a:r>
            <a:b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1,1 - 7,6 на миллион человек</a:t>
            </a:r>
            <a:r>
              <a:rPr kumimoji="0" lang="ru-RU" sz="20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C9277DA-E7F8-4A95-A8DB-1AAE4CFB50F7}"/>
              </a:ext>
            </a:extLst>
          </p:cNvPr>
          <p:cNvSpPr/>
          <p:nvPr/>
        </p:nvSpPr>
        <p:spPr>
          <a:xfrm>
            <a:off x="735967" y="3371646"/>
            <a:ext cx="3902548" cy="951371"/>
          </a:xfrm>
          <a:prstGeom prst="homePlat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3538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Неблагоприятный кратко- и среднесрочный прогноз</a:t>
            </a:r>
            <a:r>
              <a:rPr kumimoji="0" lang="ru-RU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49C2CE0-47D5-4806-9803-0879C07B56D2}"/>
              </a:ext>
            </a:extLst>
          </p:cNvPr>
          <p:cNvSpPr/>
          <p:nvPr/>
        </p:nvSpPr>
        <p:spPr>
          <a:xfrm>
            <a:off x="1312588" y="1917491"/>
            <a:ext cx="4060148" cy="951371"/>
          </a:xfrm>
          <a:prstGeom prst="homePlat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Распространенность: </a:t>
            </a:r>
            <a:b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6,6 - 26 на миллион человек</a:t>
            </a:r>
            <a:r>
              <a:rPr kumimoji="0" lang="ru-RU" sz="20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3F4EBE9-60C1-4C7D-A802-E74BCBCB8C4D}"/>
              </a:ext>
            </a:extLst>
          </p:cNvPr>
          <p:cNvSpPr/>
          <p:nvPr/>
        </p:nvSpPr>
        <p:spPr>
          <a:xfrm>
            <a:off x="1290931" y="4874536"/>
            <a:ext cx="4060148" cy="951371"/>
          </a:xfrm>
          <a:prstGeom prst="homePlat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3538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Тяжелое и прогрессирующее заболевание</a:t>
            </a:r>
            <a:r>
              <a:rPr kumimoji="0" lang="ru-RU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22B2F85-7441-4547-BB14-A2942E2E3473}"/>
              </a:ext>
            </a:extLst>
          </p:cNvPr>
          <p:cNvSpPr/>
          <p:nvPr/>
        </p:nvSpPr>
        <p:spPr>
          <a:xfrm flipH="1">
            <a:off x="7516373" y="3362121"/>
            <a:ext cx="3977760" cy="951371"/>
          </a:xfrm>
          <a:prstGeom prst="homePlate">
            <a:avLst/>
          </a:prstGeom>
          <a:ln w="28575">
            <a:solidFill>
              <a:srgbClr val="5160A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Сложное лечение</a:t>
            </a:r>
            <a:r>
              <a:rPr kumimoji="0" lang="ru-RU" sz="20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336A90D-51DE-4EEE-90E2-55F0B4A5D880}"/>
              </a:ext>
            </a:extLst>
          </p:cNvPr>
          <p:cNvSpPr/>
          <p:nvPr/>
        </p:nvSpPr>
        <p:spPr>
          <a:xfrm flipH="1">
            <a:off x="6878875" y="4876800"/>
            <a:ext cx="4060148" cy="951371"/>
          </a:xfrm>
          <a:prstGeom prst="homePlate">
            <a:avLst/>
          </a:prstGeom>
          <a:ln w="28575">
            <a:solidFill>
              <a:srgbClr val="5160A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87313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Расчетная медиана выживаемости при </a:t>
            </a:r>
            <a:b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ru-RU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отсутствии лечения - 2,8 года</a:t>
            </a:r>
            <a:r>
              <a:rPr kumimoji="0" lang="ru-RU" sz="19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4B62CB-EE14-4F40-B3C7-1F8DAB87ECA3}"/>
              </a:ext>
            </a:extLst>
          </p:cNvPr>
          <p:cNvGrpSpPr/>
          <p:nvPr/>
        </p:nvGrpSpPr>
        <p:grpSpPr>
          <a:xfrm>
            <a:off x="10767995" y="1950489"/>
            <a:ext cx="809689" cy="802298"/>
            <a:chOff x="4686759" y="1488726"/>
            <a:chExt cx="809689" cy="80229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6A7ECD-1FF3-42BB-896B-568D2E3182E0}"/>
                </a:ext>
              </a:extLst>
            </p:cNvPr>
            <p:cNvSpPr/>
            <p:nvPr/>
          </p:nvSpPr>
          <p:spPr>
            <a:xfrm>
              <a:off x="4686759" y="1488726"/>
              <a:ext cx="809689" cy="802298"/>
            </a:xfrm>
            <a:prstGeom prst="ellipse">
              <a:avLst/>
            </a:prstGeom>
            <a:grpFill/>
            <a:ln>
              <a:solidFill>
                <a:srgbClr val="5160AB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5" name="Graphic 14" descr="Group of people">
              <a:extLst>
                <a:ext uri="{FF2B5EF4-FFF2-40B4-BE49-F238E27FC236}">
                  <a16:creationId xmlns:a16="http://schemas.microsoft.com/office/drawing/2014/main" id="{CE503F93-D57A-407A-B5AA-7996EAD50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40685" y="1538334"/>
              <a:ext cx="666295" cy="66629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4004CC-EFAC-4F5E-B635-F0E02CE06502}"/>
              </a:ext>
            </a:extLst>
          </p:cNvPr>
          <p:cNvGrpSpPr/>
          <p:nvPr/>
        </p:nvGrpSpPr>
        <p:grpSpPr>
          <a:xfrm>
            <a:off x="642315" y="2010278"/>
            <a:ext cx="809689" cy="802298"/>
            <a:chOff x="5023889" y="3504054"/>
            <a:chExt cx="809689" cy="80229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88BBF6-5679-4008-9D0E-CECD3676A80A}"/>
                </a:ext>
              </a:extLst>
            </p:cNvPr>
            <p:cNvSpPr/>
            <p:nvPr/>
          </p:nvSpPr>
          <p:spPr>
            <a:xfrm>
              <a:off x="5023889" y="3504054"/>
              <a:ext cx="809689" cy="802298"/>
            </a:xfrm>
            <a:prstGeom prst="ellipse">
              <a:avLst/>
            </a:prstGeom>
            <a:grpFill/>
            <a:ln>
              <a:solidFill>
                <a:srgbClr val="5160AB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8" name="Graphic 17" descr="Group">
              <a:extLst>
                <a:ext uri="{FF2B5EF4-FFF2-40B4-BE49-F238E27FC236}">
                  <a16:creationId xmlns:a16="http://schemas.microsoft.com/office/drawing/2014/main" id="{EB7C6062-CDB1-4A45-B246-90D130FA8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24216" y="3617182"/>
              <a:ext cx="609034" cy="60903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D8D8DF-9B2E-4CCF-980A-690DEDD1C5B0}"/>
              </a:ext>
            </a:extLst>
          </p:cNvPr>
          <p:cNvGrpSpPr/>
          <p:nvPr/>
        </p:nvGrpSpPr>
        <p:grpSpPr>
          <a:xfrm>
            <a:off x="11081244" y="3436657"/>
            <a:ext cx="809689" cy="802298"/>
            <a:chOff x="9871351" y="1681711"/>
            <a:chExt cx="809689" cy="80229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811D87-4F63-4F13-B6AF-31FE810237AB}"/>
                </a:ext>
              </a:extLst>
            </p:cNvPr>
            <p:cNvSpPr/>
            <p:nvPr/>
          </p:nvSpPr>
          <p:spPr>
            <a:xfrm>
              <a:off x="9871351" y="1681711"/>
              <a:ext cx="809689" cy="802298"/>
            </a:xfrm>
            <a:prstGeom prst="ellipse">
              <a:avLst/>
            </a:prstGeom>
            <a:grpFill/>
            <a:ln>
              <a:solidFill>
                <a:srgbClr val="5160AB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1" name="Graphic 20" descr="Decision chart">
              <a:extLst>
                <a:ext uri="{FF2B5EF4-FFF2-40B4-BE49-F238E27FC236}">
                  <a16:creationId xmlns:a16="http://schemas.microsoft.com/office/drawing/2014/main" id="{08F9F202-B1F7-4642-9308-B1313DA1A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62947" y="1725473"/>
              <a:ext cx="651468" cy="651468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4AF730-F94A-495B-91CE-E547375FF4A2}"/>
              </a:ext>
            </a:extLst>
          </p:cNvPr>
          <p:cNvGrpSpPr/>
          <p:nvPr/>
        </p:nvGrpSpPr>
        <p:grpSpPr>
          <a:xfrm>
            <a:off x="10795560" y="4937703"/>
            <a:ext cx="809689" cy="802298"/>
            <a:chOff x="3008402" y="4830060"/>
            <a:chExt cx="809689" cy="80229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588E572-E6A7-4BBE-A7E2-13DDEBE1AB3B}"/>
                </a:ext>
              </a:extLst>
            </p:cNvPr>
            <p:cNvSpPr/>
            <p:nvPr/>
          </p:nvSpPr>
          <p:spPr>
            <a:xfrm>
              <a:off x="3008402" y="4830060"/>
              <a:ext cx="809689" cy="802298"/>
            </a:xfrm>
            <a:prstGeom prst="ellipse">
              <a:avLst/>
            </a:prstGeom>
            <a:grpFill/>
            <a:ln>
              <a:solidFill>
                <a:srgbClr val="5160AB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4" name="Graphic 23" descr="Medicine">
              <a:extLst>
                <a:ext uri="{FF2B5EF4-FFF2-40B4-BE49-F238E27FC236}">
                  <a16:creationId xmlns:a16="http://schemas.microsoft.com/office/drawing/2014/main" id="{34D9D272-CBD5-40E7-B224-F3B2760EA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134218" y="4951712"/>
              <a:ext cx="583144" cy="58314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09B438-A04F-4E88-88E9-9CE463174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6911" y="5042263"/>
              <a:ext cx="728255" cy="373031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9BCB0859-C9C8-4411-922F-F5EB4E707C0E}"/>
              </a:ext>
            </a:extLst>
          </p:cNvPr>
          <p:cNvSpPr/>
          <p:nvPr/>
        </p:nvSpPr>
        <p:spPr>
          <a:xfrm>
            <a:off x="866832" y="4943661"/>
            <a:ext cx="809689" cy="802298"/>
          </a:xfrm>
          <a:prstGeom prst="ellipse">
            <a:avLst/>
          </a:prstGeom>
          <a:solidFill>
            <a:schemeClr val="bg1"/>
          </a:solidFill>
          <a:ln>
            <a:solidFill>
              <a:srgbClr val="5160A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0" name="Graphic 29" descr="Heart with pulse">
            <a:extLst>
              <a:ext uri="{FF2B5EF4-FFF2-40B4-BE49-F238E27FC236}">
                <a16:creationId xmlns:a16="http://schemas.microsoft.com/office/drawing/2014/main" id="{27C67F54-7A8A-4316-9F04-F8659331E4D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3647" y="4973907"/>
            <a:ext cx="782874" cy="782874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65184AB6-40D7-48D6-951E-A7B53F5D5036}"/>
              </a:ext>
            </a:extLst>
          </p:cNvPr>
          <p:cNvSpPr/>
          <p:nvPr/>
        </p:nvSpPr>
        <p:spPr>
          <a:xfrm>
            <a:off x="324714" y="3433495"/>
            <a:ext cx="809689" cy="802298"/>
          </a:xfrm>
          <a:prstGeom prst="ellipse">
            <a:avLst/>
          </a:prstGeom>
          <a:solidFill>
            <a:schemeClr val="bg1"/>
          </a:solidFill>
          <a:ln>
            <a:solidFill>
              <a:srgbClr val="5160A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2" name="Graphic 31" descr="Heartbeat">
            <a:extLst>
              <a:ext uri="{FF2B5EF4-FFF2-40B4-BE49-F238E27FC236}">
                <a16:creationId xmlns:a16="http://schemas.microsoft.com/office/drawing/2014/main" id="{49219F90-7323-44CD-9A93-ABB3ACE3E23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0431" y="3408617"/>
            <a:ext cx="95825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7737B13-0FDE-471C-A857-F1D43D3BD2F4}"/>
              </a:ext>
            </a:extLst>
          </p:cNvPr>
          <p:cNvSpPr txBox="1">
            <a:spLocks/>
          </p:cNvSpPr>
          <p:nvPr/>
        </p:nvSpPr>
        <p:spPr>
          <a:xfrm>
            <a:off x="123647" y="6668633"/>
            <a:ext cx="7164000" cy="14416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7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D'Alonzo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Ann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Med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1991;115(5):343-9..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A37EB-AA7E-48B2-B8F6-1ECFA5B5349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985" y="1716922"/>
            <a:ext cx="12190476" cy="4945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8DD7C-74B8-4850-9D0B-52964DF8E581}"/>
              </a:ext>
            </a:extLst>
          </p:cNvPr>
          <p:cNvSpPr txBox="1"/>
          <p:nvPr/>
        </p:nvSpPr>
        <p:spPr>
          <a:xfrm>
            <a:off x="2069100" y="1947044"/>
            <a:ext cx="9088258" cy="683385"/>
          </a:xfrm>
          <a:prstGeom prst="rect">
            <a:avLst/>
          </a:prstGeom>
          <a:noFill/>
        </p:spPr>
        <p:txBody>
          <a:bodyPr wrap="square" lIns="180000" tIns="0" rIns="216000" bIns="0" rtlCol="0" anchor="ctr" anchorCtr="0">
            <a:noAutofit/>
          </a:bodyPr>
          <a:lstStyle>
            <a:defPPr>
              <a:defRPr lang="ru-RU"/>
            </a:defPPr>
            <a:lvl1pPr>
              <a:lnSpc>
                <a:spcPts val="1700"/>
              </a:lnSpc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defTabSz="1219170">
              <a:defRPr/>
            </a:pPr>
            <a:r>
              <a:rPr lang="ru-RU" sz="1600" dirty="0">
                <a:solidFill>
                  <a:srgbClr val="5160AB">
                    <a:lumMod val="75000"/>
                  </a:srgbClr>
                </a:solidFill>
                <a:latin typeface="Arial"/>
              </a:rPr>
              <a:t>Доля выживших пациентов в зависимости от времени с момента постановки диагноза</a:t>
            </a:r>
            <a:r>
              <a:rPr lang="ru-RU" sz="1600" baseline="30000" dirty="0">
                <a:solidFill>
                  <a:srgbClr val="5160AB">
                    <a:lumMod val="75000"/>
                  </a:srgbClr>
                </a:solidFill>
                <a:latin typeface="Arial"/>
              </a:rPr>
              <a:t>1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D759569-1F95-40A9-B53C-BFB0EAF724FB}"/>
              </a:ext>
            </a:extLst>
          </p:cNvPr>
          <p:cNvSpPr/>
          <p:nvPr/>
        </p:nvSpPr>
        <p:spPr>
          <a:xfrm flipH="1">
            <a:off x="17384" y="2032295"/>
            <a:ext cx="12174616" cy="3441096"/>
          </a:xfrm>
          <a:prstGeom prst="triangle">
            <a:avLst>
              <a:gd name="adj" fmla="val 0"/>
            </a:avLst>
          </a:prstGeom>
          <a:solidFill>
            <a:srgbClr val="FFFFFF">
              <a:alpha val="22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7256B0E3-3300-428E-B924-62F53B144443}"/>
              </a:ext>
            </a:extLst>
          </p:cNvPr>
          <p:cNvSpPr/>
          <p:nvPr/>
        </p:nvSpPr>
        <p:spPr>
          <a:xfrm>
            <a:off x="4391211" y="2490505"/>
            <a:ext cx="4650591" cy="511231"/>
          </a:xfrm>
          <a:prstGeom prst="roundRect">
            <a:avLst>
              <a:gd name="adj" fmla="val 50000"/>
            </a:avLst>
          </a:prstGeom>
          <a:solidFill>
            <a:srgbClr val="5160A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Более </a:t>
            </a:r>
            <a:r>
              <a:rPr kumimoji="0" lang="ru-RU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50%</a:t>
            </a: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пациентов умерли в течение трех лет</a:t>
            </a:r>
            <a:r>
              <a:rPr kumimoji="0" lang="ru-RU" sz="140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50477-55B8-454C-9D40-229C11AC8EB8}"/>
              </a:ext>
            </a:extLst>
          </p:cNvPr>
          <p:cNvSpPr txBox="1"/>
          <p:nvPr/>
        </p:nvSpPr>
        <p:spPr>
          <a:xfrm>
            <a:off x="1395664" y="2815154"/>
            <a:ext cx="854242" cy="187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defRPr/>
            </a:pPr>
            <a:r>
              <a:rPr lang="ru-RU" sz="1200">
                <a:solidFill>
                  <a:prstClr val="black"/>
                </a:solidFill>
                <a:latin typeface="Arial"/>
              </a:rPr>
              <a:t>100</a:t>
            </a:r>
            <a:endParaRPr lang="ru-RU" sz="1400" dirty="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928CBF-21A8-4C1A-A072-14CDC2C1C87E}"/>
              </a:ext>
            </a:extLst>
          </p:cNvPr>
          <p:cNvGrpSpPr/>
          <p:nvPr/>
        </p:nvGrpSpPr>
        <p:grpSpPr>
          <a:xfrm>
            <a:off x="0" y="2876113"/>
            <a:ext cx="12192000" cy="3112153"/>
            <a:chOff x="2057419" y="2806461"/>
            <a:chExt cx="8504974" cy="284122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9EC1CD-589B-4FF8-86CC-5407C019F7A7}"/>
                </a:ext>
              </a:extLst>
            </p:cNvPr>
            <p:cNvSpPr/>
            <p:nvPr/>
          </p:nvSpPr>
          <p:spPr>
            <a:xfrm>
              <a:off x="3780198" y="2806461"/>
              <a:ext cx="110031" cy="144000"/>
            </a:xfrm>
            <a:prstGeom prst="ellipse">
              <a:avLst/>
            </a:prstGeom>
            <a:solidFill>
              <a:srgbClr val="5160A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3901DEA-4CCC-445B-B75D-31B307C3F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289" y="2889683"/>
              <a:ext cx="4932988" cy="1448063"/>
            </a:xfrm>
            <a:custGeom>
              <a:avLst/>
              <a:gdLst>
                <a:gd name="T0" fmla="*/ 0 w 3058"/>
                <a:gd name="T1" fmla="*/ 0 h 1123"/>
                <a:gd name="T2" fmla="*/ 310 w 3058"/>
                <a:gd name="T3" fmla="*/ 463 h 1123"/>
                <a:gd name="T4" fmla="*/ 603 w 3058"/>
                <a:gd name="T5" fmla="*/ 576 h 1123"/>
                <a:gd name="T6" fmla="*/ 912 w 3058"/>
                <a:gd name="T7" fmla="*/ 717 h 1123"/>
                <a:gd name="T8" fmla="*/ 1213 w 3058"/>
                <a:gd name="T9" fmla="*/ 773 h 1123"/>
                <a:gd name="T10" fmla="*/ 1536 w 3058"/>
                <a:gd name="T11" fmla="*/ 851 h 1123"/>
                <a:gd name="T12" fmla="*/ 1832 w 3058"/>
                <a:gd name="T13" fmla="*/ 935 h 1123"/>
                <a:gd name="T14" fmla="*/ 2139 w 3058"/>
                <a:gd name="T15" fmla="*/ 935 h 1123"/>
                <a:gd name="T16" fmla="*/ 2441 w 3058"/>
                <a:gd name="T17" fmla="*/ 982 h 1123"/>
                <a:gd name="T18" fmla="*/ 2756 w 3058"/>
                <a:gd name="T19" fmla="*/ 1027 h 1123"/>
                <a:gd name="T20" fmla="*/ 3058 w 3058"/>
                <a:gd name="T21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8" h="1123">
                  <a:moveTo>
                    <a:pt x="0" y="0"/>
                  </a:moveTo>
                  <a:lnTo>
                    <a:pt x="310" y="463"/>
                  </a:lnTo>
                  <a:lnTo>
                    <a:pt x="603" y="576"/>
                  </a:lnTo>
                  <a:lnTo>
                    <a:pt x="912" y="717"/>
                  </a:lnTo>
                  <a:lnTo>
                    <a:pt x="1213" y="773"/>
                  </a:lnTo>
                  <a:lnTo>
                    <a:pt x="1536" y="851"/>
                  </a:lnTo>
                  <a:lnTo>
                    <a:pt x="1832" y="935"/>
                  </a:lnTo>
                  <a:lnTo>
                    <a:pt x="2139" y="935"/>
                  </a:lnTo>
                  <a:lnTo>
                    <a:pt x="2441" y="982"/>
                  </a:lnTo>
                  <a:lnTo>
                    <a:pt x="2756" y="1027"/>
                  </a:lnTo>
                  <a:lnTo>
                    <a:pt x="3058" y="1123"/>
                  </a:lnTo>
                </a:path>
              </a:pathLst>
            </a:custGeom>
            <a:noFill/>
            <a:ln w="9525" cap="flat" cmpd="sng" algn="ctr">
              <a:solidFill>
                <a:srgbClr val="7E84C5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81022C7-39AF-474E-A4FB-35AFD0506C31}"/>
                </a:ext>
              </a:extLst>
            </p:cNvPr>
            <p:cNvSpPr/>
            <p:nvPr/>
          </p:nvSpPr>
          <p:spPr>
            <a:xfrm>
              <a:off x="4287232" y="3409084"/>
              <a:ext cx="110031" cy="144000"/>
            </a:xfrm>
            <a:prstGeom prst="ellipse">
              <a:avLst/>
            </a:prstGeom>
            <a:solidFill>
              <a:srgbClr val="5160A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CD4709-83C9-46B5-89DD-74B73DC6AE32}"/>
                </a:ext>
              </a:extLst>
            </p:cNvPr>
            <p:cNvSpPr/>
            <p:nvPr/>
          </p:nvSpPr>
          <p:spPr>
            <a:xfrm>
              <a:off x="4773286" y="3579238"/>
              <a:ext cx="110031" cy="144000"/>
            </a:xfrm>
            <a:prstGeom prst="ellipse">
              <a:avLst/>
            </a:prstGeom>
            <a:solidFill>
              <a:srgbClr val="5160A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98543B-7659-4042-AA54-2B39C2116516}"/>
                </a:ext>
              </a:extLst>
            </p:cNvPr>
            <p:cNvSpPr/>
            <p:nvPr/>
          </p:nvSpPr>
          <p:spPr>
            <a:xfrm>
              <a:off x="5761349" y="3818167"/>
              <a:ext cx="110031" cy="144000"/>
            </a:xfrm>
            <a:prstGeom prst="ellipse">
              <a:avLst/>
            </a:prstGeom>
            <a:solidFill>
              <a:srgbClr val="5160A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B4F0DF-04AD-4DAC-BB26-0A1B7CC08FF9}"/>
                </a:ext>
              </a:extLst>
            </p:cNvPr>
            <p:cNvSpPr/>
            <p:nvPr/>
          </p:nvSpPr>
          <p:spPr>
            <a:xfrm>
              <a:off x="6267018" y="3924784"/>
              <a:ext cx="110031" cy="144000"/>
            </a:xfrm>
            <a:prstGeom prst="ellipse">
              <a:avLst/>
            </a:prstGeom>
            <a:solidFill>
              <a:srgbClr val="5160A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2445FC-3C26-4185-886F-BF707BB27843}"/>
                </a:ext>
              </a:extLst>
            </p:cNvPr>
            <p:cNvSpPr/>
            <p:nvPr/>
          </p:nvSpPr>
          <p:spPr>
            <a:xfrm>
              <a:off x="6738372" y="4024088"/>
              <a:ext cx="110031" cy="144000"/>
            </a:xfrm>
            <a:prstGeom prst="ellipse">
              <a:avLst/>
            </a:prstGeom>
            <a:solidFill>
              <a:srgbClr val="5160A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2C9E9C3-DC18-4871-B73C-80603D4A07C3}"/>
                </a:ext>
              </a:extLst>
            </p:cNvPr>
            <p:cNvSpPr/>
            <p:nvPr/>
          </p:nvSpPr>
          <p:spPr>
            <a:xfrm>
              <a:off x="7240668" y="4024088"/>
              <a:ext cx="110031" cy="144000"/>
            </a:xfrm>
            <a:prstGeom prst="ellipse">
              <a:avLst/>
            </a:prstGeom>
            <a:solidFill>
              <a:srgbClr val="5160A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C6EBE7-62BE-4F18-901B-ED408F267B56}"/>
                </a:ext>
              </a:extLst>
            </p:cNvPr>
            <p:cNvSpPr/>
            <p:nvPr/>
          </p:nvSpPr>
          <p:spPr>
            <a:xfrm>
              <a:off x="7712987" y="4088206"/>
              <a:ext cx="110031" cy="144000"/>
            </a:xfrm>
            <a:prstGeom prst="ellipse">
              <a:avLst/>
            </a:prstGeom>
            <a:solidFill>
              <a:srgbClr val="5160A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65CA814-ACE9-47F6-AC9D-4506DAD77ADC}"/>
                </a:ext>
              </a:extLst>
            </p:cNvPr>
            <p:cNvSpPr/>
            <p:nvPr/>
          </p:nvSpPr>
          <p:spPr>
            <a:xfrm>
              <a:off x="8220618" y="4147876"/>
              <a:ext cx="110031" cy="144000"/>
            </a:xfrm>
            <a:prstGeom prst="ellipse">
              <a:avLst/>
            </a:prstGeom>
            <a:solidFill>
              <a:srgbClr val="5160A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60505B-F891-4546-9248-2CD117AC9A2B}"/>
                </a:ext>
              </a:extLst>
            </p:cNvPr>
            <p:cNvSpPr/>
            <p:nvPr/>
          </p:nvSpPr>
          <p:spPr>
            <a:xfrm>
              <a:off x="8704167" y="4256514"/>
              <a:ext cx="110031" cy="144000"/>
            </a:xfrm>
            <a:prstGeom prst="ellipse">
              <a:avLst/>
            </a:prstGeom>
            <a:solidFill>
              <a:srgbClr val="5160A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2B78B7-C292-4AEE-8111-FD61DFA42A5E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19" y="5174128"/>
              <a:ext cx="8504974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DFF4A1-E7A5-4D0A-A048-76204F018848}"/>
                </a:ext>
              </a:extLst>
            </p:cNvPr>
            <p:cNvSpPr txBox="1"/>
            <p:nvPr/>
          </p:nvSpPr>
          <p:spPr>
            <a:xfrm>
              <a:off x="3804123" y="5264929"/>
              <a:ext cx="5416078" cy="168590"/>
            </a:xfrm>
            <a:prstGeom prst="rect">
              <a:avLst/>
            </a:prstGeom>
            <a:noFill/>
          </p:spPr>
          <p:txBody>
            <a:bodyPr wrap="square" lIns="0" tIns="0" rIns="0" bIns="0" numCol="11" rtlCol="0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0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 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1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 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2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 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3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 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4 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2BE0A3-AB61-4C29-A474-A1D12C56EC8C}"/>
                </a:ext>
              </a:extLst>
            </p:cNvPr>
            <p:cNvSpPr txBox="1"/>
            <p:nvPr/>
          </p:nvSpPr>
          <p:spPr>
            <a:xfrm>
              <a:off x="3842083" y="5493143"/>
              <a:ext cx="4922047" cy="154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1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Число лет</a:t>
              </a:r>
              <a:r>
                <a:rPr kumimoji="0" lang="ru-RU" sz="11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 последующего наблюдения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2079C5-BC7C-4D20-9D13-B1992C2E139D}"/>
              </a:ext>
            </a:extLst>
          </p:cNvPr>
          <p:cNvGrpSpPr/>
          <p:nvPr/>
        </p:nvGrpSpPr>
        <p:grpSpPr>
          <a:xfrm>
            <a:off x="-1" y="2933324"/>
            <a:ext cx="1564105" cy="2217661"/>
            <a:chOff x="-1" y="2278982"/>
            <a:chExt cx="1564105" cy="221766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C52146-2F83-449D-B8F9-5AB88E2906D8}"/>
                </a:ext>
              </a:extLst>
            </p:cNvPr>
            <p:cNvCxnSpPr/>
            <p:nvPr/>
          </p:nvCxnSpPr>
          <p:spPr>
            <a:xfrm>
              <a:off x="-1" y="2278982"/>
              <a:ext cx="1564105" cy="0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C9C5B1-4506-481B-8180-D5ADBAA4E33F}"/>
                </a:ext>
              </a:extLst>
            </p:cNvPr>
            <p:cNvCxnSpPr/>
            <p:nvPr/>
          </p:nvCxnSpPr>
          <p:spPr>
            <a:xfrm>
              <a:off x="-1" y="2506392"/>
              <a:ext cx="1564105" cy="0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B8E43D-499C-4AD1-8E69-ADD5CBD71114}"/>
                </a:ext>
              </a:extLst>
            </p:cNvPr>
            <p:cNvCxnSpPr/>
            <p:nvPr/>
          </p:nvCxnSpPr>
          <p:spPr>
            <a:xfrm>
              <a:off x="-1" y="2755174"/>
              <a:ext cx="1564105" cy="0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E1D871F-0B70-4169-BCC0-3E1C8BE2F8E5}"/>
                </a:ext>
              </a:extLst>
            </p:cNvPr>
            <p:cNvCxnSpPr/>
            <p:nvPr/>
          </p:nvCxnSpPr>
          <p:spPr>
            <a:xfrm>
              <a:off x="-1" y="3003955"/>
              <a:ext cx="1564105" cy="0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69AF3CC-C551-4546-AA62-8283234684AE}"/>
                </a:ext>
              </a:extLst>
            </p:cNvPr>
            <p:cNvCxnSpPr/>
            <p:nvPr/>
          </p:nvCxnSpPr>
          <p:spPr>
            <a:xfrm>
              <a:off x="-1" y="3252736"/>
              <a:ext cx="1564105" cy="0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DCCAB4-CE55-4B82-8628-F365B5E61809}"/>
                </a:ext>
              </a:extLst>
            </p:cNvPr>
            <p:cNvCxnSpPr/>
            <p:nvPr/>
          </p:nvCxnSpPr>
          <p:spPr>
            <a:xfrm>
              <a:off x="-1" y="3501518"/>
              <a:ext cx="1564105" cy="0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E77A29-47E7-47DC-B532-14EEBC3CBAC5}"/>
                </a:ext>
              </a:extLst>
            </p:cNvPr>
            <p:cNvCxnSpPr/>
            <p:nvPr/>
          </p:nvCxnSpPr>
          <p:spPr>
            <a:xfrm>
              <a:off x="-1" y="3750299"/>
              <a:ext cx="1564105" cy="0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70B5B8-C32E-4A25-AC9D-2B2E565E7566}"/>
                </a:ext>
              </a:extLst>
            </p:cNvPr>
            <p:cNvCxnSpPr/>
            <p:nvPr/>
          </p:nvCxnSpPr>
          <p:spPr>
            <a:xfrm>
              <a:off x="-1" y="3999080"/>
              <a:ext cx="1564105" cy="0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FCD0EC-CC5E-4BDC-9D42-DF64D1D143A2}"/>
                </a:ext>
              </a:extLst>
            </p:cNvPr>
            <p:cNvCxnSpPr/>
            <p:nvPr/>
          </p:nvCxnSpPr>
          <p:spPr>
            <a:xfrm>
              <a:off x="-1" y="4247862"/>
              <a:ext cx="1564105" cy="0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D095D4-F32A-405B-A56D-9A96B85900DC}"/>
                </a:ext>
              </a:extLst>
            </p:cNvPr>
            <p:cNvCxnSpPr/>
            <p:nvPr/>
          </p:nvCxnSpPr>
          <p:spPr>
            <a:xfrm>
              <a:off x="-1" y="4496643"/>
              <a:ext cx="1564105" cy="0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2CB96B2-2C01-467C-957F-CDC4E0899241}"/>
              </a:ext>
            </a:extLst>
          </p:cNvPr>
          <p:cNvCxnSpPr/>
          <p:nvPr/>
        </p:nvCxnSpPr>
        <p:spPr>
          <a:xfrm flipV="1">
            <a:off x="6794245" y="3063244"/>
            <a:ext cx="0" cy="1158094"/>
          </a:xfrm>
          <a:prstGeom prst="line">
            <a:avLst/>
          </a:prstGeom>
          <a:noFill/>
          <a:ln w="25400" cap="rnd" cmpd="sng" algn="ctr">
            <a:solidFill>
              <a:sysClr val="windowText" lastClr="000000">
                <a:lumMod val="75000"/>
                <a:lumOff val="25000"/>
              </a:sysClr>
            </a:solidFill>
            <a:prstDash val="sysDot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1DBD86-02BB-4896-9573-53E1CCA79B7D}"/>
              </a:ext>
            </a:extLst>
          </p:cNvPr>
          <p:cNvSpPr txBox="1"/>
          <p:nvPr/>
        </p:nvSpPr>
        <p:spPr>
          <a:xfrm>
            <a:off x="1395664" y="3066409"/>
            <a:ext cx="854242" cy="187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defRPr/>
            </a:pPr>
            <a:r>
              <a:rPr lang="ru-RU" sz="1200">
                <a:solidFill>
                  <a:prstClr val="black"/>
                </a:solidFill>
                <a:latin typeface="Arial"/>
              </a:rPr>
              <a:t>90</a:t>
            </a:r>
            <a:endParaRPr lang="ru-RU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B376C7-8C9A-44DA-8240-C4A400F58207}"/>
              </a:ext>
            </a:extLst>
          </p:cNvPr>
          <p:cNvSpPr txBox="1"/>
          <p:nvPr/>
        </p:nvSpPr>
        <p:spPr>
          <a:xfrm>
            <a:off x="1395664" y="3317664"/>
            <a:ext cx="854242" cy="187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defRPr/>
            </a:pPr>
            <a:r>
              <a:rPr lang="ru-RU" sz="1200">
                <a:solidFill>
                  <a:prstClr val="black"/>
                </a:solidFill>
                <a:latin typeface="Arial"/>
              </a:rPr>
              <a:t>80</a:t>
            </a:r>
            <a:endParaRPr lang="ru-RU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0FD9F9-D47A-4131-AF3B-FF6D79F174AF}"/>
              </a:ext>
            </a:extLst>
          </p:cNvPr>
          <p:cNvSpPr txBox="1"/>
          <p:nvPr/>
        </p:nvSpPr>
        <p:spPr>
          <a:xfrm>
            <a:off x="1395664" y="3568919"/>
            <a:ext cx="854242" cy="187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defRPr/>
            </a:pPr>
            <a:r>
              <a:rPr lang="ru-RU" sz="1200">
                <a:solidFill>
                  <a:prstClr val="black"/>
                </a:solidFill>
                <a:latin typeface="Arial"/>
              </a:rPr>
              <a:t>70</a:t>
            </a:r>
            <a:endParaRPr lang="ru-RU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C5F854-9352-4760-A0CA-8D00AD8BC746}"/>
              </a:ext>
            </a:extLst>
          </p:cNvPr>
          <p:cNvSpPr txBox="1"/>
          <p:nvPr/>
        </p:nvSpPr>
        <p:spPr>
          <a:xfrm>
            <a:off x="1395664" y="3820175"/>
            <a:ext cx="854242" cy="187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defRPr/>
            </a:pPr>
            <a:r>
              <a:rPr lang="ru-RU" sz="1200">
                <a:solidFill>
                  <a:prstClr val="black"/>
                </a:solidFill>
                <a:latin typeface="Arial"/>
              </a:rPr>
              <a:t>60</a:t>
            </a:r>
            <a:endParaRPr lang="ru-RU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473413-A65E-44DC-BBCB-6C7AB757B2C5}"/>
              </a:ext>
            </a:extLst>
          </p:cNvPr>
          <p:cNvSpPr/>
          <p:nvPr/>
        </p:nvSpPr>
        <p:spPr>
          <a:xfrm>
            <a:off x="4580858" y="3891142"/>
            <a:ext cx="157731" cy="157731"/>
          </a:xfrm>
          <a:prstGeom prst="ellipse">
            <a:avLst/>
          </a:prstGeom>
          <a:solidFill>
            <a:srgbClr val="5160A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EB8C1F-552D-4A6C-822E-2BBF62940E70}"/>
              </a:ext>
            </a:extLst>
          </p:cNvPr>
          <p:cNvSpPr txBox="1"/>
          <p:nvPr/>
        </p:nvSpPr>
        <p:spPr>
          <a:xfrm>
            <a:off x="1395664" y="4071430"/>
            <a:ext cx="854242" cy="187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defRPr/>
            </a:pPr>
            <a:r>
              <a:rPr lang="ru-RU" sz="1200">
                <a:solidFill>
                  <a:prstClr val="black"/>
                </a:solidFill>
                <a:latin typeface="Arial"/>
              </a:rPr>
              <a:t>50</a:t>
            </a:r>
            <a:endParaRPr lang="ru-RU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480877-3C25-4DC2-B9C0-388699A05B7A}"/>
              </a:ext>
            </a:extLst>
          </p:cNvPr>
          <p:cNvSpPr txBox="1"/>
          <p:nvPr/>
        </p:nvSpPr>
        <p:spPr>
          <a:xfrm rot="16200000">
            <a:off x="575133" y="4127660"/>
            <a:ext cx="2486356" cy="231749"/>
          </a:xfrm>
          <a:prstGeom prst="rect">
            <a:avLst/>
          </a:prstGeom>
          <a:noFill/>
        </p:spPr>
        <p:txBody>
          <a:bodyPr wrap="square" lIns="180000" tIns="0" rIns="0" bIns="0" rtlCol="0">
            <a:noAutofit/>
          </a:bodyPr>
          <a:lstStyle>
            <a:defPPr>
              <a:defRPr lang="ru-RU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1219170">
              <a:defRPr/>
            </a:pPr>
            <a:r>
              <a:rPr lang="ru-RU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Процент выживших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08E399-629C-4FC3-8327-74366909C58B}"/>
              </a:ext>
            </a:extLst>
          </p:cNvPr>
          <p:cNvSpPr txBox="1"/>
          <p:nvPr/>
        </p:nvSpPr>
        <p:spPr>
          <a:xfrm>
            <a:off x="1395664" y="4322685"/>
            <a:ext cx="854242" cy="187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defRPr/>
            </a:pPr>
            <a:r>
              <a:rPr lang="ru-RU" sz="1200">
                <a:solidFill>
                  <a:prstClr val="black"/>
                </a:solidFill>
                <a:latin typeface="Arial"/>
              </a:rPr>
              <a:t>40</a:t>
            </a:r>
            <a:endParaRPr lang="ru-RU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A75E91-3D0A-4BB5-9ACA-B25F356D65FB}"/>
              </a:ext>
            </a:extLst>
          </p:cNvPr>
          <p:cNvSpPr txBox="1"/>
          <p:nvPr/>
        </p:nvSpPr>
        <p:spPr>
          <a:xfrm>
            <a:off x="1395664" y="4573940"/>
            <a:ext cx="854242" cy="187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defRPr/>
            </a:pPr>
            <a:r>
              <a:rPr lang="ru-RU" sz="1200">
                <a:solidFill>
                  <a:prstClr val="black"/>
                </a:solidFill>
                <a:latin typeface="Arial"/>
              </a:rPr>
              <a:t>30</a:t>
            </a:r>
            <a:endParaRPr lang="ru-RU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AABE4C-17EB-4966-A7BE-3719F88EC82A}"/>
              </a:ext>
            </a:extLst>
          </p:cNvPr>
          <p:cNvSpPr txBox="1"/>
          <p:nvPr/>
        </p:nvSpPr>
        <p:spPr>
          <a:xfrm>
            <a:off x="1395664" y="4825195"/>
            <a:ext cx="854242" cy="187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defRPr/>
            </a:pPr>
            <a:r>
              <a:rPr lang="ru-RU" sz="1200">
                <a:solidFill>
                  <a:prstClr val="black"/>
                </a:solidFill>
                <a:latin typeface="Arial"/>
              </a:rPr>
              <a:t>20</a:t>
            </a:r>
            <a:endParaRPr lang="ru-RU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070C17-1234-4957-958E-BF8796D1CD95}"/>
              </a:ext>
            </a:extLst>
          </p:cNvPr>
          <p:cNvSpPr txBox="1"/>
          <p:nvPr/>
        </p:nvSpPr>
        <p:spPr>
          <a:xfrm>
            <a:off x="1395664" y="5076446"/>
            <a:ext cx="854242" cy="187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defRPr/>
            </a:pPr>
            <a:r>
              <a:rPr lang="ru-RU" sz="1200">
                <a:solidFill>
                  <a:prstClr val="black"/>
                </a:solidFill>
                <a:latin typeface="Arial"/>
              </a:rPr>
              <a:t>10</a:t>
            </a:r>
            <a:endParaRPr lang="ru-RU" sz="140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7B604A-0B3F-48B7-BC32-485920B70ED2}"/>
              </a:ext>
            </a:extLst>
          </p:cNvPr>
          <p:cNvCxnSpPr/>
          <p:nvPr/>
        </p:nvCxnSpPr>
        <p:spPr>
          <a:xfrm flipV="1">
            <a:off x="2538662" y="5815889"/>
            <a:ext cx="0" cy="204537"/>
          </a:xfrm>
          <a:prstGeom prst="straightConnector1">
            <a:avLst/>
          </a:prstGeom>
          <a:noFill/>
          <a:ln w="28575" cap="flat" cmpd="sng" algn="ctr">
            <a:solidFill>
              <a:srgbClr val="808285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E43076-768E-47F8-85AB-6FFDEC3F17E5}"/>
              </a:ext>
            </a:extLst>
          </p:cNvPr>
          <p:cNvSpPr txBox="1"/>
          <p:nvPr/>
        </p:nvSpPr>
        <p:spPr>
          <a:xfrm>
            <a:off x="1455676" y="6033260"/>
            <a:ext cx="234336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70">
              <a:defRPr/>
            </a:pPr>
            <a:r>
              <a:rPr lang="ru-RU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Момент постановки диагноза</a:t>
            </a:r>
            <a:endParaRPr lang="ru-RU" sz="1100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E4BA3F98-94D0-4111-B920-EEECBB28EDE6}"/>
              </a:ext>
            </a:extLst>
          </p:cNvPr>
          <p:cNvSpPr txBox="1">
            <a:spLocks/>
          </p:cNvSpPr>
          <p:nvPr/>
        </p:nvSpPr>
        <p:spPr>
          <a:xfrm>
            <a:off x="123647" y="6484583"/>
            <a:ext cx="7764024" cy="298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7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На основании когорты из 195 пациентов с первичной ЛАГ, набранных в период с 1981 по 1985 год, до проведения терапии по поводу ЛАГ</a:t>
            </a:r>
            <a:r>
              <a:rPr kumimoji="0" lang="ru-RU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F42A72-D40F-4F39-8191-815C6B818459}"/>
              </a:ext>
            </a:extLst>
          </p:cNvPr>
          <p:cNvSpPr/>
          <p:nvPr/>
        </p:nvSpPr>
        <p:spPr>
          <a:xfrm>
            <a:off x="94019" y="1042935"/>
            <a:ext cx="11880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 при ЛАГ остаётся крайне неблагоприятным при отсутствии лечения </a:t>
            </a:r>
          </a:p>
        </p:txBody>
      </p:sp>
    </p:spTree>
    <p:extLst>
      <p:ext uri="{BB962C8B-B14F-4D97-AF65-F5344CB8AC3E}">
        <p14:creationId xmlns:p14="http://schemas.microsoft.com/office/powerpoint/2010/main" val="64358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8026DCC7-F925-455F-8A46-BDE000D022D4}"/>
              </a:ext>
            </a:extLst>
          </p:cNvPr>
          <p:cNvSpPr/>
          <p:nvPr/>
        </p:nvSpPr>
        <p:spPr>
          <a:xfrm>
            <a:off x="-36816" y="1899120"/>
            <a:ext cx="12192000" cy="460743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35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42A5800-9968-41D4-8360-8AF8A2CEFA97}"/>
              </a:ext>
            </a:extLst>
          </p:cNvPr>
          <p:cNvSpPr txBox="1"/>
          <p:nvPr/>
        </p:nvSpPr>
        <p:spPr>
          <a:xfrm>
            <a:off x="6241167" y="1879891"/>
            <a:ext cx="577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Несмотря на лечение, прогнозируемая выживаемость при ЛАГ ниже, чем при некоторых видах рака</a:t>
            </a:r>
            <a:r>
              <a:rPr lang="ru-RU" sz="1600" b="1" baseline="30000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3,6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BB1A39-ABD2-4FCF-A83B-D76025525652}"/>
              </a:ext>
            </a:extLst>
          </p:cNvPr>
          <p:cNvSpPr txBox="1"/>
          <p:nvPr/>
        </p:nvSpPr>
        <p:spPr>
          <a:xfrm>
            <a:off x="338928" y="1927610"/>
            <a:ext cx="5400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Появление препаратов для лечения ЛАГ увеличило ожидания 3-летней выживаемости</a:t>
            </a:r>
            <a:r>
              <a:rPr lang="ru-RU" sz="1600" b="1" baseline="30000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1-5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FE1627E-C1CE-4681-A255-8FD70E63B3E0}"/>
              </a:ext>
            </a:extLst>
          </p:cNvPr>
          <p:cNvGrpSpPr/>
          <p:nvPr/>
        </p:nvGrpSpPr>
        <p:grpSpPr>
          <a:xfrm>
            <a:off x="6021034" y="2674744"/>
            <a:ext cx="5670233" cy="3129270"/>
            <a:chOff x="6546193" y="2500019"/>
            <a:chExt cx="5202895" cy="2871357"/>
          </a:xfrm>
        </p:grpSpPr>
        <p:sp>
          <p:nvSpPr>
            <p:cNvPr id="105" name="Rectangle 12">
              <a:extLst>
                <a:ext uri="{FF2B5EF4-FFF2-40B4-BE49-F238E27FC236}">
                  <a16:creationId xmlns:a16="http://schemas.microsoft.com/office/drawing/2014/main" id="{6CBD005F-AF78-4CCF-8A4F-122ECD8F8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4163" y="2505076"/>
              <a:ext cx="652463" cy="188913"/>
            </a:xfrm>
            <a:prstGeom prst="rect">
              <a:avLst/>
            </a:prstGeom>
            <a:solidFill>
              <a:srgbClr val="7E84C5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8424112-466B-40E8-983E-0F1B14E3024F}"/>
                </a:ext>
              </a:extLst>
            </p:cNvPr>
            <p:cNvSpPr txBox="1"/>
            <p:nvPr/>
          </p:nvSpPr>
          <p:spPr>
            <a:xfrm>
              <a:off x="8157469" y="2500019"/>
              <a:ext cx="399157" cy="186147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18%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0E89B8-BD0E-414D-AE44-8886B966656F}"/>
                </a:ext>
              </a:extLst>
            </p:cNvPr>
            <p:cNvSpPr txBox="1"/>
            <p:nvPr/>
          </p:nvSpPr>
          <p:spPr>
            <a:xfrm>
              <a:off x="6546193" y="2531974"/>
              <a:ext cx="1316266" cy="184239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Рак легких/бронхов</a:t>
              </a:r>
            </a:p>
          </p:txBody>
        </p:sp>
        <p:sp>
          <p:nvSpPr>
            <p:cNvPr id="108" name="Rectangle 13">
              <a:extLst>
                <a:ext uri="{FF2B5EF4-FFF2-40B4-BE49-F238E27FC236}">
                  <a16:creationId xmlns:a16="http://schemas.microsoft.com/office/drawing/2014/main" id="{C44CD059-43EC-491E-8C2A-F3E37A4F3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4163" y="2771776"/>
              <a:ext cx="973138" cy="188913"/>
            </a:xfrm>
            <a:prstGeom prst="rect">
              <a:avLst/>
            </a:prstGeom>
            <a:solidFill>
              <a:srgbClr val="7E84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467E6D6-B3AC-4E37-A668-6B75B2372102}"/>
                </a:ext>
              </a:extLst>
            </p:cNvPr>
            <p:cNvSpPr txBox="1"/>
            <p:nvPr/>
          </p:nvSpPr>
          <p:spPr>
            <a:xfrm>
              <a:off x="8478144" y="2773158"/>
              <a:ext cx="399157" cy="186147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27%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516A229-5A1F-495C-9392-B1005A169EF4}"/>
                </a:ext>
              </a:extLst>
            </p:cNvPr>
            <p:cNvSpPr txBox="1"/>
            <p:nvPr/>
          </p:nvSpPr>
          <p:spPr>
            <a:xfrm>
              <a:off x="6546193" y="2797428"/>
              <a:ext cx="1316266" cy="184239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ЛАГ IV ФК ПО ВОЗ</a:t>
              </a: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19F0D449-36E3-4F9D-8897-764AB27D0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4163" y="3030538"/>
              <a:ext cx="1625600" cy="196850"/>
            </a:xfrm>
            <a:prstGeom prst="rect">
              <a:avLst/>
            </a:prstGeom>
            <a:solidFill>
              <a:srgbClr val="7E84C5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4461D21-9CA9-44EB-A92D-39F57DCA3C51}"/>
                </a:ext>
              </a:extLst>
            </p:cNvPr>
            <p:cNvSpPr txBox="1"/>
            <p:nvPr/>
          </p:nvSpPr>
          <p:spPr>
            <a:xfrm>
              <a:off x="9128919" y="3033304"/>
              <a:ext cx="399157" cy="186147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45%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1BA009D-4244-4D1C-AF87-0537580B153A}"/>
                </a:ext>
              </a:extLst>
            </p:cNvPr>
            <p:cNvSpPr txBox="1"/>
            <p:nvPr/>
          </p:nvSpPr>
          <p:spPr>
            <a:xfrm>
              <a:off x="6584836" y="3041515"/>
              <a:ext cx="1316266" cy="184239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Рак яичников</a:t>
              </a:r>
            </a:p>
          </p:txBody>
        </p:sp>
        <p:sp>
          <p:nvSpPr>
            <p:cNvPr id="114" name="Rectangle 15">
              <a:extLst>
                <a:ext uri="{FF2B5EF4-FFF2-40B4-BE49-F238E27FC236}">
                  <a16:creationId xmlns:a16="http://schemas.microsoft.com/office/drawing/2014/main" id="{57BF3D5B-2B53-4621-BD34-0D4979237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4163" y="3298826"/>
              <a:ext cx="2049463" cy="187325"/>
            </a:xfrm>
            <a:prstGeom prst="rect">
              <a:avLst/>
            </a:prstGeom>
            <a:solidFill>
              <a:srgbClr val="7E84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73007B5-E43B-4E80-B1EE-F20EBE402430}"/>
                </a:ext>
              </a:extLst>
            </p:cNvPr>
            <p:cNvSpPr txBox="1"/>
            <p:nvPr/>
          </p:nvSpPr>
          <p:spPr>
            <a:xfrm>
              <a:off x="9554469" y="3302532"/>
              <a:ext cx="399157" cy="186147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57%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CFFDB99-D5C3-440D-9DD5-B8220BC3B750}"/>
                </a:ext>
              </a:extLst>
            </p:cNvPr>
            <p:cNvSpPr txBox="1"/>
            <p:nvPr/>
          </p:nvSpPr>
          <p:spPr>
            <a:xfrm>
              <a:off x="6584836" y="3306969"/>
              <a:ext cx="1316266" cy="184239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ЛАГ III ФК ПО ВОЗ</a:t>
              </a:r>
            </a:p>
          </p:txBody>
        </p:sp>
        <p:sp>
          <p:nvSpPr>
            <p:cNvPr id="117" name="Rectangle 16">
              <a:extLst>
                <a:ext uri="{FF2B5EF4-FFF2-40B4-BE49-F238E27FC236}">
                  <a16:creationId xmlns:a16="http://schemas.microsoft.com/office/drawing/2014/main" id="{1F7B0F90-DADD-49F9-B13D-B773C3566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4163" y="3565526"/>
              <a:ext cx="2339975" cy="187325"/>
            </a:xfrm>
            <a:prstGeom prst="rect">
              <a:avLst/>
            </a:prstGeom>
            <a:solidFill>
              <a:srgbClr val="7E84C5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8640CCE-4ADA-4899-A268-9224664250BA}"/>
                </a:ext>
              </a:extLst>
            </p:cNvPr>
            <p:cNvSpPr txBox="1"/>
            <p:nvPr/>
          </p:nvSpPr>
          <p:spPr>
            <a:xfrm>
              <a:off x="9846972" y="3569785"/>
              <a:ext cx="399157" cy="186147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65%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3621BAB-E08C-479E-8869-144DD6AEEC72}"/>
                </a:ext>
              </a:extLst>
            </p:cNvPr>
            <p:cNvSpPr txBox="1"/>
            <p:nvPr/>
          </p:nvSpPr>
          <p:spPr>
            <a:xfrm>
              <a:off x="6584836" y="3602207"/>
              <a:ext cx="1316266" cy="184239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Рак толстой кишки</a:t>
              </a:r>
            </a:p>
          </p:txBody>
        </p:sp>
        <p:sp>
          <p:nvSpPr>
            <p:cNvPr id="120" name="Rectangle 17">
              <a:extLst>
                <a:ext uri="{FF2B5EF4-FFF2-40B4-BE49-F238E27FC236}">
                  <a16:creationId xmlns:a16="http://schemas.microsoft.com/office/drawing/2014/main" id="{B89775A7-0735-4FE6-8848-69CA42623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4163" y="3832226"/>
              <a:ext cx="2449513" cy="188913"/>
            </a:xfrm>
            <a:prstGeom prst="rect">
              <a:avLst/>
            </a:prstGeom>
            <a:solidFill>
              <a:srgbClr val="7E84C5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31A3355-8FD3-42CE-8F7C-1FE19A2435DE}"/>
                </a:ext>
              </a:extLst>
            </p:cNvPr>
            <p:cNvSpPr txBox="1"/>
            <p:nvPr/>
          </p:nvSpPr>
          <p:spPr>
            <a:xfrm>
              <a:off x="9954519" y="3839521"/>
              <a:ext cx="399157" cy="186147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68%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0D9CC2D-6420-4768-A411-1317F9D9B7D1}"/>
                </a:ext>
              </a:extLst>
            </p:cNvPr>
            <p:cNvSpPr txBox="1"/>
            <p:nvPr/>
          </p:nvSpPr>
          <p:spPr>
            <a:xfrm>
              <a:off x="6584836" y="3867661"/>
              <a:ext cx="1316266" cy="184239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Рак прямой кишки</a:t>
              </a:r>
            </a:p>
          </p:txBody>
        </p:sp>
        <p:sp>
          <p:nvSpPr>
            <p:cNvPr id="123" name="Rectangle 18">
              <a:extLst>
                <a:ext uri="{FF2B5EF4-FFF2-40B4-BE49-F238E27FC236}">
                  <a16:creationId xmlns:a16="http://schemas.microsoft.com/office/drawing/2014/main" id="{134ACF70-0B2A-4790-B788-33BE4B4AF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4163" y="4090988"/>
              <a:ext cx="2559050" cy="196850"/>
            </a:xfrm>
            <a:prstGeom prst="rect">
              <a:avLst/>
            </a:prstGeom>
            <a:solidFill>
              <a:srgbClr val="7E84C5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CF3F6B0-A966-45D3-BCCB-AD6E0476874B}"/>
                </a:ext>
              </a:extLst>
            </p:cNvPr>
            <p:cNvSpPr txBox="1"/>
            <p:nvPr/>
          </p:nvSpPr>
          <p:spPr>
            <a:xfrm>
              <a:off x="10067306" y="4096903"/>
              <a:ext cx="399157" cy="186147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71%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0EACAA1-80A9-4BF0-888F-DB14D6D6B3E9}"/>
                </a:ext>
              </a:extLst>
            </p:cNvPr>
            <p:cNvSpPr txBox="1"/>
            <p:nvPr/>
          </p:nvSpPr>
          <p:spPr>
            <a:xfrm>
              <a:off x="6584836" y="4098539"/>
              <a:ext cx="1316266" cy="184239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Неходжкинская лимфома</a:t>
              </a:r>
            </a:p>
          </p:txBody>
        </p:sp>
        <p:sp>
          <p:nvSpPr>
            <p:cNvPr id="126" name="Rectangle 19">
              <a:extLst>
                <a:ext uri="{FF2B5EF4-FFF2-40B4-BE49-F238E27FC236}">
                  <a16:creationId xmlns:a16="http://schemas.microsoft.com/office/drawing/2014/main" id="{6B4EE14E-A705-4371-8EA2-C8001E01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4163" y="4357688"/>
              <a:ext cx="2732088" cy="196850"/>
            </a:xfrm>
            <a:prstGeom prst="rect">
              <a:avLst/>
            </a:prstGeom>
            <a:solidFill>
              <a:srgbClr val="7E84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40BE15A-C80C-4E21-A915-D3184ABFAB31}"/>
                </a:ext>
              </a:extLst>
            </p:cNvPr>
            <p:cNvSpPr txBox="1"/>
            <p:nvPr/>
          </p:nvSpPr>
          <p:spPr>
            <a:xfrm>
              <a:off x="10237094" y="4363038"/>
              <a:ext cx="399157" cy="186147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76%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D29A666-623D-499C-8631-1F3E766E6268}"/>
                </a:ext>
              </a:extLst>
            </p:cNvPr>
            <p:cNvSpPr txBox="1"/>
            <p:nvPr/>
          </p:nvSpPr>
          <p:spPr>
            <a:xfrm>
              <a:off x="6584836" y="4363993"/>
              <a:ext cx="1316266" cy="184239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ЛАГ II ФК ПО ВОЗ</a:t>
              </a:r>
            </a:p>
          </p:txBody>
        </p:sp>
        <p:sp>
          <p:nvSpPr>
            <p:cNvPr id="129" name="Rectangle 20">
              <a:extLst>
                <a:ext uri="{FF2B5EF4-FFF2-40B4-BE49-F238E27FC236}">
                  <a16:creationId xmlns:a16="http://schemas.microsoft.com/office/drawing/2014/main" id="{2285A0EB-3DB6-4612-89EA-705752505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4163" y="4625976"/>
              <a:ext cx="3163888" cy="187325"/>
            </a:xfrm>
            <a:prstGeom prst="rect">
              <a:avLst/>
            </a:prstGeom>
            <a:solidFill>
              <a:srgbClr val="7E84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8089225-7409-43BB-96DE-B66F8A747E13}"/>
                </a:ext>
              </a:extLst>
            </p:cNvPr>
            <p:cNvSpPr txBox="1"/>
            <p:nvPr/>
          </p:nvSpPr>
          <p:spPr>
            <a:xfrm>
              <a:off x="10668894" y="4626564"/>
              <a:ext cx="399157" cy="186147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88%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35942CC-E027-4EC2-B2BB-E1905F0F2BDC}"/>
                </a:ext>
              </a:extLst>
            </p:cNvPr>
            <p:cNvSpPr txBox="1"/>
            <p:nvPr/>
          </p:nvSpPr>
          <p:spPr>
            <a:xfrm>
              <a:off x="6581199" y="4627681"/>
              <a:ext cx="1316266" cy="184239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ЛАГ I ФК ПО ВОЗ</a:t>
              </a:r>
            </a:p>
          </p:txBody>
        </p:sp>
        <p:sp>
          <p:nvSpPr>
            <p:cNvPr id="132" name="Rectangle 21">
              <a:extLst>
                <a:ext uri="{FF2B5EF4-FFF2-40B4-BE49-F238E27FC236}">
                  <a16:creationId xmlns:a16="http://schemas.microsoft.com/office/drawing/2014/main" id="{69383F1E-56B9-4F46-85FD-DD63A91E2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4163" y="4892676"/>
              <a:ext cx="3273425" cy="187325"/>
            </a:xfrm>
            <a:prstGeom prst="rect">
              <a:avLst/>
            </a:prstGeom>
            <a:solidFill>
              <a:srgbClr val="7E84C5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16711B9-1362-4102-BAAB-D093E0A71F1F}"/>
                </a:ext>
              </a:extLst>
            </p:cNvPr>
            <p:cNvSpPr txBox="1"/>
            <p:nvPr/>
          </p:nvSpPr>
          <p:spPr>
            <a:xfrm>
              <a:off x="6581199" y="4893135"/>
              <a:ext cx="1316266" cy="184239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Рак молочной железы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28A9E1D-73DF-43C4-BAFB-9F26DDB1E840}"/>
                </a:ext>
              </a:extLst>
            </p:cNvPr>
            <p:cNvSpPr txBox="1"/>
            <p:nvPr/>
          </p:nvSpPr>
          <p:spPr>
            <a:xfrm>
              <a:off x="10785475" y="4898403"/>
              <a:ext cx="399157" cy="186147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91%</a:t>
              </a:r>
            </a:p>
          </p:txBody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7624254D-5849-4FBA-809C-60A4F5192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4163" y="5143501"/>
              <a:ext cx="3595688" cy="55563"/>
            </a:xfrm>
            <a:custGeom>
              <a:avLst/>
              <a:gdLst>
                <a:gd name="T0" fmla="*/ 2265 w 2265"/>
                <a:gd name="T1" fmla="*/ 35 h 35"/>
                <a:gd name="T2" fmla="*/ 2265 w 2265"/>
                <a:gd name="T3" fmla="*/ 0 h 35"/>
                <a:gd name="T4" fmla="*/ 0 w 2265"/>
                <a:gd name="T5" fmla="*/ 0 h 35"/>
                <a:gd name="T6" fmla="*/ 0 w 2265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5" h="35">
                  <a:moveTo>
                    <a:pt x="2265" y="35"/>
                  </a:moveTo>
                  <a:lnTo>
                    <a:pt x="2265" y="0"/>
                  </a:lnTo>
                  <a:lnTo>
                    <a:pt x="0" y="0"/>
                  </a:lnTo>
                  <a:lnTo>
                    <a:pt x="0" y="35"/>
                  </a:lnTo>
                </a:path>
              </a:pathLst>
            </a:custGeom>
            <a:noFill/>
            <a:ln w="7938" cap="flat">
              <a:solidFill>
                <a:srgbClr val="80828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CE60CC6-850D-4A06-B830-C646AB29B932}"/>
                </a:ext>
              </a:extLst>
            </p:cNvPr>
            <p:cNvSpPr txBox="1"/>
            <p:nvPr/>
          </p:nvSpPr>
          <p:spPr>
            <a:xfrm>
              <a:off x="11349931" y="5194976"/>
              <a:ext cx="399157" cy="106601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</a:rPr>
                <a:t>100%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F235A10-CF27-4FC1-B706-695020A4F7EB}"/>
                </a:ext>
              </a:extLst>
            </p:cNvPr>
            <p:cNvSpPr txBox="1"/>
            <p:nvPr/>
          </p:nvSpPr>
          <p:spPr>
            <a:xfrm>
              <a:off x="7758312" y="5204771"/>
              <a:ext cx="399157" cy="106601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50%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B6C87D8-0C45-49A5-AB17-17EAD9739B88}"/>
                </a:ext>
              </a:extLst>
            </p:cNvPr>
            <p:cNvSpPr txBox="1"/>
            <p:nvPr/>
          </p:nvSpPr>
          <p:spPr>
            <a:xfrm>
              <a:off x="7723482" y="5153749"/>
              <a:ext cx="3634787" cy="217627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</a:rPr>
                <a:t>5-</a:t>
              </a:r>
              <a:r>
                <a:rPr kumimoji="0" lang="ru-RU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</a:rPr>
                <a:t>летняя выживаемость (%)</a:t>
              </a:r>
            </a:p>
          </p:txBody>
        </p:sp>
      </p:grpSp>
      <p:sp>
        <p:nvSpPr>
          <p:cNvPr id="140" name="Freeform: Shape 16">
            <a:extLst>
              <a:ext uri="{FF2B5EF4-FFF2-40B4-BE49-F238E27FC236}">
                <a16:creationId xmlns:a16="http://schemas.microsoft.com/office/drawing/2014/main" id="{C344BF8F-D685-4F67-BC02-7B50522215D8}"/>
              </a:ext>
            </a:extLst>
          </p:cNvPr>
          <p:cNvSpPr/>
          <p:nvPr/>
        </p:nvSpPr>
        <p:spPr>
          <a:xfrm>
            <a:off x="4395292" y="3171223"/>
            <a:ext cx="1344477" cy="2422138"/>
          </a:xfrm>
          <a:custGeom>
            <a:avLst/>
            <a:gdLst>
              <a:gd name="connsiteX0" fmla="*/ 0 w 1604467"/>
              <a:gd name="connsiteY0" fmla="*/ 0 h 2903918"/>
              <a:gd name="connsiteX1" fmla="*/ 1604467 w 1604467"/>
              <a:gd name="connsiteY1" fmla="*/ 0 h 2903918"/>
              <a:gd name="connsiteX2" fmla="*/ 1604467 w 1604467"/>
              <a:gd name="connsiteY2" fmla="*/ 2903918 h 2903918"/>
              <a:gd name="connsiteX3" fmla="*/ 0 w 1604467"/>
              <a:gd name="connsiteY3" fmla="*/ 2903918 h 2903918"/>
              <a:gd name="connsiteX4" fmla="*/ 0 w 1604467"/>
              <a:gd name="connsiteY4" fmla="*/ 0 h 290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467" h="2903918">
                <a:moveTo>
                  <a:pt x="0" y="0"/>
                </a:moveTo>
                <a:lnTo>
                  <a:pt x="1604467" y="0"/>
                </a:lnTo>
                <a:lnTo>
                  <a:pt x="1604467" y="2903918"/>
                </a:lnTo>
                <a:lnTo>
                  <a:pt x="0" y="29039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230255" tIns="0" rIns="0" bIns="0" numCol="1" spcCol="1270" anchor="t" anchorCtr="0">
            <a:noAutofit/>
          </a:bodyPr>
          <a:lstStyle/>
          <a:p>
            <a:pPr marL="0" marR="0" lvl="0" indent="0" defTabSz="28892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ru-RU" sz="65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1" name="Freeform: Shape 14">
            <a:extLst>
              <a:ext uri="{FF2B5EF4-FFF2-40B4-BE49-F238E27FC236}">
                <a16:creationId xmlns:a16="http://schemas.microsoft.com/office/drawing/2014/main" id="{762206F1-9358-4431-A825-36A17EB97FFF}"/>
              </a:ext>
            </a:extLst>
          </p:cNvPr>
          <p:cNvSpPr/>
          <p:nvPr/>
        </p:nvSpPr>
        <p:spPr>
          <a:xfrm>
            <a:off x="2798726" y="3697471"/>
            <a:ext cx="1344477" cy="1895889"/>
          </a:xfrm>
          <a:custGeom>
            <a:avLst/>
            <a:gdLst>
              <a:gd name="connsiteX0" fmla="*/ 0 w 1604467"/>
              <a:gd name="connsiteY0" fmla="*/ 0 h 2272995"/>
              <a:gd name="connsiteX1" fmla="*/ 1604467 w 1604467"/>
              <a:gd name="connsiteY1" fmla="*/ 0 h 2272995"/>
              <a:gd name="connsiteX2" fmla="*/ 1604467 w 1604467"/>
              <a:gd name="connsiteY2" fmla="*/ 2272995 h 2272995"/>
              <a:gd name="connsiteX3" fmla="*/ 0 w 1604467"/>
              <a:gd name="connsiteY3" fmla="*/ 2272995 h 2272995"/>
              <a:gd name="connsiteX4" fmla="*/ 0 w 1604467"/>
              <a:gd name="connsiteY4" fmla="*/ 0 h 227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467" h="2272995">
                <a:moveTo>
                  <a:pt x="0" y="0"/>
                </a:moveTo>
                <a:lnTo>
                  <a:pt x="1604467" y="0"/>
                </a:lnTo>
                <a:lnTo>
                  <a:pt x="1604467" y="2272995"/>
                </a:lnTo>
                <a:lnTo>
                  <a:pt x="0" y="227299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166492" tIns="0" rIns="0" bIns="0" numCol="1" spcCol="1270" anchor="t" anchorCtr="0">
            <a:noAutofit/>
          </a:bodyPr>
          <a:lstStyle/>
          <a:p>
            <a:pPr marL="0" marR="0" lvl="0" indent="0" defTabSz="28892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ru-RU" sz="65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2" name="Freeform: Shape 12">
            <a:extLst>
              <a:ext uri="{FF2B5EF4-FFF2-40B4-BE49-F238E27FC236}">
                <a16:creationId xmlns:a16="http://schemas.microsoft.com/office/drawing/2014/main" id="{D770DDE9-D557-415B-BA3C-79690B2A503F}"/>
              </a:ext>
            </a:extLst>
          </p:cNvPr>
          <p:cNvSpPr/>
          <p:nvPr/>
        </p:nvSpPr>
        <p:spPr>
          <a:xfrm>
            <a:off x="1454249" y="4586169"/>
            <a:ext cx="1305263" cy="1007191"/>
          </a:xfrm>
          <a:custGeom>
            <a:avLst/>
            <a:gdLst>
              <a:gd name="connsiteX0" fmla="*/ 0 w 1557670"/>
              <a:gd name="connsiteY0" fmla="*/ 0 h 1207528"/>
              <a:gd name="connsiteX1" fmla="*/ 1557670 w 1557670"/>
              <a:gd name="connsiteY1" fmla="*/ 0 h 1207528"/>
              <a:gd name="connsiteX2" fmla="*/ 1557670 w 1557670"/>
              <a:gd name="connsiteY2" fmla="*/ 1207528 h 1207528"/>
              <a:gd name="connsiteX3" fmla="*/ 0 w 1557670"/>
              <a:gd name="connsiteY3" fmla="*/ 1207528 h 1207528"/>
              <a:gd name="connsiteX4" fmla="*/ 0 w 1557670"/>
              <a:gd name="connsiteY4" fmla="*/ 0 h 120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7670" h="1207528">
                <a:moveTo>
                  <a:pt x="0" y="0"/>
                </a:moveTo>
                <a:lnTo>
                  <a:pt x="1557670" y="0"/>
                </a:lnTo>
                <a:lnTo>
                  <a:pt x="1557670" y="1207528"/>
                </a:lnTo>
                <a:lnTo>
                  <a:pt x="0" y="120752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92102" tIns="0" rIns="0" bIns="0" numCol="1" spcCol="1270" anchor="t" anchorCtr="0">
            <a:noAutofit/>
          </a:bodyPr>
          <a:lstStyle/>
          <a:p>
            <a:pPr marL="0" marR="0" lvl="0" indent="0" defTabSz="2222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ru-RU" sz="5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" name="Text Placeholder 10">
            <a:extLst>
              <a:ext uri="{FF2B5EF4-FFF2-40B4-BE49-F238E27FC236}">
                <a16:creationId xmlns:a16="http://schemas.microsoft.com/office/drawing/2014/main" id="{4D1C41B7-9050-4FB4-B982-2CC1D3B00CA9}"/>
              </a:ext>
            </a:extLst>
          </p:cNvPr>
          <p:cNvSpPr txBox="1">
            <a:spLocks/>
          </p:cNvSpPr>
          <p:nvPr/>
        </p:nvSpPr>
        <p:spPr>
          <a:xfrm>
            <a:off x="1322626" y="5050604"/>
            <a:ext cx="3923630" cy="3635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7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20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Оценка выживаемости основана на популяции пациентов с впервые выявленной ЛАГ</a:t>
            </a:r>
            <a:endParaRPr kumimoji="0" lang="ru-RU" sz="1200" i="1" u="none" strike="noStrike" kern="1200" cap="none" spc="0" normalizeH="0" baseline="30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5AC9064-5E0D-47E7-A1AD-D202A4CE05F1}"/>
              </a:ext>
            </a:extLst>
          </p:cNvPr>
          <p:cNvGrpSpPr/>
          <p:nvPr/>
        </p:nvGrpSpPr>
        <p:grpSpPr>
          <a:xfrm>
            <a:off x="220871" y="4985601"/>
            <a:ext cx="981289" cy="1602188"/>
            <a:chOff x="169536" y="4558516"/>
            <a:chExt cx="802857" cy="1389612"/>
          </a:xfrm>
          <a:solidFill>
            <a:srgbClr val="FFFFFF"/>
          </a:solidFill>
        </p:grpSpPr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66343DBA-55A7-48D7-9846-A5E17BDAF2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536" y="4558516"/>
              <a:ext cx="496657" cy="1389612"/>
            </a:xfrm>
            <a:custGeom>
              <a:avLst/>
              <a:gdLst>
                <a:gd name="T0" fmla="*/ 590 w 779"/>
                <a:gd name="T1" fmla="*/ 200 h 2181"/>
                <a:gd name="T2" fmla="*/ 390 w 779"/>
                <a:gd name="T3" fmla="*/ 400 h 2181"/>
                <a:gd name="T4" fmla="*/ 189 w 779"/>
                <a:gd name="T5" fmla="*/ 200 h 2181"/>
                <a:gd name="T6" fmla="*/ 390 w 779"/>
                <a:gd name="T7" fmla="*/ 0 h 2181"/>
                <a:gd name="T8" fmla="*/ 590 w 779"/>
                <a:gd name="T9" fmla="*/ 200 h 2181"/>
                <a:gd name="T10" fmla="*/ 548 w 779"/>
                <a:gd name="T11" fmla="*/ 441 h 2181"/>
                <a:gd name="T12" fmla="*/ 231 w 779"/>
                <a:gd name="T13" fmla="*/ 441 h 2181"/>
                <a:gd name="T14" fmla="*/ 10 w 779"/>
                <a:gd name="T15" fmla="*/ 681 h 2181"/>
                <a:gd name="T16" fmla="*/ 67 w 779"/>
                <a:gd name="T17" fmla="*/ 1402 h 2181"/>
                <a:gd name="T18" fmla="*/ 189 w 779"/>
                <a:gd name="T19" fmla="*/ 1539 h 2181"/>
                <a:gd name="T20" fmla="*/ 189 w 779"/>
                <a:gd name="T21" fmla="*/ 2181 h 2181"/>
                <a:gd name="T22" fmla="*/ 590 w 779"/>
                <a:gd name="T23" fmla="*/ 2181 h 2181"/>
                <a:gd name="T24" fmla="*/ 590 w 779"/>
                <a:gd name="T25" fmla="*/ 1539 h 2181"/>
                <a:gd name="T26" fmla="*/ 712 w 779"/>
                <a:gd name="T27" fmla="*/ 1402 h 2181"/>
                <a:gd name="T28" fmla="*/ 769 w 779"/>
                <a:gd name="T29" fmla="*/ 681 h 2181"/>
                <a:gd name="T30" fmla="*/ 548 w 779"/>
                <a:gd name="T31" fmla="*/ 441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9" h="2181">
                  <a:moveTo>
                    <a:pt x="590" y="200"/>
                  </a:moveTo>
                  <a:cubicBezTo>
                    <a:pt x="590" y="310"/>
                    <a:pt x="500" y="400"/>
                    <a:pt x="390" y="400"/>
                  </a:cubicBezTo>
                  <a:cubicBezTo>
                    <a:pt x="279" y="400"/>
                    <a:pt x="189" y="310"/>
                    <a:pt x="189" y="200"/>
                  </a:cubicBezTo>
                  <a:cubicBezTo>
                    <a:pt x="189" y="90"/>
                    <a:pt x="279" y="0"/>
                    <a:pt x="390" y="0"/>
                  </a:cubicBezTo>
                  <a:cubicBezTo>
                    <a:pt x="500" y="0"/>
                    <a:pt x="590" y="90"/>
                    <a:pt x="590" y="200"/>
                  </a:cubicBezTo>
                  <a:close/>
                  <a:moveTo>
                    <a:pt x="548" y="441"/>
                  </a:moveTo>
                  <a:cubicBezTo>
                    <a:pt x="231" y="441"/>
                    <a:pt x="231" y="441"/>
                    <a:pt x="231" y="441"/>
                  </a:cubicBezTo>
                  <a:cubicBezTo>
                    <a:pt x="102" y="441"/>
                    <a:pt x="0" y="552"/>
                    <a:pt x="10" y="681"/>
                  </a:cubicBezTo>
                  <a:cubicBezTo>
                    <a:pt x="67" y="1402"/>
                    <a:pt x="67" y="1402"/>
                    <a:pt x="67" y="1402"/>
                  </a:cubicBezTo>
                  <a:cubicBezTo>
                    <a:pt x="72" y="1471"/>
                    <a:pt x="124" y="1526"/>
                    <a:pt x="189" y="1539"/>
                  </a:cubicBezTo>
                  <a:cubicBezTo>
                    <a:pt x="189" y="2181"/>
                    <a:pt x="189" y="2181"/>
                    <a:pt x="189" y="2181"/>
                  </a:cubicBezTo>
                  <a:cubicBezTo>
                    <a:pt x="590" y="2181"/>
                    <a:pt x="590" y="2181"/>
                    <a:pt x="590" y="2181"/>
                  </a:cubicBezTo>
                  <a:cubicBezTo>
                    <a:pt x="590" y="1539"/>
                    <a:pt x="590" y="1539"/>
                    <a:pt x="590" y="1539"/>
                  </a:cubicBezTo>
                  <a:cubicBezTo>
                    <a:pt x="655" y="1526"/>
                    <a:pt x="707" y="1471"/>
                    <a:pt x="712" y="1402"/>
                  </a:cubicBezTo>
                  <a:cubicBezTo>
                    <a:pt x="769" y="681"/>
                    <a:pt x="769" y="681"/>
                    <a:pt x="769" y="681"/>
                  </a:cubicBezTo>
                  <a:cubicBezTo>
                    <a:pt x="779" y="552"/>
                    <a:pt x="677" y="441"/>
                    <a:pt x="548" y="4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85C360C8-7613-44C4-8DDB-E4FFEBBB0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407" y="4978205"/>
              <a:ext cx="266986" cy="844704"/>
            </a:xfrm>
            <a:custGeom>
              <a:avLst/>
              <a:gdLst>
                <a:gd name="T0" fmla="*/ 544 w 688"/>
                <a:gd name="T1" fmla="*/ 200 h 2179"/>
                <a:gd name="T2" fmla="*/ 344 w 688"/>
                <a:gd name="T3" fmla="*/ 400 h 2179"/>
                <a:gd name="T4" fmla="*/ 144 w 688"/>
                <a:gd name="T5" fmla="*/ 200 h 2179"/>
                <a:gd name="T6" fmla="*/ 344 w 688"/>
                <a:gd name="T7" fmla="*/ 0 h 2179"/>
                <a:gd name="T8" fmla="*/ 544 w 688"/>
                <a:gd name="T9" fmla="*/ 200 h 2179"/>
                <a:gd name="T10" fmla="*/ 635 w 688"/>
                <a:gd name="T11" fmla="*/ 1510 h 2179"/>
                <a:gd name="T12" fmla="*/ 679 w 688"/>
                <a:gd name="T13" fmla="*/ 1700 h 2179"/>
                <a:gd name="T14" fmla="*/ 684 w 688"/>
                <a:gd name="T15" fmla="*/ 1732 h 2179"/>
                <a:gd name="T16" fmla="*/ 529 w 688"/>
                <a:gd name="T17" fmla="*/ 1732 h 2179"/>
                <a:gd name="T18" fmla="*/ 498 w 688"/>
                <a:gd name="T19" fmla="*/ 2179 h 2179"/>
                <a:gd name="T20" fmla="*/ 190 w 688"/>
                <a:gd name="T21" fmla="*/ 2179 h 2179"/>
                <a:gd name="T22" fmla="*/ 159 w 688"/>
                <a:gd name="T23" fmla="*/ 1732 h 2179"/>
                <a:gd name="T24" fmla="*/ 4 w 688"/>
                <a:gd name="T25" fmla="*/ 1732 h 2179"/>
                <a:gd name="T26" fmla="*/ 10 w 688"/>
                <a:gd name="T27" fmla="*/ 1698 h 2179"/>
                <a:gd name="T28" fmla="*/ 54 w 688"/>
                <a:gd name="T29" fmla="*/ 1511 h 2179"/>
                <a:gd name="T30" fmla="*/ 0 w 688"/>
                <a:gd name="T31" fmla="*/ 1399 h 2179"/>
                <a:gd name="T32" fmla="*/ 0 w 688"/>
                <a:gd name="T33" fmla="*/ 669 h 2179"/>
                <a:gd name="T34" fmla="*/ 228 w 688"/>
                <a:gd name="T35" fmla="*/ 441 h 2179"/>
                <a:gd name="T36" fmla="*/ 241 w 688"/>
                <a:gd name="T37" fmla="*/ 441 h 2179"/>
                <a:gd name="T38" fmla="*/ 448 w 688"/>
                <a:gd name="T39" fmla="*/ 441 h 2179"/>
                <a:gd name="T40" fmla="*/ 461 w 688"/>
                <a:gd name="T41" fmla="*/ 441 h 2179"/>
                <a:gd name="T42" fmla="*/ 688 w 688"/>
                <a:gd name="T43" fmla="*/ 669 h 2179"/>
                <a:gd name="T44" fmla="*/ 688 w 688"/>
                <a:gd name="T45" fmla="*/ 1399 h 2179"/>
                <a:gd name="T46" fmla="*/ 635 w 688"/>
                <a:gd name="T47" fmla="*/ 1510 h 2179"/>
                <a:gd name="T48" fmla="*/ 163 w 688"/>
                <a:gd name="T49" fmla="*/ 1046 h 2179"/>
                <a:gd name="T50" fmla="*/ 92 w 688"/>
                <a:gd name="T51" fmla="*/ 830 h 2179"/>
                <a:gd name="T52" fmla="*/ 139 w 688"/>
                <a:gd name="T53" fmla="*/ 1152 h 2179"/>
                <a:gd name="T54" fmla="*/ 163 w 688"/>
                <a:gd name="T55" fmla="*/ 1046 h 2179"/>
                <a:gd name="T56" fmla="*/ 595 w 688"/>
                <a:gd name="T57" fmla="*/ 841 h 2179"/>
                <a:gd name="T58" fmla="*/ 530 w 688"/>
                <a:gd name="T59" fmla="*/ 1046 h 2179"/>
                <a:gd name="T60" fmla="*/ 551 w 688"/>
                <a:gd name="T61" fmla="*/ 1141 h 2179"/>
                <a:gd name="T62" fmla="*/ 595 w 688"/>
                <a:gd name="T63" fmla="*/ 841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8" h="2179">
                  <a:moveTo>
                    <a:pt x="544" y="200"/>
                  </a:moveTo>
                  <a:cubicBezTo>
                    <a:pt x="544" y="310"/>
                    <a:pt x="455" y="400"/>
                    <a:pt x="344" y="400"/>
                  </a:cubicBezTo>
                  <a:cubicBezTo>
                    <a:pt x="234" y="400"/>
                    <a:pt x="144" y="310"/>
                    <a:pt x="144" y="200"/>
                  </a:cubicBezTo>
                  <a:cubicBezTo>
                    <a:pt x="144" y="90"/>
                    <a:pt x="234" y="0"/>
                    <a:pt x="344" y="0"/>
                  </a:cubicBezTo>
                  <a:cubicBezTo>
                    <a:pt x="455" y="0"/>
                    <a:pt x="544" y="90"/>
                    <a:pt x="544" y="200"/>
                  </a:cubicBezTo>
                  <a:close/>
                  <a:moveTo>
                    <a:pt x="635" y="1510"/>
                  </a:moveTo>
                  <a:cubicBezTo>
                    <a:pt x="679" y="1700"/>
                    <a:pt x="679" y="1700"/>
                    <a:pt x="679" y="1700"/>
                  </a:cubicBezTo>
                  <a:cubicBezTo>
                    <a:pt x="681" y="1710"/>
                    <a:pt x="683" y="1721"/>
                    <a:pt x="684" y="1732"/>
                  </a:cubicBezTo>
                  <a:cubicBezTo>
                    <a:pt x="529" y="1732"/>
                    <a:pt x="529" y="1732"/>
                    <a:pt x="529" y="1732"/>
                  </a:cubicBezTo>
                  <a:cubicBezTo>
                    <a:pt x="498" y="2179"/>
                    <a:pt x="498" y="2179"/>
                    <a:pt x="498" y="2179"/>
                  </a:cubicBezTo>
                  <a:cubicBezTo>
                    <a:pt x="190" y="2179"/>
                    <a:pt x="190" y="2179"/>
                    <a:pt x="190" y="2179"/>
                  </a:cubicBezTo>
                  <a:cubicBezTo>
                    <a:pt x="159" y="1732"/>
                    <a:pt x="159" y="1732"/>
                    <a:pt x="159" y="1732"/>
                  </a:cubicBezTo>
                  <a:cubicBezTo>
                    <a:pt x="4" y="1732"/>
                    <a:pt x="4" y="1732"/>
                    <a:pt x="4" y="1732"/>
                  </a:cubicBezTo>
                  <a:cubicBezTo>
                    <a:pt x="5" y="1721"/>
                    <a:pt x="7" y="1709"/>
                    <a:pt x="10" y="1698"/>
                  </a:cubicBezTo>
                  <a:cubicBezTo>
                    <a:pt x="54" y="1511"/>
                    <a:pt x="54" y="1511"/>
                    <a:pt x="54" y="1511"/>
                  </a:cubicBezTo>
                  <a:cubicBezTo>
                    <a:pt x="21" y="1484"/>
                    <a:pt x="0" y="1444"/>
                    <a:pt x="0" y="1399"/>
                  </a:cubicBezTo>
                  <a:cubicBezTo>
                    <a:pt x="0" y="669"/>
                    <a:pt x="0" y="669"/>
                    <a:pt x="0" y="669"/>
                  </a:cubicBezTo>
                  <a:cubicBezTo>
                    <a:pt x="0" y="543"/>
                    <a:pt x="102" y="441"/>
                    <a:pt x="228" y="441"/>
                  </a:cubicBezTo>
                  <a:cubicBezTo>
                    <a:pt x="241" y="441"/>
                    <a:pt x="241" y="441"/>
                    <a:pt x="241" y="441"/>
                  </a:cubicBezTo>
                  <a:cubicBezTo>
                    <a:pt x="448" y="441"/>
                    <a:pt x="448" y="441"/>
                    <a:pt x="448" y="441"/>
                  </a:cubicBezTo>
                  <a:cubicBezTo>
                    <a:pt x="461" y="441"/>
                    <a:pt x="461" y="441"/>
                    <a:pt x="461" y="441"/>
                  </a:cubicBezTo>
                  <a:cubicBezTo>
                    <a:pt x="586" y="441"/>
                    <a:pt x="688" y="543"/>
                    <a:pt x="688" y="669"/>
                  </a:cubicBezTo>
                  <a:cubicBezTo>
                    <a:pt x="688" y="1399"/>
                    <a:pt x="688" y="1399"/>
                    <a:pt x="688" y="1399"/>
                  </a:cubicBezTo>
                  <a:cubicBezTo>
                    <a:pt x="688" y="1443"/>
                    <a:pt x="667" y="1483"/>
                    <a:pt x="635" y="1510"/>
                  </a:cubicBezTo>
                  <a:close/>
                  <a:moveTo>
                    <a:pt x="163" y="1046"/>
                  </a:moveTo>
                  <a:cubicBezTo>
                    <a:pt x="92" y="830"/>
                    <a:pt x="92" y="830"/>
                    <a:pt x="92" y="830"/>
                  </a:cubicBezTo>
                  <a:cubicBezTo>
                    <a:pt x="139" y="1152"/>
                    <a:pt x="139" y="1152"/>
                    <a:pt x="139" y="1152"/>
                  </a:cubicBezTo>
                  <a:lnTo>
                    <a:pt x="163" y="1046"/>
                  </a:lnTo>
                  <a:close/>
                  <a:moveTo>
                    <a:pt x="595" y="841"/>
                  </a:moveTo>
                  <a:cubicBezTo>
                    <a:pt x="530" y="1046"/>
                    <a:pt x="530" y="1046"/>
                    <a:pt x="530" y="1046"/>
                  </a:cubicBezTo>
                  <a:cubicBezTo>
                    <a:pt x="551" y="1141"/>
                    <a:pt x="551" y="1141"/>
                    <a:pt x="551" y="1141"/>
                  </a:cubicBezTo>
                  <a:lnTo>
                    <a:pt x="595" y="8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47" name="Text Placeholder 10">
            <a:extLst>
              <a:ext uri="{FF2B5EF4-FFF2-40B4-BE49-F238E27FC236}">
                <a16:creationId xmlns:a16="http://schemas.microsoft.com/office/drawing/2014/main" id="{47945B46-6654-48FB-8FFD-6E4F997FFA91}"/>
              </a:ext>
            </a:extLst>
          </p:cNvPr>
          <p:cNvSpPr txBox="1">
            <a:spLocks/>
          </p:cNvSpPr>
          <p:nvPr/>
        </p:nvSpPr>
        <p:spPr>
          <a:xfrm>
            <a:off x="6032717" y="5899708"/>
            <a:ext cx="5914017" cy="2351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7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20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Оценка выживаемости в зависимости от ФК основана на популяции пациентов с ранее постановленным диагнозом ЛАГ (n = 2 039) в регистре REVEAL</a:t>
            </a:r>
            <a:r>
              <a:rPr kumimoji="0" lang="ru-RU" sz="1200" i="1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48" name="Text Placeholder 22">
            <a:extLst>
              <a:ext uri="{FF2B5EF4-FFF2-40B4-BE49-F238E27FC236}">
                <a16:creationId xmlns:a16="http://schemas.microsoft.com/office/drawing/2014/main" id="{3C764474-B752-4693-9111-EF60638CF7B4}"/>
              </a:ext>
            </a:extLst>
          </p:cNvPr>
          <p:cNvSpPr txBox="1">
            <a:spLocks/>
          </p:cNvSpPr>
          <p:nvPr/>
        </p:nvSpPr>
        <p:spPr>
          <a:xfrm>
            <a:off x="135360" y="6504839"/>
            <a:ext cx="11769257" cy="29727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7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D'Alonzo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Ann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Med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1991;115(5):343-9. 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Kane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Chest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2011;139(6):1285-93. 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Farber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Chest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2015;148(4):1043-54. 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4.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Korsholm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Pulm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Circ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2015;5(2):364-9.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5.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Marques-Alves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Port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Pneumol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(2006). 2017;23(3):124-31. 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Siegel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CA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Cancer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J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Clin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2015;65(1):5-29. 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4D14846D-A8D7-43B7-8932-55D0420D6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82014"/>
              </p:ext>
            </p:extLst>
          </p:nvPr>
        </p:nvGraphicFramePr>
        <p:xfrm>
          <a:off x="246016" y="2572443"/>
          <a:ext cx="5400841" cy="2354020"/>
        </p:xfrm>
        <a:graphic>
          <a:graphicData uri="http://schemas.openxmlformats.org/drawingml/2006/table">
            <a:tbl>
              <a:tblPr firstRow="1" bandRow="1"/>
              <a:tblGrid>
                <a:gridCol w="1223748">
                  <a:extLst>
                    <a:ext uri="{9D8B030D-6E8A-4147-A177-3AD203B41FA5}">
                      <a16:colId xmlns:a16="http://schemas.microsoft.com/office/drawing/2014/main" val="3105175660"/>
                    </a:ext>
                  </a:extLst>
                </a:gridCol>
                <a:gridCol w="1099551">
                  <a:extLst>
                    <a:ext uri="{9D8B030D-6E8A-4147-A177-3AD203B41FA5}">
                      <a16:colId xmlns:a16="http://schemas.microsoft.com/office/drawing/2014/main" val="287798327"/>
                    </a:ext>
                  </a:extLst>
                </a:gridCol>
                <a:gridCol w="1290025">
                  <a:extLst>
                    <a:ext uri="{9D8B030D-6E8A-4147-A177-3AD203B41FA5}">
                      <a16:colId xmlns:a16="http://schemas.microsoft.com/office/drawing/2014/main" val="1272004670"/>
                    </a:ext>
                  </a:extLst>
                </a:gridCol>
                <a:gridCol w="1787517">
                  <a:extLst>
                    <a:ext uri="{9D8B030D-6E8A-4147-A177-3AD203B41FA5}">
                      <a16:colId xmlns:a16="http://schemas.microsoft.com/office/drawing/2014/main" val="844307493"/>
                    </a:ext>
                  </a:extLst>
                </a:gridCol>
              </a:tblGrid>
              <a:tr h="604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ГОДЫ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СТРАНА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ПАЦИЕНТЫ (N)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3-летняя выживаемость (%)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05520"/>
                  </a:ext>
                </a:extLst>
              </a:tr>
              <a:tr h="2979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kern="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1981-1988</a:t>
                      </a:r>
                      <a:r>
                        <a:rPr lang="ru-RU" sz="1200" b="1" i="0" u="none" kern="0" spc="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ru-RU" sz="1200" b="1" kern="0" spc="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  <a:alpha val="3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США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  <a:alpha val="3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194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  <a:alpha val="3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48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  <a:alpha val="3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83637"/>
                  </a:ext>
                </a:extLst>
              </a:tr>
              <a:tr h="2979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kern="0" spc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1995-2004</a:t>
                      </a:r>
                      <a:r>
                        <a:rPr lang="ru-RU" sz="1200" b="1" i="0" u="none" kern="0" spc="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ru-RU" sz="1200" b="1" kern="0" spc="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США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484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61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69886"/>
                  </a:ext>
                </a:extLst>
              </a:tr>
              <a:tr h="2979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kern="0" spc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2001-2009</a:t>
                      </a:r>
                      <a:r>
                        <a:rPr lang="ru-RU" sz="1200" b="1" i="0" u="none" kern="0" spc="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ru-RU" sz="1200" b="1" kern="0" spc="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  <a:alpha val="3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США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  <a:alpha val="3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710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  <a:alpha val="3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69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  <a:alpha val="3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28785"/>
                  </a:ext>
                </a:extLst>
              </a:tr>
              <a:tr h="2979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kern="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2000-2012</a:t>
                      </a:r>
                      <a:r>
                        <a:rPr lang="ru-RU" sz="1200" b="1" i="0" u="none" kern="0" spc="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endParaRPr lang="ru-RU" sz="1200" b="1" kern="0" spc="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Дания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137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73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602188"/>
                  </a:ext>
                </a:extLst>
              </a:tr>
              <a:tr h="512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kern="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2009-2015</a:t>
                      </a:r>
                      <a:r>
                        <a:rPr lang="ru-RU" sz="1200" b="1" i="0" u="none" kern="0" spc="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5</a:t>
                      </a:r>
                      <a:endParaRPr lang="ru-RU" sz="1200" b="1" kern="0" spc="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3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Португалия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3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65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3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200" b="1" i="0" u="none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77</a:t>
                      </a:r>
                      <a:endParaRPr lang="ru-RU" sz="1200" b="1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3500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alpha val="3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4721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D96D412C-5721-4C29-89D3-602D944E7394}"/>
              </a:ext>
            </a:extLst>
          </p:cNvPr>
          <p:cNvSpPr/>
          <p:nvPr/>
        </p:nvSpPr>
        <p:spPr>
          <a:xfrm>
            <a:off x="246016" y="902481"/>
            <a:ext cx="11445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Несмотря на появление ЛАГ-специфической терапии летальность пациентов с ЛАГ остается высокой и сопоставима с онкологической</a:t>
            </a:r>
          </a:p>
        </p:txBody>
      </p:sp>
    </p:spTree>
    <p:extLst>
      <p:ext uri="{BB962C8B-B14F-4D97-AF65-F5344CB8AC3E}">
        <p14:creationId xmlns:p14="http://schemas.microsoft.com/office/powerpoint/2010/main" val="338638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>
            <a:extLst>
              <a:ext uri="{FF2B5EF4-FFF2-40B4-BE49-F238E27FC236}">
                <a16:creationId xmlns:a16="http://schemas.microsoft.com/office/drawing/2014/main" id="{77BB74D4-07A5-4D13-9F70-D8DC6753C1EC}"/>
              </a:ext>
            </a:extLst>
          </p:cNvPr>
          <p:cNvSpPr/>
          <p:nvPr/>
        </p:nvSpPr>
        <p:spPr>
          <a:xfrm>
            <a:off x="62427" y="1665026"/>
            <a:ext cx="6898527" cy="4192499"/>
          </a:xfrm>
          <a:prstGeom prst="homePlate">
            <a:avLst>
              <a:gd name="adj" fmla="val 11800"/>
            </a:avLst>
          </a:prstGeom>
          <a:solidFill>
            <a:srgbClr val="FFFFFF">
              <a:lumMod val="95000"/>
            </a:srgbClr>
          </a:solidFill>
          <a:ln>
            <a:noFill/>
          </a:ln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5EBE0B3E-4CA8-4202-9DA8-244A0FE5F0B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381904" y="2730957"/>
            <a:ext cx="4168775" cy="138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19087853-C24E-432A-A7D8-71EE75D98ACA}"/>
              </a:ext>
            </a:extLst>
          </p:cNvPr>
          <p:cNvSpPr>
            <a:spLocks/>
          </p:cNvSpPr>
          <p:nvPr/>
        </p:nvSpPr>
        <p:spPr bwMode="auto">
          <a:xfrm>
            <a:off x="7424767" y="2773555"/>
            <a:ext cx="4117975" cy="1339296"/>
          </a:xfrm>
          <a:custGeom>
            <a:avLst/>
            <a:gdLst>
              <a:gd name="T0" fmla="*/ 0 w 1045"/>
              <a:gd name="T1" fmla="*/ 0 h 316"/>
              <a:gd name="T2" fmla="*/ 12 w 1045"/>
              <a:gd name="T3" fmla="*/ 12 h 316"/>
              <a:gd name="T4" fmla="*/ 19 w 1045"/>
              <a:gd name="T5" fmla="*/ 34 h 316"/>
              <a:gd name="T6" fmla="*/ 29 w 1045"/>
              <a:gd name="T7" fmla="*/ 54 h 316"/>
              <a:gd name="T8" fmla="*/ 39 w 1045"/>
              <a:gd name="T9" fmla="*/ 72 h 316"/>
              <a:gd name="T10" fmla="*/ 55 w 1045"/>
              <a:gd name="T11" fmla="*/ 85 h 316"/>
              <a:gd name="T12" fmla="*/ 69 w 1045"/>
              <a:gd name="T13" fmla="*/ 94 h 316"/>
              <a:gd name="T14" fmla="*/ 94 w 1045"/>
              <a:gd name="T15" fmla="*/ 103 h 316"/>
              <a:gd name="T16" fmla="*/ 109 w 1045"/>
              <a:gd name="T17" fmla="*/ 118 h 316"/>
              <a:gd name="T18" fmla="*/ 120 w 1045"/>
              <a:gd name="T19" fmla="*/ 125 h 316"/>
              <a:gd name="T20" fmla="*/ 126 w 1045"/>
              <a:gd name="T21" fmla="*/ 130 h 316"/>
              <a:gd name="T22" fmla="*/ 171 w 1045"/>
              <a:gd name="T23" fmla="*/ 130 h 316"/>
              <a:gd name="T24" fmla="*/ 179 w 1045"/>
              <a:gd name="T25" fmla="*/ 140 h 316"/>
              <a:gd name="T26" fmla="*/ 189 w 1045"/>
              <a:gd name="T27" fmla="*/ 152 h 316"/>
              <a:gd name="T28" fmla="*/ 202 w 1045"/>
              <a:gd name="T29" fmla="*/ 162 h 316"/>
              <a:gd name="T30" fmla="*/ 216 w 1045"/>
              <a:gd name="T31" fmla="*/ 162 h 316"/>
              <a:gd name="T32" fmla="*/ 228 w 1045"/>
              <a:gd name="T33" fmla="*/ 173 h 316"/>
              <a:gd name="T34" fmla="*/ 242 w 1045"/>
              <a:gd name="T35" fmla="*/ 187 h 316"/>
              <a:gd name="T36" fmla="*/ 273 w 1045"/>
              <a:gd name="T37" fmla="*/ 187 h 316"/>
              <a:gd name="T38" fmla="*/ 284 w 1045"/>
              <a:gd name="T39" fmla="*/ 194 h 316"/>
              <a:gd name="T40" fmla="*/ 304 w 1045"/>
              <a:gd name="T41" fmla="*/ 194 h 316"/>
              <a:gd name="T42" fmla="*/ 322 w 1045"/>
              <a:gd name="T43" fmla="*/ 200 h 316"/>
              <a:gd name="T44" fmla="*/ 331 w 1045"/>
              <a:gd name="T45" fmla="*/ 211 h 316"/>
              <a:gd name="T46" fmla="*/ 364 w 1045"/>
              <a:gd name="T47" fmla="*/ 211 h 316"/>
              <a:gd name="T48" fmla="*/ 381 w 1045"/>
              <a:gd name="T49" fmla="*/ 218 h 316"/>
              <a:gd name="T50" fmla="*/ 418 w 1045"/>
              <a:gd name="T51" fmla="*/ 218 h 316"/>
              <a:gd name="T52" fmla="*/ 428 w 1045"/>
              <a:gd name="T53" fmla="*/ 230 h 316"/>
              <a:gd name="T54" fmla="*/ 438 w 1045"/>
              <a:gd name="T55" fmla="*/ 240 h 316"/>
              <a:gd name="T56" fmla="*/ 438 w 1045"/>
              <a:gd name="T57" fmla="*/ 252 h 316"/>
              <a:gd name="T58" fmla="*/ 453 w 1045"/>
              <a:gd name="T59" fmla="*/ 259 h 316"/>
              <a:gd name="T60" fmla="*/ 467 w 1045"/>
              <a:gd name="T61" fmla="*/ 266 h 316"/>
              <a:gd name="T62" fmla="*/ 511 w 1045"/>
              <a:gd name="T63" fmla="*/ 266 h 316"/>
              <a:gd name="T64" fmla="*/ 523 w 1045"/>
              <a:gd name="T65" fmla="*/ 278 h 316"/>
              <a:gd name="T66" fmla="*/ 659 w 1045"/>
              <a:gd name="T67" fmla="*/ 278 h 316"/>
              <a:gd name="T68" fmla="*/ 671 w 1045"/>
              <a:gd name="T69" fmla="*/ 285 h 316"/>
              <a:gd name="T70" fmla="*/ 723 w 1045"/>
              <a:gd name="T71" fmla="*/ 285 h 316"/>
              <a:gd name="T72" fmla="*/ 731 w 1045"/>
              <a:gd name="T73" fmla="*/ 292 h 316"/>
              <a:gd name="T74" fmla="*/ 772 w 1045"/>
              <a:gd name="T75" fmla="*/ 292 h 316"/>
              <a:gd name="T76" fmla="*/ 781 w 1045"/>
              <a:gd name="T77" fmla="*/ 301 h 316"/>
              <a:gd name="T78" fmla="*/ 1031 w 1045"/>
              <a:gd name="T79" fmla="*/ 301 h 316"/>
              <a:gd name="T80" fmla="*/ 1045 w 1045"/>
              <a:gd name="T81" fmla="*/ 305 h 316"/>
              <a:gd name="T82" fmla="*/ 1045 w 1045"/>
              <a:gd name="T83" fmla="*/ 31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45" h="316">
                <a:moveTo>
                  <a:pt x="0" y="0"/>
                </a:moveTo>
                <a:cubicBezTo>
                  <a:pt x="12" y="12"/>
                  <a:pt x="12" y="12"/>
                  <a:pt x="12" y="12"/>
                </a:cubicBezTo>
                <a:cubicBezTo>
                  <a:pt x="19" y="34"/>
                  <a:pt x="19" y="34"/>
                  <a:pt x="19" y="34"/>
                </a:cubicBezTo>
                <a:cubicBezTo>
                  <a:pt x="29" y="54"/>
                  <a:pt x="29" y="54"/>
                  <a:pt x="29" y="54"/>
                </a:cubicBezTo>
                <a:cubicBezTo>
                  <a:pt x="39" y="72"/>
                  <a:pt x="39" y="72"/>
                  <a:pt x="39" y="72"/>
                </a:cubicBezTo>
                <a:cubicBezTo>
                  <a:pt x="55" y="85"/>
                  <a:pt x="55" y="85"/>
                  <a:pt x="55" y="85"/>
                </a:cubicBezTo>
                <a:cubicBezTo>
                  <a:pt x="69" y="94"/>
                  <a:pt x="69" y="94"/>
                  <a:pt x="69" y="94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20" y="125"/>
                  <a:pt x="120" y="125"/>
                  <a:pt x="120" y="125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71" y="130"/>
                  <a:pt x="171" y="130"/>
                  <a:pt x="171" y="130"/>
                </a:cubicBezTo>
                <a:cubicBezTo>
                  <a:pt x="179" y="140"/>
                  <a:pt x="179" y="140"/>
                  <a:pt x="179" y="140"/>
                </a:cubicBezTo>
                <a:cubicBezTo>
                  <a:pt x="189" y="152"/>
                  <a:pt x="189" y="152"/>
                  <a:pt x="189" y="152"/>
                </a:cubicBezTo>
                <a:cubicBezTo>
                  <a:pt x="202" y="162"/>
                  <a:pt x="202" y="162"/>
                  <a:pt x="202" y="162"/>
                </a:cubicBezTo>
                <a:cubicBezTo>
                  <a:pt x="216" y="162"/>
                  <a:pt x="216" y="162"/>
                  <a:pt x="216" y="162"/>
                </a:cubicBezTo>
                <a:cubicBezTo>
                  <a:pt x="228" y="173"/>
                  <a:pt x="228" y="173"/>
                  <a:pt x="228" y="173"/>
                </a:cubicBezTo>
                <a:cubicBezTo>
                  <a:pt x="242" y="187"/>
                  <a:pt x="242" y="187"/>
                  <a:pt x="242" y="187"/>
                </a:cubicBezTo>
                <a:cubicBezTo>
                  <a:pt x="273" y="187"/>
                  <a:pt x="273" y="187"/>
                  <a:pt x="273" y="187"/>
                </a:cubicBezTo>
                <a:cubicBezTo>
                  <a:pt x="284" y="194"/>
                  <a:pt x="284" y="194"/>
                  <a:pt x="284" y="194"/>
                </a:cubicBezTo>
                <a:cubicBezTo>
                  <a:pt x="304" y="194"/>
                  <a:pt x="304" y="194"/>
                  <a:pt x="304" y="194"/>
                </a:cubicBezTo>
                <a:cubicBezTo>
                  <a:pt x="322" y="200"/>
                  <a:pt x="322" y="200"/>
                  <a:pt x="322" y="200"/>
                </a:cubicBezTo>
                <a:cubicBezTo>
                  <a:pt x="331" y="211"/>
                  <a:pt x="331" y="211"/>
                  <a:pt x="331" y="211"/>
                </a:cubicBezTo>
                <a:cubicBezTo>
                  <a:pt x="364" y="211"/>
                  <a:pt x="364" y="211"/>
                  <a:pt x="364" y="211"/>
                </a:cubicBezTo>
                <a:cubicBezTo>
                  <a:pt x="381" y="218"/>
                  <a:pt x="381" y="218"/>
                  <a:pt x="381" y="218"/>
                </a:cubicBezTo>
                <a:cubicBezTo>
                  <a:pt x="418" y="218"/>
                  <a:pt x="418" y="218"/>
                  <a:pt x="418" y="218"/>
                </a:cubicBezTo>
                <a:cubicBezTo>
                  <a:pt x="428" y="230"/>
                  <a:pt x="428" y="230"/>
                  <a:pt x="428" y="230"/>
                </a:cubicBezTo>
                <a:cubicBezTo>
                  <a:pt x="438" y="240"/>
                  <a:pt x="438" y="240"/>
                  <a:pt x="438" y="240"/>
                </a:cubicBezTo>
                <a:cubicBezTo>
                  <a:pt x="438" y="252"/>
                  <a:pt x="438" y="252"/>
                  <a:pt x="438" y="252"/>
                </a:cubicBezTo>
                <a:cubicBezTo>
                  <a:pt x="453" y="259"/>
                  <a:pt x="453" y="259"/>
                  <a:pt x="453" y="259"/>
                </a:cubicBezTo>
                <a:cubicBezTo>
                  <a:pt x="467" y="266"/>
                  <a:pt x="467" y="266"/>
                  <a:pt x="467" y="266"/>
                </a:cubicBezTo>
                <a:cubicBezTo>
                  <a:pt x="467" y="266"/>
                  <a:pt x="509" y="260"/>
                  <a:pt x="511" y="266"/>
                </a:cubicBezTo>
                <a:cubicBezTo>
                  <a:pt x="513" y="271"/>
                  <a:pt x="523" y="278"/>
                  <a:pt x="523" y="278"/>
                </a:cubicBezTo>
                <a:cubicBezTo>
                  <a:pt x="659" y="278"/>
                  <a:pt x="659" y="278"/>
                  <a:pt x="659" y="278"/>
                </a:cubicBezTo>
                <a:cubicBezTo>
                  <a:pt x="671" y="285"/>
                  <a:pt x="671" y="285"/>
                  <a:pt x="671" y="285"/>
                </a:cubicBezTo>
                <a:cubicBezTo>
                  <a:pt x="723" y="285"/>
                  <a:pt x="723" y="285"/>
                  <a:pt x="723" y="285"/>
                </a:cubicBezTo>
                <a:cubicBezTo>
                  <a:pt x="731" y="292"/>
                  <a:pt x="731" y="292"/>
                  <a:pt x="731" y="292"/>
                </a:cubicBezTo>
                <a:cubicBezTo>
                  <a:pt x="772" y="292"/>
                  <a:pt x="772" y="292"/>
                  <a:pt x="772" y="292"/>
                </a:cubicBezTo>
                <a:cubicBezTo>
                  <a:pt x="781" y="301"/>
                  <a:pt x="781" y="301"/>
                  <a:pt x="781" y="301"/>
                </a:cubicBezTo>
                <a:cubicBezTo>
                  <a:pt x="1031" y="301"/>
                  <a:pt x="1031" y="301"/>
                  <a:pt x="1031" y="301"/>
                </a:cubicBezTo>
                <a:cubicBezTo>
                  <a:pt x="1045" y="305"/>
                  <a:pt x="1045" y="305"/>
                  <a:pt x="1045" y="305"/>
                </a:cubicBezTo>
                <a:cubicBezTo>
                  <a:pt x="1045" y="316"/>
                  <a:pt x="1045" y="316"/>
                  <a:pt x="1045" y="316"/>
                </a:cubicBezTo>
              </a:path>
            </a:pathLst>
          </a:custGeom>
          <a:noFill/>
          <a:ln w="25400" cap="flat">
            <a:solidFill>
              <a:srgbClr val="CC003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45BE1262-5D93-4418-8185-7D1EB1BBFB04}"/>
              </a:ext>
            </a:extLst>
          </p:cNvPr>
          <p:cNvSpPr>
            <a:spLocks/>
          </p:cNvSpPr>
          <p:nvPr/>
        </p:nvSpPr>
        <p:spPr bwMode="auto">
          <a:xfrm>
            <a:off x="7381904" y="2739477"/>
            <a:ext cx="4160838" cy="996804"/>
          </a:xfrm>
          <a:custGeom>
            <a:avLst/>
            <a:gdLst>
              <a:gd name="T0" fmla="*/ 2621 w 2621"/>
              <a:gd name="T1" fmla="*/ 585 h 585"/>
              <a:gd name="T2" fmla="*/ 2591 w 2621"/>
              <a:gd name="T3" fmla="*/ 565 h 585"/>
              <a:gd name="T4" fmla="*/ 2529 w 2621"/>
              <a:gd name="T5" fmla="*/ 542 h 585"/>
              <a:gd name="T6" fmla="*/ 2432 w 2621"/>
              <a:gd name="T7" fmla="*/ 542 h 585"/>
              <a:gd name="T8" fmla="*/ 2187 w 2621"/>
              <a:gd name="T9" fmla="*/ 527 h 585"/>
              <a:gd name="T10" fmla="*/ 2120 w 2621"/>
              <a:gd name="T11" fmla="*/ 510 h 585"/>
              <a:gd name="T12" fmla="*/ 2053 w 2621"/>
              <a:gd name="T13" fmla="*/ 510 h 585"/>
              <a:gd name="T14" fmla="*/ 1991 w 2621"/>
              <a:gd name="T15" fmla="*/ 478 h 585"/>
              <a:gd name="T16" fmla="*/ 1700 w 2621"/>
              <a:gd name="T17" fmla="*/ 460 h 585"/>
              <a:gd name="T18" fmla="*/ 1653 w 2621"/>
              <a:gd name="T19" fmla="*/ 435 h 585"/>
              <a:gd name="T20" fmla="*/ 1512 w 2621"/>
              <a:gd name="T21" fmla="*/ 413 h 585"/>
              <a:gd name="T22" fmla="*/ 1452 w 2621"/>
              <a:gd name="T23" fmla="*/ 398 h 585"/>
              <a:gd name="T24" fmla="*/ 1325 w 2621"/>
              <a:gd name="T25" fmla="*/ 381 h 585"/>
              <a:gd name="T26" fmla="*/ 1176 w 2621"/>
              <a:gd name="T27" fmla="*/ 358 h 585"/>
              <a:gd name="T28" fmla="*/ 1047 w 2621"/>
              <a:gd name="T29" fmla="*/ 336 h 585"/>
              <a:gd name="T30" fmla="*/ 931 w 2621"/>
              <a:gd name="T31" fmla="*/ 299 h 585"/>
              <a:gd name="T32" fmla="*/ 844 w 2621"/>
              <a:gd name="T33" fmla="*/ 269 h 585"/>
              <a:gd name="T34" fmla="*/ 700 w 2621"/>
              <a:gd name="T35" fmla="*/ 229 h 585"/>
              <a:gd name="T36" fmla="*/ 601 w 2621"/>
              <a:gd name="T37" fmla="*/ 199 h 585"/>
              <a:gd name="T38" fmla="*/ 554 w 2621"/>
              <a:gd name="T39" fmla="*/ 174 h 585"/>
              <a:gd name="T40" fmla="*/ 447 w 2621"/>
              <a:gd name="T41" fmla="*/ 157 h 585"/>
              <a:gd name="T42" fmla="*/ 380 w 2621"/>
              <a:gd name="T43" fmla="*/ 144 h 585"/>
              <a:gd name="T44" fmla="*/ 248 w 2621"/>
              <a:gd name="T45" fmla="*/ 99 h 585"/>
              <a:gd name="T46" fmla="*/ 0 w 2621"/>
              <a:gd name="T47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21" h="585">
                <a:moveTo>
                  <a:pt x="2621" y="585"/>
                </a:moveTo>
                <a:lnTo>
                  <a:pt x="2591" y="565"/>
                </a:lnTo>
                <a:lnTo>
                  <a:pt x="2529" y="542"/>
                </a:lnTo>
                <a:lnTo>
                  <a:pt x="2432" y="542"/>
                </a:lnTo>
                <a:lnTo>
                  <a:pt x="2187" y="527"/>
                </a:lnTo>
                <a:lnTo>
                  <a:pt x="2120" y="510"/>
                </a:lnTo>
                <a:lnTo>
                  <a:pt x="2053" y="510"/>
                </a:lnTo>
                <a:lnTo>
                  <a:pt x="1991" y="478"/>
                </a:lnTo>
                <a:lnTo>
                  <a:pt x="1700" y="460"/>
                </a:lnTo>
                <a:lnTo>
                  <a:pt x="1653" y="435"/>
                </a:lnTo>
                <a:lnTo>
                  <a:pt x="1512" y="413"/>
                </a:lnTo>
                <a:lnTo>
                  <a:pt x="1452" y="398"/>
                </a:lnTo>
                <a:lnTo>
                  <a:pt x="1325" y="381"/>
                </a:lnTo>
                <a:lnTo>
                  <a:pt x="1176" y="358"/>
                </a:lnTo>
                <a:lnTo>
                  <a:pt x="1047" y="336"/>
                </a:lnTo>
                <a:lnTo>
                  <a:pt x="931" y="299"/>
                </a:lnTo>
                <a:lnTo>
                  <a:pt x="844" y="269"/>
                </a:lnTo>
                <a:lnTo>
                  <a:pt x="700" y="229"/>
                </a:lnTo>
                <a:lnTo>
                  <a:pt x="601" y="199"/>
                </a:lnTo>
                <a:lnTo>
                  <a:pt x="554" y="174"/>
                </a:lnTo>
                <a:lnTo>
                  <a:pt x="447" y="157"/>
                </a:lnTo>
                <a:lnTo>
                  <a:pt x="380" y="144"/>
                </a:lnTo>
                <a:lnTo>
                  <a:pt x="248" y="99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rgbClr val="00B9C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3D4BE253-D856-480B-B837-A255C703383D}"/>
              </a:ext>
            </a:extLst>
          </p:cNvPr>
          <p:cNvSpPr>
            <a:spLocks/>
          </p:cNvSpPr>
          <p:nvPr/>
        </p:nvSpPr>
        <p:spPr bwMode="auto">
          <a:xfrm>
            <a:off x="7461279" y="2739477"/>
            <a:ext cx="4081463" cy="703727"/>
          </a:xfrm>
          <a:custGeom>
            <a:avLst/>
            <a:gdLst>
              <a:gd name="T0" fmla="*/ 2571 w 2571"/>
              <a:gd name="T1" fmla="*/ 413 h 413"/>
              <a:gd name="T2" fmla="*/ 1965 w 2571"/>
              <a:gd name="T3" fmla="*/ 398 h 413"/>
              <a:gd name="T4" fmla="*/ 1896 w 2571"/>
              <a:gd name="T5" fmla="*/ 378 h 413"/>
              <a:gd name="T6" fmla="*/ 1812 w 2571"/>
              <a:gd name="T7" fmla="*/ 378 h 413"/>
              <a:gd name="T8" fmla="*/ 1764 w 2571"/>
              <a:gd name="T9" fmla="*/ 341 h 413"/>
              <a:gd name="T10" fmla="*/ 1673 w 2571"/>
              <a:gd name="T11" fmla="*/ 341 h 413"/>
              <a:gd name="T12" fmla="*/ 1620 w 2571"/>
              <a:gd name="T13" fmla="*/ 321 h 413"/>
              <a:gd name="T14" fmla="*/ 1432 w 2571"/>
              <a:gd name="T15" fmla="*/ 321 h 413"/>
              <a:gd name="T16" fmla="*/ 1335 w 2571"/>
              <a:gd name="T17" fmla="*/ 306 h 413"/>
              <a:gd name="T18" fmla="*/ 1241 w 2571"/>
              <a:gd name="T19" fmla="*/ 306 h 413"/>
              <a:gd name="T20" fmla="*/ 1156 w 2571"/>
              <a:gd name="T21" fmla="*/ 294 h 413"/>
              <a:gd name="T22" fmla="*/ 1027 w 2571"/>
              <a:gd name="T23" fmla="*/ 294 h 413"/>
              <a:gd name="T24" fmla="*/ 935 w 2571"/>
              <a:gd name="T25" fmla="*/ 279 h 413"/>
              <a:gd name="T26" fmla="*/ 871 w 2571"/>
              <a:gd name="T27" fmla="*/ 249 h 413"/>
              <a:gd name="T28" fmla="*/ 769 w 2571"/>
              <a:gd name="T29" fmla="*/ 249 h 413"/>
              <a:gd name="T30" fmla="*/ 744 w 2571"/>
              <a:gd name="T31" fmla="*/ 224 h 413"/>
              <a:gd name="T32" fmla="*/ 700 w 2571"/>
              <a:gd name="T33" fmla="*/ 224 h 413"/>
              <a:gd name="T34" fmla="*/ 665 w 2571"/>
              <a:gd name="T35" fmla="*/ 182 h 413"/>
              <a:gd name="T36" fmla="*/ 620 w 2571"/>
              <a:gd name="T37" fmla="*/ 164 h 413"/>
              <a:gd name="T38" fmla="*/ 553 w 2571"/>
              <a:gd name="T39" fmla="*/ 164 h 413"/>
              <a:gd name="T40" fmla="*/ 471 w 2571"/>
              <a:gd name="T41" fmla="*/ 144 h 413"/>
              <a:gd name="T42" fmla="*/ 441 w 2571"/>
              <a:gd name="T43" fmla="*/ 117 h 413"/>
              <a:gd name="T44" fmla="*/ 377 w 2571"/>
              <a:gd name="T45" fmla="*/ 95 h 413"/>
              <a:gd name="T46" fmla="*/ 295 w 2571"/>
              <a:gd name="T47" fmla="*/ 95 h 413"/>
              <a:gd name="T48" fmla="*/ 248 w 2571"/>
              <a:gd name="T49" fmla="*/ 70 h 413"/>
              <a:gd name="T50" fmla="*/ 183 w 2571"/>
              <a:gd name="T51" fmla="*/ 50 h 413"/>
              <a:gd name="T52" fmla="*/ 144 w 2571"/>
              <a:gd name="T53" fmla="*/ 37 h 413"/>
              <a:gd name="T54" fmla="*/ 62 w 2571"/>
              <a:gd name="T55" fmla="*/ 20 h 413"/>
              <a:gd name="T56" fmla="*/ 0 w 2571"/>
              <a:gd name="T57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571" h="413">
                <a:moveTo>
                  <a:pt x="2571" y="413"/>
                </a:moveTo>
                <a:lnTo>
                  <a:pt x="1965" y="398"/>
                </a:lnTo>
                <a:lnTo>
                  <a:pt x="1896" y="378"/>
                </a:lnTo>
                <a:lnTo>
                  <a:pt x="1812" y="378"/>
                </a:lnTo>
                <a:lnTo>
                  <a:pt x="1764" y="341"/>
                </a:lnTo>
                <a:lnTo>
                  <a:pt x="1673" y="341"/>
                </a:lnTo>
                <a:lnTo>
                  <a:pt x="1620" y="321"/>
                </a:lnTo>
                <a:lnTo>
                  <a:pt x="1432" y="321"/>
                </a:lnTo>
                <a:lnTo>
                  <a:pt x="1335" y="306"/>
                </a:lnTo>
                <a:lnTo>
                  <a:pt x="1241" y="306"/>
                </a:lnTo>
                <a:lnTo>
                  <a:pt x="1156" y="294"/>
                </a:lnTo>
                <a:lnTo>
                  <a:pt x="1027" y="294"/>
                </a:lnTo>
                <a:lnTo>
                  <a:pt x="935" y="279"/>
                </a:lnTo>
                <a:lnTo>
                  <a:pt x="871" y="249"/>
                </a:lnTo>
                <a:lnTo>
                  <a:pt x="769" y="249"/>
                </a:lnTo>
                <a:lnTo>
                  <a:pt x="744" y="224"/>
                </a:lnTo>
                <a:lnTo>
                  <a:pt x="700" y="224"/>
                </a:lnTo>
                <a:lnTo>
                  <a:pt x="665" y="182"/>
                </a:lnTo>
                <a:lnTo>
                  <a:pt x="620" y="164"/>
                </a:lnTo>
                <a:lnTo>
                  <a:pt x="553" y="164"/>
                </a:lnTo>
                <a:lnTo>
                  <a:pt x="471" y="144"/>
                </a:lnTo>
                <a:lnTo>
                  <a:pt x="441" y="117"/>
                </a:lnTo>
                <a:lnTo>
                  <a:pt x="377" y="95"/>
                </a:lnTo>
                <a:lnTo>
                  <a:pt x="295" y="95"/>
                </a:lnTo>
                <a:lnTo>
                  <a:pt x="248" y="70"/>
                </a:lnTo>
                <a:lnTo>
                  <a:pt x="183" y="50"/>
                </a:lnTo>
                <a:lnTo>
                  <a:pt x="144" y="37"/>
                </a:lnTo>
                <a:lnTo>
                  <a:pt x="62" y="20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rgbClr val="80828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55A127B-6C14-4FC3-9BBF-5CB31728242F}"/>
              </a:ext>
            </a:extLst>
          </p:cNvPr>
          <p:cNvSpPr txBox="1">
            <a:spLocks/>
          </p:cNvSpPr>
          <p:nvPr/>
        </p:nvSpPr>
        <p:spPr>
          <a:xfrm>
            <a:off x="97199" y="6264464"/>
            <a:ext cx="7327568" cy="48459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7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 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Farber et al. Chest. 2015;148(4):1043-54. </a:t>
            </a:r>
            <a:endParaRPr kumimoji="0" lang="ru-RU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Dufour et al. Pulmonary Arterial Hypertension (PAH) Episodes of Care: Survival Analysis of PAH Patients Based on World Health Organization (WHO) Functional Class (FC). Presented at the Academy of Managed Care Pharmacy &amp; Speciality Pharmacy Annual Meeting 2016.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5161B-C79A-4863-A002-E665371DACE7}"/>
              </a:ext>
            </a:extLst>
          </p:cNvPr>
          <p:cNvSpPr txBox="1"/>
          <p:nvPr/>
        </p:nvSpPr>
        <p:spPr>
          <a:xfrm>
            <a:off x="10332931" y="4055447"/>
            <a:ext cx="95192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ru-RU" sz="1200" b="1" dirty="0">
                <a:solidFill>
                  <a:srgbClr val="CC0033"/>
                </a:solidFill>
                <a:latin typeface="Arial"/>
              </a:rPr>
              <a:t>ФК</a:t>
            </a:r>
            <a:r>
              <a:rPr lang="en-GB" sz="1200" b="1" dirty="0">
                <a:solidFill>
                  <a:srgbClr val="CC0033"/>
                </a:solidFill>
                <a:latin typeface="Arial"/>
              </a:rPr>
              <a:t> IV</a:t>
            </a:r>
            <a:endParaRPr lang="en-GB" sz="1200" b="1" baseline="30000" dirty="0">
              <a:solidFill>
                <a:srgbClr val="CC0033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FDBEE-F014-44C6-AB22-50B8B547AEA5}"/>
              </a:ext>
            </a:extLst>
          </p:cNvPr>
          <p:cNvSpPr txBox="1"/>
          <p:nvPr/>
        </p:nvSpPr>
        <p:spPr>
          <a:xfrm>
            <a:off x="10332931" y="3237716"/>
            <a:ext cx="95192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ru-RU" sz="1200" b="1" dirty="0">
                <a:solidFill>
                  <a:srgbClr val="66D5E1"/>
                </a:solidFill>
                <a:latin typeface="Arial"/>
              </a:rPr>
              <a:t>ФК</a:t>
            </a:r>
            <a:r>
              <a:rPr lang="en-GB" sz="1200" b="1" dirty="0">
                <a:solidFill>
                  <a:srgbClr val="66D5E1"/>
                </a:solidFill>
                <a:latin typeface="Arial"/>
              </a:rPr>
              <a:t> I/II</a:t>
            </a:r>
            <a:endParaRPr lang="en-GB" sz="1200" b="1" baseline="30000" dirty="0">
              <a:solidFill>
                <a:srgbClr val="66D5E1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7EF2E-1539-4E94-AC7A-895C65E24813}"/>
              </a:ext>
            </a:extLst>
          </p:cNvPr>
          <p:cNvSpPr txBox="1"/>
          <p:nvPr/>
        </p:nvSpPr>
        <p:spPr>
          <a:xfrm>
            <a:off x="10332931" y="3655022"/>
            <a:ext cx="95192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ru-RU" sz="1200" b="1" dirty="0">
                <a:solidFill>
                  <a:srgbClr val="00B9CD"/>
                </a:solidFill>
                <a:latin typeface="Arial"/>
              </a:rPr>
              <a:t>ФК</a:t>
            </a:r>
            <a:r>
              <a:rPr lang="en-GB" sz="1200" b="1" dirty="0">
                <a:solidFill>
                  <a:srgbClr val="00B9CD"/>
                </a:solidFill>
                <a:latin typeface="Arial"/>
              </a:rPr>
              <a:t> III</a:t>
            </a:r>
            <a:endParaRPr lang="en-GB" sz="1200" b="1" baseline="30000" dirty="0">
              <a:solidFill>
                <a:srgbClr val="00B9CD"/>
              </a:solidFill>
              <a:latin typeface="Arial"/>
            </a:endParaRP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526E69CC-5F4F-45F0-89B4-072F90DB3B3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623454" y="4141521"/>
            <a:ext cx="1422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4D131-9A60-4C46-9A38-C11E4587C69C}"/>
              </a:ext>
            </a:extLst>
          </p:cNvPr>
          <p:cNvSpPr txBox="1"/>
          <p:nvPr/>
        </p:nvSpPr>
        <p:spPr>
          <a:xfrm>
            <a:off x="11569585" y="3991006"/>
            <a:ext cx="3817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CC0033"/>
                </a:solidFill>
                <a:latin typeface="Arial"/>
              </a:rPr>
              <a:t>44%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ED992-7D6A-40E8-8222-FDB1CF1628A1}"/>
              </a:ext>
            </a:extLst>
          </p:cNvPr>
          <p:cNvSpPr txBox="1"/>
          <p:nvPr/>
        </p:nvSpPr>
        <p:spPr>
          <a:xfrm>
            <a:off x="11569585" y="3306942"/>
            <a:ext cx="3817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66D5E1"/>
                </a:solidFill>
                <a:latin typeface="Arial"/>
              </a:rPr>
              <a:t>72%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A00F39-3F5A-413F-8C28-441E7C59F3FD}"/>
              </a:ext>
            </a:extLst>
          </p:cNvPr>
          <p:cNvSpPr txBox="1"/>
          <p:nvPr/>
        </p:nvSpPr>
        <p:spPr>
          <a:xfrm>
            <a:off x="11569585" y="3655083"/>
            <a:ext cx="3817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0B9CD"/>
                </a:solidFill>
                <a:latin typeface="Arial"/>
              </a:rPr>
              <a:t>60%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C6ECAE-33AE-41EB-9E19-66DA54DAEA17}"/>
              </a:ext>
            </a:extLst>
          </p:cNvPr>
          <p:cNvSpPr/>
          <p:nvPr/>
        </p:nvSpPr>
        <p:spPr>
          <a:xfrm>
            <a:off x="4055097" y="4687721"/>
            <a:ext cx="654092" cy="542748"/>
          </a:xfrm>
          <a:prstGeom prst="rect">
            <a:avLst/>
          </a:prstGeom>
          <a:solidFill>
            <a:srgbClr val="5160A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BA4C1-C9F1-4259-84D2-EC884AD99B81}"/>
              </a:ext>
            </a:extLst>
          </p:cNvPr>
          <p:cNvSpPr txBox="1"/>
          <p:nvPr/>
        </p:nvSpPr>
        <p:spPr>
          <a:xfrm>
            <a:off x="4063392" y="4691071"/>
            <a:ext cx="654092" cy="41299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Arial"/>
              </a:rPr>
              <a:t>13.5%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21FB2-E144-4A31-AE46-581249184168}"/>
              </a:ext>
            </a:extLst>
          </p:cNvPr>
          <p:cNvSpPr txBox="1"/>
          <p:nvPr/>
        </p:nvSpPr>
        <p:spPr>
          <a:xfrm>
            <a:off x="4055097" y="5304506"/>
            <a:ext cx="6540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000" dirty="0">
                <a:solidFill>
                  <a:prstClr val="black"/>
                </a:solidFill>
                <a:latin typeface="Arial"/>
              </a:rPr>
              <a:t>ФК</a:t>
            </a:r>
            <a:r>
              <a:rPr lang="en-GB" sz="1000" dirty="0">
                <a:solidFill>
                  <a:prstClr val="black"/>
                </a:solidFill>
                <a:latin typeface="Arial"/>
              </a:rPr>
              <a:t> IV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C75713-7109-430D-A49E-FC3BA9EE256C}"/>
              </a:ext>
            </a:extLst>
          </p:cNvPr>
          <p:cNvSpPr/>
          <p:nvPr/>
        </p:nvSpPr>
        <p:spPr>
          <a:xfrm>
            <a:off x="3082947" y="2858468"/>
            <a:ext cx="654092" cy="2368760"/>
          </a:xfrm>
          <a:prstGeom prst="rect">
            <a:avLst/>
          </a:prstGeom>
          <a:solidFill>
            <a:srgbClr val="5160A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CC47D-6223-47B7-B7E5-E39ED1213FC7}"/>
              </a:ext>
            </a:extLst>
          </p:cNvPr>
          <p:cNvSpPr txBox="1"/>
          <p:nvPr/>
        </p:nvSpPr>
        <p:spPr>
          <a:xfrm>
            <a:off x="3075839" y="2878566"/>
            <a:ext cx="654092" cy="41299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Arial"/>
              </a:rPr>
              <a:t>60%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B570C-CF45-4D93-A9C4-B7DF63D1A039}"/>
              </a:ext>
            </a:extLst>
          </p:cNvPr>
          <p:cNvSpPr txBox="1"/>
          <p:nvPr/>
        </p:nvSpPr>
        <p:spPr>
          <a:xfrm>
            <a:off x="3061619" y="5304506"/>
            <a:ext cx="6540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000" dirty="0">
                <a:solidFill>
                  <a:prstClr val="black"/>
                </a:solidFill>
                <a:latin typeface="Arial"/>
              </a:rPr>
              <a:t>ФК</a:t>
            </a:r>
            <a:r>
              <a:rPr lang="en-GB" sz="1000" dirty="0">
                <a:solidFill>
                  <a:prstClr val="black"/>
                </a:solidFill>
                <a:latin typeface="Arial"/>
              </a:rPr>
              <a:t> III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B0E7E2-10C9-4F35-B213-9DB55CF2D4C1}"/>
              </a:ext>
            </a:extLst>
          </p:cNvPr>
          <p:cNvSpPr/>
          <p:nvPr/>
        </p:nvSpPr>
        <p:spPr>
          <a:xfrm>
            <a:off x="2087097" y="4325893"/>
            <a:ext cx="654092" cy="904577"/>
          </a:xfrm>
          <a:prstGeom prst="rect">
            <a:avLst/>
          </a:prstGeom>
          <a:solidFill>
            <a:srgbClr val="5160A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0588A-7556-449D-B848-DBF7EE3B195F}"/>
              </a:ext>
            </a:extLst>
          </p:cNvPr>
          <p:cNvSpPr txBox="1"/>
          <p:nvPr/>
        </p:nvSpPr>
        <p:spPr>
          <a:xfrm>
            <a:off x="2089469" y="4352688"/>
            <a:ext cx="654092" cy="41299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ctr"/>
            <a:r>
              <a:rPr lang="en-GB" sz="1200" dirty="0">
                <a:solidFill>
                  <a:srgbClr val="FFFFFF"/>
                </a:solidFill>
                <a:latin typeface="Arial"/>
              </a:rPr>
              <a:t>22.7%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C5579F-CF10-45C8-A260-40F4E61ABDD2}"/>
              </a:ext>
            </a:extLst>
          </p:cNvPr>
          <p:cNvSpPr txBox="1"/>
          <p:nvPr/>
        </p:nvSpPr>
        <p:spPr>
          <a:xfrm>
            <a:off x="2087098" y="5304506"/>
            <a:ext cx="6540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000" dirty="0">
                <a:solidFill>
                  <a:prstClr val="black"/>
                </a:solidFill>
                <a:latin typeface="Arial"/>
              </a:rPr>
              <a:t>ФК</a:t>
            </a:r>
            <a:r>
              <a:rPr lang="en-GB" sz="1000" dirty="0">
                <a:solidFill>
                  <a:prstClr val="black"/>
                </a:solidFill>
                <a:latin typeface="Arial"/>
              </a:rPr>
              <a:t> II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790B6C-93DF-491B-8114-21A9016868EF}"/>
              </a:ext>
            </a:extLst>
          </p:cNvPr>
          <p:cNvSpPr/>
          <p:nvPr/>
        </p:nvSpPr>
        <p:spPr>
          <a:xfrm>
            <a:off x="1114945" y="5069655"/>
            <a:ext cx="654092" cy="160815"/>
          </a:xfrm>
          <a:prstGeom prst="rect">
            <a:avLst/>
          </a:prstGeom>
          <a:solidFill>
            <a:srgbClr val="5160A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927062-9DB7-451B-8C83-900364088F57}"/>
              </a:ext>
            </a:extLst>
          </p:cNvPr>
          <p:cNvSpPr txBox="1"/>
          <p:nvPr/>
        </p:nvSpPr>
        <p:spPr>
          <a:xfrm>
            <a:off x="1104283" y="4826648"/>
            <a:ext cx="654092" cy="221018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 algn="ctr"/>
            <a:r>
              <a:rPr lang="en-GB" sz="1200" dirty="0">
                <a:solidFill>
                  <a:srgbClr val="5160AB"/>
                </a:solidFill>
                <a:latin typeface="Arial"/>
              </a:rPr>
              <a:t>3.8%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A86EC-A0D6-4B7B-91A4-AD8596F7A0E5}"/>
              </a:ext>
            </a:extLst>
          </p:cNvPr>
          <p:cNvSpPr txBox="1"/>
          <p:nvPr/>
        </p:nvSpPr>
        <p:spPr>
          <a:xfrm>
            <a:off x="1114947" y="5304506"/>
            <a:ext cx="6540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000" dirty="0">
                <a:solidFill>
                  <a:prstClr val="black"/>
                </a:solidFill>
                <a:latin typeface="Arial"/>
              </a:rPr>
              <a:t>ФК</a:t>
            </a:r>
            <a:r>
              <a:rPr lang="en-GB" sz="1000" dirty="0">
                <a:solidFill>
                  <a:prstClr val="black"/>
                </a:solidFill>
                <a:latin typeface="Arial"/>
              </a:rPr>
              <a:t> 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74878B-7358-4424-BE8C-7A374EDECEE7}"/>
              </a:ext>
            </a:extLst>
          </p:cNvPr>
          <p:cNvSpPr txBox="1"/>
          <p:nvPr/>
        </p:nvSpPr>
        <p:spPr>
          <a:xfrm>
            <a:off x="7391428" y="5304506"/>
            <a:ext cx="4933951" cy="265815"/>
          </a:xfrm>
          <a:prstGeom prst="rect">
            <a:avLst/>
          </a:prstGeom>
          <a:noFill/>
        </p:spPr>
        <p:txBody>
          <a:bodyPr wrap="square" lIns="0" tIns="0" rIns="0" bIns="0" numCol="6" rtlCol="0">
            <a:noAutofit/>
          </a:bodyPr>
          <a:lstStyle/>
          <a:p>
            <a:r>
              <a:rPr lang="en-GB" sz="1000" dirty="0">
                <a:solidFill>
                  <a:prstClr val="black"/>
                </a:solidFill>
                <a:latin typeface="Arial"/>
              </a:rPr>
              <a:t>0</a:t>
            </a:r>
          </a:p>
          <a:p>
            <a:endParaRPr lang="en-GB" sz="1000" dirty="0">
              <a:solidFill>
                <a:prstClr val="black"/>
              </a:solidFill>
              <a:latin typeface="Arial"/>
            </a:endParaRPr>
          </a:p>
          <a:p>
            <a:r>
              <a:rPr lang="en-GB" sz="1000" dirty="0">
                <a:solidFill>
                  <a:prstClr val="black"/>
                </a:solidFill>
                <a:latin typeface="Arial"/>
              </a:rPr>
              <a:t>1</a:t>
            </a:r>
          </a:p>
          <a:p>
            <a:endParaRPr lang="en-GB" sz="1000" dirty="0">
              <a:solidFill>
                <a:prstClr val="black"/>
              </a:solidFill>
              <a:latin typeface="Arial"/>
            </a:endParaRPr>
          </a:p>
          <a:p>
            <a:r>
              <a:rPr lang="en-GB" sz="1000" dirty="0">
                <a:solidFill>
                  <a:prstClr val="black"/>
                </a:solidFill>
                <a:latin typeface="Arial"/>
              </a:rPr>
              <a:t>2</a:t>
            </a:r>
          </a:p>
          <a:p>
            <a:endParaRPr lang="en-GB" sz="1000" dirty="0">
              <a:solidFill>
                <a:prstClr val="black"/>
              </a:solidFill>
              <a:latin typeface="Arial"/>
            </a:endParaRPr>
          </a:p>
          <a:p>
            <a:r>
              <a:rPr lang="en-GB" sz="1000" dirty="0">
                <a:solidFill>
                  <a:prstClr val="black"/>
                </a:solidFill>
                <a:latin typeface="Arial"/>
              </a:rPr>
              <a:t>3</a:t>
            </a:r>
          </a:p>
          <a:p>
            <a:endParaRPr lang="en-GB" sz="1000" dirty="0">
              <a:solidFill>
                <a:prstClr val="black"/>
              </a:solidFill>
              <a:latin typeface="Arial"/>
            </a:endParaRPr>
          </a:p>
          <a:p>
            <a:r>
              <a:rPr lang="en-GB" sz="1000" dirty="0">
                <a:solidFill>
                  <a:prstClr val="black"/>
                </a:solidFill>
                <a:latin typeface="Arial"/>
              </a:rPr>
              <a:t>4</a:t>
            </a:r>
          </a:p>
          <a:p>
            <a:endParaRPr lang="en-GB" sz="1000" dirty="0">
              <a:solidFill>
                <a:prstClr val="black"/>
              </a:solidFill>
              <a:latin typeface="Arial"/>
            </a:endParaRPr>
          </a:p>
          <a:p>
            <a:r>
              <a:rPr lang="en-GB" sz="1000" dirty="0">
                <a:solidFill>
                  <a:prstClr val="black"/>
                </a:solidFill>
                <a:latin typeface="Arial"/>
              </a:rPr>
              <a:t>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FB0813-5380-4E50-A394-7605B690F7E7}"/>
              </a:ext>
            </a:extLst>
          </p:cNvPr>
          <p:cNvCxnSpPr/>
          <p:nvPr/>
        </p:nvCxnSpPr>
        <p:spPr>
          <a:xfrm flipH="1">
            <a:off x="1" y="5227227"/>
            <a:ext cx="12191999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</p:cxnSp>
      <p:sp>
        <p:nvSpPr>
          <p:cNvPr id="30" name="Freeform 5">
            <a:extLst>
              <a:ext uri="{FF2B5EF4-FFF2-40B4-BE49-F238E27FC236}">
                <a16:creationId xmlns:a16="http://schemas.microsoft.com/office/drawing/2014/main" id="{2187CD8C-79DF-4042-B77C-FA3ACDD144B1}"/>
              </a:ext>
            </a:extLst>
          </p:cNvPr>
          <p:cNvSpPr>
            <a:spLocks/>
          </p:cNvSpPr>
          <p:nvPr/>
        </p:nvSpPr>
        <p:spPr bwMode="auto">
          <a:xfrm>
            <a:off x="7424767" y="2739477"/>
            <a:ext cx="4117975" cy="678167"/>
          </a:xfrm>
          <a:custGeom>
            <a:avLst/>
            <a:gdLst>
              <a:gd name="T0" fmla="*/ 0 w 2594"/>
              <a:gd name="T1" fmla="*/ 0 h 398"/>
              <a:gd name="T2" fmla="*/ 378 w 2594"/>
              <a:gd name="T3" fmla="*/ 0 h 398"/>
              <a:gd name="T4" fmla="*/ 378 w 2594"/>
              <a:gd name="T5" fmla="*/ 57 h 398"/>
              <a:gd name="T6" fmla="*/ 1068 w 2594"/>
              <a:gd name="T7" fmla="*/ 57 h 398"/>
              <a:gd name="T8" fmla="*/ 1068 w 2594"/>
              <a:gd name="T9" fmla="*/ 117 h 398"/>
              <a:gd name="T10" fmla="*/ 1112 w 2594"/>
              <a:gd name="T11" fmla="*/ 117 h 398"/>
              <a:gd name="T12" fmla="*/ 1112 w 2594"/>
              <a:gd name="T13" fmla="*/ 184 h 398"/>
              <a:gd name="T14" fmla="*/ 1234 w 2594"/>
              <a:gd name="T15" fmla="*/ 184 h 398"/>
              <a:gd name="T16" fmla="*/ 1234 w 2594"/>
              <a:gd name="T17" fmla="*/ 259 h 398"/>
              <a:gd name="T18" fmla="*/ 1321 w 2594"/>
              <a:gd name="T19" fmla="*/ 259 h 398"/>
              <a:gd name="T20" fmla="*/ 1321 w 2594"/>
              <a:gd name="T21" fmla="*/ 328 h 398"/>
              <a:gd name="T22" fmla="*/ 1477 w 2594"/>
              <a:gd name="T23" fmla="*/ 328 h 398"/>
              <a:gd name="T24" fmla="*/ 1477 w 2594"/>
              <a:gd name="T25" fmla="*/ 398 h 398"/>
              <a:gd name="T26" fmla="*/ 2594 w 2594"/>
              <a:gd name="T2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94" h="398">
                <a:moveTo>
                  <a:pt x="0" y="0"/>
                </a:moveTo>
                <a:lnTo>
                  <a:pt x="378" y="0"/>
                </a:lnTo>
                <a:lnTo>
                  <a:pt x="378" y="57"/>
                </a:lnTo>
                <a:lnTo>
                  <a:pt x="1068" y="57"/>
                </a:lnTo>
                <a:lnTo>
                  <a:pt x="1068" y="117"/>
                </a:lnTo>
                <a:lnTo>
                  <a:pt x="1112" y="117"/>
                </a:lnTo>
                <a:lnTo>
                  <a:pt x="1112" y="184"/>
                </a:lnTo>
                <a:lnTo>
                  <a:pt x="1234" y="184"/>
                </a:lnTo>
                <a:lnTo>
                  <a:pt x="1234" y="259"/>
                </a:lnTo>
                <a:lnTo>
                  <a:pt x="1321" y="259"/>
                </a:lnTo>
                <a:lnTo>
                  <a:pt x="1321" y="328"/>
                </a:lnTo>
                <a:lnTo>
                  <a:pt x="1477" y="328"/>
                </a:lnTo>
                <a:lnTo>
                  <a:pt x="1477" y="398"/>
                </a:lnTo>
                <a:lnTo>
                  <a:pt x="2594" y="398"/>
                </a:lnTo>
              </a:path>
            </a:pathLst>
          </a:custGeom>
          <a:noFill/>
          <a:ln w="25400" cap="flat">
            <a:solidFill>
              <a:srgbClr val="66D5E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C45EC7-D3C5-4DFA-B729-30D27083EC83}"/>
              </a:ext>
            </a:extLst>
          </p:cNvPr>
          <p:cNvSpPr/>
          <p:nvPr/>
        </p:nvSpPr>
        <p:spPr>
          <a:xfrm>
            <a:off x="7172354" y="2380250"/>
            <a:ext cx="552450" cy="55245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A0991B-3EB6-4892-BF1F-5B515857CE92}"/>
              </a:ext>
            </a:extLst>
          </p:cNvPr>
          <p:cNvSpPr txBox="1"/>
          <p:nvPr/>
        </p:nvSpPr>
        <p:spPr>
          <a:xfrm>
            <a:off x="7153304" y="2570863"/>
            <a:ext cx="6000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100%</a:t>
            </a:r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70571F9F-537E-4DCD-AC19-AE00D8CED81E}"/>
              </a:ext>
            </a:extLst>
          </p:cNvPr>
          <p:cNvSpPr/>
          <p:nvPr/>
        </p:nvSpPr>
        <p:spPr>
          <a:xfrm>
            <a:off x="42723" y="1691336"/>
            <a:ext cx="4020669" cy="742752"/>
          </a:xfrm>
          <a:custGeom>
            <a:avLst/>
            <a:gdLst>
              <a:gd name="connsiteX0" fmla="*/ 0 w 9940129"/>
              <a:gd name="connsiteY0" fmla="*/ 0 h 522104"/>
              <a:gd name="connsiteX1" fmla="*/ 9940129 w 9940129"/>
              <a:gd name="connsiteY1" fmla="*/ 0 h 522104"/>
              <a:gd name="connsiteX2" fmla="*/ 9940129 w 9940129"/>
              <a:gd name="connsiteY2" fmla="*/ 359766 h 522104"/>
              <a:gd name="connsiteX3" fmla="*/ 9777791 w 9940129"/>
              <a:gd name="connsiteY3" fmla="*/ 522104 h 522104"/>
              <a:gd name="connsiteX4" fmla="*/ 0 w 9940129"/>
              <a:gd name="connsiteY4" fmla="*/ 522104 h 52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0129" h="522104">
                <a:moveTo>
                  <a:pt x="0" y="0"/>
                </a:moveTo>
                <a:lnTo>
                  <a:pt x="9940129" y="0"/>
                </a:lnTo>
                <a:lnTo>
                  <a:pt x="9940129" y="359766"/>
                </a:lnTo>
                <a:lnTo>
                  <a:pt x="9777791" y="522104"/>
                </a:lnTo>
                <a:lnTo>
                  <a:pt x="0" y="522104"/>
                </a:lnTo>
                <a:close/>
              </a:path>
            </a:pathLst>
          </a:custGeom>
          <a:solidFill>
            <a:srgbClr val="808285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504000" rtlCol="0" anchor="ctr"/>
          <a:lstStyle/>
          <a:p>
            <a:r>
              <a:rPr kumimoji="0" lang="ru-RU" sz="140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</a:rPr>
              <a:t>При постановке диагноза большинство пациентов </a:t>
            </a:r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находятся </a:t>
            </a:r>
            <a:r>
              <a:rPr lang="ru-RU" sz="1400" u="sng" kern="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в </a:t>
            </a:r>
            <a:r>
              <a:rPr lang="en-US" sz="1400" u="sng" kern="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III </a:t>
            </a:r>
            <a:r>
              <a:rPr lang="ru-RU" sz="1400" u="sng" kern="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ФК</a:t>
            </a:r>
            <a:endParaRPr kumimoji="0" lang="ru-RU" sz="1400" i="0" u="sng" strike="noStrike" kern="0" cap="none" spc="0" normalizeH="0" baseline="3000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283E88-2E6F-4483-8652-5590D4575069}"/>
              </a:ext>
            </a:extLst>
          </p:cNvPr>
          <p:cNvSpPr txBox="1"/>
          <p:nvPr/>
        </p:nvSpPr>
        <p:spPr>
          <a:xfrm>
            <a:off x="1224968" y="2520065"/>
            <a:ext cx="50720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ru-RU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Функциональный класс на момент постановки диагноза</a:t>
            </a:r>
            <a:endParaRPr lang="ru-RU" sz="1400" baseline="30000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7394B2-7486-4C03-91C1-6BBC6502EAEF}"/>
              </a:ext>
            </a:extLst>
          </p:cNvPr>
          <p:cNvSpPr txBox="1"/>
          <p:nvPr/>
        </p:nvSpPr>
        <p:spPr>
          <a:xfrm rot="16200000">
            <a:off x="-202784" y="4232320"/>
            <a:ext cx="1769035" cy="251671"/>
          </a:xfrm>
          <a:prstGeom prst="rect">
            <a:avLst/>
          </a:prstGeom>
          <a:noFill/>
        </p:spPr>
        <p:txBody>
          <a:bodyPr wrap="square" lIns="180000" tIns="0" rIns="0" bIns="0" rtlCol="0">
            <a:noAutofit/>
          </a:bodyPr>
          <a:lstStyle>
            <a:defPPr>
              <a:defRPr lang="ru-RU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1219170">
              <a:defRPr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Доля пациентов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67B36-F841-49B5-8062-137FF579D9FB}"/>
              </a:ext>
            </a:extLst>
          </p:cNvPr>
          <p:cNvSpPr txBox="1"/>
          <p:nvPr/>
        </p:nvSpPr>
        <p:spPr>
          <a:xfrm>
            <a:off x="4496302" y="3000361"/>
            <a:ext cx="205047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ru-RU" sz="1600" dirty="0">
                <a:solidFill>
                  <a:srgbClr val="C00000"/>
                </a:solidFill>
                <a:latin typeface="Arial"/>
              </a:rPr>
              <a:t>Задержка в диагностике ЛАГ может повлиять на прогноз жизни пациента</a:t>
            </a:r>
            <a:r>
              <a:rPr lang="ru-RU" sz="1600" baseline="30000" dirty="0">
                <a:solidFill>
                  <a:srgbClr val="C00000"/>
                </a:solidFill>
                <a:latin typeface="Arial"/>
              </a:rPr>
              <a:t>1,2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4D62C7-F673-4BE1-83A0-57AAC1E48832}"/>
              </a:ext>
            </a:extLst>
          </p:cNvPr>
          <p:cNvSpPr txBox="1"/>
          <p:nvPr/>
        </p:nvSpPr>
        <p:spPr>
          <a:xfrm>
            <a:off x="7819895" y="1945653"/>
            <a:ext cx="368289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ru-RU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Оценка выживаемости у пациентов с впервые выявленным заболеванием в зависимости от ФК</a:t>
            </a:r>
            <a:endParaRPr lang="ru-RU" sz="1400" b="1" baseline="30000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7C6ADF-E562-41F6-B2DE-7C9045D16D7A}"/>
              </a:ext>
            </a:extLst>
          </p:cNvPr>
          <p:cNvSpPr txBox="1"/>
          <p:nvPr/>
        </p:nvSpPr>
        <p:spPr>
          <a:xfrm rot="16200000">
            <a:off x="5847157" y="3704023"/>
            <a:ext cx="2648544" cy="169277"/>
          </a:xfrm>
          <a:prstGeom prst="rect">
            <a:avLst/>
          </a:prstGeom>
          <a:noFill/>
        </p:spPr>
        <p:txBody>
          <a:bodyPr wrap="square" lIns="180000" tIns="0" rIns="0" bIns="0" rtlCol="0">
            <a:spAutoFit/>
          </a:bodyPr>
          <a:lstStyle/>
          <a:p>
            <a:pPr defTabSz="1219170">
              <a:defRPr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Процент выживших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9E0CDE-2232-4B57-A016-1391438E37AD}"/>
              </a:ext>
            </a:extLst>
          </p:cNvPr>
          <p:cNvSpPr txBox="1"/>
          <p:nvPr/>
        </p:nvSpPr>
        <p:spPr>
          <a:xfrm>
            <a:off x="7548792" y="5515408"/>
            <a:ext cx="4149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70">
              <a:defRPr/>
            </a:pPr>
            <a:r>
              <a:rPr lang="ru-RU" sz="1200" b="1" dirty="0">
                <a:solidFill>
                  <a:prstClr val="black"/>
                </a:solidFill>
                <a:latin typeface="Arial"/>
              </a:rPr>
              <a:t>Время</a:t>
            </a:r>
            <a:r>
              <a:rPr lang="ru-RU" sz="1200" dirty="0">
                <a:solidFill>
                  <a:prstClr val="black"/>
                </a:solidFill>
                <a:latin typeface="Arial"/>
              </a:rPr>
              <a:t> с момента постановки диагноза ЛАГ, годы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A3AB9382-B71D-4D36-BDE9-37F96EE19BDA}"/>
              </a:ext>
            </a:extLst>
          </p:cNvPr>
          <p:cNvSpPr txBox="1">
            <a:spLocks/>
          </p:cNvSpPr>
          <p:nvPr/>
        </p:nvSpPr>
        <p:spPr>
          <a:xfrm>
            <a:off x="47421" y="5483028"/>
            <a:ext cx="6494248" cy="2162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7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Анализ пациентов с впервые выявленным заболеванием в регистре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REVEAL</a:t>
            </a:r>
            <a:r>
              <a:rPr kumimoji="0" lang="ru-RU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</a:t>
            </a:r>
            <a:r>
              <a:rPr kumimoji="0" lang="ru-RU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включенных с 2006 года по 2009 год (n=710)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30AF91DD-97A2-48D4-B831-3339E836C54E}"/>
              </a:ext>
            </a:extLst>
          </p:cNvPr>
          <p:cNvSpPr/>
          <p:nvPr/>
        </p:nvSpPr>
        <p:spPr>
          <a:xfrm>
            <a:off x="4453081" y="2988941"/>
            <a:ext cx="2001499" cy="1385583"/>
          </a:xfrm>
          <a:prstGeom prst="wedgeRectCallo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308D29-13C6-4907-A1A0-40E104438655}"/>
              </a:ext>
            </a:extLst>
          </p:cNvPr>
          <p:cNvSpPr/>
          <p:nvPr/>
        </p:nvSpPr>
        <p:spPr bwMode="auto">
          <a:xfrm rot="5400000" flipV="1">
            <a:off x="2021506" y="3677700"/>
            <a:ext cx="2684838" cy="95134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vert="horz" wrap="square" lIns="13500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ru-RU" sz="1050" baseline="300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956D1F-E271-4A1B-9091-8D0B69F738B9}"/>
              </a:ext>
            </a:extLst>
          </p:cNvPr>
          <p:cNvSpPr/>
          <p:nvPr/>
        </p:nvSpPr>
        <p:spPr>
          <a:xfrm>
            <a:off x="285983" y="834029"/>
            <a:ext cx="111963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Чем выше функциональный класс при ЛАГ на момент постановки диагноза, тем выше  летальность по данным REVEAL</a:t>
            </a:r>
          </a:p>
        </p:txBody>
      </p:sp>
    </p:spTree>
    <p:extLst>
      <p:ext uri="{BB962C8B-B14F-4D97-AF65-F5344CB8AC3E}">
        <p14:creationId xmlns:p14="http://schemas.microsoft.com/office/powerpoint/2010/main" val="411713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7">
            <a:extLst>
              <a:ext uri="{FF2B5EF4-FFF2-40B4-BE49-F238E27FC236}">
                <a16:creationId xmlns:a16="http://schemas.microsoft.com/office/drawing/2014/main" id="{89F7806C-1638-477F-972E-31B5842BA2A7}"/>
              </a:ext>
            </a:extLst>
          </p:cNvPr>
          <p:cNvSpPr/>
          <p:nvPr/>
        </p:nvSpPr>
        <p:spPr>
          <a:xfrm>
            <a:off x="-1" y="2087006"/>
            <a:ext cx="7203040" cy="4369981"/>
          </a:xfrm>
          <a:prstGeom prst="homePlate">
            <a:avLst>
              <a:gd name="adj" fmla="val 11800"/>
            </a:avLst>
          </a:prstGeom>
          <a:solidFill>
            <a:srgbClr val="FFFFFF">
              <a:lumMod val="95000"/>
            </a:srgbClr>
          </a:solidFill>
          <a:ln>
            <a:noFill/>
          </a:ln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Freeform 43">
            <a:extLst>
              <a:ext uri="{FF2B5EF4-FFF2-40B4-BE49-F238E27FC236}">
                <a16:creationId xmlns:a16="http://schemas.microsoft.com/office/drawing/2014/main" id="{4CD3E697-5736-4E21-A7E6-54F529A148CA}"/>
              </a:ext>
            </a:extLst>
          </p:cNvPr>
          <p:cNvSpPr/>
          <p:nvPr/>
        </p:nvSpPr>
        <p:spPr>
          <a:xfrm>
            <a:off x="0" y="1895224"/>
            <a:ext cx="6696364" cy="764617"/>
          </a:xfrm>
          <a:custGeom>
            <a:avLst/>
            <a:gdLst>
              <a:gd name="connsiteX0" fmla="*/ 0 w 9940129"/>
              <a:gd name="connsiteY0" fmla="*/ 0 h 522104"/>
              <a:gd name="connsiteX1" fmla="*/ 9940129 w 9940129"/>
              <a:gd name="connsiteY1" fmla="*/ 0 h 522104"/>
              <a:gd name="connsiteX2" fmla="*/ 9940129 w 9940129"/>
              <a:gd name="connsiteY2" fmla="*/ 359766 h 522104"/>
              <a:gd name="connsiteX3" fmla="*/ 9777791 w 9940129"/>
              <a:gd name="connsiteY3" fmla="*/ 522104 h 522104"/>
              <a:gd name="connsiteX4" fmla="*/ 0 w 9940129"/>
              <a:gd name="connsiteY4" fmla="*/ 522104 h 52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0129" h="522104">
                <a:moveTo>
                  <a:pt x="0" y="0"/>
                </a:moveTo>
                <a:lnTo>
                  <a:pt x="9940129" y="0"/>
                </a:lnTo>
                <a:lnTo>
                  <a:pt x="9940129" y="359766"/>
                </a:lnTo>
                <a:lnTo>
                  <a:pt x="9777791" y="522104"/>
                </a:lnTo>
                <a:lnTo>
                  <a:pt x="0" y="522104"/>
                </a:lnTo>
                <a:close/>
              </a:path>
            </a:pathLst>
          </a:custGeom>
          <a:solidFill>
            <a:srgbClr val="808285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50400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При постановке диагноза большинство пациентов относят к группе </a:t>
            </a:r>
            <a:r>
              <a:rPr kumimoji="0" lang="ru-RU" sz="1600" b="0" i="0" u="sng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промежуточного риска с 1-летней смертностью 5 - 10%</a:t>
            </a:r>
            <a:endParaRPr kumimoji="0" lang="ru-RU" sz="1600" b="0" i="0" u="sng" strike="noStrike" kern="0" cap="none" spc="0" normalizeH="0" baseline="3000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6F149-B631-4969-A0E6-BC76AA9EF0B7}"/>
              </a:ext>
            </a:extLst>
          </p:cNvPr>
          <p:cNvSpPr txBox="1"/>
          <p:nvPr/>
        </p:nvSpPr>
        <p:spPr>
          <a:xfrm>
            <a:off x="366422" y="2717117"/>
            <a:ext cx="4806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ru-RU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Категория риска на момент постановки диагноза</a:t>
            </a:r>
            <a:endParaRPr lang="ru-RU" sz="1400" baseline="30000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0EEAA-4A1B-4ECC-8246-660F32117A8C}"/>
              </a:ext>
            </a:extLst>
          </p:cNvPr>
          <p:cNvSpPr txBox="1"/>
          <p:nvPr/>
        </p:nvSpPr>
        <p:spPr>
          <a:xfrm>
            <a:off x="8029445" y="2477832"/>
            <a:ext cx="3532793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ru-RU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Оценка выживаемости у пациентов с впервые выявленным заболеванием в зависимости от группы риска</a:t>
            </a:r>
            <a:r>
              <a:rPr lang="ru-RU" sz="1400" b="1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BD2B1-38D5-4E93-89C9-7989815DDED1}"/>
              </a:ext>
            </a:extLst>
          </p:cNvPr>
          <p:cNvSpPr/>
          <p:nvPr/>
        </p:nvSpPr>
        <p:spPr>
          <a:xfrm>
            <a:off x="2087097" y="3012440"/>
            <a:ext cx="654092" cy="2763316"/>
          </a:xfrm>
          <a:prstGeom prst="rect">
            <a:avLst/>
          </a:prstGeom>
          <a:solidFill>
            <a:srgbClr val="7E84C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F94A0-3470-418A-8B43-D2955E5EAB39}"/>
              </a:ext>
            </a:extLst>
          </p:cNvPr>
          <p:cNvSpPr txBox="1"/>
          <p:nvPr/>
        </p:nvSpPr>
        <p:spPr>
          <a:xfrm>
            <a:off x="2089469" y="3030536"/>
            <a:ext cx="654092" cy="251795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ctr" defTabSz="1219170">
              <a:defRPr/>
            </a:pPr>
            <a:r>
              <a:rPr lang="ru-RU" sz="1400" dirty="0">
                <a:solidFill>
                  <a:srgbClr val="FFFFFF"/>
                </a:solidFill>
                <a:latin typeface="Arial"/>
              </a:rPr>
              <a:t>70,2%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8D4AB2C7-4198-4712-8804-BEE882E6AE4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294200" y="3217717"/>
            <a:ext cx="4181475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ru-RU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C8F37F7-1236-46B4-89BC-E99D3C89CA00}"/>
              </a:ext>
            </a:extLst>
          </p:cNvPr>
          <p:cNvSpPr>
            <a:spLocks/>
          </p:cNvSpPr>
          <p:nvPr/>
        </p:nvSpPr>
        <p:spPr bwMode="auto">
          <a:xfrm>
            <a:off x="7300550" y="3228829"/>
            <a:ext cx="4168775" cy="1190625"/>
          </a:xfrm>
          <a:custGeom>
            <a:avLst/>
            <a:gdLst>
              <a:gd name="T0" fmla="*/ 740 w 740"/>
              <a:gd name="T1" fmla="*/ 332 h 332"/>
              <a:gd name="T2" fmla="*/ 732 w 740"/>
              <a:gd name="T3" fmla="*/ 332 h 332"/>
              <a:gd name="T4" fmla="*/ 727 w 740"/>
              <a:gd name="T5" fmla="*/ 332 h 332"/>
              <a:gd name="T6" fmla="*/ 720 w 740"/>
              <a:gd name="T7" fmla="*/ 324 h 332"/>
              <a:gd name="T8" fmla="*/ 712 w 740"/>
              <a:gd name="T9" fmla="*/ 324 h 332"/>
              <a:gd name="T10" fmla="*/ 706 w 740"/>
              <a:gd name="T11" fmla="*/ 324 h 332"/>
              <a:gd name="T12" fmla="*/ 698 w 740"/>
              <a:gd name="T13" fmla="*/ 322 h 332"/>
              <a:gd name="T14" fmla="*/ 689 w 740"/>
              <a:gd name="T15" fmla="*/ 322 h 332"/>
              <a:gd name="T16" fmla="*/ 679 w 740"/>
              <a:gd name="T17" fmla="*/ 316 h 332"/>
              <a:gd name="T18" fmla="*/ 666 w 740"/>
              <a:gd name="T19" fmla="*/ 308 h 332"/>
              <a:gd name="T20" fmla="*/ 657 w 740"/>
              <a:gd name="T21" fmla="*/ 300 h 332"/>
              <a:gd name="T22" fmla="*/ 647 w 740"/>
              <a:gd name="T23" fmla="*/ 291 h 332"/>
              <a:gd name="T24" fmla="*/ 637 w 740"/>
              <a:gd name="T25" fmla="*/ 286 h 332"/>
              <a:gd name="T26" fmla="*/ 624 w 740"/>
              <a:gd name="T27" fmla="*/ 281 h 332"/>
              <a:gd name="T28" fmla="*/ 607 w 740"/>
              <a:gd name="T29" fmla="*/ 278 h 332"/>
              <a:gd name="T30" fmla="*/ 591 w 740"/>
              <a:gd name="T31" fmla="*/ 275 h 332"/>
              <a:gd name="T32" fmla="*/ 573 w 740"/>
              <a:gd name="T33" fmla="*/ 271 h 332"/>
              <a:gd name="T34" fmla="*/ 555 w 740"/>
              <a:gd name="T35" fmla="*/ 267 h 332"/>
              <a:gd name="T36" fmla="*/ 544 w 740"/>
              <a:gd name="T37" fmla="*/ 262 h 332"/>
              <a:gd name="T38" fmla="*/ 532 w 740"/>
              <a:gd name="T39" fmla="*/ 262 h 332"/>
              <a:gd name="T40" fmla="*/ 517 w 740"/>
              <a:gd name="T41" fmla="*/ 254 h 332"/>
              <a:gd name="T42" fmla="*/ 506 w 740"/>
              <a:gd name="T43" fmla="*/ 249 h 332"/>
              <a:gd name="T44" fmla="*/ 471 w 740"/>
              <a:gd name="T45" fmla="*/ 243 h 332"/>
              <a:gd name="T46" fmla="*/ 439 w 740"/>
              <a:gd name="T47" fmla="*/ 219 h 332"/>
              <a:gd name="T48" fmla="*/ 432 w 740"/>
              <a:gd name="T49" fmla="*/ 213 h 332"/>
              <a:gd name="T50" fmla="*/ 417 w 740"/>
              <a:gd name="T51" fmla="*/ 206 h 332"/>
              <a:gd name="T52" fmla="*/ 401 w 740"/>
              <a:gd name="T53" fmla="*/ 195 h 332"/>
              <a:gd name="T54" fmla="*/ 380 w 740"/>
              <a:gd name="T55" fmla="*/ 180 h 332"/>
              <a:gd name="T56" fmla="*/ 345 w 740"/>
              <a:gd name="T57" fmla="*/ 159 h 332"/>
              <a:gd name="T58" fmla="*/ 332 w 740"/>
              <a:gd name="T59" fmla="*/ 151 h 332"/>
              <a:gd name="T60" fmla="*/ 323 w 740"/>
              <a:gd name="T61" fmla="*/ 146 h 332"/>
              <a:gd name="T62" fmla="*/ 306 w 740"/>
              <a:gd name="T63" fmla="*/ 141 h 332"/>
              <a:gd name="T64" fmla="*/ 288 w 740"/>
              <a:gd name="T65" fmla="*/ 136 h 332"/>
              <a:gd name="T66" fmla="*/ 275 w 740"/>
              <a:gd name="T67" fmla="*/ 129 h 332"/>
              <a:gd name="T68" fmla="*/ 249 w 740"/>
              <a:gd name="T69" fmla="*/ 109 h 332"/>
              <a:gd name="T70" fmla="*/ 234 w 740"/>
              <a:gd name="T71" fmla="*/ 102 h 332"/>
              <a:gd name="T72" fmla="*/ 192 w 740"/>
              <a:gd name="T73" fmla="*/ 87 h 332"/>
              <a:gd name="T74" fmla="*/ 161 w 740"/>
              <a:gd name="T75" fmla="*/ 74 h 332"/>
              <a:gd name="T76" fmla="*/ 140 w 740"/>
              <a:gd name="T77" fmla="*/ 67 h 332"/>
              <a:gd name="T78" fmla="*/ 123 w 740"/>
              <a:gd name="T79" fmla="*/ 61 h 332"/>
              <a:gd name="T80" fmla="*/ 106 w 740"/>
              <a:gd name="T81" fmla="*/ 56 h 332"/>
              <a:gd name="T82" fmla="*/ 82 w 740"/>
              <a:gd name="T83" fmla="*/ 42 h 332"/>
              <a:gd name="T84" fmla="*/ 62 w 740"/>
              <a:gd name="T85" fmla="*/ 26 h 332"/>
              <a:gd name="T86" fmla="*/ 52 w 740"/>
              <a:gd name="T87" fmla="*/ 21 h 332"/>
              <a:gd name="T88" fmla="*/ 34 w 740"/>
              <a:gd name="T89" fmla="*/ 15 h 332"/>
              <a:gd name="T90" fmla="*/ 4 w 740"/>
              <a:gd name="T91" fmla="*/ 0 h 332"/>
              <a:gd name="T92" fmla="*/ 0 w 740"/>
              <a:gd name="T93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0" h="332">
                <a:moveTo>
                  <a:pt x="740" y="332"/>
                </a:moveTo>
                <a:cubicBezTo>
                  <a:pt x="732" y="332"/>
                  <a:pt x="732" y="332"/>
                  <a:pt x="732" y="332"/>
                </a:cubicBezTo>
                <a:cubicBezTo>
                  <a:pt x="727" y="332"/>
                  <a:pt x="727" y="332"/>
                  <a:pt x="727" y="332"/>
                </a:cubicBezTo>
                <a:cubicBezTo>
                  <a:pt x="720" y="324"/>
                  <a:pt x="720" y="324"/>
                  <a:pt x="720" y="324"/>
                </a:cubicBezTo>
                <a:cubicBezTo>
                  <a:pt x="712" y="324"/>
                  <a:pt x="712" y="324"/>
                  <a:pt x="712" y="324"/>
                </a:cubicBezTo>
                <a:cubicBezTo>
                  <a:pt x="706" y="324"/>
                  <a:pt x="706" y="324"/>
                  <a:pt x="706" y="324"/>
                </a:cubicBezTo>
                <a:cubicBezTo>
                  <a:pt x="698" y="322"/>
                  <a:pt x="698" y="322"/>
                  <a:pt x="698" y="322"/>
                </a:cubicBezTo>
                <a:cubicBezTo>
                  <a:pt x="689" y="322"/>
                  <a:pt x="689" y="322"/>
                  <a:pt x="689" y="322"/>
                </a:cubicBezTo>
                <a:cubicBezTo>
                  <a:pt x="689" y="322"/>
                  <a:pt x="681" y="318"/>
                  <a:pt x="679" y="316"/>
                </a:cubicBezTo>
                <a:cubicBezTo>
                  <a:pt x="677" y="315"/>
                  <a:pt x="666" y="308"/>
                  <a:pt x="666" y="308"/>
                </a:cubicBezTo>
                <a:cubicBezTo>
                  <a:pt x="657" y="300"/>
                  <a:pt x="657" y="300"/>
                  <a:pt x="657" y="300"/>
                </a:cubicBezTo>
                <a:cubicBezTo>
                  <a:pt x="647" y="291"/>
                  <a:pt x="647" y="291"/>
                  <a:pt x="647" y="291"/>
                </a:cubicBezTo>
                <a:cubicBezTo>
                  <a:pt x="637" y="286"/>
                  <a:pt x="637" y="286"/>
                  <a:pt x="637" y="286"/>
                </a:cubicBezTo>
                <a:cubicBezTo>
                  <a:pt x="624" y="281"/>
                  <a:pt x="624" y="281"/>
                  <a:pt x="624" y="281"/>
                </a:cubicBezTo>
                <a:cubicBezTo>
                  <a:pt x="607" y="278"/>
                  <a:pt x="607" y="278"/>
                  <a:pt x="607" y="278"/>
                </a:cubicBezTo>
                <a:cubicBezTo>
                  <a:pt x="591" y="275"/>
                  <a:pt x="591" y="275"/>
                  <a:pt x="591" y="275"/>
                </a:cubicBezTo>
                <a:cubicBezTo>
                  <a:pt x="573" y="271"/>
                  <a:pt x="573" y="271"/>
                  <a:pt x="573" y="271"/>
                </a:cubicBezTo>
                <a:cubicBezTo>
                  <a:pt x="555" y="267"/>
                  <a:pt x="555" y="267"/>
                  <a:pt x="555" y="267"/>
                </a:cubicBezTo>
                <a:cubicBezTo>
                  <a:pt x="544" y="262"/>
                  <a:pt x="544" y="262"/>
                  <a:pt x="544" y="262"/>
                </a:cubicBezTo>
                <a:cubicBezTo>
                  <a:pt x="532" y="262"/>
                  <a:pt x="532" y="262"/>
                  <a:pt x="532" y="262"/>
                </a:cubicBezTo>
                <a:cubicBezTo>
                  <a:pt x="517" y="254"/>
                  <a:pt x="517" y="254"/>
                  <a:pt x="517" y="254"/>
                </a:cubicBezTo>
                <a:cubicBezTo>
                  <a:pt x="506" y="249"/>
                  <a:pt x="506" y="249"/>
                  <a:pt x="506" y="249"/>
                </a:cubicBezTo>
                <a:cubicBezTo>
                  <a:pt x="471" y="243"/>
                  <a:pt x="471" y="243"/>
                  <a:pt x="471" y="243"/>
                </a:cubicBezTo>
                <a:cubicBezTo>
                  <a:pt x="439" y="219"/>
                  <a:pt x="439" y="219"/>
                  <a:pt x="439" y="219"/>
                </a:cubicBezTo>
                <a:cubicBezTo>
                  <a:pt x="432" y="213"/>
                  <a:pt x="432" y="213"/>
                  <a:pt x="432" y="213"/>
                </a:cubicBezTo>
                <a:cubicBezTo>
                  <a:pt x="417" y="206"/>
                  <a:pt x="417" y="206"/>
                  <a:pt x="417" y="206"/>
                </a:cubicBezTo>
                <a:cubicBezTo>
                  <a:pt x="401" y="195"/>
                  <a:pt x="401" y="195"/>
                  <a:pt x="401" y="195"/>
                </a:cubicBezTo>
                <a:cubicBezTo>
                  <a:pt x="380" y="180"/>
                  <a:pt x="380" y="180"/>
                  <a:pt x="380" y="180"/>
                </a:cubicBezTo>
                <a:cubicBezTo>
                  <a:pt x="345" y="159"/>
                  <a:pt x="345" y="159"/>
                  <a:pt x="345" y="159"/>
                </a:cubicBezTo>
                <a:cubicBezTo>
                  <a:pt x="332" y="151"/>
                  <a:pt x="332" y="151"/>
                  <a:pt x="332" y="151"/>
                </a:cubicBezTo>
                <a:cubicBezTo>
                  <a:pt x="323" y="146"/>
                  <a:pt x="323" y="146"/>
                  <a:pt x="323" y="146"/>
                </a:cubicBezTo>
                <a:cubicBezTo>
                  <a:pt x="306" y="141"/>
                  <a:pt x="306" y="141"/>
                  <a:pt x="306" y="141"/>
                </a:cubicBezTo>
                <a:cubicBezTo>
                  <a:pt x="288" y="136"/>
                  <a:pt x="288" y="136"/>
                  <a:pt x="288" y="136"/>
                </a:cubicBezTo>
                <a:cubicBezTo>
                  <a:pt x="275" y="129"/>
                  <a:pt x="275" y="129"/>
                  <a:pt x="275" y="129"/>
                </a:cubicBezTo>
                <a:cubicBezTo>
                  <a:pt x="249" y="109"/>
                  <a:pt x="249" y="109"/>
                  <a:pt x="249" y="109"/>
                </a:cubicBezTo>
                <a:cubicBezTo>
                  <a:pt x="234" y="102"/>
                  <a:pt x="234" y="102"/>
                  <a:pt x="234" y="102"/>
                </a:cubicBezTo>
                <a:cubicBezTo>
                  <a:pt x="192" y="87"/>
                  <a:pt x="192" y="87"/>
                  <a:pt x="192" y="87"/>
                </a:cubicBezTo>
                <a:cubicBezTo>
                  <a:pt x="161" y="74"/>
                  <a:pt x="161" y="74"/>
                  <a:pt x="161" y="74"/>
                </a:cubicBezTo>
                <a:cubicBezTo>
                  <a:pt x="140" y="67"/>
                  <a:pt x="140" y="67"/>
                  <a:pt x="140" y="67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06" y="56"/>
                  <a:pt x="106" y="56"/>
                  <a:pt x="106" y="56"/>
                </a:cubicBezTo>
                <a:cubicBezTo>
                  <a:pt x="82" y="42"/>
                  <a:pt x="82" y="42"/>
                  <a:pt x="82" y="42"/>
                </a:cubicBezTo>
                <a:cubicBezTo>
                  <a:pt x="62" y="26"/>
                  <a:pt x="62" y="26"/>
                  <a:pt x="62" y="26"/>
                </a:cubicBezTo>
                <a:cubicBezTo>
                  <a:pt x="52" y="21"/>
                  <a:pt x="52" y="21"/>
                  <a:pt x="52" y="21"/>
                </a:cubicBezTo>
                <a:cubicBezTo>
                  <a:pt x="34" y="15"/>
                  <a:pt x="34" y="15"/>
                  <a:pt x="34" y="15"/>
                </a:cubicBezTo>
                <a:cubicBezTo>
                  <a:pt x="4" y="0"/>
                  <a:pt x="4" y="0"/>
                  <a:pt x="4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8575" cap="rnd">
            <a:solidFill>
              <a:srgbClr val="7E84C5">
                <a:lumMod val="60000"/>
                <a:lumOff val="4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1BAAF84-D90B-4BFC-9465-FDA83CE92D6B}"/>
              </a:ext>
            </a:extLst>
          </p:cNvPr>
          <p:cNvSpPr>
            <a:spLocks/>
          </p:cNvSpPr>
          <p:nvPr/>
        </p:nvSpPr>
        <p:spPr bwMode="auto">
          <a:xfrm>
            <a:off x="7335292" y="3313906"/>
            <a:ext cx="4168775" cy="604837"/>
          </a:xfrm>
          <a:custGeom>
            <a:avLst/>
            <a:gdLst>
              <a:gd name="T0" fmla="*/ 740 w 740"/>
              <a:gd name="T1" fmla="*/ 169 h 169"/>
              <a:gd name="T2" fmla="*/ 713 w 740"/>
              <a:gd name="T3" fmla="*/ 169 h 169"/>
              <a:gd name="T4" fmla="*/ 704 w 740"/>
              <a:gd name="T5" fmla="*/ 169 h 169"/>
              <a:gd name="T6" fmla="*/ 698 w 740"/>
              <a:gd name="T7" fmla="*/ 151 h 169"/>
              <a:gd name="T8" fmla="*/ 689 w 740"/>
              <a:gd name="T9" fmla="*/ 151 h 169"/>
              <a:gd name="T10" fmla="*/ 680 w 740"/>
              <a:gd name="T11" fmla="*/ 151 h 169"/>
              <a:gd name="T12" fmla="*/ 675 w 740"/>
              <a:gd name="T13" fmla="*/ 137 h 169"/>
              <a:gd name="T14" fmla="*/ 644 w 740"/>
              <a:gd name="T15" fmla="*/ 137 h 169"/>
              <a:gd name="T16" fmla="*/ 552 w 740"/>
              <a:gd name="T17" fmla="*/ 137 h 169"/>
              <a:gd name="T18" fmla="*/ 535 w 740"/>
              <a:gd name="T19" fmla="*/ 127 h 169"/>
              <a:gd name="T20" fmla="*/ 521 w 740"/>
              <a:gd name="T21" fmla="*/ 127 h 169"/>
              <a:gd name="T22" fmla="*/ 510 w 740"/>
              <a:gd name="T23" fmla="*/ 117 h 169"/>
              <a:gd name="T24" fmla="*/ 501 w 740"/>
              <a:gd name="T25" fmla="*/ 117 h 169"/>
              <a:gd name="T26" fmla="*/ 479 w 740"/>
              <a:gd name="T27" fmla="*/ 117 h 169"/>
              <a:gd name="T28" fmla="*/ 466 w 740"/>
              <a:gd name="T29" fmla="*/ 117 h 169"/>
              <a:gd name="T30" fmla="*/ 462 w 740"/>
              <a:gd name="T31" fmla="*/ 110 h 169"/>
              <a:gd name="T32" fmla="*/ 411 w 740"/>
              <a:gd name="T33" fmla="*/ 110 h 169"/>
              <a:gd name="T34" fmla="*/ 384 w 740"/>
              <a:gd name="T35" fmla="*/ 102 h 169"/>
              <a:gd name="T36" fmla="*/ 380 w 740"/>
              <a:gd name="T37" fmla="*/ 102 h 169"/>
              <a:gd name="T38" fmla="*/ 368 w 740"/>
              <a:gd name="T39" fmla="*/ 90 h 169"/>
              <a:gd name="T40" fmla="*/ 340 w 740"/>
              <a:gd name="T41" fmla="*/ 90 h 169"/>
              <a:gd name="T42" fmla="*/ 324 w 740"/>
              <a:gd name="T43" fmla="*/ 82 h 169"/>
              <a:gd name="T44" fmla="*/ 319 w 740"/>
              <a:gd name="T45" fmla="*/ 75 h 169"/>
              <a:gd name="T46" fmla="*/ 310 w 740"/>
              <a:gd name="T47" fmla="*/ 60 h 169"/>
              <a:gd name="T48" fmla="*/ 287 w 740"/>
              <a:gd name="T49" fmla="*/ 60 h 169"/>
              <a:gd name="T50" fmla="*/ 282 w 740"/>
              <a:gd name="T51" fmla="*/ 55 h 169"/>
              <a:gd name="T52" fmla="*/ 268 w 740"/>
              <a:gd name="T53" fmla="*/ 55 h 169"/>
              <a:gd name="T54" fmla="*/ 257 w 740"/>
              <a:gd name="T55" fmla="*/ 43 h 169"/>
              <a:gd name="T56" fmla="*/ 207 w 740"/>
              <a:gd name="T57" fmla="*/ 43 h 169"/>
              <a:gd name="T58" fmla="*/ 195 w 740"/>
              <a:gd name="T59" fmla="*/ 38 h 169"/>
              <a:gd name="T60" fmla="*/ 188 w 740"/>
              <a:gd name="T61" fmla="*/ 38 h 169"/>
              <a:gd name="T62" fmla="*/ 175 w 740"/>
              <a:gd name="T63" fmla="*/ 32 h 169"/>
              <a:gd name="T64" fmla="*/ 164 w 740"/>
              <a:gd name="T65" fmla="*/ 29 h 169"/>
              <a:gd name="T66" fmla="*/ 156 w 740"/>
              <a:gd name="T67" fmla="*/ 20 h 169"/>
              <a:gd name="T68" fmla="*/ 120 w 740"/>
              <a:gd name="T69" fmla="*/ 20 h 169"/>
              <a:gd name="T70" fmla="*/ 103 w 740"/>
              <a:gd name="T71" fmla="*/ 12 h 169"/>
              <a:gd name="T72" fmla="*/ 90 w 740"/>
              <a:gd name="T73" fmla="*/ 6 h 169"/>
              <a:gd name="T74" fmla="*/ 75 w 740"/>
              <a:gd name="T75" fmla="*/ 6 h 169"/>
              <a:gd name="T76" fmla="*/ 63 w 740"/>
              <a:gd name="T77" fmla="*/ 0 h 169"/>
              <a:gd name="T78" fmla="*/ 0 w 740"/>
              <a:gd name="T7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40" h="169">
                <a:moveTo>
                  <a:pt x="740" y="169"/>
                </a:moveTo>
                <a:cubicBezTo>
                  <a:pt x="713" y="169"/>
                  <a:pt x="713" y="169"/>
                  <a:pt x="713" y="169"/>
                </a:cubicBezTo>
                <a:cubicBezTo>
                  <a:pt x="704" y="169"/>
                  <a:pt x="704" y="169"/>
                  <a:pt x="704" y="169"/>
                </a:cubicBezTo>
                <a:cubicBezTo>
                  <a:pt x="698" y="151"/>
                  <a:pt x="698" y="151"/>
                  <a:pt x="698" y="151"/>
                </a:cubicBezTo>
                <a:cubicBezTo>
                  <a:pt x="689" y="151"/>
                  <a:pt x="689" y="151"/>
                  <a:pt x="689" y="151"/>
                </a:cubicBezTo>
                <a:cubicBezTo>
                  <a:pt x="680" y="151"/>
                  <a:pt x="680" y="151"/>
                  <a:pt x="680" y="151"/>
                </a:cubicBezTo>
                <a:cubicBezTo>
                  <a:pt x="675" y="137"/>
                  <a:pt x="675" y="137"/>
                  <a:pt x="675" y="137"/>
                </a:cubicBezTo>
                <a:cubicBezTo>
                  <a:pt x="644" y="137"/>
                  <a:pt x="644" y="137"/>
                  <a:pt x="644" y="137"/>
                </a:cubicBezTo>
                <a:cubicBezTo>
                  <a:pt x="552" y="137"/>
                  <a:pt x="552" y="137"/>
                  <a:pt x="552" y="137"/>
                </a:cubicBezTo>
                <a:cubicBezTo>
                  <a:pt x="535" y="127"/>
                  <a:pt x="535" y="127"/>
                  <a:pt x="535" y="127"/>
                </a:cubicBezTo>
                <a:cubicBezTo>
                  <a:pt x="521" y="127"/>
                  <a:pt x="521" y="127"/>
                  <a:pt x="521" y="127"/>
                </a:cubicBezTo>
                <a:cubicBezTo>
                  <a:pt x="510" y="117"/>
                  <a:pt x="510" y="117"/>
                  <a:pt x="510" y="117"/>
                </a:cubicBezTo>
                <a:cubicBezTo>
                  <a:pt x="501" y="117"/>
                  <a:pt x="501" y="117"/>
                  <a:pt x="501" y="117"/>
                </a:cubicBezTo>
                <a:cubicBezTo>
                  <a:pt x="479" y="117"/>
                  <a:pt x="479" y="117"/>
                  <a:pt x="479" y="117"/>
                </a:cubicBezTo>
                <a:cubicBezTo>
                  <a:pt x="466" y="117"/>
                  <a:pt x="466" y="117"/>
                  <a:pt x="466" y="117"/>
                </a:cubicBezTo>
                <a:cubicBezTo>
                  <a:pt x="462" y="110"/>
                  <a:pt x="462" y="110"/>
                  <a:pt x="462" y="110"/>
                </a:cubicBezTo>
                <a:cubicBezTo>
                  <a:pt x="411" y="110"/>
                  <a:pt x="411" y="110"/>
                  <a:pt x="411" y="110"/>
                </a:cubicBezTo>
                <a:cubicBezTo>
                  <a:pt x="384" y="102"/>
                  <a:pt x="384" y="102"/>
                  <a:pt x="384" y="102"/>
                </a:cubicBezTo>
                <a:cubicBezTo>
                  <a:pt x="380" y="102"/>
                  <a:pt x="380" y="102"/>
                  <a:pt x="380" y="102"/>
                </a:cubicBezTo>
                <a:cubicBezTo>
                  <a:pt x="368" y="90"/>
                  <a:pt x="368" y="90"/>
                  <a:pt x="368" y="90"/>
                </a:cubicBezTo>
                <a:cubicBezTo>
                  <a:pt x="340" y="90"/>
                  <a:pt x="340" y="90"/>
                  <a:pt x="340" y="90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19" y="75"/>
                  <a:pt x="319" y="75"/>
                  <a:pt x="319" y="75"/>
                </a:cubicBezTo>
                <a:cubicBezTo>
                  <a:pt x="310" y="60"/>
                  <a:pt x="310" y="60"/>
                  <a:pt x="310" y="60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282" y="55"/>
                  <a:pt x="282" y="55"/>
                  <a:pt x="282" y="55"/>
                </a:cubicBezTo>
                <a:cubicBezTo>
                  <a:pt x="268" y="55"/>
                  <a:pt x="268" y="55"/>
                  <a:pt x="268" y="55"/>
                </a:cubicBezTo>
                <a:cubicBezTo>
                  <a:pt x="257" y="43"/>
                  <a:pt x="257" y="43"/>
                  <a:pt x="257" y="43"/>
                </a:cubicBezTo>
                <a:cubicBezTo>
                  <a:pt x="207" y="43"/>
                  <a:pt x="207" y="43"/>
                  <a:pt x="207" y="43"/>
                </a:cubicBezTo>
                <a:cubicBezTo>
                  <a:pt x="195" y="38"/>
                  <a:pt x="195" y="38"/>
                  <a:pt x="195" y="38"/>
                </a:cubicBezTo>
                <a:cubicBezTo>
                  <a:pt x="188" y="38"/>
                  <a:pt x="188" y="38"/>
                  <a:pt x="188" y="38"/>
                </a:cubicBezTo>
                <a:cubicBezTo>
                  <a:pt x="175" y="32"/>
                  <a:pt x="175" y="32"/>
                  <a:pt x="175" y="32"/>
                </a:cubicBezTo>
                <a:cubicBezTo>
                  <a:pt x="164" y="29"/>
                  <a:pt x="164" y="29"/>
                  <a:pt x="164" y="29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6" y="20"/>
                  <a:pt x="123" y="22"/>
                  <a:pt x="120" y="20"/>
                </a:cubicBezTo>
                <a:cubicBezTo>
                  <a:pt x="117" y="17"/>
                  <a:pt x="103" y="12"/>
                  <a:pt x="103" y="12"/>
                </a:cubicBezTo>
                <a:cubicBezTo>
                  <a:pt x="90" y="6"/>
                  <a:pt x="90" y="6"/>
                  <a:pt x="90" y="6"/>
                </a:cubicBezTo>
                <a:cubicBezTo>
                  <a:pt x="75" y="6"/>
                  <a:pt x="75" y="6"/>
                  <a:pt x="75" y="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8575" cap="rnd">
            <a:solidFill>
              <a:srgbClr val="80828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0E9FFD29-082D-4024-8EFC-62D24851E186}"/>
              </a:ext>
            </a:extLst>
          </p:cNvPr>
          <p:cNvSpPr>
            <a:spLocks/>
          </p:cNvSpPr>
          <p:nvPr/>
        </p:nvSpPr>
        <p:spPr bwMode="auto">
          <a:xfrm>
            <a:off x="7300550" y="3260579"/>
            <a:ext cx="4168775" cy="1649412"/>
          </a:xfrm>
          <a:custGeom>
            <a:avLst/>
            <a:gdLst>
              <a:gd name="T0" fmla="*/ 740 w 740"/>
              <a:gd name="T1" fmla="*/ 460 h 460"/>
              <a:gd name="T2" fmla="*/ 734 w 740"/>
              <a:gd name="T3" fmla="*/ 457 h 460"/>
              <a:gd name="T4" fmla="*/ 725 w 740"/>
              <a:gd name="T5" fmla="*/ 449 h 460"/>
              <a:gd name="T6" fmla="*/ 719 w 740"/>
              <a:gd name="T7" fmla="*/ 441 h 460"/>
              <a:gd name="T8" fmla="*/ 693 w 740"/>
              <a:gd name="T9" fmla="*/ 441 h 460"/>
              <a:gd name="T10" fmla="*/ 693 w 740"/>
              <a:gd name="T11" fmla="*/ 434 h 460"/>
              <a:gd name="T12" fmla="*/ 674 w 740"/>
              <a:gd name="T13" fmla="*/ 430 h 460"/>
              <a:gd name="T14" fmla="*/ 668 w 740"/>
              <a:gd name="T15" fmla="*/ 418 h 460"/>
              <a:gd name="T16" fmla="*/ 659 w 740"/>
              <a:gd name="T17" fmla="*/ 418 h 460"/>
              <a:gd name="T18" fmla="*/ 651 w 740"/>
              <a:gd name="T19" fmla="*/ 411 h 460"/>
              <a:gd name="T20" fmla="*/ 633 w 740"/>
              <a:gd name="T21" fmla="*/ 408 h 460"/>
              <a:gd name="T22" fmla="*/ 625 w 740"/>
              <a:gd name="T23" fmla="*/ 401 h 460"/>
              <a:gd name="T24" fmla="*/ 613 w 740"/>
              <a:gd name="T25" fmla="*/ 387 h 460"/>
              <a:gd name="T26" fmla="*/ 606 w 740"/>
              <a:gd name="T27" fmla="*/ 374 h 460"/>
              <a:gd name="T28" fmla="*/ 544 w 740"/>
              <a:gd name="T29" fmla="*/ 374 h 460"/>
              <a:gd name="T30" fmla="*/ 527 w 740"/>
              <a:gd name="T31" fmla="*/ 355 h 460"/>
              <a:gd name="T32" fmla="*/ 507 w 740"/>
              <a:gd name="T33" fmla="*/ 340 h 460"/>
              <a:gd name="T34" fmla="*/ 498 w 740"/>
              <a:gd name="T35" fmla="*/ 330 h 460"/>
              <a:gd name="T36" fmla="*/ 478 w 740"/>
              <a:gd name="T37" fmla="*/ 323 h 460"/>
              <a:gd name="T38" fmla="*/ 471 w 740"/>
              <a:gd name="T39" fmla="*/ 323 h 460"/>
              <a:gd name="T40" fmla="*/ 456 w 740"/>
              <a:gd name="T41" fmla="*/ 319 h 460"/>
              <a:gd name="T42" fmla="*/ 439 w 740"/>
              <a:gd name="T43" fmla="*/ 315 h 460"/>
              <a:gd name="T44" fmla="*/ 432 w 740"/>
              <a:gd name="T45" fmla="*/ 309 h 460"/>
              <a:gd name="T46" fmla="*/ 417 w 740"/>
              <a:gd name="T47" fmla="*/ 309 h 460"/>
              <a:gd name="T48" fmla="*/ 398 w 740"/>
              <a:gd name="T49" fmla="*/ 304 h 460"/>
              <a:gd name="T50" fmla="*/ 380 w 740"/>
              <a:gd name="T51" fmla="*/ 292 h 460"/>
              <a:gd name="T52" fmla="*/ 341 w 740"/>
              <a:gd name="T53" fmla="*/ 267 h 460"/>
              <a:gd name="T54" fmla="*/ 332 w 740"/>
              <a:gd name="T55" fmla="*/ 248 h 460"/>
              <a:gd name="T56" fmla="*/ 306 w 740"/>
              <a:gd name="T57" fmla="*/ 239 h 460"/>
              <a:gd name="T58" fmla="*/ 300 w 740"/>
              <a:gd name="T59" fmla="*/ 227 h 460"/>
              <a:gd name="T60" fmla="*/ 284 w 740"/>
              <a:gd name="T61" fmla="*/ 227 h 460"/>
              <a:gd name="T62" fmla="*/ 261 w 740"/>
              <a:gd name="T63" fmla="*/ 202 h 460"/>
              <a:gd name="T64" fmla="*/ 216 w 740"/>
              <a:gd name="T65" fmla="*/ 192 h 460"/>
              <a:gd name="T66" fmla="*/ 209 w 740"/>
              <a:gd name="T67" fmla="*/ 185 h 460"/>
              <a:gd name="T68" fmla="*/ 195 w 740"/>
              <a:gd name="T69" fmla="*/ 185 h 460"/>
              <a:gd name="T70" fmla="*/ 179 w 740"/>
              <a:gd name="T71" fmla="*/ 171 h 460"/>
              <a:gd name="T72" fmla="*/ 171 w 740"/>
              <a:gd name="T73" fmla="*/ 160 h 460"/>
              <a:gd name="T74" fmla="*/ 150 w 740"/>
              <a:gd name="T75" fmla="*/ 141 h 460"/>
              <a:gd name="T76" fmla="*/ 139 w 740"/>
              <a:gd name="T77" fmla="*/ 135 h 460"/>
              <a:gd name="T78" fmla="*/ 126 w 740"/>
              <a:gd name="T79" fmla="*/ 122 h 460"/>
              <a:gd name="T80" fmla="*/ 112 w 740"/>
              <a:gd name="T81" fmla="*/ 114 h 460"/>
              <a:gd name="T82" fmla="*/ 99 w 740"/>
              <a:gd name="T83" fmla="*/ 110 h 460"/>
              <a:gd name="T84" fmla="*/ 92 w 740"/>
              <a:gd name="T85" fmla="*/ 106 h 460"/>
              <a:gd name="T86" fmla="*/ 76 w 740"/>
              <a:gd name="T87" fmla="*/ 85 h 460"/>
              <a:gd name="T88" fmla="*/ 53 w 740"/>
              <a:gd name="T89" fmla="*/ 49 h 460"/>
              <a:gd name="T90" fmla="*/ 38 w 740"/>
              <a:gd name="T91" fmla="*/ 31 h 460"/>
              <a:gd name="T92" fmla="*/ 29 w 740"/>
              <a:gd name="T93" fmla="*/ 19 h 460"/>
              <a:gd name="T94" fmla="*/ 13 w 740"/>
              <a:gd name="T95" fmla="*/ 4 h 460"/>
              <a:gd name="T96" fmla="*/ 0 w 740"/>
              <a:gd name="T97" fmla="*/ 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0" h="460">
                <a:moveTo>
                  <a:pt x="740" y="460"/>
                </a:moveTo>
                <a:cubicBezTo>
                  <a:pt x="734" y="457"/>
                  <a:pt x="734" y="457"/>
                  <a:pt x="734" y="457"/>
                </a:cubicBezTo>
                <a:cubicBezTo>
                  <a:pt x="725" y="449"/>
                  <a:pt x="725" y="449"/>
                  <a:pt x="725" y="449"/>
                </a:cubicBezTo>
                <a:cubicBezTo>
                  <a:pt x="719" y="441"/>
                  <a:pt x="719" y="441"/>
                  <a:pt x="719" y="441"/>
                </a:cubicBezTo>
                <a:cubicBezTo>
                  <a:pt x="693" y="441"/>
                  <a:pt x="693" y="441"/>
                  <a:pt x="693" y="441"/>
                </a:cubicBezTo>
                <a:cubicBezTo>
                  <a:pt x="693" y="434"/>
                  <a:pt x="693" y="434"/>
                  <a:pt x="693" y="434"/>
                </a:cubicBezTo>
                <a:cubicBezTo>
                  <a:pt x="674" y="430"/>
                  <a:pt x="674" y="430"/>
                  <a:pt x="674" y="430"/>
                </a:cubicBezTo>
                <a:cubicBezTo>
                  <a:pt x="668" y="418"/>
                  <a:pt x="668" y="418"/>
                  <a:pt x="668" y="418"/>
                </a:cubicBezTo>
                <a:cubicBezTo>
                  <a:pt x="659" y="418"/>
                  <a:pt x="659" y="418"/>
                  <a:pt x="659" y="418"/>
                </a:cubicBezTo>
                <a:cubicBezTo>
                  <a:pt x="651" y="411"/>
                  <a:pt x="651" y="411"/>
                  <a:pt x="651" y="411"/>
                </a:cubicBezTo>
                <a:cubicBezTo>
                  <a:pt x="633" y="408"/>
                  <a:pt x="633" y="408"/>
                  <a:pt x="633" y="408"/>
                </a:cubicBezTo>
                <a:cubicBezTo>
                  <a:pt x="625" y="401"/>
                  <a:pt x="625" y="401"/>
                  <a:pt x="625" y="401"/>
                </a:cubicBezTo>
                <a:cubicBezTo>
                  <a:pt x="613" y="387"/>
                  <a:pt x="613" y="387"/>
                  <a:pt x="613" y="387"/>
                </a:cubicBezTo>
                <a:cubicBezTo>
                  <a:pt x="606" y="374"/>
                  <a:pt x="606" y="374"/>
                  <a:pt x="606" y="374"/>
                </a:cubicBezTo>
                <a:cubicBezTo>
                  <a:pt x="544" y="374"/>
                  <a:pt x="544" y="374"/>
                  <a:pt x="544" y="374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5"/>
                  <a:pt x="508" y="341"/>
                  <a:pt x="507" y="340"/>
                </a:cubicBezTo>
                <a:cubicBezTo>
                  <a:pt x="506" y="338"/>
                  <a:pt x="498" y="330"/>
                  <a:pt x="498" y="330"/>
                </a:cubicBezTo>
                <a:cubicBezTo>
                  <a:pt x="478" y="323"/>
                  <a:pt x="478" y="323"/>
                  <a:pt x="478" y="323"/>
                </a:cubicBezTo>
                <a:cubicBezTo>
                  <a:pt x="471" y="323"/>
                  <a:pt x="471" y="323"/>
                  <a:pt x="471" y="323"/>
                </a:cubicBezTo>
                <a:cubicBezTo>
                  <a:pt x="456" y="319"/>
                  <a:pt x="456" y="319"/>
                  <a:pt x="456" y="319"/>
                </a:cubicBezTo>
                <a:cubicBezTo>
                  <a:pt x="439" y="315"/>
                  <a:pt x="439" y="315"/>
                  <a:pt x="439" y="315"/>
                </a:cubicBezTo>
                <a:cubicBezTo>
                  <a:pt x="432" y="309"/>
                  <a:pt x="432" y="309"/>
                  <a:pt x="432" y="309"/>
                </a:cubicBezTo>
                <a:cubicBezTo>
                  <a:pt x="417" y="309"/>
                  <a:pt x="417" y="309"/>
                  <a:pt x="417" y="309"/>
                </a:cubicBezTo>
                <a:cubicBezTo>
                  <a:pt x="398" y="304"/>
                  <a:pt x="398" y="304"/>
                  <a:pt x="398" y="304"/>
                </a:cubicBezTo>
                <a:cubicBezTo>
                  <a:pt x="380" y="292"/>
                  <a:pt x="380" y="292"/>
                  <a:pt x="380" y="292"/>
                </a:cubicBezTo>
                <a:cubicBezTo>
                  <a:pt x="341" y="267"/>
                  <a:pt x="341" y="267"/>
                  <a:pt x="341" y="267"/>
                </a:cubicBezTo>
                <a:cubicBezTo>
                  <a:pt x="332" y="248"/>
                  <a:pt x="332" y="248"/>
                  <a:pt x="332" y="248"/>
                </a:cubicBezTo>
                <a:cubicBezTo>
                  <a:pt x="306" y="239"/>
                  <a:pt x="306" y="239"/>
                  <a:pt x="306" y="239"/>
                </a:cubicBezTo>
                <a:cubicBezTo>
                  <a:pt x="300" y="227"/>
                  <a:pt x="300" y="227"/>
                  <a:pt x="300" y="227"/>
                </a:cubicBezTo>
                <a:cubicBezTo>
                  <a:pt x="284" y="227"/>
                  <a:pt x="284" y="227"/>
                  <a:pt x="284" y="227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16" y="192"/>
                  <a:pt x="216" y="192"/>
                  <a:pt x="216" y="192"/>
                </a:cubicBezTo>
                <a:cubicBezTo>
                  <a:pt x="209" y="185"/>
                  <a:pt x="209" y="185"/>
                  <a:pt x="209" y="185"/>
                </a:cubicBezTo>
                <a:cubicBezTo>
                  <a:pt x="195" y="185"/>
                  <a:pt x="195" y="185"/>
                  <a:pt x="195" y="185"/>
                </a:cubicBezTo>
                <a:cubicBezTo>
                  <a:pt x="179" y="171"/>
                  <a:pt x="179" y="171"/>
                  <a:pt x="179" y="171"/>
                </a:cubicBezTo>
                <a:cubicBezTo>
                  <a:pt x="171" y="160"/>
                  <a:pt x="171" y="160"/>
                  <a:pt x="171" y="160"/>
                </a:cubicBezTo>
                <a:cubicBezTo>
                  <a:pt x="150" y="141"/>
                  <a:pt x="150" y="141"/>
                  <a:pt x="150" y="141"/>
                </a:cubicBezTo>
                <a:cubicBezTo>
                  <a:pt x="139" y="135"/>
                  <a:pt x="139" y="135"/>
                  <a:pt x="139" y="135"/>
                </a:cubicBezTo>
                <a:cubicBezTo>
                  <a:pt x="126" y="122"/>
                  <a:pt x="126" y="122"/>
                  <a:pt x="126" y="122"/>
                </a:cubicBezTo>
                <a:cubicBezTo>
                  <a:pt x="112" y="114"/>
                  <a:pt x="112" y="114"/>
                  <a:pt x="112" y="114"/>
                </a:cubicBezTo>
                <a:cubicBezTo>
                  <a:pt x="99" y="110"/>
                  <a:pt x="99" y="110"/>
                  <a:pt x="99" y="110"/>
                </a:cubicBezTo>
                <a:cubicBezTo>
                  <a:pt x="92" y="106"/>
                  <a:pt x="92" y="106"/>
                  <a:pt x="92" y="106"/>
                </a:cubicBezTo>
                <a:cubicBezTo>
                  <a:pt x="76" y="85"/>
                  <a:pt x="76" y="85"/>
                  <a:pt x="76" y="85"/>
                </a:cubicBezTo>
                <a:cubicBezTo>
                  <a:pt x="53" y="49"/>
                  <a:pt x="53" y="49"/>
                  <a:pt x="53" y="4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1" y="22"/>
                  <a:pt x="29" y="19"/>
                </a:cubicBezTo>
                <a:cubicBezTo>
                  <a:pt x="27" y="17"/>
                  <a:pt x="13" y="4"/>
                  <a:pt x="13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8575" cap="rnd">
            <a:solidFill>
              <a:srgbClr val="5160A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5F972-F88A-4642-8DC0-4A970FD47866}"/>
              </a:ext>
            </a:extLst>
          </p:cNvPr>
          <p:cNvSpPr txBox="1"/>
          <p:nvPr/>
        </p:nvSpPr>
        <p:spPr>
          <a:xfrm>
            <a:off x="4220495" y="3554457"/>
            <a:ext cx="233709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ru-RU" sz="1600" dirty="0">
                <a:solidFill>
                  <a:srgbClr val="C00000"/>
                </a:solidFill>
                <a:latin typeface="Arial"/>
              </a:rPr>
              <a:t>Задержка в диагностике ЛАГ может повлиять на прогноз жизни пациента</a:t>
            </a:r>
            <a:r>
              <a:rPr lang="ru-RU" sz="1600" baseline="30000" dirty="0">
                <a:solidFill>
                  <a:srgbClr val="C00000"/>
                </a:solidFill>
                <a:latin typeface="Arial"/>
              </a:rPr>
              <a:t>1,2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5F751-832E-49F2-8D8D-D5EF0B642929}"/>
              </a:ext>
            </a:extLst>
          </p:cNvPr>
          <p:cNvSpPr txBox="1"/>
          <p:nvPr/>
        </p:nvSpPr>
        <p:spPr>
          <a:xfrm>
            <a:off x="11532459" y="3768006"/>
            <a:ext cx="468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70">
              <a:defRPr/>
            </a:pPr>
            <a:r>
              <a:rPr lang="ru-RU" sz="1600" b="1" dirty="0">
                <a:solidFill>
                  <a:srgbClr val="C00000"/>
                </a:solidFill>
                <a:latin typeface="Arial"/>
              </a:rPr>
              <a:t>76%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3CC566-4188-4BB1-8085-FA12BC1187A3}"/>
              </a:ext>
            </a:extLst>
          </p:cNvPr>
          <p:cNvSpPr txBox="1"/>
          <p:nvPr/>
        </p:nvSpPr>
        <p:spPr>
          <a:xfrm>
            <a:off x="11532459" y="4308653"/>
            <a:ext cx="468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70">
              <a:defRPr/>
            </a:pPr>
            <a:r>
              <a:rPr lang="ru-RU" sz="1600" b="1">
                <a:solidFill>
                  <a:srgbClr val="7E84C5"/>
                </a:solidFill>
                <a:latin typeface="Arial"/>
              </a:rPr>
              <a:t>52%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FB7956-E12D-4CC7-B638-99341220116E}"/>
              </a:ext>
            </a:extLst>
          </p:cNvPr>
          <p:cNvSpPr txBox="1"/>
          <p:nvPr/>
        </p:nvSpPr>
        <p:spPr>
          <a:xfrm rot="16200000">
            <a:off x="6162360" y="3850650"/>
            <a:ext cx="2648544" cy="169277"/>
          </a:xfrm>
          <a:prstGeom prst="rect">
            <a:avLst/>
          </a:prstGeom>
          <a:noFill/>
        </p:spPr>
        <p:txBody>
          <a:bodyPr wrap="square" lIns="180000" tIns="0" rIns="0" bIns="0" rtlCol="0">
            <a:spAutoFit/>
          </a:bodyPr>
          <a:lstStyle/>
          <a:p>
            <a:pPr defTabSz="1219170">
              <a:defRPr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Процент выживших</a:t>
            </a:r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581DA895-5F4D-4EDB-A315-DBCE3273C59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490075" y="4674775"/>
            <a:ext cx="1422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ru-RU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699421-876A-4BFF-95DA-0D0E6F482117}"/>
              </a:ext>
            </a:extLst>
          </p:cNvPr>
          <p:cNvSpPr txBox="1"/>
          <p:nvPr/>
        </p:nvSpPr>
        <p:spPr>
          <a:xfrm rot="16200000">
            <a:off x="-306950" y="4755090"/>
            <a:ext cx="1769035" cy="251671"/>
          </a:xfrm>
          <a:prstGeom prst="rect">
            <a:avLst/>
          </a:prstGeom>
          <a:noFill/>
        </p:spPr>
        <p:txBody>
          <a:bodyPr wrap="square" lIns="180000" tIns="0" rIns="0" bIns="0" rtlCol="0">
            <a:noAutofit/>
          </a:bodyPr>
          <a:lstStyle>
            <a:defPPr>
              <a:defRPr lang="ru-RU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1219170">
              <a:defRPr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Доля пациентов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B37DA6-0F07-499C-AFEB-F50DF326CE02}"/>
              </a:ext>
            </a:extLst>
          </p:cNvPr>
          <p:cNvSpPr txBox="1"/>
          <p:nvPr/>
        </p:nvSpPr>
        <p:spPr>
          <a:xfrm>
            <a:off x="11532459" y="4813429"/>
            <a:ext cx="468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70">
              <a:defRPr/>
            </a:pPr>
            <a:r>
              <a:rPr lang="ru-RU" sz="1600" b="1">
                <a:solidFill>
                  <a:srgbClr val="5160AB"/>
                </a:solidFill>
                <a:latin typeface="Arial"/>
              </a:rPr>
              <a:t>32%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F4EA81-A422-4C87-95ED-21BD054B92EB}"/>
              </a:ext>
            </a:extLst>
          </p:cNvPr>
          <p:cNvGrpSpPr/>
          <p:nvPr/>
        </p:nvGrpSpPr>
        <p:grpSpPr>
          <a:xfrm>
            <a:off x="7770225" y="4919964"/>
            <a:ext cx="1902169" cy="647171"/>
            <a:chOff x="7770225" y="4374679"/>
            <a:chExt cx="1902169" cy="6471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C255F8-7F48-46CA-B0CB-BD47759F096C}"/>
                </a:ext>
              </a:extLst>
            </p:cNvPr>
            <p:cNvSpPr txBox="1"/>
            <p:nvPr/>
          </p:nvSpPr>
          <p:spPr>
            <a:xfrm>
              <a:off x="8356128" y="4374679"/>
              <a:ext cx="1316266" cy="184239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Низкий риск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3B3312D-C28D-4978-835A-3ABDDE904267}"/>
                </a:ext>
              </a:extLst>
            </p:cNvPr>
            <p:cNvCxnSpPr/>
            <p:nvPr/>
          </p:nvCxnSpPr>
          <p:spPr>
            <a:xfrm>
              <a:off x="7770225" y="4482925"/>
              <a:ext cx="418594" cy="0"/>
            </a:xfrm>
            <a:prstGeom prst="line">
              <a:avLst/>
            </a:prstGeom>
            <a:noFill/>
            <a:ln w="57150" cap="rnd" cmpd="sng" algn="ctr">
              <a:solidFill>
                <a:srgbClr val="808285"/>
              </a:solidFill>
              <a:prstDash val="solid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E692FA-82A2-4E3D-9BA0-8D6C8B4D9D83}"/>
                </a:ext>
              </a:extLst>
            </p:cNvPr>
            <p:cNvSpPr txBox="1"/>
            <p:nvPr/>
          </p:nvSpPr>
          <p:spPr>
            <a:xfrm>
              <a:off x="8356128" y="4606145"/>
              <a:ext cx="1316266" cy="184239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Средний риск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224F33-2A3B-4950-BF82-955350CBB236}"/>
                </a:ext>
              </a:extLst>
            </p:cNvPr>
            <p:cNvCxnSpPr/>
            <p:nvPr/>
          </p:nvCxnSpPr>
          <p:spPr>
            <a:xfrm>
              <a:off x="7770225" y="4708954"/>
              <a:ext cx="418594" cy="0"/>
            </a:xfrm>
            <a:prstGeom prst="line">
              <a:avLst/>
            </a:prstGeom>
            <a:noFill/>
            <a:ln w="57150" cap="rnd" cmpd="sng" algn="ctr">
              <a:solidFill>
                <a:srgbClr val="7E84C5"/>
              </a:solidFill>
              <a:prstDash val="solid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1D48B7-E830-46EE-A53B-927A8A0AB1E4}"/>
                </a:ext>
              </a:extLst>
            </p:cNvPr>
            <p:cNvSpPr txBox="1"/>
            <p:nvPr/>
          </p:nvSpPr>
          <p:spPr>
            <a:xfrm>
              <a:off x="8356128" y="4837611"/>
              <a:ext cx="1316266" cy="184239"/>
            </a:xfrm>
            <a:prstGeom prst="rect">
              <a:avLst/>
            </a:prstGeom>
            <a:noFill/>
          </p:spPr>
          <p:txBody>
            <a:bodyPr wrap="square" lIns="0" tIns="0" rIns="72000" bIns="0" rtlCol="0" anchor="ctr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Высокий риск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F1A697-CF39-49CB-94B5-251DC3A958DF}"/>
                </a:ext>
              </a:extLst>
            </p:cNvPr>
            <p:cNvCxnSpPr/>
            <p:nvPr/>
          </p:nvCxnSpPr>
          <p:spPr>
            <a:xfrm>
              <a:off x="7770225" y="4934983"/>
              <a:ext cx="418594" cy="0"/>
            </a:xfrm>
            <a:prstGeom prst="line">
              <a:avLst/>
            </a:prstGeom>
            <a:noFill/>
            <a:ln w="57150" cap="rnd" cmpd="sng" algn="ctr">
              <a:solidFill>
                <a:srgbClr val="5160AB"/>
              </a:solidFill>
              <a:prstDash val="solid"/>
            </a:ln>
            <a:effectLst/>
          </p:spPr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34BCF67-2E6C-4DF2-9B63-D9607B728330}"/>
              </a:ext>
            </a:extLst>
          </p:cNvPr>
          <p:cNvSpPr/>
          <p:nvPr/>
        </p:nvSpPr>
        <p:spPr>
          <a:xfrm>
            <a:off x="3082947" y="5082778"/>
            <a:ext cx="654092" cy="692977"/>
          </a:xfrm>
          <a:prstGeom prst="rect">
            <a:avLst/>
          </a:prstGeom>
          <a:solidFill>
            <a:srgbClr val="5160A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D4A5EE-D4C1-4EA9-88BE-264B19E24599}"/>
              </a:ext>
            </a:extLst>
          </p:cNvPr>
          <p:cNvSpPr txBox="1"/>
          <p:nvPr/>
        </p:nvSpPr>
        <p:spPr>
          <a:xfrm>
            <a:off x="3075839" y="5085225"/>
            <a:ext cx="654092" cy="251795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ctr" defTabSz="1219170">
              <a:defRPr/>
            </a:pPr>
            <a:r>
              <a:rPr lang="ru-RU" sz="1400" dirty="0">
                <a:solidFill>
                  <a:srgbClr val="FFFFFF"/>
                </a:solidFill>
                <a:latin typeface="Arial"/>
              </a:rPr>
              <a:t>17,4%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D78343-5E80-4954-AA8E-74CE7B27F23E}"/>
              </a:ext>
            </a:extLst>
          </p:cNvPr>
          <p:cNvSpPr/>
          <p:nvPr/>
        </p:nvSpPr>
        <p:spPr>
          <a:xfrm>
            <a:off x="1114945" y="5272560"/>
            <a:ext cx="654092" cy="503196"/>
          </a:xfrm>
          <a:prstGeom prst="rect">
            <a:avLst/>
          </a:prstGeom>
          <a:solidFill>
            <a:srgbClr val="80828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FF2F43-082C-4017-A06B-3330055F4886}"/>
              </a:ext>
            </a:extLst>
          </p:cNvPr>
          <p:cNvSpPr txBox="1"/>
          <p:nvPr/>
        </p:nvSpPr>
        <p:spPr>
          <a:xfrm>
            <a:off x="1104283" y="5276761"/>
            <a:ext cx="654092" cy="25179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 algn="ctr" defTabSz="1219170">
              <a:defRPr/>
            </a:pPr>
            <a:r>
              <a:rPr lang="ru-RU" sz="1400" dirty="0">
                <a:solidFill>
                  <a:srgbClr val="FFFFFF"/>
                </a:solidFill>
                <a:latin typeface="Arial"/>
              </a:rPr>
              <a:t>12,3%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83D3D9-FBC6-4686-9DED-62315416EC2B}"/>
              </a:ext>
            </a:extLst>
          </p:cNvPr>
          <p:cNvCxnSpPr/>
          <p:nvPr/>
        </p:nvCxnSpPr>
        <p:spPr>
          <a:xfrm flipH="1">
            <a:off x="1" y="5772512"/>
            <a:ext cx="12191999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6C6A04-6905-4081-A1B0-98712E7A07D9}"/>
              </a:ext>
            </a:extLst>
          </p:cNvPr>
          <p:cNvSpPr txBox="1"/>
          <p:nvPr/>
        </p:nvSpPr>
        <p:spPr>
          <a:xfrm>
            <a:off x="1114947" y="5779582"/>
            <a:ext cx="654092" cy="224097"/>
          </a:xfrm>
          <a:prstGeom prst="rect">
            <a:avLst/>
          </a:prstGeom>
          <a:noFill/>
        </p:spPr>
        <p:txBody>
          <a:bodyPr wrap="square" lIns="0" tIns="72000" rIns="0" bIns="0" rtlCol="0">
            <a:noAutofit/>
          </a:bodyPr>
          <a:lstStyle/>
          <a:p>
            <a:pPr algn="ctr" defTabSz="1219170">
              <a:defRPr/>
            </a:pPr>
            <a:r>
              <a:rPr lang="ru-RU" sz="1000">
                <a:solidFill>
                  <a:prstClr val="black"/>
                </a:solidFill>
                <a:latin typeface="Arial"/>
              </a:rPr>
              <a:t>Низкий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E82DE4-28CB-47B4-88FE-072E0729011A}"/>
              </a:ext>
            </a:extLst>
          </p:cNvPr>
          <p:cNvSpPr txBox="1"/>
          <p:nvPr/>
        </p:nvSpPr>
        <p:spPr>
          <a:xfrm>
            <a:off x="1942719" y="5779582"/>
            <a:ext cx="932828" cy="224097"/>
          </a:xfrm>
          <a:prstGeom prst="rect">
            <a:avLst/>
          </a:prstGeom>
          <a:noFill/>
        </p:spPr>
        <p:txBody>
          <a:bodyPr wrap="square" lIns="0" tIns="72000" rIns="0" bIns="0" rtlCol="0">
            <a:noAutofit/>
          </a:bodyPr>
          <a:lstStyle/>
          <a:p>
            <a:pPr algn="ctr" defTabSz="1219170">
              <a:defRPr/>
            </a:pPr>
            <a:r>
              <a:rPr lang="ru-RU" sz="1000">
                <a:solidFill>
                  <a:prstClr val="black"/>
                </a:solidFill>
                <a:latin typeface="Arial"/>
              </a:rPr>
              <a:t>Средний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483D0-CED6-4FA5-9615-14AD2C48774F}"/>
              </a:ext>
            </a:extLst>
          </p:cNvPr>
          <p:cNvSpPr txBox="1"/>
          <p:nvPr/>
        </p:nvSpPr>
        <p:spPr>
          <a:xfrm>
            <a:off x="3075839" y="5779582"/>
            <a:ext cx="661200" cy="224097"/>
          </a:xfrm>
          <a:prstGeom prst="rect">
            <a:avLst/>
          </a:prstGeom>
          <a:noFill/>
        </p:spPr>
        <p:txBody>
          <a:bodyPr wrap="square" lIns="0" tIns="72000" rIns="0" bIns="0" rtlCol="0">
            <a:noAutofit/>
          </a:bodyPr>
          <a:lstStyle/>
          <a:p>
            <a:pPr algn="ctr" defTabSz="1219170">
              <a:defRPr/>
            </a:pPr>
            <a:r>
              <a:rPr lang="ru-RU" sz="1000">
                <a:solidFill>
                  <a:prstClr val="black"/>
                </a:solidFill>
                <a:latin typeface="Arial"/>
              </a:rPr>
              <a:t>Высокий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4A1FC6-7269-48DA-BD7E-8FDC7E24B495}"/>
              </a:ext>
            </a:extLst>
          </p:cNvPr>
          <p:cNvSpPr txBox="1"/>
          <p:nvPr/>
        </p:nvSpPr>
        <p:spPr>
          <a:xfrm>
            <a:off x="7258049" y="5837760"/>
            <a:ext cx="4933951" cy="265815"/>
          </a:xfrm>
          <a:prstGeom prst="rect">
            <a:avLst/>
          </a:prstGeom>
          <a:noFill/>
        </p:spPr>
        <p:txBody>
          <a:bodyPr wrap="square" lIns="0" tIns="0" rIns="0" bIns="0" numCol="6" rtlCol="0">
            <a:noAutofit/>
          </a:bodyPr>
          <a:lstStyle/>
          <a:p>
            <a:pPr defTabSz="1219170">
              <a:defRPr/>
            </a:pPr>
            <a:r>
              <a:rPr lang="ru-RU" sz="1000" dirty="0">
                <a:solidFill>
                  <a:prstClr val="black"/>
                </a:solidFill>
                <a:latin typeface="Arial"/>
              </a:rPr>
              <a:t>0</a:t>
            </a:r>
          </a:p>
          <a:p>
            <a:pPr defTabSz="1219170">
              <a:defRPr/>
            </a:pPr>
            <a:endParaRPr lang="ru-RU" sz="1000" dirty="0">
              <a:solidFill>
                <a:prstClr val="black"/>
              </a:solidFill>
              <a:latin typeface="Arial"/>
            </a:endParaRPr>
          </a:p>
          <a:p>
            <a:pPr defTabSz="1219170">
              <a:defRPr/>
            </a:pPr>
            <a:r>
              <a:rPr lang="ru-RU" sz="1000" dirty="0">
                <a:solidFill>
                  <a:prstClr val="black"/>
                </a:solidFill>
                <a:latin typeface="Arial"/>
              </a:rPr>
              <a:t>1</a:t>
            </a:r>
          </a:p>
          <a:p>
            <a:pPr defTabSz="1219170">
              <a:defRPr/>
            </a:pPr>
            <a:endParaRPr lang="ru-RU" sz="1000" dirty="0">
              <a:solidFill>
                <a:prstClr val="black"/>
              </a:solidFill>
              <a:latin typeface="Arial"/>
            </a:endParaRPr>
          </a:p>
          <a:p>
            <a:pPr defTabSz="1219170">
              <a:defRPr/>
            </a:pPr>
            <a:r>
              <a:rPr lang="ru-RU" sz="1000" dirty="0">
                <a:solidFill>
                  <a:prstClr val="black"/>
                </a:solidFill>
                <a:latin typeface="Arial"/>
              </a:rPr>
              <a:t>2</a:t>
            </a:r>
          </a:p>
          <a:p>
            <a:pPr defTabSz="1219170">
              <a:defRPr/>
            </a:pPr>
            <a:endParaRPr lang="ru-RU" sz="1000" dirty="0">
              <a:solidFill>
                <a:prstClr val="black"/>
              </a:solidFill>
              <a:latin typeface="Arial"/>
            </a:endParaRPr>
          </a:p>
          <a:p>
            <a:pPr defTabSz="1219170">
              <a:defRPr/>
            </a:pPr>
            <a:r>
              <a:rPr lang="ru-RU" sz="1000" dirty="0">
                <a:solidFill>
                  <a:prstClr val="black"/>
                </a:solidFill>
                <a:latin typeface="Arial"/>
              </a:rPr>
              <a:t>3</a:t>
            </a:r>
          </a:p>
          <a:p>
            <a:pPr defTabSz="1219170">
              <a:defRPr/>
            </a:pPr>
            <a:endParaRPr lang="ru-RU" sz="1000" dirty="0">
              <a:solidFill>
                <a:prstClr val="black"/>
              </a:solidFill>
              <a:latin typeface="Arial"/>
            </a:endParaRPr>
          </a:p>
          <a:p>
            <a:pPr defTabSz="1219170">
              <a:defRPr/>
            </a:pPr>
            <a:r>
              <a:rPr lang="ru-RU" sz="1000" dirty="0">
                <a:solidFill>
                  <a:prstClr val="black"/>
                </a:solidFill>
                <a:latin typeface="Arial"/>
              </a:rPr>
              <a:t>4</a:t>
            </a:r>
          </a:p>
          <a:p>
            <a:pPr defTabSz="1219170">
              <a:defRPr/>
            </a:pPr>
            <a:endParaRPr lang="ru-RU" sz="1000" dirty="0">
              <a:solidFill>
                <a:prstClr val="black"/>
              </a:solidFill>
              <a:latin typeface="Arial"/>
            </a:endParaRPr>
          </a:p>
          <a:p>
            <a:pPr defTabSz="1219170">
              <a:defRPr/>
            </a:pPr>
            <a:r>
              <a:rPr lang="ru-RU" sz="1000" dirty="0">
                <a:solidFill>
                  <a:prstClr val="black"/>
                </a:solidFill>
                <a:latin typeface="Arial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2D4F65-D835-47BD-BDBD-D5593A59384D}"/>
              </a:ext>
            </a:extLst>
          </p:cNvPr>
          <p:cNvSpPr txBox="1"/>
          <p:nvPr/>
        </p:nvSpPr>
        <p:spPr>
          <a:xfrm>
            <a:off x="7650362" y="6040364"/>
            <a:ext cx="4149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70">
              <a:defRPr/>
            </a:pPr>
            <a:r>
              <a:rPr lang="ru-RU" sz="1200" b="1" dirty="0">
                <a:solidFill>
                  <a:prstClr val="black"/>
                </a:solidFill>
                <a:latin typeface="Arial"/>
              </a:rPr>
              <a:t>Время</a:t>
            </a:r>
            <a:r>
              <a:rPr lang="ru-RU" sz="1200" dirty="0">
                <a:solidFill>
                  <a:prstClr val="black"/>
                </a:solidFill>
                <a:latin typeface="Arial"/>
              </a:rPr>
              <a:t> с момента постановки диагноза ЛАГ, годы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5FDE2D7-D9DA-4273-B90D-9A195A560E27}"/>
              </a:ext>
            </a:extLst>
          </p:cNvPr>
          <p:cNvSpPr txBox="1">
            <a:spLocks/>
          </p:cNvSpPr>
          <p:nvPr/>
        </p:nvSpPr>
        <p:spPr>
          <a:xfrm>
            <a:off x="152711" y="6113285"/>
            <a:ext cx="6500347" cy="2367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7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Анализ пациентов с впервые выявленным заболеванием в регистре COMPERA (ЕС), включенных с 2009 года по 2016 год (n=1588)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0949B75-8E4C-4739-B43B-6F86DCB967D8}"/>
              </a:ext>
            </a:extLst>
          </p:cNvPr>
          <p:cNvSpPr txBox="1">
            <a:spLocks/>
          </p:cNvSpPr>
          <p:nvPr/>
        </p:nvSpPr>
        <p:spPr>
          <a:xfrm>
            <a:off x="65804" y="6384875"/>
            <a:ext cx="7164000" cy="42470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70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Hoeper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Eur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ru-RU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Respir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J. 2017;50(2). 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Dufour et al. Pulmonary Arterial Hypertension (PAH) Episodes of Care: Survival Analysis of PAH Patients Based on World Health Organization (WHO) Functional Class (FC). Presented at the Academy of Managed Care Pharmacy &amp; Speciality Pharmacy Annual Meeting 2016.</a:t>
            </a:r>
            <a:endParaRPr kumimoji="0" lang="ru-RU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D4CD67-8A9E-46FA-A32A-2A4AB84C1F8B}"/>
              </a:ext>
            </a:extLst>
          </p:cNvPr>
          <p:cNvSpPr/>
          <p:nvPr/>
        </p:nvSpPr>
        <p:spPr>
          <a:xfrm>
            <a:off x="7172354" y="2925535"/>
            <a:ext cx="552450" cy="55245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839B96-D7C4-42DF-AE5E-E42BC338F1AC}"/>
              </a:ext>
            </a:extLst>
          </p:cNvPr>
          <p:cNvSpPr txBox="1"/>
          <p:nvPr/>
        </p:nvSpPr>
        <p:spPr>
          <a:xfrm>
            <a:off x="7153304" y="3116148"/>
            <a:ext cx="6000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100%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F54E590-E8F6-45FC-84F6-0DE7A17BBDC4}"/>
              </a:ext>
            </a:extLst>
          </p:cNvPr>
          <p:cNvSpPr/>
          <p:nvPr/>
        </p:nvSpPr>
        <p:spPr>
          <a:xfrm>
            <a:off x="4172466" y="3535736"/>
            <a:ext cx="2001499" cy="1385583"/>
          </a:xfrm>
          <a:prstGeom prst="wedgeRectCallo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3FD4A7-953B-4A62-A3EC-521F81394F0C}"/>
              </a:ext>
            </a:extLst>
          </p:cNvPr>
          <p:cNvSpPr/>
          <p:nvPr/>
        </p:nvSpPr>
        <p:spPr>
          <a:xfrm>
            <a:off x="175147" y="916863"/>
            <a:ext cx="10737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Чем выше категория риска при ЛАГ на момент постановки диагноза, </a:t>
            </a:r>
          </a:p>
          <a:p>
            <a:pPr lvl="0"/>
            <a:r>
              <a:rPr lang="ru-RU" sz="2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 выше  летальность по данным регистра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COMPERA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D50DB76-7045-4BD3-97BA-FD04D2031D47}"/>
              </a:ext>
            </a:extLst>
          </p:cNvPr>
          <p:cNvSpPr/>
          <p:nvPr/>
        </p:nvSpPr>
        <p:spPr bwMode="auto">
          <a:xfrm rot="5400000" flipV="1">
            <a:off x="815810" y="4046891"/>
            <a:ext cx="3162023" cy="95134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vert="horz" wrap="square" lIns="13500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ru-RU" sz="105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3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C60E05-B357-449B-BBD0-B06E2BD812C2}"/>
              </a:ext>
            </a:extLst>
          </p:cNvPr>
          <p:cNvSpPr/>
          <p:nvPr/>
        </p:nvSpPr>
        <p:spPr>
          <a:xfrm>
            <a:off x="769435" y="818700"/>
            <a:ext cx="12193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>
                    <a:lumMod val="50000"/>
                  </a:schemeClr>
                </a:solidFill>
                <a:latin typeface="Arial"/>
              </a:rPr>
              <a:t>Оценка риска играет важную роль в определении прогноза и оптимальной стратегии терапии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07933A2-64A8-4860-B671-359D3F7C6784}"/>
              </a:ext>
            </a:extLst>
          </p:cNvPr>
          <p:cNvSpPr txBox="1">
            <a:spLocks/>
          </p:cNvSpPr>
          <p:nvPr/>
        </p:nvSpPr>
        <p:spPr>
          <a:xfrm>
            <a:off x="4853272" y="5554687"/>
            <a:ext cx="6981141" cy="560586"/>
          </a:xfrm>
          <a:prstGeom prst="roundRect">
            <a:avLst/>
          </a:prstGeom>
          <a:noFill/>
          <a:ln w="38100" cap="flat" cmpd="sng" algn="ctr">
            <a:solidFill>
              <a:srgbClr val="CC0033"/>
            </a:solidFill>
            <a:prstDash val="solid"/>
          </a:ln>
          <a:effectLst/>
        </p:spPr>
        <p:txBody>
          <a:bodyPr rtlCol="0" anchor="ctr"/>
          <a:lstStyle>
            <a:defPPr>
              <a:defRPr lang="ru-RU"/>
            </a:defPPr>
            <a:lvl1pPr lvl="0" algn="ctr">
              <a:defRPr sz="1600">
                <a:solidFill>
                  <a:srgbClr val="F2F2F2">
                    <a:lumMod val="10000"/>
                  </a:srgbClr>
                </a:solidFill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Согласно рекомендациям, следует проводить регулярную многофакторную оценку риска на момент диагностики и в динамике (каждые 3-6 месяцев)</a:t>
            </a:r>
            <a:r>
              <a:rPr kumimoji="0" lang="ru-RU" sz="1400" b="0" i="0" u="none" strike="noStrike" kern="1200" cap="none" spc="0" normalizeH="0" baseline="3000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42C74-2048-49A9-9006-6C1DDA08C229}"/>
              </a:ext>
            </a:extLst>
          </p:cNvPr>
          <p:cNvSpPr txBox="1"/>
          <p:nvPr/>
        </p:nvSpPr>
        <p:spPr>
          <a:xfrm rot="16200000">
            <a:off x="2963690" y="3211712"/>
            <a:ext cx="32038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Рекомендации </a:t>
            </a:r>
            <a:r>
              <a:rPr lang="en-US" sz="1600" b="1" dirty="0">
                <a:solidFill>
                  <a:prstClr val="black"/>
                </a:solidFill>
                <a:latin typeface="Arial"/>
              </a:rPr>
              <a:t>ESC</a:t>
            </a:r>
            <a:r>
              <a:rPr kumimoji="0" lang="ru-RU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en-US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ERS</a:t>
            </a:r>
            <a:r>
              <a:rPr kumimoji="0" lang="ru-RU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2015 г.</a:t>
            </a:r>
            <a:r>
              <a:rPr kumimoji="0" lang="ru-RU" sz="1600" b="1" i="0" u="none" strike="noStrike" kern="1200" cap="none" spc="0" normalizeH="0" baseline="3000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B1006-DD38-419C-B095-FF23DA33DAFC}"/>
              </a:ext>
            </a:extLst>
          </p:cNvPr>
          <p:cNvSpPr txBox="1"/>
          <p:nvPr/>
        </p:nvSpPr>
        <p:spPr>
          <a:xfrm rot="16200000">
            <a:off x="437773" y="2274174"/>
            <a:ext cx="12434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REVEAL 2.0</a:t>
            </a:r>
            <a:r>
              <a:rPr kumimoji="0" lang="ru-RU" sz="1600" b="1" i="0" u="none" strike="noStrike" kern="1200" cap="none" spc="0" normalizeH="0" baseline="3000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8EB9F-97B8-464C-93FD-97172427CE2D}"/>
              </a:ext>
            </a:extLst>
          </p:cNvPr>
          <p:cNvSpPr txBox="1"/>
          <p:nvPr/>
        </p:nvSpPr>
        <p:spPr>
          <a:xfrm>
            <a:off x="5525195" y="6099301"/>
            <a:ext cx="563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Регулярная оценка риска позволяет </a:t>
            </a:r>
            <a:r>
              <a:rPr kumimoji="0" lang="ru-RU" sz="14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максимально быстро </a:t>
            </a:r>
            <a:r>
              <a:rPr kumimoji="0" lang="ru-RU" sz="14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адаптировать тактику лечения для каждого пациента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0946CAD-31D8-4FB1-9276-D2C7FE52B3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46" y="1773238"/>
            <a:ext cx="2361211" cy="4087887"/>
          </a:xfrm>
          <a:prstGeom prst="rect">
            <a:avLst/>
          </a:prstGeom>
        </p:spPr>
      </p:pic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B981F2B6-ADA2-4D80-85D4-5D8B7BBEC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861882"/>
              </p:ext>
            </p:extLst>
          </p:nvPr>
        </p:nvGraphicFramePr>
        <p:xfrm>
          <a:off x="4853274" y="1454347"/>
          <a:ext cx="6981141" cy="4057600"/>
        </p:xfrm>
        <a:graphic>
          <a:graphicData uri="http://schemas.openxmlformats.org/drawingml/2006/table">
            <a:tbl>
              <a:tblPr firstRow="1" bandRow="1"/>
              <a:tblGrid>
                <a:gridCol w="153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359">
                <a:tc rowSpan="2"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1000" b="1" i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Факторы, определяющие прогноз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lumMod val="20000"/>
                        <a:lumOff val="8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1" i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Расчетная смертность в течение 1 года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ru-RU" sz="1300" b="1"/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B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ru-RU" sz="1300" b="1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359">
                <a:tc vMerge="1">
                  <a:txBody>
                    <a:bodyPr/>
                    <a:lstStyle/>
                    <a:p>
                      <a:pPr algn="ctr" rtl="0"/>
                      <a:endParaRPr lang="ru-RU" sz="1300" b="1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BFF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1000" b="1" i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Низкий риск &lt;5%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1000" b="1" i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Средний риск 5-10%</a:t>
                      </a:r>
                      <a:endParaRPr lang="ru-RU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1000" b="1" i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Высокий риск &gt; 10%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1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Клинические признаки правожелудочковой недостаточности 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Отсутствуют 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Отсутствуют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Присутствуют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1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Прогрессирование симптомов</a:t>
                      </a:r>
                      <a:endParaRPr lang="ru-RU" sz="9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Медленное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Быстрое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979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Обморок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Периодические обмороки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Повторяющиеся обмороки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979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ФК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I, II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979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ДТ6-МХ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440 м</a:t>
                      </a:r>
                      <a:endParaRPr lang="ru-RU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165-440 м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&lt;165 м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057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КПНТ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Пиковое VO</a:t>
                      </a:r>
                      <a:r>
                        <a:rPr lang="ru-RU" sz="900" b="0" i="0" u="none" baseline="-25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&gt;15 мл/мин/кг </a:t>
                      </a:r>
                      <a:br>
                        <a:rPr lang="ru-RU" sz="9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(&gt;65% от должного)</a:t>
                      </a:r>
                      <a:br>
                        <a:rPr lang="ru-RU" sz="9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Наклон кривой VE/VCO</a:t>
                      </a:r>
                      <a:r>
                        <a:rPr lang="ru-RU" sz="900" b="0" i="0" u="none" baseline="-25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ru-RU" sz="900" b="0" i="0" u="none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&lt;36</a:t>
                      </a:r>
                      <a:endParaRPr lang="ru-RU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Пиковое VO</a:t>
                      </a:r>
                      <a:r>
                        <a:rPr lang="ru-RU" sz="900" b="0" i="0" u="none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11-15 мл/мин/кг</a:t>
                      </a:r>
                    </a:p>
                    <a:p>
                      <a:pPr algn="ctr" rtl="0"/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(35-65% от должного) </a:t>
                      </a:r>
                      <a:br>
                        <a:rPr lang="ru-RU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Наклон кривой VE/VCO</a:t>
                      </a:r>
                      <a:r>
                        <a:rPr lang="ru-RU" sz="900" b="0" i="0" u="none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ru-RU" sz="900" b="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36-44,9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>
                        <a:spcBef>
                          <a:spcPts val="5400"/>
                        </a:spcBef>
                      </a:pP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Пиковое VO</a:t>
                      </a:r>
                      <a:r>
                        <a:rPr lang="ru-RU" sz="900" b="0" i="0" u="none" baseline="-25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&lt;11 мл/мин/кг</a:t>
                      </a:r>
                    </a:p>
                    <a:p>
                      <a:pPr algn="ctr" rtl="0">
                        <a:spcBef>
                          <a:spcPts val="0"/>
                        </a:spcBef>
                      </a:pP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(&lt;35% от должного)</a:t>
                      </a:r>
                      <a:br>
                        <a:rPr lang="ru-RU" sz="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Наклон кривой VE/VCO</a:t>
                      </a:r>
                      <a:r>
                        <a:rPr lang="ru-RU" sz="900" b="0" i="0" u="none" baseline="-25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≥ 45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01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Концентрация NT-</a:t>
                      </a:r>
                      <a:r>
                        <a:rPr lang="ru-RU" sz="900" b="1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proBNP</a:t>
                      </a:r>
                      <a: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в </a:t>
                      </a:r>
                      <a:b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плазме крови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BNP &lt;50 </a:t>
                      </a:r>
                      <a:r>
                        <a:rPr lang="ru-RU" sz="900" b="0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нг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/л</a:t>
                      </a:r>
                    </a:p>
                    <a:p>
                      <a:pPr algn="ctr" rtl="0"/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NT-</a:t>
                      </a:r>
                      <a:r>
                        <a:rPr lang="ru-RU" sz="900" b="0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proBNP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&lt;300 </a:t>
                      </a:r>
                      <a:r>
                        <a:rPr lang="ru-RU" sz="900" b="0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нг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/л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BNP 50-300 нг/л</a:t>
                      </a:r>
                    </a:p>
                    <a:p>
                      <a:pPr algn="ctr" rtl="0"/>
                      <a:r>
                        <a:rPr lang="ru-RU" sz="900" b="0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NT-proBNP 300-1400 нг/л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>
                        <a:spcBef>
                          <a:spcPts val="5400"/>
                        </a:spcBef>
                      </a:pP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BNP &gt;300 </a:t>
                      </a:r>
                      <a:r>
                        <a:rPr lang="ru-RU" sz="900" b="0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нг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/л</a:t>
                      </a:r>
                      <a:br>
                        <a:rPr lang="ru-RU" sz="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NT-</a:t>
                      </a:r>
                      <a:r>
                        <a:rPr lang="ru-RU" sz="900" b="0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proBNP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&gt;1400 </a:t>
                      </a:r>
                      <a:r>
                        <a:rPr lang="ru-RU" sz="900" b="0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нг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/л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057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Визуализирующие исследования </a:t>
                      </a:r>
                      <a:b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900" b="1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ЭхоКГ</a:t>
                      </a:r>
                      <a: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900" b="1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кМРТ</a:t>
                      </a:r>
                      <a: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strike="noStrike" kern="1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Площадь ПП &lt;18 см</a:t>
                      </a:r>
                      <a:r>
                        <a:rPr lang="ru-RU" sz="900" b="0" i="0" u="none" strike="noStrike" kern="1200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900" b="0" i="0" u="none" strike="noStrike" kern="1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Отсутствие перикардиального выпота</a:t>
                      </a:r>
                      <a:endParaRPr lang="ru-RU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Площадь ПП 18-26 см</a:t>
                      </a:r>
                      <a:r>
                        <a:rPr lang="ru-RU" sz="900" b="0" i="0" u="none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900" b="0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Отсутствие или минимальное количество перикардиального</a:t>
                      </a:r>
                    </a:p>
                    <a:p>
                      <a:pPr algn="ctr" rtl="0"/>
                      <a:r>
                        <a:rPr lang="ru-RU" sz="900" b="0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выпота</a:t>
                      </a: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strike="noStrike" kern="1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Площадь ПП &gt; 26 см</a:t>
                      </a:r>
                      <a:r>
                        <a:rPr lang="ru-RU" sz="900" b="0" i="0" u="none" strike="noStrike" kern="1200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900" b="0" i="0" u="none" strike="noStrike" kern="1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Перикардиальный выпот</a:t>
                      </a:r>
                      <a:endParaRPr lang="ru-RU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057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Гемодинамика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strike="noStrike" kern="1200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ДПП &lt;8 мм рт.ст.</a:t>
                      </a:r>
                    </a:p>
                    <a:p>
                      <a:pPr algn="ctr" rtl="0"/>
                      <a:r>
                        <a:rPr lang="ru-RU" sz="900" b="0" i="0" u="none" strike="noStrike" kern="1200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СИ ≥2,5 л/мин/м</a:t>
                      </a:r>
                      <a:r>
                        <a:rPr lang="ru-RU" sz="900" b="0" i="0" u="none" strike="noStrike" kern="120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900" b="0" i="0" u="none" strike="noStrike" kern="1200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SvO2 &gt; 65%</a:t>
                      </a:r>
                      <a:endParaRPr lang="ru-RU" sz="9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ДПП 8-14 мм рт.ст.</a:t>
                      </a:r>
                    </a:p>
                    <a:p>
                      <a:pPr algn="ctr" rtl="0"/>
                      <a:r>
                        <a:rPr lang="ru-RU" sz="900" b="0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 2,0-2,4 л/мин/м</a:t>
                      </a:r>
                      <a:r>
                        <a:rPr lang="ru-RU" sz="900" b="0" i="0" u="none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900" b="0" i="0" u="none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SvO2 60-65%</a:t>
                      </a:r>
                      <a:endParaRPr lang="ru-RU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032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ДПП &gt; 14 мм </a:t>
                      </a:r>
                      <a:r>
                        <a:rPr lang="ru-RU" sz="900" b="0" i="0" u="none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рт.ст</a:t>
                      </a:r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rtl="0"/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 &lt;2,0 л/мин/м</a:t>
                      </a:r>
                      <a:r>
                        <a:rPr lang="ru-RU" sz="900" b="0" i="0" u="none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rtl="0"/>
                      <a:r>
                        <a:rPr lang="ru-RU" sz="900" b="0" i="0" u="non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SvO2 &lt;60%</a:t>
                      </a:r>
                      <a:endParaRPr lang="ru-RU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2" marR="45722" marT="36002" marB="360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20801" y="1831975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>
              <a:lnSpc>
                <a:spcPct val="80000"/>
              </a:lnSpc>
            </a:pPr>
            <a:r>
              <a:rPr lang="ru-RU" sz="600" b="0" i="0" u="none" baseline="0" dirty="0">
                <a:latin typeface="Arial Narrow" panose="020B0606020202030204" pitchFamily="34" charset="0"/>
              </a:rPr>
              <a:t>I группа по ВОЗ</a:t>
            </a:r>
          </a:p>
          <a:p>
            <a:pPr algn="ctr" rtl="0">
              <a:lnSpc>
                <a:spcPct val="80000"/>
              </a:lnSpc>
            </a:pPr>
            <a:r>
              <a:rPr lang="ru-RU" sz="600" b="0" i="0" u="none" baseline="0" dirty="0">
                <a:latin typeface="Arial Narrow" panose="020B0606020202030204" pitchFamily="34" charset="0"/>
              </a:rPr>
              <a:t>Подгруппа</a:t>
            </a:r>
            <a:endParaRPr lang="ru-RU" sz="600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1280" y="1825625"/>
            <a:ext cx="182495" cy="165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/>
            <a:r>
              <a:rPr lang="ru-RU" sz="500" b="0" i="0" u="none" baseline="0">
                <a:latin typeface="Arial Narrow" panose="020B0606020202030204" pitchFamily="34" charset="0"/>
              </a:rPr>
              <a:t>ЗСТ-ЛАГ</a:t>
            </a:r>
            <a:endParaRPr lang="ru-RU" sz="500" dirty="0"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2545" y="1841500"/>
            <a:ext cx="182495" cy="1492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/>
            <a:r>
              <a:rPr lang="ru-RU" sz="500" b="0" i="0" u="none" baseline="0">
                <a:latin typeface="Arial Narrow" panose="020B0606020202030204" pitchFamily="34" charset="0"/>
              </a:rPr>
              <a:t>ПоЛГ</a:t>
            </a:r>
            <a:endParaRPr lang="ru-RU" sz="500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8517" y="1866899"/>
            <a:ext cx="416074" cy="984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/>
            <a:r>
              <a:rPr lang="ru-RU" sz="500" b="0" i="0" u="none" baseline="0" dirty="0">
                <a:latin typeface="Arial Narrow" panose="020B0606020202030204" pitchFamily="34" charset="0"/>
              </a:rPr>
              <a:t>Наследственная</a:t>
            </a:r>
            <a:endParaRPr lang="ru-RU" sz="500" dirty="0"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0801" y="2139950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>
              <a:lnSpc>
                <a:spcPct val="80000"/>
              </a:lnSpc>
            </a:pPr>
            <a:r>
              <a:rPr lang="ru-RU" sz="600" b="0" i="0" u="none" baseline="0">
                <a:latin typeface="Arial Narrow" panose="020B0606020202030204" pitchFamily="34" charset="0"/>
              </a:rPr>
              <a:t>Демографические характеристики</a:t>
            </a:r>
            <a:endParaRPr lang="ru-RU" sz="600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7075" y="2139950"/>
            <a:ext cx="1078787" cy="152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/>
            <a:r>
              <a:rPr lang="ru-RU" sz="500" b="0" i="0" u="none" baseline="0">
                <a:latin typeface="Arial Narrow" panose="020B0606020202030204" pitchFamily="34" charset="0"/>
              </a:rPr>
              <a:t>Мужчины в возрасте &gt; 60 лет</a:t>
            </a:r>
            <a:endParaRPr lang="ru-RU" sz="500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0801" y="2451100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>
              <a:lnSpc>
                <a:spcPct val="80000"/>
              </a:lnSpc>
            </a:pPr>
            <a:r>
              <a:rPr lang="ru-RU" sz="600" b="0" i="0" u="none" baseline="0">
                <a:latin typeface="Arial Narrow" panose="020B0606020202030204" pitchFamily="34" charset="0"/>
              </a:rPr>
              <a:t>Сопутствующие заболевания</a:t>
            </a:r>
            <a:endParaRPr lang="ru-RU" sz="6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7075" y="2451100"/>
            <a:ext cx="1078787" cy="152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>
              <a:lnSpc>
                <a:spcPct val="80000"/>
              </a:lnSpc>
            </a:pPr>
            <a:r>
              <a:rPr lang="ru-RU" sz="400" b="0" i="0" u="none" baseline="0" dirty="0" err="1">
                <a:latin typeface="Arial Narrow" panose="020B0606020202030204" pitchFamily="34" charset="0"/>
              </a:rPr>
              <a:t>рСКФ</a:t>
            </a:r>
            <a:r>
              <a:rPr lang="ru-RU" sz="400" b="0" i="0" u="none" baseline="0" dirty="0">
                <a:latin typeface="Arial Narrow" panose="020B0606020202030204" pitchFamily="34" charset="0"/>
              </a:rPr>
              <a:t>&lt;60 мл/мин/1,73м</a:t>
            </a:r>
            <a:r>
              <a:rPr lang="ru-RU" sz="400" b="0" i="0" u="none" baseline="30000" dirty="0">
                <a:latin typeface="Arial Narrow" panose="020B0606020202030204" pitchFamily="34" charset="0"/>
              </a:rPr>
              <a:t>2</a:t>
            </a:r>
            <a:r>
              <a:rPr lang="ru-RU" sz="400" b="0" i="0" u="none" baseline="0" dirty="0">
                <a:latin typeface="Arial Narrow" panose="020B0606020202030204" pitchFamily="34" charset="0"/>
              </a:rPr>
              <a:t> или почечная недостаточность (если </a:t>
            </a:r>
            <a:r>
              <a:rPr lang="ru-RU" sz="400" b="0" i="0" u="none" baseline="0" dirty="0" err="1">
                <a:latin typeface="Arial Narrow" panose="020B0606020202030204" pitchFamily="34" charset="0"/>
              </a:rPr>
              <a:t>рСКФ</a:t>
            </a:r>
            <a:r>
              <a:rPr lang="ru-RU" sz="400" b="0" i="0" u="none" baseline="0" dirty="0">
                <a:latin typeface="Arial Narrow" panose="020B0606020202030204" pitchFamily="34" charset="0"/>
              </a:rPr>
              <a:t> определить невозможно)</a:t>
            </a:r>
            <a:endParaRPr lang="ru-RU" sz="4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0801" y="2773978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>
              <a:lnSpc>
                <a:spcPct val="80000"/>
              </a:lnSpc>
            </a:pPr>
            <a:r>
              <a:rPr lang="ru-RU" sz="600" b="0" i="0" u="none" baseline="0">
                <a:latin typeface="Arial Narrow" panose="020B0606020202030204" pitchFamily="34" charset="0"/>
              </a:rPr>
              <a:t>Функциональный класс по ВОЗ/NYHA</a:t>
            </a:r>
            <a:endParaRPr lang="ru-RU" sz="600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0800" y="3080273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>
              <a:lnSpc>
                <a:spcPct val="80000"/>
              </a:lnSpc>
            </a:pPr>
            <a:r>
              <a:rPr lang="ru-RU" sz="600" b="0" i="0" u="none" baseline="0">
                <a:latin typeface="Arial Narrow" panose="020B0606020202030204" pitchFamily="34" charset="0"/>
              </a:rPr>
              <a:t>Основные показатели жизнедеятельности</a:t>
            </a:r>
            <a:endParaRPr lang="ru-RU" sz="600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7074" y="3400948"/>
            <a:ext cx="1078787" cy="1360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>
              <a:lnSpc>
                <a:spcPct val="80000"/>
              </a:lnSpc>
            </a:pPr>
            <a:r>
              <a:rPr lang="ru-RU" sz="500" b="0" i="0" u="none" baseline="0" dirty="0">
                <a:latin typeface="Arial Narrow" panose="020B0606020202030204" pitchFamily="34" charset="0"/>
              </a:rPr>
              <a:t>Госпитализации по любой причине в течение 6 месяцев</a:t>
            </a:r>
            <a:endParaRPr lang="ru-RU" sz="500" dirty="0"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20799" y="3720876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>
              <a:lnSpc>
                <a:spcPct val="80000"/>
              </a:lnSpc>
            </a:pPr>
            <a:r>
              <a:rPr lang="ru-RU" sz="600" b="0" i="0" u="none" baseline="0">
                <a:latin typeface="Arial Narrow" panose="020B0606020202030204" pitchFamily="34" charset="0"/>
              </a:rPr>
              <a:t>Тест 6-минутной ходьбы</a:t>
            </a:r>
            <a:endParaRPr lang="ru-RU" sz="600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20798" y="3391037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>
              <a:lnSpc>
                <a:spcPct val="80000"/>
              </a:lnSpc>
            </a:pPr>
            <a:r>
              <a:rPr lang="ru-RU" sz="600" b="0" i="0" u="none" baseline="0">
                <a:latin typeface="Arial Narrow" panose="020B0606020202030204" pitchFamily="34" charset="0"/>
              </a:rPr>
              <a:t>Госпитализации по любой причине </a:t>
            </a:r>
          </a:p>
          <a:p>
            <a:pPr algn="ctr" rtl="0">
              <a:lnSpc>
                <a:spcPct val="80000"/>
              </a:lnSpc>
            </a:pPr>
            <a:r>
              <a:rPr lang="ru-RU" sz="600" b="0" i="0" u="none" baseline="0">
                <a:latin typeface="Arial Narrow" panose="020B0606020202030204" pitchFamily="34" charset="0"/>
              </a:rPr>
              <a:t>≤ 6 месяцев</a:t>
            </a:r>
            <a:endParaRPr lang="ru-RU" sz="600" dirty="0"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97074" y="3090235"/>
            <a:ext cx="552452" cy="1360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/>
            <a:r>
              <a:rPr lang="ru-RU" sz="500" b="0" i="0" u="none" baseline="0">
                <a:latin typeface="Arial Narrow" panose="020B0606020202030204" pitchFamily="34" charset="0"/>
              </a:rPr>
              <a:t>САД &lt;110 мм рт.ст.</a:t>
            </a:r>
            <a:endParaRPr lang="ru-RU" sz="5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32138" y="3090672"/>
            <a:ext cx="552452" cy="1360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/>
            <a:r>
              <a:rPr lang="ru-RU" sz="500" b="0" i="0" u="none" baseline="0">
                <a:latin typeface="Arial Narrow" panose="020B0606020202030204" pitchFamily="34" charset="0"/>
              </a:rPr>
              <a:t>ЧСС &gt; 96 уд/мин</a:t>
            </a:r>
            <a:endParaRPr lang="ru-RU" sz="5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22308" y="4054612"/>
            <a:ext cx="308936" cy="19353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/>
            <a:r>
              <a:rPr lang="ru-RU" sz="400" b="0" i="0" u="none" baseline="0">
                <a:latin typeface="Arial Narrow" panose="020B0606020202030204" pitchFamily="34" charset="0"/>
              </a:rPr>
              <a:t>&lt;50 пг/мл или NT-proBNP &lt;300 пг/мл</a:t>
            </a:r>
            <a:endParaRPr lang="ru-RU" sz="400" dirty="0">
              <a:latin typeface="Arial Narrow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2206" y="4049157"/>
            <a:ext cx="256310" cy="19899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/>
            <a:r>
              <a:rPr lang="ru-RU" sz="400" b="0" i="0" u="none" baseline="0">
                <a:latin typeface="Arial Narrow" panose="020B0606020202030204" pitchFamily="34" charset="0"/>
              </a:rPr>
              <a:t>от 200 до &lt;800 пг/мл</a:t>
            </a:r>
            <a:endParaRPr lang="ru-RU" sz="400" dirty="0"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28677" y="4059606"/>
            <a:ext cx="347741" cy="1885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/>
            <a:r>
              <a:rPr lang="ru-RU" sz="400" b="0" i="0" u="none" baseline="0">
                <a:latin typeface="Arial Narrow" panose="020B0606020202030204" pitchFamily="34" charset="0"/>
              </a:rPr>
              <a:t>≥ 800 пг/мл или NT-proBNP </a:t>
            </a:r>
          </a:p>
          <a:p>
            <a:pPr algn="ctr" rtl="0"/>
            <a:r>
              <a:rPr lang="ru-RU" sz="400" b="0" i="0" u="none" baseline="0">
                <a:latin typeface="Arial Narrow" panose="020B0606020202030204" pitchFamily="34" charset="0"/>
              </a:rPr>
              <a:t>≥ 1100 пг/мл</a:t>
            </a:r>
            <a:endParaRPr lang="ru-RU" sz="400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20798" y="4040940"/>
            <a:ext cx="641349" cy="3659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>
              <a:lnSpc>
                <a:spcPct val="80000"/>
              </a:lnSpc>
            </a:pPr>
            <a:r>
              <a:rPr lang="ru-RU" sz="600" b="0" i="0" u="none" baseline="0">
                <a:latin typeface="Arial Narrow" panose="020B0606020202030204" pitchFamily="34" charset="0"/>
              </a:rPr>
              <a:t>BNP</a:t>
            </a:r>
            <a:endParaRPr lang="ru-RU" sz="6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81280" y="3708460"/>
            <a:ext cx="182495" cy="165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/>
            <a:r>
              <a:rPr lang="ru-RU" sz="500" b="0" i="0" u="none" baseline="0">
                <a:latin typeface="Arial Narrow" panose="020B0606020202030204" pitchFamily="34" charset="0"/>
              </a:rPr>
              <a:t>≥ 400 м</a:t>
            </a:r>
            <a:endParaRPr lang="ru-RU" sz="5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18095" y="3724335"/>
            <a:ext cx="266132" cy="1492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/>
            <a:r>
              <a:rPr lang="ru-RU" sz="500" b="0" i="0" u="none" baseline="0" dirty="0">
                <a:latin typeface="Arial Narrow" panose="020B0606020202030204" pitchFamily="34" charset="0"/>
              </a:rPr>
              <a:t>от 30 </a:t>
            </a:r>
            <a:br>
              <a:rPr lang="en-US" sz="500" b="0" i="0" u="none" baseline="0" dirty="0">
                <a:latin typeface="Arial Narrow" panose="020B0606020202030204" pitchFamily="34" charset="0"/>
              </a:rPr>
            </a:br>
            <a:r>
              <a:rPr lang="ru-RU" sz="500" b="0" i="0" u="none" baseline="0" dirty="0">
                <a:latin typeface="Arial Narrow" panose="020B0606020202030204" pitchFamily="34" charset="0"/>
              </a:rPr>
              <a:t>до</a:t>
            </a:r>
            <a:r>
              <a:rPr lang="en-US" sz="500" b="0" i="0" u="none" baseline="0" dirty="0">
                <a:latin typeface="Arial Narrow" panose="020B0606020202030204" pitchFamily="34" charset="0"/>
              </a:rPr>
              <a:t> </a:t>
            </a:r>
            <a:r>
              <a:rPr lang="ru-RU" sz="500" b="0" i="0" u="none" baseline="0" dirty="0">
                <a:latin typeface="Arial Narrow" panose="020B0606020202030204" pitchFamily="34" charset="0"/>
              </a:rPr>
              <a:t>&lt;400 м</a:t>
            </a:r>
            <a:endParaRPr lang="ru-RU" sz="500" dirty="0">
              <a:latin typeface="Arial Narrow" panose="020B0606020202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36849" y="3749734"/>
            <a:ext cx="347741" cy="984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/>
            <a:r>
              <a:rPr lang="ru-RU" sz="500" b="0" i="0" u="none" baseline="0">
                <a:latin typeface="Arial Narrow" panose="020B0606020202030204" pitchFamily="34" charset="0"/>
              </a:rPr>
              <a:t>&lt;165 м</a:t>
            </a:r>
            <a:endParaRPr lang="ru-RU" sz="500" dirty="0">
              <a:latin typeface="Arial Narrow" panose="020B0606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20798" y="4408921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>
              <a:lnSpc>
                <a:spcPct val="80000"/>
              </a:lnSpc>
            </a:pPr>
            <a:r>
              <a:rPr lang="ru-RU" sz="600" b="0" i="0" u="none" baseline="0">
                <a:latin typeface="Arial Narrow" panose="020B0606020202030204" pitchFamily="34" charset="0"/>
              </a:rPr>
              <a:t>Эхокардиография</a:t>
            </a:r>
            <a:endParaRPr lang="ru-RU" sz="600" dirty="0"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97074" y="4422144"/>
            <a:ext cx="1078787" cy="1360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/>
            <a:r>
              <a:rPr lang="ru-RU" sz="500" b="0" i="0" u="none" baseline="0">
                <a:latin typeface="Arial Narrow" panose="020B0606020202030204" pitchFamily="34" charset="0"/>
              </a:rPr>
              <a:t>Перикардиальный выпот</a:t>
            </a:r>
            <a:endParaRPr lang="ru-RU" sz="500" dirty="0">
              <a:latin typeface="Arial Narrow" panose="020B0606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20797" y="4731410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>
              <a:lnSpc>
                <a:spcPct val="80000"/>
              </a:lnSpc>
            </a:pPr>
            <a:r>
              <a:rPr lang="ru-RU" sz="600" b="0" i="0" u="none" baseline="0">
                <a:latin typeface="Arial Narrow" panose="020B0606020202030204" pitchFamily="34" charset="0"/>
              </a:rPr>
              <a:t>Функция внешнего дыхания</a:t>
            </a:r>
            <a:endParaRPr lang="ru-RU" sz="6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92744" y="4735298"/>
            <a:ext cx="1078787" cy="1360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/>
            <a:r>
              <a:rPr lang="ru-RU" sz="500" b="0" i="0" u="none" baseline="0">
                <a:latin typeface="Arial Narrow" panose="020B0606020202030204" pitchFamily="34" charset="0"/>
              </a:rPr>
              <a:t>% от должных значений D</a:t>
            </a:r>
            <a:r>
              <a:rPr lang="ru-RU" sz="500" b="0" i="0" u="none" baseline="-25000">
                <a:latin typeface="Arial Narrow" panose="020B0606020202030204" pitchFamily="34" charset="0"/>
              </a:rPr>
              <a:t>LCO </a:t>
            </a:r>
            <a:r>
              <a:rPr lang="ru-RU" sz="500" b="0" i="0" u="none" baseline="0">
                <a:latin typeface="Arial Narrow" panose="020B0606020202030204" pitchFamily="34" charset="0"/>
              </a:rPr>
              <a:t>&lt;40%</a:t>
            </a:r>
            <a:endParaRPr lang="ru-RU" sz="500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20796" y="5046124"/>
            <a:ext cx="641349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>
              <a:lnSpc>
                <a:spcPct val="80000"/>
              </a:lnSpc>
            </a:pPr>
            <a:r>
              <a:rPr lang="ru-RU" sz="600" b="0" i="0" u="none" baseline="0" dirty="0">
                <a:latin typeface="Arial Narrow" panose="020B0606020202030204" pitchFamily="34" charset="0"/>
              </a:rPr>
              <a:t>Катетеризация правых отделов сердца</a:t>
            </a:r>
            <a:endParaRPr lang="ru-RU" sz="600" dirty="0">
              <a:latin typeface="Arial Narrow" panose="020B0606020202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92744" y="5045315"/>
            <a:ext cx="556782" cy="1362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/>
            <a:r>
              <a:rPr lang="ru-RU" sz="500" b="0" i="0" u="none" baseline="0">
                <a:latin typeface="Arial Narrow" panose="020B0606020202030204" pitchFamily="34" charset="0"/>
              </a:rPr>
              <a:t>СрДПП ≥20 мм рт.ст. в течение 1 года</a:t>
            </a:r>
            <a:endParaRPr lang="ru-RU" sz="500" dirty="0">
              <a:latin typeface="Arial Narrow" panose="020B0606020202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49526" y="5045315"/>
            <a:ext cx="535063" cy="1362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rtl="0"/>
            <a:r>
              <a:rPr lang="ru-RU" sz="500" b="0" i="0" u="none" baseline="0">
                <a:latin typeface="Arial Narrow" panose="020B0606020202030204" pitchFamily="34" charset="0"/>
              </a:rPr>
              <a:t>ЛСС &lt;5 </a:t>
            </a:r>
            <a:endParaRPr lang="ru-RU" sz="500" dirty="0">
              <a:latin typeface="Arial Narrow" panose="020B0606020202030204" pitchFamily="34" charset="0"/>
            </a:endParaRPr>
          </a:p>
          <a:p>
            <a:pPr algn="ctr" rtl="0"/>
            <a:r>
              <a:rPr lang="ru-RU" sz="500" b="0" i="0" u="none" baseline="0">
                <a:latin typeface="Arial Narrow" panose="020B0606020202030204" pitchFamily="34" charset="0"/>
              </a:rPr>
              <a:t>единиц Вуда</a:t>
            </a:r>
            <a:endParaRPr lang="ru-RU" sz="500" dirty="0">
              <a:latin typeface="Arial Narrow" panose="020B0606020202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39901" y="5377163"/>
            <a:ext cx="1351278" cy="1362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rtl="0"/>
            <a:r>
              <a:rPr lang="ru-RU" sz="500" b="1" i="0" u="none" baseline="0" dirty="0">
                <a:solidFill>
                  <a:srgbClr val="F7C032"/>
                </a:solidFill>
                <a:latin typeface="Arial Narrow" panose="020B0606020202030204" pitchFamily="34" charset="0"/>
              </a:rPr>
              <a:t>СУММА ВЫШЕПЕРЕЧИСЛЕННЫХ БАЛЛОВ</a:t>
            </a:r>
            <a:endParaRPr lang="ru-RU" sz="500" b="1" dirty="0">
              <a:solidFill>
                <a:srgbClr val="F7C032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59025" y="5698695"/>
            <a:ext cx="732153" cy="1362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rtl="0"/>
            <a:r>
              <a:rPr lang="ru-RU" sz="500" b="1" i="0" u="none" baseline="0">
                <a:solidFill>
                  <a:srgbClr val="EA3E33"/>
                </a:solidFill>
                <a:latin typeface="Arial Narrow" panose="020B0606020202030204" pitchFamily="34" charset="0"/>
              </a:rPr>
              <a:t> = ИНДЕКС РИСКА</a:t>
            </a:r>
            <a:endParaRPr lang="ru-RU" sz="500" b="1" dirty="0">
              <a:solidFill>
                <a:srgbClr val="EA3E33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3D211-F28D-4D60-ADA3-7FB8863C07CA}"/>
              </a:ext>
            </a:extLst>
          </p:cNvPr>
          <p:cNvSpPr/>
          <p:nvPr/>
        </p:nvSpPr>
        <p:spPr>
          <a:xfrm>
            <a:off x="145409" y="6519790"/>
            <a:ext cx="9518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1. Benza R, et al. </a:t>
            </a:r>
            <a:r>
              <a:rPr lang="fr-FR" sz="1200" dirty="0" err="1"/>
              <a:t>Chest</a:t>
            </a:r>
            <a:r>
              <a:rPr lang="fr-FR" sz="1200" dirty="0"/>
              <a:t> 2019; 156:323-37; 2. </a:t>
            </a:r>
            <a:r>
              <a:rPr lang="fr-FR" sz="1200" dirty="0" err="1"/>
              <a:t>Galiè</a:t>
            </a:r>
            <a:r>
              <a:rPr lang="fr-FR" sz="1200" dirty="0"/>
              <a:t> N, et al. </a:t>
            </a:r>
            <a:r>
              <a:rPr lang="fr-FR" sz="1200" dirty="0" err="1"/>
              <a:t>Eur</a:t>
            </a:r>
            <a:r>
              <a:rPr lang="fr-FR" sz="1200" dirty="0"/>
              <a:t> </a:t>
            </a:r>
            <a:r>
              <a:rPr lang="fr-FR" sz="1200" dirty="0" err="1"/>
              <a:t>Heart</a:t>
            </a:r>
            <a:r>
              <a:rPr lang="fr-FR" sz="1200" dirty="0"/>
              <a:t> J 2016; 37:67-119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710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FB1FD5B3-B723-46B4-8195-6B1987B2C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847"/>
            <a:ext cx="12192000" cy="57881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2B87A3-2C6C-4777-8B77-810EF65E09CA}"/>
              </a:ext>
            </a:extLst>
          </p:cNvPr>
          <p:cNvSpPr txBox="1"/>
          <p:nvPr/>
        </p:nvSpPr>
        <p:spPr>
          <a:xfrm>
            <a:off x="590550" y="1069847"/>
            <a:ext cx="110108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ru-RU" sz="2800" b="0" i="0" u="none" baseline="0" dirty="0">
                <a:solidFill>
                  <a:srgbClr val="009FB3"/>
                </a:solidFill>
                <a:latin typeface="Arial Narrow" panose="020B0606020202030204" pitchFamily="34" charset="0"/>
              </a:rPr>
              <a:t>Целью является достижение статуса низкого риска, так как это улучшает долгосрочные исходы</a:t>
            </a:r>
            <a:endParaRPr lang="ru-RU" sz="2000" i="1" dirty="0">
              <a:solidFill>
                <a:srgbClr val="009FB3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47E6C4-94AC-45E1-B710-09610457AA9E}"/>
              </a:ext>
            </a:extLst>
          </p:cNvPr>
          <p:cNvSpPr txBox="1"/>
          <p:nvPr/>
        </p:nvSpPr>
        <p:spPr>
          <a:xfrm>
            <a:off x="883230" y="6535553"/>
            <a:ext cx="93571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ru-RU" sz="1100" b="0" i="0" u="none" baseline="0" dirty="0">
                <a:latin typeface="Arial Narrow" panose="020B0606020202030204" pitchFamily="34" charset="0"/>
              </a:rPr>
              <a:t>1. </a:t>
            </a:r>
            <a:r>
              <a:rPr lang="ru-RU" sz="1100" b="0" i="0" u="none" baseline="0" dirty="0" err="1">
                <a:latin typeface="Arial Narrow" panose="020B0606020202030204" pitchFamily="34" charset="0"/>
              </a:rPr>
              <a:t>Galiè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 N,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et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al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.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EurHeart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J 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2016; 37:67-119; 2. </a:t>
            </a:r>
            <a:r>
              <a:rPr lang="ru-RU" sz="1100" b="0" i="0" u="none" baseline="0" dirty="0" err="1">
                <a:latin typeface="Arial Narrow" panose="020B0606020202030204" pitchFamily="34" charset="0"/>
              </a:rPr>
              <a:t>KylhammarD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,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et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al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.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Eur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Heart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J 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2018; 39:4175-81; 3. </a:t>
            </a:r>
            <a:r>
              <a:rPr lang="ru-RU" sz="1100" b="0" i="0" u="none" baseline="0" dirty="0" err="1">
                <a:latin typeface="Arial Narrow" panose="020B0606020202030204" pitchFamily="34" charset="0"/>
              </a:rPr>
              <a:t>BouclyA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,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et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al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.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Eur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Respir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J 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2017; 50:1700889; 4. </a:t>
            </a:r>
            <a:r>
              <a:rPr lang="ru-RU" sz="1100" b="0" i="0" u="none" baseline="0" dirty="0" err="1">
                <a:latin typeface="Arial Narrow" panose="020B0606020202030204" pitchFamily="34" charset="0"/>
              </a:rPr>
              <a:t>HoeperMM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,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et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al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.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Eur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Respir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J 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2017; 50:1400740; 5. </a:t>
            </a:r>
            <a:r>
              <a:rPr lang="ru-RU" sz="1100" b="0" i="0" u="none" baseline="0" dirty="0" err="1">
                <a:latin typeface="Arial Narrow" panose="020B0606020202030204" pitchFamily="34" charset="0"/>
              </a:rPr>
              <a:t>Coghlan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 JG,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et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al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.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Am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J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Cardiovasc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Drugs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2018; 18:37-47.</a:t>
            </a:r>
            <a:endParaRPr lang="ru-RU" sz="1100" b="1" i="1" dirty="0">
              <a:latin typeface="Arial Narrow" panose="020B06060202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9521D-16FD-4A14-B2BD-971B5FC95330}"/>
              </a:ext>
            </a:extLst>
          </p:cNvPr>
          <p:cNvSpPr txBox="1"/>
          <p:nvPr/>
        </p:nvSpPr>
        <p:spPr>
          <a:xfrm>
            <a:off x="485775" y="2894243"/>
            <a:ext cx="1628775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ct val="80000"/>
              </a:lnSpc>
            </a:pPr>
            <a:r>
              <a:rPr lang="ru-RU" sz="1600" b="0" i="0" u="non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Оценка риска</a:t>
            </a:r>
            <a:endParaRPr lang="ru-RU" sz="1600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824D4-BAAD-413E-A9C1-1610DA331EF6}"/>
              </a:ext>
            </a:extLst>
          </p:cNvPr>
          <p:cNvSpPr txBox="1"/>
          <p:nvPr/>
        </p:nvSpPr>
        <p:spPr>
          <a:xfrm>
            <a:off x="485775" y="4821268"/>
            <a:ext cx="162877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ct val="80000"/>
              </a:lnSpc>
            </a:pPr>
            <a:r>
              <a:rPr lang="ru-RU" sz="1600" b="0" i="0" u="non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Регулярное последующее наблюдение</a:t>
            </a:r>
            <a:endParaRPr lang="ru-RU" sz="1600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F2897-212A-464B-95BB-18BBC2B5335A}"/>
              </a:ext>
            </a:extLst>
          </p:cNvPr>
          <p:cNvSpPr txBox="1"/>
          <p:nvPr/>
        </p:nvSpPr>
        <p:spPr>
          <a:xfrm>
            <a:off x="2343150" y="2034218"/>
            <a:ext cx="252412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ru-RU" b="0" i="0" u="none" baseline="0" dirty="0">
                <a:latin typeface="Arial Narrow" panose="020B0606020202030204" pitchFamily="34" charset="0"/>
              </a:rPr>
              <a:t>Рекомендована </a:t>
            </a:r>
            <a:r>
              <a:rPr lang="ru-RU" b="1" i="0" u="none" baseline="0" dirty="0" err="1">
                <a:latin typeface="Arial Narrow" panose="020B0606020202030204" pitchFamily="34" charset="0"/>
              </a:rPr>
              <a:t>мультипараметрическая</a:t>
            </a:r>
            <a:r>
              <a:rPr lang="ru-RU" b="0" i="0" u="none" baseline="0" dirty="0">
                <a:latin typeface="Arial Narrow" panose="020B0606020202030204" pitchFamily="34" charset="0"/>
              </a:rPr>
              <a:t> оценка степени </a:t>
            </a:r>
            <a:r>
              <a:rPr lang="ru-RU" b="1" i="0" u="none" baseline="0" dirty="0">
                <a:latin typeface="Arial Narrow" panose="020B0606020202030204" pitchFamily="34" charset="0"/>
              </a:rPr>
              <a:t>тяжести ЛАГ</a:t>
            </a:r>
            <a:r>
              <a:rPr lang="ru-RU" b="0" i="0" u="none" baseline="0" dirty="0">
                <a:latin typeface="Arial Narrow" panose="020B0606020202030204" pitchFamily="34" charset="0"/>
              </a:rPr>
              <a:t> у пациента</a:t>
            </a:r>
            <a:r>
              <a:rPr lang="ru-RU" b="0" i="0" u="none" baseline="30000" dirty="0">
                <a:latin typeface="Arial Narrow" panose="020B0606020202030204" pitchFamily="34" charset="0"/>
              </a:rPr>
              <a:t>1,2</a:t>
            </a:r>
            <a:endParaRPr lang="ru-RU" i="1" baseline="30000" dirty="0">
              <a:latin typeface="Arial Narrow" panose="020B0606020202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49EBCF-215B-4C6D-86CB-4972AAD785FD}"/>
              </a:ext>
            </a:extLst>
          </p:cNvPr>
          <p:cNvSpPr txBox="1"/>
          <p:nvPr/>
        </p:nvSpPr>
        <p:spPr>
          <a:xfrm>
            <a:off x="2343150" y="4223728"/>
            <a:ext cx="25241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ru-RU" b="1" i="0" u="none" baseline="0">
                <a:latin typeface="Arial Narrow" panose="020B0606020202030204" pitchFamily="34" charset="0"/>
              </a:rPr>
              <a:t>Переоценка</a:t>
            </a:r>
            <a:r>
              <a:rPr lang="ru-RU" b="0" i="0" u="none" baseline="0">
                <a:latin typeface="Arial Narrow" panose="020B0606020202030204" pitchFamily="34" charset="0"/>
              </a:rPr>
              <a:t> риска пациента </a:t>
            </a:r>
            <a:r>
              <a:rPr lang="ru-RU" b="1" i="0" u="none" baseline="0">
                <a:latin typeface="Arial Narrow" panose="020B0606020202030204" pitchFamily="34" charset="0"/>
              </a:rPr>
              <a:t>каждые 3–6 месяцев</a:t>
            </a:r>
            <a:r>
              <a:rPr lang="ru-RU" b="1" i="0" u="none" baseline="30000">
                <a:latin typeface="Arial Narrow" panose="020B0606020202030204" pitchFamily="34" charset="0"/>
              </a:rPr>
              <a:t>1,2</a:t>
            </a:r>
            <a:endParaRPr lang="ru-RU" b="1" i="1" baseline="30000" dirty="0">
              <a:latin typeface="Arial Narrow" panose="020B0606020202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14D35-C250-42ED-A32F-E8901DD7FA70}"/>
              </a:ext>
            </a:extLst>
          </p:cNvPr>
          <p:cNvSpPr txBox="1"/>
          <p:nvPr/>
        </p:nvSpPr>
        <p:spPr>
          <a:xfrm>
            <a:off x="6219825" y="2894243"/>
            <a:ext cx="172402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ct val="80000"/>
              </a:lnSpc>
            </a:pPr>
            <a:r>
              <a:rPr lang="ru-RU" sz="1600" b="0" i="0" u="non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Цель лечения</a:t>
            </a:r>
            <a:endParaRPr lang="ru-RU" sz="1600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79FAC7-F865-41AE-8DEE-22C5DAD250C7}"/>
              </a:ext>
            </a:extLst>
          </p:cNvPr>
          <p:cNvSpPr txBox="1"/>
          <p:nvPr/>
        </p:nvSpPr>
        <p:spPr>
          <a:xfrm>
            <a:off x="6219824" y="5018324"/>
            <a:ext cx="172402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ct val="80000"/>
              </a:lnSpc>
            </a:pPr>
            <a:r>
              <a:rPr lang="ru-RU" sz="1600" b="0" i="0" u="non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Ответ на лечение</a:t>
            </a:r>
            <a:endParaRPr lang="ru-RU" sz="1600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EFF7D9-CE0E-4951-ADF0-612104C5211B}"/>
              </a:ext>
            </a:extLst>
          </p:cNvPr>
          <p:cNvSpPr txBox="1"/>
          <p:nvPr/>
        </p:nvSpPr>
        <p:spPr>
          <a:xfrm>
            <a:off x="8286750" y="2034218"/>
            <a:ext cx="252412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ru-RU" b="0" i="0" u="none" baseline="0">
                <a:latin typeface="Arial Narrow" panose="020B0606020202030204" pitchFamily="34" charset="0"/>
              </a:rPr>
              <a:t>Цель лечения</a:t>
            </a:r>
            <a:r>
              <a:rPr lang="ru-RU" b="0" i="0" u="none" baseline="30000">
                <a:latin typeface="Arial Narrow" panose="020B0606020202030204" pitchFamily="34" charset="0"/>
              </a:rPr>
              <a:t>1</a:t>
            </a:r>
            <a:r>
              <a:rPr lang="ru-RU" b="0" i="0" u="none" baseline="0">
                <a:latin typeface="Arial Narrow" panose="020B0606020202030204" pitchFamily="34" charset="0"/>
              </a:rPr>
              <a:t> пациентов заключается в </a:t>
            </a:r>
            <a:r>
              <a:rPr lang="ru-RU" b="1" i="0" u="none" baseline="0">
                <a:latin typeface="Arial Narrow" panose="020B0606020202030204" pitchFamily="34" charset="0"/>
              </a:rPr>
              <a:t>достижении</a:t>
            </a:r>
            <a:r>
              <a:rPr lang="ru-RU" b="0" i="0" u="none" baseline="0">
                <a:latin typeface="Arial Narrow" panose="020B0606020202030204" pitchFamily="34" charset="0"/>
              </a:rPr>
              <a:t> или </a:t>
            </a:r>
            <a:r>
              <a:rPr lang="ru-RU" b="1" i="0" u="none" baseline="0">
                <a:latin typeface="Arial Narrow" panose="020B0606020202030204" pitchFamily="34" charset="0"/>
              </a:rPr>
              <a:t>удержании</a:t>
            </a:r>
            <a:r>
              <a:rPr lang="ru-RU" b="0" i="0" u="none" baseline="0">
                <a:latin typeface="Arial Narrow" panose="020B0606020202030204" pitchFamily="34" charset="0"/>
              </a:rPr>
              <a:t> </a:t>
            </a:r>
            <a:r>
              <a:rPr lang="ru-RU" b="1" i="0" u="none" baseline="0">
                <a:latin typeface="Arial Narrow" panose="020B0606020202030204" pitchFamily="34" charset="0"/>
              </a:rPr>
              <a:t>профиля низкого риска</a:t>
            </a:r>
            <a:endParaRPr lang="ru-RU" b="1" i="1" baseline="30000" dirty="0"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D7C022-2456-4EC9-9C33-2DB2F8E0F112}"/>
              </a:ext>
            </a:extLst>
          </p:cNvPr>
          <p:cNvSpPr txBox="1"/>
          <p:nvPr/>
        </p:nvSpPr>
        <p:spPr>
          <a:xfrm>
            <a:off x="8286750" y="4223728"/>
            <a:ext cx="252412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ru-RU" b="0" i="0" u="none" baseline="0">
                <a:latin typeface="Arial Narrow" panose="020B0606020202030204" pitchFamily="34" charset="0"/>
              </a:rPr>
              <a:t>В случае, если </a:t>
            </a:r>
            <a:r>
              <a:rPr lang="ru-RU" b="1" i="0" u="none" baseline="0">
                <a:latin typeface="Arial Narrow" panose="020B0606020202030204" pitchFamily="34" charset="0"/>
              </a:rPr>
              <a:t>статус низкого риска не достигнут, </a:t>
            </a:r>
            <a:r>
              <a:rPr lang="ru-RU" b="0" i="0" u="none" baseline="0">
                <a:latin typeface="Arial Narrow" panose="020B0606020202030204" pitchFamily="34" charset="0"/>
              </a:rPr>
              <a:t>требуется </a:t>
            </a:r>
            <a:r>
              <a:rPr lang="ru-RU" b="1" i="0" u="none" baseline="0">
                <a:latin typeface="Arial Narrow" panose="020B0606020202030204" pitchFamily="34" charset="0"/>
              </a:rPr>
              <a:t>эскалация терапии</a:t>
            </a:r>
            <a:endParaRPr lang="ru-RU" b="1" i="1" baseline="30000" dirty="0">
              <a:latin typeface="Arial Narrow" panose="020B0606020202030204" pitchFamily="34" charset="0"/>
            </a:endParaRPr>
          </a:p>
        </p:txBody>
      </p:sp>
      <p:pic>
        <p:nvPicPr>
          <p:cNvPr id="25" name="Рисунок 1">
            <a:extLst>
              <a:ext uri="{FF2B5EF4-FFF2-40B4-BE49-F238E27FC236}">
                <a16:creationId xmlns:a16="http://schemas.microsoft.com/office/drawing/2014/main" id="{F78C24FF-EB7A-4045-B7AC-372FDBE747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93426"/>
            <a:ext cx="12192000" cy="590626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309EACE-23E2-488B-9FA6-1F500A4FB873}"/>
              </a:ext>
            </a:extLst>
          </p:cNvPr>
          <p:cNvSpPr txBox="1"/>
          <p:nvPr/>
        </p:nvSpPr>
        <p:spPr>
          <a:xfrm>
            <a:off x="590550" y="1055753"/>
            <a:ext cx="110108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ru-RU" sz="2400" b="0" i="0" u="none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</a:t>
            </a:r>
            <a:r>
              <a:rPr lang="ru-RU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введения пациента с</a:t>
            </a:r>
            <a:r>
              <a:rPr lang="ru-RU" sz="2400" b="0" i="0" u="none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ЛАГ - достижение и удержание низкого риска </a:t>
            </a:r>
            <a:r>
              <a:rPr lang="ru-RU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400" b="0" i="0" u="none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улучшения долгосрочного прогноза заболевания</a:t>
            </a:r>
            <a:endParaRPr lang="ru-RU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C5B98B-D108-4F9F-8966-AD501EBE660A}"/>
              </a:ext>
            </a:extLst>
          </p:cNvPr>
          <p:cNvSpPr txBox="1"/>
          <p:nvPr/>
        </p:nvSpPr>
        <p:spPr>
          <a:xfrm>
            <a:off x="883229" y="6429069"/>
            <a:ext cx="93571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ru-RU" sz="1100" b="0" i="0" u="none" baseline="0" dirty="0">
                <a:latin typeface="Arial Narrow" panose="020B0606020202030204" pitchFamily="34" charset="0"/>
              </a:rPr>
              <a:t>1. </a:t>
            </a:r>
            <a:r>
              <a:rPr lang="ru-RU" sz="1100" b="0" i="0" u="none" baseline="0" dirty="0" err="1">
                <a:latin typeface="Arial Narrow" panose="020B0606020202030204" pitchFamily="34" charset="0"/>
              </a:rPr>
              <a:t>Galiè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 N,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et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al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.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EurHeart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J 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2016; 37:67-119; 2. </a:t>
            </a:r>
            <a:r>
              <a:rPr lang="ru-RU" sz="1100" b="0" i="0" u="none" baseline="0" dirty="0" err="1">
                <a:latin typeface="Arial Narrow" panose="020B0606020202030204" pitchFamily="34" charset="0"/>
              </a:rPr>
              <a:t>KylhammarD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,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et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al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.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Eur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Heart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J 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2018; 39:4175-81; 3. </a:t>
            </a:r>
            <a:r>
              <a:rPr lang="ru-RU" sz="1100" b="0" i="0" u="none" baseline="0" dirty="0" err="1">
                <a:latin typeface="Arial Narrow" panose="020B0606020202030204" pitchFamily="34" charset="0"/>
              </a:rPr>
              <a:t>BouclyA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,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et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al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.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Eur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Respir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J 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2017; 50:1700889; 4. </a:t>
            </a:r>
            <a:r>
              <a:rPr lang="ru-RU" sz="1100" b="0" i="0" u="none" baseline="0" dirty="0" err="1">
                <a:latin typeface="Arial Narrow" panose="020B0606020202030204" pitchFamily="34" charset="0"/>
              </a:rPr>
              <a:t>HoeperMM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,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et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al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.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Eur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Respir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J 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2017; 50:1400740; 5. </a:t>
            </a:r>
            <a:r>
              <a:rPr lang="ru-RU" sz="1100" b="0" i="0" u="none" baseline="0" dirty="0" err="1">
                <a:latin typeface="Arial Narrow" panose="020B0606020202030204" pitchFamily="34" charset="0"/>
              </a:rPr>
              <a:t>Coghlan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 JG,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et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al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.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Am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J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Cardiovasc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1" u="none" baseline="0" dirty="0" err="1">
                <a:latin typeface="Arial Narrow" panose="020B0606020202030204" pitchFamily="34" charset="0"/>
              </a:rPr>
              <a:t>Drugs</a:t>
            </a:r>
            <a:r>
              <a:rPr lang="ru-RU" sz="1100" b="0" i="1" u="none" baseline="0" dirty="0">
                <a:latin typeface="Arial Narrow" panose="020B0606020202030204" pitchFamily="34" charset="0"/>
              </a:rPr>
              <a:t> </a:t>
            </a:r>
            <a:r>
              <a:rPr lang="ru-RU" sz="1100" b="0" i="0" u="none" baseline="0" dirty="0">
                <a:latin typeface="Arial Narrow" panose="020B0606020202030204" pitchFamily="34" charset="0"/>
              </a:rPr>
              <a:t>2018; 18:37-47.</a:t>
            </a:r>
            <a:endParaRPr lang="ru-RU" sz="1100" b="1" i="1" dirty="0">
              <a:latin typeface="Arial Narrow" panose="020B0606020202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94C70-E0D0-414E-B6BA-382FD7E130AA}"/>
              </a:ext>
            </a:extLst>
          </p:cNvPr>
          <p:cNvSpPr txBox="1"/>
          <p:nvPr/>
        </p:nvSpPr>
        <p:spPr>
          <a:xfrm>
            <a:off x="485774" y="3361045"/>
            <a:ext cx="1628775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ct val="80000"/>
              </a:lnSpc>
            </a:pPr>
            <a:r>
              <a:rPr lang="ru-RU" sz="1600" b="1" i="0" u="non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Оценка риска</a:t>
            </a:r>
            <a:endParaRPr lang="ru-RU" sz="16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3BB50F-EE61-4B8C-9445-AD407130A142}"/>
              </a:ext>
            </a:extLst>
          </p:cNvPr>
          <p:cNvSpPr txBox="1"/>
          <p:nvPr/>
        </p:nvSpPr>
        <p:spPr>
          <a:xfrm>
            <a:off x="504826" y="5036612"/>
            <a:ext cx="1628775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ct val="80000"/>
              </a:lnSpc>
            </a:pPr>
            <a:r>
              <a:rPr lang="ru-RU" sz="1400" b="1" i="0" u="non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Регулярное последующее наблюдение</a:t>
            </a:r>
            <a:endParaRPr lang="ru-RU" sz="14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BFE813-E241-4480-AEEB-BBA96CA1D454}"/>
              </a:ext>
            </a:extLst>
          </p:cNvPr>
          <p:cNvSpPr txBox="1"/>
          <p:nvPr/>
        </p:nvSpPr>
        <p:spPr>
          <a:xfrm>
            <a:off x="2362200" y="2598003"/>
            <a:ext cx="252412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ru-RU" b="0" i="0" u="none" baseline="0" dirty="0">
                <a:latin typeface="Arial Narrow" panose="020B0606020202030204" pitchFamily="34" charset="0"/>
              </a:rPr>
              <a:t>Рекомендована </a:t>
            </a:r>
            <a:r>
              <a:rPr lang="ru-RU" b="1" i="0" u="none" baseline="0" dirty="0" err="1">
                <a:latin typeface="Arial Narrow" panose="020B0606020202030204" pitchFamily="34" charset="0"/>
              </a:rPr>
              <a:t>мультипараметрическая</a:t>
            </a:r>
            <a:r>
              <a:rPr lang="ru-RU" b="0" i="0" u="none" baseline="0" dirty="0">
                <a:latin typeface="Arial Narrow" panose="020B0606020202030204" pitchFamily="34" charset="0"/>
              </a:rPr>
              <a:t> оценка степени </a:t>
            </a:r>
            <a:r>
              <a:rPr lang="ru-RU" b="1" i="0" u="none" baseline="0" dirty="0">
                <a:latin typeface="Arial Narrow" panose="020B0606020202030204" pitchFamily="34" charset="0"/>
              </a:rPr>
              <a:t>тяжести ЛАГ</a:t>
            </a:r>
            <a:r>
              <a:rPr lang="ru-RU" b="0" i="0" u="none" baseline="0" dirty="0">
                <a:latin typeface="Arial Narrow" panose="020B0606020202030204" pitchFamily="34" charset="0"/>
              </a:rPr>
              <a:t> у пациента</a:t>
            </a:r>
            <a:r>
              <a:rPr lang="ru-RU" b="0" i="0" u="none" baseline="30000" dirty="0">
                <a:latin typeface="Arial Narrow" panose="020B0606020202030204" pitchFamily="34" charset="0"/>
              </a:rPr>
              <a:t>1,2</a:t>
            </a:r>
            <a:endParaRPr lang="ru-RU" i="1" baseline="30000" dirty="0">
              <a:latin typeface="Arial Narrow" panose="020B0606020202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F81DE0-5299-4B17-9B04-167B4E9372BB}"/>
              </a:ext>
            </a:extLst>
          </p:cNvPr>
          <p:cNvSpPr txBox="1"/>
          <p:nvPr/>
        </p:nvSpPr>
        <p:spPr>
          <a:xfrm>
            <a:off x="2362201" y="4691333"/>
            <a:ext cx="25241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ru-RU" b="1" i="0" u="none" baseline="0" dirty="0">
                <a:latin typeface="Arial Narrow" panose="020B0606020202030204" pitchFamily="34" charset="0"/>
              </a:rPr>
              <a:t>Переоценка</a:t>
            </a:r>
            <a:r>
              <a:rPr lang="ru-RU" b="0" i="0" u="none" baseline="0" dirty="0">
                <a:latin typeface="Arial Narrow" panose="020B0606020202030204" pitchFamily="34" charset="0"/>
              </a:rPr>
              <a:t> риска пациента </a:t>
            </a:r>
            <a:r>
              <a:rPr lang="ru-RU" b="1" i="0" u="none" baseline="0" dirty="0">
                <a:latin typeface="Arial Narrow" panose="020B0606020202030204" pitchFamily="34" charset="0"/>
              </a:rPr>
              <a:t>каждые 3–6 месяцев</a:t>
            </a:r>
            <a:r>
              <a:rPr lang="ru-RU" b="1" i="0" u="none" baseline="30000" dirty="0">
                <a:latin typeface="Arial Narrow" panose="020B0606020202030204" pitchFamily="34" charset="0"/>
              </a:rPr>
              <a:t>1,2</a:t>
            </a:r>
            <a:endParaRPr lang="ru-RU" b="1" i="1" baseline="30000" dirty="0">
              <a:latin typeface="Arial Narrow" panose="020B0606020202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3D808E-F5A9-4A09-9FD4-979A2057F837}"/>
              </a:ext>
            </a:extLst>
          </p:cNvPr>
          <p:cNvSpPr txBox="1"/>
          <p:nvPr/>
        </p:nvSpPr>
        <p:spPr>
          <a:xfrm>
            <a:off x="6210489" y="3331979"/>
            <a:ext cx="172402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ct val="80000"/>
              </a:lnSpc>
            </a:pPr>
            <a:r>
              <a:rPr lang="ru-RU" sz="1600" b="1" i="0" u="non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Цель лечения</a:t>
            </a:r>
            <a:endParaRPr lang="ru-RU" sz="16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E5D55-CD05-4EF4-AB5B-C9C0BEC52DE1}"/>
              </a:ext>
            </a:extLst>
          </p:cNvPr>
          <p:cNvSpPr txBox="1"/>
          <p:nvPr/>
        </p:nvSpPr>
        <p:spPr>
          <a:xfrm>
            <a:off x="6235447" y="5146842"/>
            <a:ext cx="172402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ct val="80000"/>
              </a:lnSpc>
            </a:pPr>
            <a:r>
              <a:rPr lang="ru-RU" sz="1600" b="1" i="0" u="non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Ответ на лечение</a:t>
            </a:r>
            <a:endParaRPr lang="ru-RU" sz="16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FCDCA7-3A77-4249-9E33-59D829B26E98}"/>
              </a:ext>
            </a:extLst>
          </p:cNvPr>
          <p:cNvSpPr txBox="1"/>
          <p:nvPr/>
        </p:nvSpPr>
        <p:spPr>
          <a:xfrm>
            <a:off x="8286749" y="2552051"/>
            <a:ext cx="252412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ru-RU" b="0" i="0" u="none" baseline="0" dirty="0">
                <a:latin typeface="Arial Narrow" panose="020B0606020202030204" pitchFamily="34" charset="0"/>
              </a:rPr>
              <a:t>Цель лечения</a:t>
            </a:r>
            <a:r>
              <a:rPr lang="ru-RU" b="0" i="0" u="none" baseline="30000" dirty="0">
                <a:latin typeface="Arial Narrow" panose="020B0606020202030204" pitchFamily="34" charset="0"/>
              </a:rPr>
              <a:t>1</a:t>
            </a:r>
            <a:r>
              <a:rPr lang="ru-RU" b="0" i="0" u="none" baseline="0" dirty="0">
                <a:latin typeface="Arial Narrow" panose="020B0606020202030204" pitchFamily="34" charset="0"/>
              </a:rPr>
              <a:t> пациентов заключается в </a:t>
            </a:r>
            <a:r>
              <a:rPr lang="ru-RU" b="1" i="0" u="none" baseline="0" dirty="0">
                <a:latin typeface="Arial Narrow" panose="020B0606020202030204" pitchFamily="34" charset="0"/>
              </a:rPr>
              <a:t>достижении</a:t>
            </a:r>
            <a:r>
              <a:rPr lang="ru-RU" b="0" i="0" u="none" baseline="0" dirty="0">
                <a:latin typeface="Arial Narrow" panose="020B0606020202030204" pitchFamily="34" charset="0"/>
              </a:rPr>
              <a:t> или </a:t>
            </a:r>
            <a:r>
              <a:rPr lang="ru-RU" b="1" i="0" u="none" baseline="0" dirty="0">
                <a:latin typeface="Arial Narrow" panose="020B0606020202030204" pitchFamily="34" charset="0"/>
              </a:rPr>
              <a:t>удержании</a:t>
            </a:r>
            <a:r>
              <a:rPr lang="ru-RU" b="0" i="0" u="none" baseline="0" dirty="0">
                <a:latin typeface="Arial Narrow" panose="020B0606020202030204" pitchFamily="34" charset="0"/>
              </a:rPr>
              <a:t> </a:t>
            </a:r>
            <a:r>
              <a:rPr lang="ru-RU" b="1" i="0" u="none" baseline="0" dirty="0">
                <a:latin typeface="Arial Narrow" panose="020B0606020202030204" pitchFamily="34" charset="0"/>
              </a:rPr>
              <a:t>профиля низкого риска</a:t>
            </a:r>
            <a:endParaRPr lang="ru-RU" b="1" i="1" baseline="30000" dirty="0">
              <a:latin typeface="Arial Narrow" panose="020B0606020202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A290-BC7A-4915-ACBA-37BD39E8781E}"/>
              </a:ext>
            </a:extLst>
          </p:cNvPr>
          <p:cNvSpPr txBox="1"/>
          <p:nvPr/>
        </p:nvSpPr>
        <p:spPr>
          <a:xfrm>
            <a:off x="8267319" y="4438523"/>
            <a:ext cx="252412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ru-RU" b="0" i="0" u="none" baseline="0" dirty="0">
                <a:latin typeface="Arial Narrow" panose="020B0606020202030204" pitchFamily="34" charset="0"/>
              </a:rPr>
              <a:t>В случае, если </a:t>
            </a:r>
            <a:r>
              <a:rPr lang="ru-RU" b="1" i="0" u="none" baseline="0" dirty="0">
                <a:latin typeface="Arial Narrow" panose="020B0606020202030204" pitchFamily="34" charset="0"/>
              </a:rPr>
              <a:t>статус низкого риска не достигнут, </a:t>
            </a:r>
            <a:r>
              <a:rPr lang="ru-RU" b="0" i="0" u="none" baseline="0" dirty="0">
                <a:latin typeface="Arial Narrow" panose="020B0606020202030204" pitchFamily="34" charset="0"/>
              </a:rPr>
              <a:t>требуется </a:t>
            </a:r>
            <a:r>
              <a:rPr lang="ru-RU" b="1" i="0" u="none" baseline="0" dirty="0">
                <a:latin typeface="Arial Narrow" panose="020B0606020202030204" pitchFamily="34" charset="0"/>
              </a:rPr>
              <a:t>эскалация терапии</a:t>
            </a:r>
            <a:endParaRPr lang="ru-RU" b="1" i="1" baseline="30000" dirty="0">
              <a:latin typeface="Arial Narrow" panose="020B0606020202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DE48C-F1F8-4CA7-AEAA-3DA9432A581F}"/>
              </a:ext>
            </a:extLst>
          </p:cNvPr>
          <p:cNvSpPr txBox="1"/>
          <p:nvPr/>
        </p:nvSpPr>
        <p:spPr>
          <a:xfrm>
            <a:off x="10429160" y="6227643"/>
            <a:ext cx="17628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                 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1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18BF194-A19B-417F-BCB7-0D5F3B520833}"/>
              </a:ext>
            </a:extLst>
          </p:cNvPr>
          <p:cNvSpPr txBox="1">
            <a:spLocks/>
          </p:cNvSpPr>
          <p:nvPr/>
        </p:nvSpPr>
        <p:spPr>
          <a:xfrm>
            <a:off x="241385" y="1036944"/>
            <a:ext cx="11381969" cy="6200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ts val="2667"/>
              </a:lnSpc>
              <a:spcBef>
                <a:spcPct val="0"/>
              </a:spcBef>
              <a:buNone/>
              <a:defRPr sz="1800" kern="1200" cap="none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ru-RU" sz="2400" dirty="0">
                <a:solidFill>
                  <a:srgbClr val="002060"/>
                </a:solidFill>
                <a:latin typeface="Arial"/>
              </a:rPr>
              <a:t>Достижение низкого риска через 1 год терапии ассоциируется с благоприятным прогнозом независимо от исходного уровня риска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6A560D-A27E-4A8D-B38D-FBD9EDA3FB8F}"/>
              </a:ext>
            </a:extLst>
          </p:cNvPr>
          <p:cNvSpPr txBox="1">
            <a:spLocks/>
          </p:cNvSpPr>
          <p:nvPr/>
        </p:nvSpPr>
        <p:spPr>
          <a:xfrm>
            <a:off x="1847850" y="1186395"/>
            <a:ext cx="8498718" cy="55112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0033"/>
              </a:buClr>
              <a:buFont typeface="Arial" panose="020B0604020202020204" pitchFamily="34" charset="0"/>
              <a:buNone/>
              <a:defRPr sz="1400" kern="12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C0033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C0033"/>
              </a:buClr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1588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C0033"/>
              </a:buClr>
              <a:buFont typeface="Symbol" panose="05050102010706020507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C0033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003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64DD544-3442-41AB-9D6D-3430D4D8A7B5}"/>
              </a:ext>
            </a:extLst>
          </p:cNvPr>
          <p:cNvSpPr txBox="1">
            <a:spLocks/>
          </p:cNvSpPr>
          <p:nvPr/>
        </p:nvSpPr>
        <p:spPr>
          <a:xfrm>
            <a:off x="6654477" y="5828988"/>
            <a:ext cx="5417545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5882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32948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*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Категория риска определялась на основании следующих переменны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ФК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6MWD, NT-</a:t>
            </a:r>
            <a:r>
              <a:rPr kumimoji="0" lang="en-CA" sz="9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proBNP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результаты визуализирующих методом и гемодинамика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†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Медианный период наблюдения – 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 (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МКД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3–5) 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месяца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PAH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R: 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Шведский регистр легочной артериальной гипертензии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900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Kylhammar D</a:t>
            </a:r>
            <a:r>
              <a:rPr kumimoji="0" lang="en-CA" sz="9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et al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en-CA" sz="9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Eur Heart J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2017; </a:t>
            </a:r>
            <a:r>
              <a:rPr kumimoji="0" lang="ru-RU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электронная публикация до выхода в печать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0ECDD-21BF-4421-B9D9-429FEE5D8D15}"/>
              </a:ext>
            </a:extLst>
          </p:cNvPr>
          <p:cNvSpPr/>
          <p:nvPr/>
        </p:nvSpPr>
        <p:spPr>
          <a:xfrm>
            <a:off x="6856025" y="2213986"/>
            <a:ext cx="5014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0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Выживаемость по данным Шведского регистра</a:t>
            </a:r>
            <a:r>
              <a:rPr lang="ru-RU" b="1" kern="0" dirty="0">
                <a:solidFill>
                  <a:prstClr val="black"/>
                </a:solidFill>
              </a:rPr>
              <a:t> </a:t>
            </a:r>
            <a:r>
              <a:rPr lang="en-US" b="1" kern="0" dirty="0">
                <a:solidFill>
                  <a:prstClr val="black"/>
                </a:solidFill>
              </a:rPr>
              <a:t>SPAHR</a:t>
            </a:r>
            <a:r>
              <a:rPr kumimoji="0" lang="en-CA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2008–2016, </a:t>
            </a: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по категории риска</a:t>
            </a:r>
            <a:r>
              <a:rPr kumimoji="0" lang="en-CA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</a:t>
            </a:r>
            <a:r>
              <a:rPr kumimoji="0" lang="en-CA" sz="1800" b="1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F9E091B-6D45-44DC-BF0D-1E6AD7206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2741" y="1972909"/>
            <a:ext cx="6150264" cy="432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27A289-A030-4D0A-8000-6246E537F20D}"/>
              </a:ext>
            </a:extLst>
          </p:cNvPr>
          <p:cNvSpPr txBox="1"/>
          <p:nvPr/>
        </p:nvSpPr>
        <p:spPr>
          <a:xfrm rot="16200000">
            <a:off x="902012" y="3721690"/>
            <a:ext cx="1358064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Выживаемость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3C506-A09F-4110-9A29-128E6EBF3759}"/>
              </a:ext>
            </a:extLst>
          </p:cNvPr>
          <p:cNvSpPr txBox="1"/>
          <p:nvPr/>
        </p:nvSpPr>
        <p:spPr>
          <a:xfrm>
            <a:off x="571207" y="5463722"/>
            <a:ext cx="1799295" cy="2308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r" defTabSz="9140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Число в группе риска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0F49F9-231B-4306-9AB9-BBAE67E74934}"/>
              </a:ext>
            </a:extLst>
          </p:cNvPr>
          <p:cNvSpPr txBox="1"/>
          <p:nvPr/>
        </p:nvSpPr>
        <p:spPr>
          <a:xfrm>
            <a:off x="4090419" y="5463722"/>
            <a:ext cx="648879" cy="2308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0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Годы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D70FCD-10B4-4183-BCA8-0158CD5C80A1}"/>
              </a:ext>
            </a:extLst>
          </p:cNvPr>
          <p:cNvSpPr txBox="1"/>
          <p:nvPr/>
        </p:nvSpPr>
        <p:spPr>
          <a:xfrm>
            <a:off x="2381464" y="4323778"/>
            <a:ext cx="1653207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0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Логранговый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P&lt;0,001</a:t>
            </a:r>
            <a:endParaRPr kumimoji="0" lang="ru-RU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FFA77-5FE3-430F-9DBE-9D6C89E99DDA}"/>
              </a:ext>
            </a:extLst>
          </p:cNvPr>
          <p:cNvSpPr txBox="1"/>
          <p:nvPr/>
        </p:nvSpPr>
        <p:spPr>
          <a:xfrm>
            <a:off x="2753525" y="4567000"/>
            <a:ext cx="3062813" cy="6617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0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Стабильно низкий риск</a:t>
            </a:r>
          </a:p>
          <a:p>
            <a:pPr marL="0" marR="0" lvl="0" indent="0" defTabSz="9140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00" b="1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0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Улучшение до низкого риска</a:t>
            </a:r>
          </a:p>
          <a:p>
            <a:pPr marL="0" marR="0" lvl="0" indent="0" defTabSz="9140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00" b="1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0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Стабильно средний риск или высокий риск</a:t>
            </a:r>
          </a:p>
          <a:p>
            <a:pPr marL="0" marR="0" lvl="0" indent="0" defTabSz="9140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00" b="1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0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Ухудшение до среднего риска или до высокого риска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6365AA-93FC-465E-86DE-4C37A2F62D47}"/>
              </a:ext>
            </a:extLst>
          </p:cNvPr>
          <p:cNvSpPr/>
          <p:nvPr/>
        </p:nvSpPr>
        <p:spPr>
          <a:xfrm>
            <a:off x="7302210" y="3270814"/>
            <a:ext cx="3811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У пациентов из регистра SPAHR, у которых было достигнуто улучшение до низкого уровня риска смерти (или сохранялся стабильно низкий уровень риска смерти), было отмечено </a:t>
            </a:r>
            <a:r>
              <a:rPr lang="ru-RU" sz="1600" b="1" dirty="0"/>
              <a:t>улучшение выживаемости</a:t>
            </a:r>
            <a:r>
              <a:rPr lang="ru-RU" sz="1600" dirty="0"/>
              <a:t>.*†1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FA8F3593-41E4-4213-B072-575D752D7BB7}"/>
              </a:ext>
            </a:extLst>
          </p:cNvPr>
          <p:cNvSpPr/>
          <p:nvPr/>
        </p:nvSpPr>
        <p:spPr>
          <a:xfrm>
            <a:off x="7117647" y="3170318"/>
            <a:ext cx="3893654" cy="1777067"/>
          </a:xfrm>
          <a:prstGeom prst="wedgeRectCallo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527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rr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LAT" val="False"/>
  <p:tag name="NAME" val="1DoubleBoa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Chevr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Quater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alf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3Quater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ull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y4aXJ.Ff5sY0TDY1KLT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bRtboKRGSPR7y3VYAIs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ACTELION">
  <a:themeElements>
    <a:clrScheme name="DRGA OPSUMIT">
      <a:dk1>
        <a:sysClr val="windowText" lastClr="000000"/>
      </a:dk1>
      <a:lt1>
        <a:srgbClr val="FFFFFF"/>
      </a:lt1>
      <a:dk2>
        <a:srgbClr val="808285"/>
      </a:dk2>
      <a:lt2>
        <a:srgbClr val="5160AB"/>
      </a:lt2>
      <a:accent1>
        <a:srgbClr val="7E84C5"/>
      </a:accent1>
      <a:accent2>
        <a:srgbClr val="00B9CD"/>
      </a:accent2>
      <a:accent3>
        <a:srgbClr val="CC0033"/>
      </a:accent3>
      <a:accent4>
        <a:srgbClr val="808285"/>
      </a:accent4>
      <a:accent5>
        <a:srgbClr val="66D5E1"/>
      </a:accent5>
      <a:accent6>
        <a:srgbClr val="E06685"/>
      </a:accent6>
      <a:hlink>
        <a:srgbClr val="00B9CD"/>
      </a:hlink>
      <a:folHlink>
        <a:srgbClr val="CC0033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2.xml><?xml version="1.0" encoding="utf-8"?>
<a:theme xmlns:a="http://schemas.openxmlformats.org/drawingml/2006/main" name="2_BL5719_CF">
  <a:themeElements>
    <a:clrScheme name="Custom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08080"/>
      </a:accent6>
      <a:hlink>
        <a:srgbClr val="1C75BC"/>
      </a:hlink>
      <a:folHlink>
        <a:srgbClr val="349941"/>
      </a:folHlink>
    </a:clrScheme>
    <a:fontScheme name="CURRE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03479"/>
        </a:accent1>
        <a:accent2>
          <a:srgbClr val="00A0DF"/>
        </a:accent2>
        <a:accent3>
          <a:srgbClr val="1C75BC"/>
        </a:accent3>
        <a:accent4>
          <a:srgbClr val="349941"/>
        </a:accent4>
        <a:accent5>
          <a:srgbClr val="6EBD44"/>
        </a:accent5>
        <a:accent6>
          <a:srgbClr val="808080"/>
        </a:accent6>
        <a:hlink>
          <a:srgbClr val="1C75BC"/>
        </a:hlink>
        <a:folHlink>
          <a:srgbClr val="3499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/>
  <a:extLst>
    <a:ext uri="{05A4C25C-085E-4340-85A3-A5531E510DB2}">
      <thm15:themeFamily xmlns:thm15="http://schemas.microsoft.com/office/thememl/2012/main" name="BL5719_CF.potx" id="{3009095A-BD4E-4BC3-BA3C-2E771F55152B}" vid="{2D024BC3-C684-4DA9-8B28-5E99B4ADFBB9}"/>
    </a:ext>
  </a:extLst>
</a:theme>
</file>

<file path=ppt/theme/theme3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0033"/>
      </a:accent1>
      <a:accent2>
        <a:srgbClr val="5160AB"/>
      </a:accent2>
      <a:accent3>
        <a:srgbClr val="00B9CD"/>
      </a:accent3>
      <a:accent4>
        <a:srgbClr val="7E84C5"/>
      </a:accent4>
      <a:accent5>
        <a:srgbClr val="4472C4"/>
      </a:accent5>
      <a:accent6>
        <a:srgbClr val="00B050"/>
      </a:accent6>
      <a:hlink>
        <a:srgbClr val="FF0000"/>
      </a:hlink>
      <a:folHlink>
        <a:srgbClr val="FFC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FF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ACTELION">
  <a:themeElements>
    <a:clrScheme name="Custom 6">
      <a:dk1>
        <a:sysClr val="windowText" lastClr="000000"/>
      </a:dk1>
      <a:lt1>
        <a:srgbClr val="FFFFFF"/>
      </a:lt1>
      <a:dk2>
        <a:srgbClr val="006F44"/>
      </a:dk2>
      <a:lt2>
        <a:srgbClr val="FFD100"/>
      </a:lt2>
      <a:accent1>
        <a:srgbClr val="5F7577"/>
      </a:accent1>
      <a:accent2>
        <a:srgbClr val="80B69D"/>
      </a:accent2>
      <a:accent3>
        <a:srgbClr val="006F44"/>
      </a:accent3>
      <a:accent4>
        <a:srgbClr val="FFD000"/>
      </a:accent4>
      <a:accent5>
        <a:srgbClr val="2C5D73"/>
      </a:accent5>
      <a:accent6>
        <a:srgbClr val="569BBE"/>
      </a:accent6>
      <a:hlink>
        <a:srgbClr val="006F44"/>
      </a:hlink>
      <a:folHlink>
        <a:srgbClr val="006F44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4F5"/>
        </a:solidFill>
        <a:ln>
          <a:noFill/>
        </a:ln>
      </a:spPr>
      <a:bodyPr vert="horz" wrap="square" lIns="180000" tIns="45720" rIns="91440" bIns="45720" numCol="1" anchor="ctr" anchorCtr="0" compatLnSpc="1">
        <a:prstTxWarp prst="textNoShape">
          <a:avLst/>
        </a:prstTxWarp>
      </a:bodyPr>
      <a:lstStyle>
        <a:defPPr>
          <a:defRPr sz="1400" baseline="30000" dirty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5.xml><?xml version="1.0" encoding="utf-8"?>
<a:theme xmlns:a="http://schemas.openxmlformats.org/drawingml/2006/main" name="2_ACTELION">
  <a:themeElements>
    <a:clrScheme name="DRGA OPSUMIT">
      <a:dk1>
        <a:sysClr val="windowText" lastClr="000000"/>
      </a:dk1>
      <a:lt1>
        <a:srgbClr val="FFFFFF"/>
      </a:lt1>
      <a:dk2>
        <a:srgbClr val="808285"/>
      </a:dk2>
      <a:lt2>
        <a:srgbClr val="5160AB"/>
      </a:lt2>
      <a:accent1>
        <a:srgbClr val="7E84C5"/>
      </a:accent1>
      <a:accent2>
        <a:srgbClr val="00B9CD"/>
      </a:accent2>
      <a:accent3>
        <a:srgbClr val="CC0033"/>
      </a:accent3>
      <a:accent4>
        <a:srgbClr val="808285"/>
      </a:accent4>
      <a:accent5>
        <a:srgbClr val="66D5E1"/>
      </a:accent5>
      <a:accent6>
        <a:srgbClr val="E06685"/>
      </a:accent6>
      <a:hlink>
        <a:srgbClr val="00B9CD"/>
      </a:hlink>
      <a:folHlink>
        <a:srgbClr val="CC0033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6.xml><?xml version="1.0" encoding="utf-8"?>
<a:theme xmlns:a="http://schemas.openxmlformats.org/drawingml/2006/main" name="3_ACTELION">
  <a:themeElements>
    <a:clrScheme name="DRGA OPSUMIT">
      <a:dk1>
        <a:sysClr val="windowText" lastClr="000000"/>
      </a:dk1>
      <a:lt1>
        <a:srgbClr val="FFFFFF"/>
      </a:lt1>
      <a:dk2>
        <a:srgbClr val="808285"/>
      </a:dk2>
      <a:lt2>
        <a:srgbClr val="5160AB"/>
      </a:lt2>
      <a:accent1>
        <a:srgbClr val="7E84C5"/>
      </a:accent1>
      <a:accent2>
        <a:srgbClr val="00B9CD"/>
      </a:accent2>
      <a:accent3>
        <a:srgbClr val="CC0033"/>
      </a:accent3>
      <a:accent4>
        <a:srgbClr val="808285"/>
      </a:accent4>
      <a:accent5>
        <a:srgbClr val="66D5E1"/>
      </a:accent5>
      <a:accent6>
        <a:srgbClr val="E06685"/>
      </a:accent6>
      <a:hlink>
        <a:srgbClr val="00B9CD"/>
      </a:hlink>
      <a:folHlink>
        <a:srgbClr val="CC0033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7.xml><?xml version="1.0" encoding="utf-8"?>
<a:theme xmlns:a="http://schemas.openxmlformats.org/drawingml/2006/main" name="4_ACTELION">
  <a:themeElements>
    <a:clrScheme name="Custom 6">
      <a:dk1>
        <a:sysClr val="windowText" lastClr="000000"/>
      </a:dk1>
      <a:lt1>
        <a:srgbClr val="FFFFFF"/>
      </a:lt1>
      <a:dk2>
        <a:srgbClr val="006F44"/>
      </a:dk2>
      <a:lt2>
        <a:srgbClr val="FFD100"/>
      </a:lt2>
      <a:accent1>
        <a:srgbClr val="5F7577"/>
      </a:accent1>
      <a:accent2>
        <a:srgbClr val="80B69D"/>
      </a:accent2>
      <a:accent3>
        <a:srgbClr val="006F44"/>
      </a:accent3>
      <a:accent4>
        <a:srgbClr val="FFD000"/>
      </a:accent4>
      <a:accent5>
        <a:srgbClr val="2C5D73"/>
      </a:accent5>
      <a:accent6>
        <a:srgbClr val="569BBE"/>
      </a:accent6>
      <a:hlink>
        <a:srgbClr val="006F44"/>
      </a:hlink>
      <a:folHlink>
        <a:srgbClr val="006F44"/>
      </a:folHlink>
    </a:clrScheme>
    <a:fontScheme name="ACT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4F5"/>
        </a:solidFill>
        <a:ln>
          <a:noFill/>
        </a:ln>
      </a:spPr>
      <a:bodyPr vert="horz" wrap="square" lIns="180000" tIns="45720" rIns="91440" bIns="45720" numCol="1" anchor="ctr" anchorCtr="0" compatLnSpc="1">
        <a:prstTxWarp prst="textNoShape">
          <a:avLst/>
        </a:prstTxWarp>
      </a:bodyPr>
      <a:lstStyle>
        <a:defPPr>
          <a:defRPr sz="1400" baseline="30000" dirty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>
    <a:extraClrScheme>
      <a:clrScheme name="Actelion - Scarlet">
        <a:dk1>
          <a:sysClr val="windowText" lastClr="000000"/>
        </a:dk1>
        <a:lt1>
          <a:srgbClr val="FFFFFF"/>
        </a:lt1>
        <a:dk2>
          <a:srgbClr val="CF392A"/>
        </a:dk2>
        <a:lt2>
          <a:srgbClr val="611205"/>
        </a:lt2>
        <a:accent1>
          <a:srgbClr val="CF392A"/>
        </a:accent1>
        <a:accent2>
          <a:srgbClr val="F99900"/>
        </a:accent2>
        <a:accent3>
          <a:srgbClr val="75B843"/>
        </a:accent3>
        <a:accent4>
          <a:srgbClr val="319F86"/>
        </a:accent4>
        <a:accent5>
          <a:srgbClr val="28AFB5"/>
        </a:accent5>
        <a:accent6>
          <a:srgbClr val="2199B9"/>
        </a:accent6>
        <a:hlink>
          <a:srgbClr val="CF392A"/>
        </a:hlink>
        <a:folHlink>
          <a:srgbClr val="611205"/>
        </a:folHlink>
      </a:clrScheme>
    </a:extraClrScheme>
    <a:extraClrScheme>
      <a:clrScheme name="Actelion - Honey">
        <a:dk1>
          <a:sysClr val="windowText" lastClr="000000"/>
        </a:dk1>
        <a:lt1>
          <a:srgbClr val="FFFFFF"/>
        </a:lt1>
        <a:dk2>
          <a:srgbClr val="F99900"/>
        </a:dk2>
        <a:lt2>
          <a:srgbClr val="5B340B"/>
        </a:lt2>
        <a:accent1>
          <a:srgbClr val="F99900"/>
        </a:accent1>
        <a:accent2>
          <a:srgbClr val="75B843"/>
        </a:accent2>
        <a:accent3>
          <a:srgbClr val="319F86"/>
        </a:accent3>
        <a:accent4>
          <a:srgbClr val="28AFB5"/>
        </a:accent4>
        <a:accent5>
          <a:srgbClr val="2199B9"/>
        </a:accent5>
        <a:accent6>
          <a:srgbClr val="40539C"/>
        </a:accent6>
        <a:hlink>
          <a:srgbClr val="F99900"/>
        </a:hlink>
        <a:folHlink>
          <a:srgbClr val="5B340B"/>
        </a:folHlink>
      </a:clrScheme>
    </a:extraClrScheme>
    <a:extraClrScheme>
      <a:clrScheme name="Actelion - Mint">
        <a:dk1>
          <a:sysClr val="windowText" lastClr="000000"/>
        </a:dk1>
        <a:lt1>
          <a:srgbClr val="FFFFFF"/>
        </a:lt1>
        <a:dk2>
          <a:srgbClr val="75B843"/>
        </a:dk2>
        <a:lt2>
          <a:srgbClr val="122814"/>
        </a:lt2>
        <a:accent1>
          <a:srgbClr val="75B843"/>
        </a:accent1>
        <a:accent2>
          <a:srgbClr val="319F86"/>
        </a:accent2>
        <a:accent3>
          <a:srgbClr val="28AFB5"/>
        </a:accent3>
        <a:accent4>
          <a:srgbClr val="2199B9"/>
        </a:accent4>
        <a:accent5>
          <a:srgbClr val="40539C"/>
        </a:accent5>
        <a:accent6>
          <a:srgbClr val="6C3896"/>
        </a:accent6>
        <a:hlink>
          <a:srgbClr val="75B843"/>
        </a:hlink>
        <a:folHlink>
          <a:srgbClr val="122814"/>
        </a:folHlink>
      </a:clrScheme>
    </a:extraClrScheme>
    <a:extraClrScheme>
      <a:clrScheme name="Actelion - Teal">
        <a:dk1>
          <a:sysClr val="windowText" lastClr="000000"/>
        </a:dk1>
        <a:lt1>
          <a:srgbClr val="FFFFFF"/>
        </a:lt1>
        <a:dk2>
          <a:srgbClr val="319F86"/>
        </a:dk2>
        <a:lt2>
          <a:srgbClr val="003A2D"/>
        </a:lt2>
        <a:accent1>
          <a:srgbClr val="319F86"/>
        </a:accent1>
        <a:accent2>
          <a:srgbClr val="28AFB5"/>
        </a:accent2>
        <a:accent3>
          <a:srgbClr val="2199B9"/>
        </a:accent3>
        <a:accent4>
          <a:srgbClr val="40539C"/>
        </a:accent4>
        <a:accent5>
          <a:srgbClr val="6C3896"/>
        </a:accent5>
        <a:accent6>
          <a:srgbClr val="6F205A"/>
        </a:accent6>
        <a:hlink>
          <a:srgbClr val="319F86"/>
        </a:hlink>
        <a:folHlink>
          <a:srgbClr val="003A2D"/>
        </a:folHlink>
      </a:clrScheme>
    </a:extraClrScheme>
    <a:extraClrScheme>
      <a:clrScheme name="Actelion - Turquoise">
        <a:dk1>
          <a:sysClr val="windowText" lastClr="000000"/>
        </a:dk1>
        <a:lt1>
          <a:srgbClr val="FFFFFF"/>
        </a:lt1>
        <a:dk2>
          <a:srgbClr val="28AFB5"/>
        </a:dk2>
        <a:lt2>
          <a:srgbClr val="002C2E"/>
        </a:lt2>
        <a:accent1>
          <a:srgbClr val="28AFB5"/>
        </a:accent1>
        <a:accent2>
          <a:srgbClr val="2199B9"/>
        </a:accent2>
        <a:accent3>
          <a:srgbClr val="40539C"/>
        </a:accent3>
        <a:accent4>
          <a:srgbClr val="6C3896"/>
        </a:accent4>
        <a:accent5>
          <a:srgbClr val="6F205A"/>
        </a:accent5>
        <a:accent6>
          <a:srgbClr val="8F0F4A"/>
        </a:accent6>
        <a:hlink>
          <a:srgbClr val="28AFB5"/>
        </a:hlink>
        <a:folHlink>
          <a:srgbClr val="002C2E"/>
        </a:folHlink>
      </a:clrScheme>
    </a:extraClrScheme>
    <a:extraClrScheme>
      <a:clrScheme name="Actelion - Azure">
        <a:dk1>
          <a:sysClr val="windowText" lastClr="000000"/>
        </a:dk1>
        <a:lt1>
          <a:srgbClr val="FFFFFF"/>
        </a:lt1>
        <a:dk2>
          <a:srgbClr val="2199B9"/>
        </a:dk2>
        <a:lt2>
          <a:srgbClr val="00273F"/>
        </a:lt2>
        <a:accent1>
          <a:srgbClr val="2199B9"/>
        </a:accent1>
        <a:accent2>
          <a:srgbClr val="40539C"/>
        </a:accent2>
        <a:accent3>
          <a:srgbClr val="6C3896"/>
        </a:accent3>
        <a:accent4>
          <a:srgbClr val="6F205A"/>
        </a:accent4>
        <a:accent5>
          <a:srgbClr val="8F0F4A"/>
        </a:accent5>
        <a:accent6>
          <a:srgbClr val="CF392A"/>
        </a:accent6>
        <a:hlink>
          <a:srgbClr val="2199B9"/>
        </a:hlink>
        <a:folHlink>
          <a:srgbClr val="00273F"/>
        </a:folHlink>
      </a:clrScheme>
    </a:extraClrScheme>
    <a:extraClrScheme>
      <a:clrScheme name="Actelion - Indigo">
        <a:dk1>
          <a:sysClr val="windowText" lastClr="000000"/>
        </a:dk1>
        <a:lt1>
          <a:srgbClr val="FFFFFF"/>
        </a:lt1>
        <a:dk2>
          <a:srgbClr val="40539C"/>
        </a:dk2>
        <a:lt2>
          <a:srgbClr val="0F2439"/>
        </a:lt2>
        <a:accent1>
          <a:srgbClr val="40539C"/>
        </a:accent1>
        <a:accent2>
          <a:srgbClr val="6C3896"/>
        </a:accent2>
        <a:accent3>
          <a:srgbClr val="6F205A"/>
        </a:accent3>
        <a:accent4>
          <a:srgbClr val="8F0F4A"/>
        </a:accent4>
        <a:accent5>
          <a:srgbClr val="CF392A"/>
        </a:accent5>
        <a:accent6>
          <a:srgbClr val="F99900"/>
        </a:accent6>
        <a:hlink>
          <a:srgbClr val="40539C"/>
        </a:hlink>
        <a:folHlink>
          <a:srgbClr val="0F2439"/>
        </a:folHlink>
      </a:clrScheme>
    </a:extraClrScheme>
    <a:extraClrScheme>
      <a:clrScheme name="Actelion - Violet">
        <a:dk1>
          <a:sysClr val="windowText" lastClr="000000"/>
        </a:dk1>
        <a:lt1>
          <a:srgbClr val="FFFFFF"/>
        </a:lt1>
        <a:dk2>
          <a:srgbClr val="6C3896"/>
        </a:dk2>
        <a:lt2>
          <a:srgbClr val="2F173A"/>
        </a:lt2>
        <a:accent1>
          <a:srgbClr val="6C3896"/>
        </a:accent1>
        <a:accent2>
          <a:srgbClr val="6F205A"/>
        </a:accent2>
        <a:accent3>
          <a:srgbClr val="8F0F4A"/>
        </a:accent3>
        <a:accent4>
          <a:srgbClr val="CF392A"/>
        </a:accent4>
        <a:accent5>
          <a:srgbClr val="F99900"/>
        </a:accent5>
        <a:accent6>
          <a:srgbClr val="75B843"/>
        </a:accent6>
        <a:hlink>
          <a:srgbClr val="6C3896"/>
        </a:hlink>
        <a:folHlink>
          <a:srgbClr val="2F173A"/>
        </a:folHlink>
      </a:clrScheme>
    </a:extraClrScheme>
    <a:extraClrScheme>
      <a:clrScheme name="Actelion - Plum">
        <a:dk1>
          <a:sysClr val="windowText" lastClr="000000"/>
        </a:dk1>
        <a:lt1>
          <a:srgbClr val="FFFFFF"/>
        </a:lt1>
        <a:dk2>
          <a:srgbClr val="6F205A"/>
        </a:dk2>
        <a:lt2>
          <a:srgbClr val="3B1626"/>
        </a:lt2>
        <a:accent1>
          <a:srgbClr val="6F205A"/>
        </a:accent1>
        <a:accent2>
          <a:srgbClr val="8F0F4A"/>
        </a:accent2>
        <a:accent3>
          <a:srgbClr val="CF392A"/>
        </a:accent3>
        <a:accent4>
          <a:srgbClr val="F99900"/>
        </a:accent4>
        <a:accent5>
          <a:srgbClr val="75B843"/>
        </a:accent5>
        <a:accent6>
          <a:srgbClr val="319F86"/>
        </a:accent6>
        <a:hlink>
          <a:srgbClr val="6F205A"/>
        </a:hlink>
        <a:folHlink>
          <a:srgbClr val="3B1626"/>
        </a:folHlink>
      </a:clrScheme>
    </a:extraClrScheme>
    <a:extraClrScheme>
      <a:clrScheme name="Actelion - Grape">
        <a:dk1>
          <a:sysClr val="windowText" lastClr="000000"/>
        </a:dk1>
        <a:lt1>
          <a:srgbClr val="FFFFFF"/>
        </a:lt1>
        <a:dk2>
          <a:srgbClr val="8F0F4A"/>
        </a:dk2>
        <a:lt2>
          <a:srgbClr val="370918"/>
        </a:lt2>
        <a:accent1>
          <a:srgbClr val="8F0F4A"/>
        </a:accent1>
        <a:accent2>
          <a:srgbClr val="CF392A"/>
        </a:accent2>
        <a:accent3>
          <a:srgbClr val="F99900"/>
        </a:accent3>
        <a:accent4>
          <a:srgbClr val="75B843"/>
        </a:accent4>
        <a:accent5>
          <a:srgbClr val="319F86"/>
        </a:accent5>
        <a:accent6>
          <a:srgbClr val="28AFB5"/>
        </a:accent6>
        <a:hlink>
          <a:srgbClr val="8F0F4A"/>
        </a:hlink>
        <a:folHlink>
          <a:srgbClr val="370918"/>
        </a:folHlink>
      </a:clrScheme>
    </a:extraClrScheme>
  </a:extraClrSchemeLst>
  <a:extLst>
    <a:ext uri="{05A4C25C-085E-4340-85A3-A5531E510DB2}">
      <thm15:themeFamily xmlns:thm15="http://schemas.microsoft.com/office/thememl/2012/main" name="Actelion169_20170614(2).potx" id="{F84BF83A-8BCE-41EF-8AE4-200FCDD499D3}" vid="{C93DE386-145D-4DC1-8650-39409A48715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11782</TotalTime>
  <Words>3116</Words>
  <Application>Microsoft Office PowerPoint</Application>
  <PresentationFormat>Widescreen</PresentationFormat>
  <Paragraphs>496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Cambria</vt:lpstr>
      <vt:lpstr>Museo Sans Cyrl 100</vt:lpstr>
      <vt:lpstr>Noto Sans Symbols</vt:lpstr>
      <vt:lpstr>Symbol</vt:lpstr>
      <vt:lpstr>Tahoma</vt:lpstr>
      <vt:lpstr>Times New Roman</vt:lpstr>
      <vt:lpstr>Verdana</vt:lpstr>
      <vt:lpstr>Wingdings</vt:lpstr>
      <vt:lpstr>ACTELION</vt:lpstr>
      <vt:lpstr>2_BL5719_CF</vt:lpstr>
      <vt:lpstr>1_Office Theme</vt:lpstr>
      <vt:lpstr>1_ACTELION</vt:lpstr>
      <vt:lpstr>2_ACTELION</vt:lpstr>
      <vt:lpstr>3_ACTELION</vt:lpstr>
      <vt:lpstr>4_ACTELION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доклада</dc:title>
  <dc:creator>Zhulneva, Julia [JACRU]</dc:creator>
  <cp:lastModifiedBy>Askarova, Azhar [JACKZ]</cp:lastModifiedBy>
  <cp:revision>233</cp:revision>
  <dcterms:created xsi:type="dcterms:W3CDTF">2020-04-22T15:20:30Z</dcterms:created>
  <dcterms:modified xsi:type="dcterms:W3CDTF">2021-08-10T05:06:27Z</dcterms:modified>
</cp:coreProperties>
</file>