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68" r:id="rId4"/>
    <p:sldId id="272" r:id="rId5"/>
    <p:sldId id="269" r:id="rId6"/>
    <p:sldId id="274" r:id="rId7"/>
    <p:sldId id="276" r:id="rId8"/>
    <p:sldId id="275" r:id="rId9"/>
    <p:sldId id="277" r:id="rId10"/>
    <p:sldId id="278" r:id="rId11"/>
    <p:sldId id="279" r:id="rId12"/>
    <p:sldId id="286" r:id="rId13"/>
    <p:sldId id="280" r:id="rId14"/>
    <p:sldId id="281" r:id="rId15"/>
    <p:sldId id="287" r:id="rId16"/>
    <p:sldId id="282" r:id="rId17"/>
    <p:sldId id="285" r:id="rId18"/>
    <p:sldId id="270" r:id="rId19"/>
    <p:sldId id="267" r:id="rId20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8"/>
    <p:restoredTop sz="81585"/>
  </p:normalViewPr>
  <p:slideViewPr>
    <p:cSldViewPr snapToGrid="0">
      <p:cViewPr varScale="1">
        <p:scale>
          <a:sx n="155" d="100"/>
          <a:sy n="155" d="100"/>
        </p:scale>
        <p:origin x="7136" y="192"/>
      </p:cViewPr>
      <p:guideLst>
        <p:guide orient="horz" pos="2380"/>
        <p:guide pos="317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17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6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en-US" dirty="0"/>
              <a:t>Machine Learning </a:t>
            </a:r>
            <a:r>
              <a:rPr lang="ko-KR" altLang="en-US" dirty="0"/>
              <a:t>기초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EDBA6-FA79-3048-8F62-3C28AAA20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26F3-DA44-0F40-B2B0-461B045655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3D7752-3190-7549-8A0C-52D7B503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오차함수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sz="2800" dirty="0"/>
              <a:t>Error Function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4FA16-A29A-6549-9445-6D4144E6E77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71D46-DB69-A547-B89E-DADF7DFE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51" y="1538673"/>
            <a:ext cx="5565198" cy="4343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99109-9512-4343-A101-224FF65B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81" y="5992238"/>
            <a:ext cx="4193938" cy="12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0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A5558-A421-4D40-998D-B5396D3464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645B-DC6A-6C4B-A46E-8456E7582D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DFC54-512A-5D4A-86A7-6365DF1E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과소적합</a:t>
            </a:r>
            <a:r>
              <a:rPr lang="en-US" altLang="ko-KR" sz="2800" dirty="0"/>
              <a:t>(</a:t>
            </a:r>
            <a:r>
              <a:rPr lang="en-US" sz="2800" dirty="0"/>
              <a:t>Under-fitting</a:t>
            </a:r>
            <a:r>
              <a:rPr lang="en-US" altLang="ko-KR" sz="2800" dirty="0"/>
              <a:t>)</a:t>
            </a:r>
            <a:r>
              <a:rPr lang="ko-KR" altLang="en-US" sz="2800" dirty="0"/>
              <a:t>과 </a:t>
            </a:r>
            <a:r>
              <a:rPr lang="ko-KR" altLang="en-US" sz="2800" dirty="0" err="1"/>
              <a:t>과대적합</a:t>
            </a:r>
            <a:r>
              <a:rPr lang="en-US" altLang="ko-KR" sz="2800" dirty="0"/>
              <a:t>(</a:t>
            </a:r>
            <a:r>
              <a:rPr lang="en-US" sz="2800" dirty="0"/>
              <a:t>Over-fitting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4DE0C-417E-8943-ABD3-2DDDD8AA46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6DACE-EC9F-BB40-AA70-E0EFBACD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83" y="1702397"/>
            <a:ext cx="7451933" cy="55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51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A5558-A421-4D40-998D-B5396D3464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645B-DC6A-6C4B-A46E-8456E7582D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DFC54-512A-5D4A-86A7-6365DF1E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과소적합</a:t>
            </a:r>
            <a:r>
              <a:rPr lang="en-US" altLang="ko-KR" sz="2800" dirty="0"/>
              <a:t>(</a:t>
            </a:r>
            <a:r>
              <a:rPr lang="en-US" sz="2800" dirty="0"/>
              <a:t>Under-fitting</a:t>
            </a:r>
            <a:r>
              <a:rPr lang="en-US" altLang="ko-KR" sz="2800" dirty="0"/>
              <a:t>)</a:t>
            </a:r>
            <a:r>
              <a:rPr lang="ko-KR" altLang="en-US" sz="2800" dirty="0"/>
              <a:t>과 </a:t>
            </a:r>
            <a:r>
              <a:rPr lang="ko-KR" altLang="en-US" sz="2800" dirty="0" err="1"/>
              <a:t>과대적합</a:t>
            </a:r>
            <a:r>
              <a:rPr lang="en-US" altLang="ko-KR" sz="2800" dirty="0"/>
              <a:t>(</a:t>
            </a:r>
            <a:r>
              <a:rPr lang="en-US" sz="2800" dirty="0"/>
              <a:t>Over-fitting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4DE0C-417E-8943-ABD3-2DDDD8AA46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DEEBB-8DF7-C34C-986A-972F7E02F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70" y="1756754"/>
            <a:ext cx="2605559" cy="547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13A39-BE77-3E48-B278-1A550BD6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57" y="2388734"/>
            <a:ext cx="6039383" cy="43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275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72750-4CFA-344B-928B-D8F4BEA9AF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7751-D299-BE42-BF7F-0CE879B18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954BF0-DCA5-854B-AA67-034D3411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 = 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D1C2-CB8F-0947-A9B0-D7078D14DCA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06D0F-ED08-3C4D-BBAA-5F3C56A4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673"/>
            <a:ext cx="10071100" cy="37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37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0D192B-9DD9-9345-AE84-370C1701B0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605C-34E4-9E4E-95EB-FAFB8F7CC7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9CC3C-8DFA-F44F-A40A-21BD15A9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규제화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sz="2800" dirty="0"/>
              <a:t>Regularization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6BD0-204B-1141-A771-B21CDBB26EA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B0798-3D39-FE4E-90C5-7133E2F0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07" y="1965618"/>
            <a:ext cx="6376086" cy="41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11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0D192B-9DD9-9345-AE84-370C1701B0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605C-34E4-9E4E-95EB-FAFB8F7CC7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9CC3C-8DFA-F44F-A40A-21BD15A9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규제화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en-US" sz="2800" dirty="0"/>
              <a:t>Regularization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6BD0-204B-1141-A771-B21CDBB26EA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A85FA-F7F3-564D-BA02-D957CB68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673"/>
            <a:ext cx="10071100" cy="3648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01359-A8DB-BD41-A530-3989116A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7" y="5395777"/>
            <a:ext cx="5035550" cy="102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C0D41-28CD-5049-8F38-8ADB53B9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7" y="6632302"/>
            <a:ext cx="4272897" cy="3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09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473CF5-F361-9641-AD50-45A9B06319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7FBB-DA6B-BC47-A5FC-5F3989E7BB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D765E4-96CD-6344-A26B-0BB256E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= 9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  <a:r>
              <a:rPr lang="ko-KR" altLang="en-US" dirty="0" err="1"/>
              <a:t>계수값들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4D23B-6681-9742-9F1D-46E9E4D450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F90D7-EB4E-BE42-9073-17A16C90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78" y="1831424"/>
            <a:ext cx="6401343" cy="44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17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473CF5-F361-9641-AD50-45A9B06319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522484"/>
            <a:ext cx="9342788" cy="5367623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기초</a:t>
            </a:r>
            <a:endParaRPr lang="en-US" altLang="ko-KR" dirty="0"/>
          </a:p>
          <a:p>
            <a:pPr lvl="1"/>
            <a:r>
              <a:rPr lang="ko-KR" altLang="en-US" dirty="0" err="1"/>
              <a:t>확률이론</a:t>
            </a:r>
            <a:endParaRPr lang="en-US" altLang="ko-KR" dirty="0"/>
          </a:p>
          <a:p>
            <a:pPr lvl="1"/>
            <a:r>
              <a:rPr lang="ko-KR" altLang="en-US" dirty="0" err="1"/>
              <a:t>결정이론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프로젝트 처음부터 끝까지</a:t>
            </a:r>
            <a:endParaRPr lang="en-US" altLang="ko-KR" dirty="0"/>
          </a:p>
          <a:p>
            <a:pPr lvl="1"/>
            <a:r>
              <a:rPr lang="ko-KR" altLang="en-US" dirty="0"/>
              <a:t>데이터시각화</a:t>
            </a:r>
            <a:endParaRPr lang="en-US" altLang="ko-KR" dirty="0"/>
          </a:p>
          <a:p>
            <a:pPr lvl="1"/>
            <a:r>
              <a:rPr lang="ko-KR" altLang="en-US" dirty="0" err="1"/>
              <a:t>데이터가공</a:t>
            </a:r>
            <a:endParaRPr lang="en-US" altLang="ko-KR" dirty="0"/>
          </a:p>
          <a:p>
            <a:pPr lvl="1"/>
            <a:r>
              <a:rPr lang="ko-KR" altLang="en-US" dirty="0" err="1"/>
              <a:t>모델학습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선형대수 복습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확률분포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선형회귀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선형분류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7FBB-DA6B-BC47-A5FC-5F3989E7BB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D765E4-96CD-6344-A26B-0BB256E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수업계획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4D23B-6681-9742-9F1D-46E9E4D450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6960508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07AC-8777-1543-B78B-5270097F97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965618"/>
            <a:ext cx="9342788" cy="1678408"/>
          </a:xfrm>
        </p:spPr>
        <p:txBody>
          <a:bodyPr/>
          <a:lstStyle/>
          <a:p>
            <a:r>
              <a:rPr lang="en-US" sz="2400" dirty="0"/>
              <a:t>Pattern Recognition and Machine Learning by Christopher Bishop</a:t>
            </a:r>
          </a:p>
          <a:p>
            <a:r>
              <a:rPr lang="en-US" sz="2400" dirty="0"/>
              <a:t>Deep Learning by Ian Goodfellow, </a:t>
            </a:r>
            <a:r>
              <a:rPr lang="en-US" sz="2400" dirty="0" err="1"/>
              <a:t>Yoshua</a:t>
            </a:r>
            <a:r>
              <a:rPr lang="en-US" sz="2400" dirty="0"/>
              <a:t> </a:t>
            </a:r>
            <a:r>
              <a:rPr lang="en-US" sz="2400" dirty="0" err="1"/>
              <a:t>Bengio</a:t>
            </a:r>
            <a:r>
              <a:rPr lang="en-US" sz="2400" dirty="0"/>
              <a:t> and Aaron Courville</a:t>
            </a:r>
          </a:p>
          <a:p>
            <a:r>
              <a:rPr lang="en-US" sz="2400" dirty="0"/>
              <a:t>Hands-On Machine Learning with Scikit-Learn, </a:t>
            </a:r>
            <a:r>
              <a:rPr lang="en-US" sz="2400" dirty="0" err="1"/>
              <a:t>Keras</a:t>
            </a:r>
            <a:r>
              <a:rPr lang="en-US" sz="2400" dirty="0"/>
              <a:t>, and TensorFlow (2nd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4CC7D-4AB2-8D4A-8596-3DB97FC1A3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F23DFB-4EBF-5240-9D0B-E8A9D84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교재소개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4E2DE-2CA3-5844-9B82-9CED5F0539C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8309985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타이틀에 관련된 간략한 설명 문구 등 기타 내용 입력하세요.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950188">
              <a:spcBef>
                <a:spcPts val="1000"/>
              </a:spcBef>
              <a:defRPr sz="1300"/>
            </a:pPr>
            <a:endParaRPr dirty="0"/>
          </a:p>
        </p:txBody>
      </p:sp>
      <p:sp>
        <p:nvSpPr>
          <p:cNvPr id="107" name="타이틀을 입력하세요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08" name="강의 제목 혹은 현재 목차를 입력하세요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56090">
              <a:defRPr sz="1152"/>
            </a:pPr>
            <a:r>
              <a:rPr lang="en-US" sz="1200" dirty="0"/>
              <a:t>Machine Learning </a:t>
            </a:r>
            <a:r>
              <a:rPr lang="ko-KR" altLang="en-US" sz="1200" dirty="0"/>
              <a:t>소개</a:t>
            </a:r>
            <a:endParaRPr sz="1200" dirty="0"/>
          </a:p>
        </p:txBody>
      </p:sp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83911" y="364906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F221-0116-3448-ABA3-4F2524A6A2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D1DC7-D4B4-6540-822F-89CDD12C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747417"/>
            <a:ext cx="8229600" cy="17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238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6B549-A2AE-2B49-B574-FAF2EC2E46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4BA8-4DD4-6146-A010-1F8AA4DAA4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034B09-7A8A-9143-9D16-8ADBB3FE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숫자 인식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D9FB9-A96A-1C48-ADDB-0B54DAAFC5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Machine Learning </a:t>
            </a:r>
            <a:r>
              <a:rPr lang="ko-KR" altLang="en-US" sz="1200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C2482-2DD3-A94F-BD6F-E2FB95CF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651449"/>
            <a:ext cx="6692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E6EAA-693D-9245-9420-118500875CA3}"/>
              </a:ext>
            </a:extLst>
          </p:cNvPr>
          <p:cNvSpPr txBox="1"/>
          <p:nvPr/>
        </p:nvSpPr>
        <p:spPr>
          <a:xfrm>
            <a:off x="4739952" y="5924726"/>
            <a:ext cx="79310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x? t?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5604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64BE-2D65-494B-8566-D203D8AFA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AE50E0-61A3-A149-BA9B-3F30358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숫자 인식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2F61E-EF62-EE4A-8F41-497184FF908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Machine Learning </a:t>
            </a:r>
            <a:r>
              <a:rPr lang="ko-KR" altLang="en-US" sz="1200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0D4EA-1233-D849-A6DC-BFA38A8F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5" y="1747417"/>
            <a:ext cx="1635118" cy="168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A58BE-7B9C-E241-A207-AC42E89BB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04" y="1857242"/>
            <a:ext cx="6672021" cy="47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921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90D2-3A93-324D-A7F0-AD358062B7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F3E1EF-1897-C14A-ABBB-AA9ED5C4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학습데이터</a:t>
            </a:r>
            <a:r>
              <a:rPr lang="en-US" altLang="ko-KR" dirty="0"/>
              <a:t> (training set)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7BEE-5A6A-524F-A37E-7B70EFF74B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Machine Learning </a:t>
            </a:r>
            <a:r>
              <a:rPr lang="ko-KR" altLang="en-US" sz="1200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35CD8-1994-4E45-814A-1B279D58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85" y="1686650"/>
            <a:ext cx="5037729" cy="49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91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96D5DD-39C6-5749-BD20-12725C1D68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965618"/>
            <a:ext cx="9342788" cy="4459682"/>
          </a:xfrm>
        </p:spPr>
        <p:txBody>
          <a:bodyPr/>
          <a:lstStyle/>
          <a:p>
            <a:r>
              <a:rPr lang="ko-KR" altLang="en-US" sz="2000" dirty="0" err="1"/>
              <a:t>학습단계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sz="2000" dirty="0"/>
              <a:t>training or learning phase): </a:t>
            </a:r>
            <a:r>
              <a:rPr lang="ko-KR" altLang="en-US" sz="2000" dirty="0"/>
              <a:t>함수 </a:t>
            </a:r>
            <a:r>
              <a:rPr lang="en-US" sz="2000" dirty="0"/>
              <a:t>y(x)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학습데이터에 기반해 결정하는 단계</a:t>
            </a:r>
          </a:p>
          <a:p>
            <a:r>
              <a:rPr lang="ko-KR" altLang="en-US" sz="2000" dirty="0" err="1"/>
              <a:t>시험셋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sz="2000" dirty="0"/>
              <a:t>test set): </a:t>
            </a:r>
            <a:r>
              <a:rPr lang="ko-KR" altLang="en-US" sz="2000" dirty="0"/>
              <a:t>모델을 평가하기 위해서 사용하는 새로운 데이터</a:t>
            </a:r>
          </a:p>
          <a:p>
            <a:r>
              <a:rPr lang="ko-KR" altLang="en-US" sz="2000" dirty="0"/>
              <a:t>일반화 </a:t>
            </a:r>
            <a:r>
              <a:rPr lang="en-US" altLang="ko-KR" sz="2000" dirty="0"/>
              <a:t>(</a:t>
            </a:r>
            <a:r>
              <a:rPr lang="en-US" sz="2000" dirty="0"/>
              <a:t>generalization): </a:t>
            </a:r>
            <a:r>
              <a:rPr lang="ko-KR" altLang="en-US" sz="2000" dirty="0"/>
              <a:t>모델에서 학습에 사용된 데이터가 아닌 이전에 접하지 못한 새로운 데이터에 대해 올바른 예측을 수행하는 역량</a:t>
            </a:r>
          </a:p>
          <a:p>
            <a:r>
              <a:rPr lang="ko-KR" altLang="en-US" sz="2000" dirty="0" err="1"/>
              <a:t>지도학습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sz="2000" dirty="0"/>
              <a:t>supervised learning): target</a:t>
            </a:r>
            <a:r>
              <a:rPr lang="ko-KR" altLang="en-US" sz="2000" dirty="0"/>
              <a:t>이 주어진 경우</a:t>
            </a:r>
            <a:endParaRPr lang="en-US" altLang="ko-KR" sz="2000" dirty="0"/>
          </a:p>
          <a:p>
            <a:pPr lvl="1"/>
            <a:r>
              <a:rPr lang="ko-KR" altLang="en-US" sz="1800" dirty="0"/>
              <a:t>분류 </a:t>
            </a:r>
            <a:r>
              <a:rPr lang="en-US" altLang="ko-KR" sz="1800" dirty="0"/>
              <a:t>(classification)</a:t>
            </a:r>
          </a:p>
          <a:p>
            <a:pPr lvl="1"/>
            <a:r>
              <a:rPr lang="ko-KR" altLang="en-US" sz="1800" dirty="0"/>
              <a:t>회귀 </a:t>
            </a:r>
            <a:r>
              <a:rPr lang="en-US" altLang="ko-KR" sz="1800" dirty="0"/>
              <a:t>(regression)</a:t>
            </a:r>
          </a:p>
          <a:p>
            <a:r>
              <a:rPr lang="ko-KR" altLang="en-US" sz="2000" dirty="0" err="1"/>
              <a:t>비지도학습</a:t>
            </a:r>
            <a:r>
              <a:rPr lang="ko-KR" altLang="en-US" sz="2000" dirty="0"/>
              <a:t> </a:t>
            </a:r>
            <a:r>
              <a:rPr lang="en-US" altLang="ko-KR" sz="2000" dirty="0"/>
              <a:t>(unsupervised learning): target</a:t>
            </a:r>
            <a:r>
              <a:rPr lang="ko-KR" altLang="en-US" sz="2000" dirty="0"/>
              <a:t>이 없는 경우</a:t>
            </a:r>
            <a:endParaRPr lang="en-US" altLang="ko-KR" sz="2000" dirty="0"/>
          </a:p>
          <a:p>
            <a:pPr lvl="1"/>
            <a:r>
              <a:rPr lang="ko-KR" altLang="en-US" sz="1800" dirty="0"/>
              <a:t>군집 </a:t>
            </a:r>
            <a:r>
              <a:rPr lang="en-US" altLang="ko-KR" sz="1800" dirty="0"/>
              <a:t>(clustering)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09D0-4EF5-DF47-8E56-AD51B6BE91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99D51-63F6-B746-B3D5-20A0D1BC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핵심개념들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23C25-F676-6C4A-8930-C642264CA7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176372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481EA-5D5D-064C-A362-65A5E94FDB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258B-6C16-9043-81C3-68BA622D7A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7936D6-5CAA-D44B-A5B3-23AC967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다항식 곡선 근사  </a:t>
            </a:r>
            <a:r>
              <a:rPr lang="en-US" altLang="ko-KR" sz="2800" dirty="0"/>
              <a:t>(</a:t>
            </a:r>
            <a:r>
              <a:rPr lang="en-US" sz="2800" dirty="0"/>
              <a:t>Polynomial Curve Fitting</a:t>
            </a:r>
            <a:r>
              <a:rPr lang="en-US" altLang="ko-KR" sz="2800" dirty="0"/>
              <a:t>)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20B34-B350-4349-8E6E-D2F9A76D766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DD4B6-67DC-DA4A-9A14-638ABAD9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21" y="1658336"/>
            <a:ext cx="6486258" cy="48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23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B6DDD-8460-CC42-AAAA-62EA786096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C16F-0195-7248-B849-2D5AEF6F89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F8F97D-CD7F-2C4D-BCB6-BFA368C2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다항식 곡선 근사  </a:t>
            </a:r>
            <a:r>
              <a:rPr lang="en-US" altLang="ko-KR" sz="2800" dirty="0"/>
              <a:t>(</a:t>
            </a:r>
            <a:r>
              <a:rPr lang="en-US" sz="2800" dirty="0"/>
              <a:t>Polynomial Curve Fitting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7BFE3-E545-204F-8B65-D38E846C39F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CBD32-C4AA-3C4E-823D-547D82DB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831727"/>
            <a:ext cx="10071100" cy="18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87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3C6A4C-0E85-A84B-93EB-968108CC30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965618"/>
            <a:ext cx="9342788" cy="424732"/>
          </a:xfrm>
        </p:spPr>
        <p:txBody>
          <a:bodyPr/>
          <a:lstStyle/>
          <a:p>
            <a:r>
              <a:rPr lang="en-US" sz="2400" dirty="0"/>
              <a:t>A polynomial function linear in 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0098-9AFA-4846-830E-5A42AA47F8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E1789C-83C0-5745-A671-5EBC6BD5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다항식 곡선 근사  </a:t>
            </a:r>
            <a:r>
              <a:rPr lang="en-US" altLang="ko-KR" sz="2800" dirty="0"/>
              <a:t>(</a:t>
            </a:r>
            <a:r>
              <a:rPr lang="en-US" sz="2800" dirty="0"/>
              <a:t>Polynomial Curve Fitting</a:t>
            </a:r>
            <a:r>
              <a:rPr lang="en-US" altLang="ko-KR" sz="2800" dirty="0"/>
              <a:t>)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5DF06-14FD-BC43-8A5D-A98EF6359D1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ko-KR" altLang="en-US" dirty="0"/>
              <a:t>소개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D0857-746A-4042-9CC4-DDDF69FD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06" y="2648787"/>
            <a:ext cx="6508887" cy="11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2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298</Words>
  <Application>Microsoft Macintosh PowerPoint</Application>
  <PresentationFormat>Custom</PresentationFormat>
  <Paragraphs>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Machine Learning 기초</vt:lpstr>
      <vt:lpstr>Machine Learning이란?</vt:lpstr>
      <vt:lpstr>예제: 숫자 인식</vt:lpstr>
      <vt:lpstr>예제: 숫자 인식</vt:lpstr>
      <vt:lpstr>학습데이터 (training set)</vt:lpstr>
      <vt:lpstr>핵심개념들</vt:lpstr>
      <vt:lpstr>다항식 곡선 근사  (Polynomial Curve Fitting)</vt:lpstr>
      <vt:lpstr>다항식 곡선 근사  (Polynomial Curve Fitting)</vt:lpstr>
      <vt:lpstr>다항식 곡선 근사  (Polynomial Curve Fitting)</vt:lpstr>
      <vt:lpstr>오차함수 (Error Function)</vt:lpstr>
      <vt:lpstr>과소적합(Under-fitting)과 과대적합(Over-fitting)</vt:lpstr>
      <vt:lpstr>과소적합(Under-fitting)과 과대적합(Over-fitting)</vt:lpstr>
      <vt:lpstr>M = 9</vt:lpstr>
      <vt:lpstr>규제화 (Regularization)</vt:lpstr>
      <vt:lpstr>규제화 (Regularization)</vt:lpstr>
      <vt:lpstr>M = 9일 때 계수값들 </vt:lpstr>
      <vt:lpstr>수업계획</vt:lpstr>
      <vt:lpstr>교재소개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40</cp:revision>
  <dcterms:modified xsi:type="dcterms:W3CDTF">2020-12-11T01:36:09Z</dcterms:modified>
</cp:coreProperties>
</file>