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8" r:id="rId3"/>
    <p:sldId id="293" r:id="rId4"/>
    <p:sldId id="292" r:id="rId5"/>
    <p:sldId id="269" r:id="rId6"/>
    <p:sldId id="271" r:id="rId7"/>
    <p:sldId id="294" r:id="rId8"/>
    <p:sldId id="272" r:id="rId9"/>
    <p:sldId id="290" r:id="rId10"/>
    <p:sldId id="291" r:id="rId11"/>
    <p:sldId id="273" r:id="rId12"/>
    <p:sldId id="274" r:id="rId13"/>
    <p:sldId id="275" r:id="rId14"/>
    <p:sldId id="287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6" r:id="rId24"/>
    <p:sldId id="288" r:id="rId25"/>
    <p:sldId id="284" r:id="rId26"/>
    <p:sldId id="285" r:id="rId27"/>
    <p:sldId id="267" r:id="rId28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380" userDrawn="1">
          <p15:clr>
            <a:srgbClr val="A4A3A4"/>
          </p15:clr>
        </p15:guide>
        <p15:guide id="2" pos="31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EE3CF"/>
          </a:solidFill>
        </a:fill>
      </a:tcStyle>
    </a:wholeTbl>
    <a:band2H>
      <a:tcTxStyle/>
      <a:tcStyle>
        <a:tcBdr/>
        <a:fill>
          <a:solidFill>
            <a:srgbClr val="E8F2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2"/>
    <p:restoredTop sz="94701"/>
  </p:normalViewPr>
  <p:slideViewPr>
    <p:cSldViewPr snapToGrid="0">
      <p:cViewPr varScale="1">
        <p:scale>
          <a:sx n="175" d="100"/>
          <a:sy n="175" d="100"/>
        </p:scale>
        <p:origin x="2800" y="176"/>
      </p:cViewPr>
      <p:guideLst>
        <p:guide orient="horz" pos="2380"/>
        <p:guide pos="31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7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7DF530-CDA6-DD47-AE5D-F44DF6D1A9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5845F-C2D9-AA44-8743-2B5B093B70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A0A4E-45A8-F040-B3F9-F7DBAB7B363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5F87F-25DD-1242-8436-74268DCEE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A825-3BE5-0D43-A8DB-2AEC3A84F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8CD-A78F-004A-8E0B-6290AC85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42872" latinLnBrk="0">
      <a:defRPr sz="1300">
        <a:latin typeface="+mj-lt"/>
        <a:ea typeface="+mj-ea"/>
        <a:cs typeface="+mj-cs"/>
        <a:sym typeface="Noto Sans KR Regular"/>
      </a:defRPr>
    </a:lvl1pPr>
    <a:lvl2pPr indent="228600" defTabSz="1042872" latinLnBrk="0">
      <a:defRPr sz="1300">
        <a:latin typeface="+mj-lt"/>
        <a:ea typeface="+mj-ea"/>
        <a:cs typeface="+mj-cs"/>
        <a:sym typeface="Noto Sans KR Regular"/>
      </a:defRPr>
    </a:lvl2pPr>
    <a:lvl3pPr indent="457200" defTabSz="1042872" latinLnBrk="0">
      <a:defRPr sz="1300">
        <a:latin typeface="+mj-lt"/>
        <a:ea typeface="+mj-ea"/>
        <a:cs typeface="+mj-cs"/>
        <a:sym typeface="Noto Sans KR Regular"/>
      </a:defRPr>
    </a:lvl3pPr>
    <a:lvl4pPr indent="685800" defTabSz="1042872" latinLnBrk="0">
      <a:defRPr sz="1300">
        <a:latin typeface="+mj-lt"/>
        <a:ea typeface="+mj-ea"/>
        <a:cs typeface="+mj-cs"/>
        <a:sym typeface="Noto Sans KR Regular"/>
      </a:defRPr>
    </a:lvl4pPr>
    <a:lvl5pPr indent="914400" defTabSz="1042872" latinLnBrk="0">
      <a:defRPr sz="1300">
        <a:latin typeface="+mj-lt"/>
        <a:ea typeface="+mj-ea"/>
        <a:cs typeface="+mj-cs"/>
        <a:sym typeface="Noto Sans KR Regular"/>
      </a:defRPr>
    </a:lvl5pPr>
    <a:lvl6pPr indent="1143000" defTabSz="1042872" latinLnBrk="0">
      <a:defRPr sz="1300">
        <a:latin typeface="+mj-lt"/>
        <a:ea typeface="+mj-ea"/>
        <a:cs typeface="+mj-cs"/>
        <a:sym typeface="Noto Sans KR Regular"/>
      </a:defRPr>
    </a:lvl6pPr>
    <a:lvl7pPr indent="1371600" defTabSz="1042872" latinLnBrk="0">
      <a:defRPr sz="1300">
        <a:latin typeface="+mj-lt"/>
        <a:ea typeface="+mj-ea"/>
        <a:cs typeface="+mj-cs"/>
        <a:sym typeface="Noto Sans KR Regular"/>
      </a:defRPr>
    </a:lvl7pPr>
    <a:lvl8pPr indent="1600200" defTabSz="1042872" latinLnBrk="0">
      <a:defRPr sz="1300">
        <a:latin typeface="+mj-lt"/>
        <a:ea typeface="+mj-ea"/>
        <a:cs typeface="+mj-cs"/>
        <a:sym typeface="Noto Sans KR Regular"/>
      </a:defRPr>
    </a:lvl8pPr>
    <a:lvl9pPr indent="1828800" defTabSz="1042872" latinLnBrk="0">
      <a:defRPr sz="1300">
        <a:latin typeface="+mj-lt"/>
        <a:ea typeface="+mj-ea"/>
        <a:cs typeface="+mj-cs"/>
        <a:sym typeface="Noto Sans KR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Cumulative distribution function: </a:t>
            </a:r>
            <a:r>
              <a:rPr lang="ko-KR" altLang="en-US" dirty="0"/>
              <a:t>누적분포함수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7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7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일반적인</a:t>
            </a:r>
            <a:r>
              <a:rPr lang="en-US" dirty="0"/>
              <a:t> </a:t>
            </a:r>
            <a:r>
              <a:rPr lang="en-US" dirty="0" err="1"/>
              <a:t>경우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1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3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0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372919" y="1519200"/>
            <a:ext cx="9342789" cy="8177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2919" y="2587101"/>
            <a:ext cx="9342789" cy="2191857"/>
          </a:xfrm>
          <a:prstGeom prst="rect">
            <a:avLst/>
          </a:prstGeom>
        </p:spPr>
        <p:txBody>
          <a:bodyPr/>
          <a:lstStyle>
            <a:lvl1pPr marL="5985" indent="-5985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rgbClr val="B3C0CC"/>
                </a:solidFill>
              </a:defRPr>
            </a:lvl1pPr>
            <a:lvl2pPr marL="5985" indent="469106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2pPr>
            <a:lvl3pPr marL="5985" indent="944202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3pPr>
            <a:lvl4pPr marL="5985" indent="1419295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4pPr>
            <a:lvl5pPr marL="5985" indent="1894389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5pPr>
          </a:lstStyle>
          <a:p>
            <a:r>
              <a:rPr dirty="0" err="1"/>
              <a:t>프레젠테이션</a:t>
            </a:r>
            <a:r>
              <a:rPr dirty="0"/>
              <a:t> </a:t>
            </a:r>
            <a:r>
              <a:rPr dirty="0" err="1"/>
              <a:t>내용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14" name="직선 연결선[R] 12"/>
          <p:cNvSpPr/>
          <p:nvPr/>
        </p:nvSpPr>
        <p:spPr>
          <a:xfrm>
            <a:off x="401385" y="6338173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직선 연결선[R] 13"/>
          <p:cNvSpPr/>
          <p:nvPr/>
        </p:nvSpPr>
        <p:spPr>
          <a:xfrm>
            <a:off x="401385" y="5951940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직선 연결선[R] 14"/>
          <p:cNvSpPr/>
          <p:nvPr/>
        </p:nvSpPr>
        <p:spPr>
          <a:xfrm>
            <a:off x="401385" y="6724408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[R] 15"/>
          <p:cNvSpPr/>
          <p:nvPr/>
        </p:nvSpPr>
        <p:spPr>
          <a:xfrm>
            <a:off x="401385" y="7110642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8" name="그림 16" descr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1" y="396000"/>
            <a:ext cx="1787607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직선 연결선[R] 11"/>
          <p:cNvSpPr/>
          <p:nvPr/>
        </p:nvSpPr>
        <p:spPr>
          <a:xfrm>
            <a:off x="401385" y="6338173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직선 연결선[R] 17"/>
          <p:cNvSpPr/>
          <p:nvPr/>
        </p:nvSpPr>
        <p:spPr>
          <a:xfrm>
            <a:off x="401385" y="5951940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직선 연결선[R] 18"/>
          <p:cNvSpPr/>
          <p:nvPr/>
        </p:nvSpPr>
        <p:spPr>
          <a:xfrm>
            <a:off x="401385" y="6724408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직선 연결선[R] 19"/>
          <p:cNvSpPr/>
          <p:nvPr/>
        </p:nvSpPr>
        <p:spPr>
          <a:xfrm>
            <a:off x="401385" y="7110642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3" name="그림 20" descr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1" y="396000"/>
            <a:ext cx="1787607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72919" y="5993657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소속</a:t>
            </a:r>
            <a:r>
              <a:rPr dirty="0"/>
              <a:t> 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72919" y="6379891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성함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26" name="본문 첫 번째 줄…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372919" y="6766125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연락처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감사합니다 등의 마무리 문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감사합니다 등의 마무리 문구</a:t>
            </a:r>
          </a:p>
        </p:txBody>
      </p:sp>
      <p:sp>
        <p:nvSpPr>
          <p:cNvPr id="81" name="TextBox 1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69075" y="6479335"/>
            <a:ext cx="2046632" cy="1384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1000">
                <a:solidFill>
                  <a:srgbClr val="B3C0CC"/>
                </a:solidFill>
              </a:defRPr>
            </a:lvl1pPr>
          </a:lstStyle>
          <a:p>
            <a:r>
              <a:rPr dirty="0" err="1"/>
              <a:t>소속</a:t>
            </a:r>
            <a:endParaRPr dirty="0"/>
          </a:p>
        </p:txBody>
      </p:sp>
      <p:sp>
        <p:nvSpPr>
          <p:cNvPr id="82" name="TextBox 21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69075" y="6697820"/>
            <a:ext cx="2046632" cy="1384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1000">
                <a:solidFill>
                  <a:srgbClr val="B3C0CC"/>
                </a:solidFill>
              </a:defRPr>
            </a:lvl1pPr>
          </a:lstStyle>
          <a:p>
            <a:r>
              <a:rPr dirty="0" err="1"/>
              <a:t>성함</a:t>
            </a:r>
            <a:endParaRPr dirty="0"/>
          </a:p>
        </p:txBody>
      </p:sp>
      <p:sp>
        <p:nvSpPr>
          <p:cNvPr id="83" name="TextBox 22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7669075" y="6987966"/>
            <a:ext cx="2046632" cy="12465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900">
                <a:solidFill>
                  <a:srgbClr val="838E97"/>
                </a:solidFill>
              </a:defRPr>
            </a:lvl1pPr>
          </a:lstStyle>
          <a:p>
            <a:r>
              <a:rPr dirty="0" err="1"/>
              <a:t>연락처</a:t>
            </a:r>
            <a:endParaRPr dirty="0"/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내지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선 연결선[R] 6"/>
          <p:cNvSpPr/>
          <p:nvPr/>
        </p:nvSpPr>
        <p:spPr>
          <a:xfrm>
            <a:off x="368124" y="651852"/>
            <a:ext cx="9342789" cy="1"/>
          </a:xfrm>
          <a:prstGeom prst="line">
            <a:avLst/>
          </a:prstGeom>
          <a:ln w="6350">
            <a:solidFill>
              <a:srgbClr val="778F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내용을 입력하세요.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68300" y="1965618"/>
            <a:ext cx="9342788" cy="3139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/>
            </a:lvl1pPr>
          </a:lstStyle>
          <a:p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68125" y="1370165"/>
            <a:ext cx="9341309" cy="337016"/>
          </a:xfrm>
          <a:prstGeom prst="rect">
            <a:avLst/>
          </a:prstGeom>
        </p:spPr>
        <p:txBody>
          <a:bodyPr lIns="0" tIns="0" rIns="0" bIns="0"/>
          <a:lstStyle>
            <a:lvl1pPr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1pPr>
            <a:lvl2pPr indent="190037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2pPr>
            <a:lvl3pPr indent="380075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3pPr>
            <a:lvl4pPr indent="570112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4pPr>
            <a:lvl5pPr indent="760150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5pPr>
          </a:lstStyle>
          <a:p>
            <a:r>
              <a:t>타이틀에 관련된 간략한 설명 문구 등 기타 내용 입력하세요.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타이틀을 입력하세요."/>
          <p:cNvSpPr txBox="1">
            <a:spLocks noGrp="1"/>
          </p:cNvSpPr>
          <p:nvPr>
            <p:ph type="title" hasCustomPrompt="1"/>
          </p:nvPr>
        </p:nvSpPr>
        <p:spPr>
          <a:xfrm>
            <a:off x="368125" y="889486"/>
            <a:ext cx="9342788" cy="4404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defRPr sz="2200">
                <a:solidFill>
                  <a:srgbClr val="202B3D"/>
                </a:solidFill>
              </a:defRPr>
            </a:lvl1pPr>
          </a:lstStyle>
          <a:p>
            <a:r>
              <a:rPr dirty="0" err="1"/>
              <a:t>타이틀을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8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66647" y="344096"/>
            <a:ext cx="8325120" cy="216983"/>
          </a:xfrm>
          <a:prstGeom prst="rect">
            <a:avLst/>
          </a:prstGeom>
        </p:spPr>
        <p:txBody>
          <a:bodyPr lIns="0" tIns="0" rIns="0" bIns="0" anchor="ctr"/>
          <a:lstStyle>
            <a:lvl1pPr>
              <a:spcBef>
                <a:spcPts val="0"/>
              </a:spcBef>
              <a:buNone/>
              <a:defRPr sz="12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1pPr>
            <a:lvl2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2pPr>
            <a:lvl3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3pPr>
            <a:lvl4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4pPr>
            <a:lvl5pPr>
              <a:spcBef>
                <a:spcPts val="0"/>
              </a:spcBef>
              <a:defRPr dirty="0"/>
            </a:lvl5pPr>
          </a:lstStyle>
          <a:p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목차를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lang="en-US" dirty="0"/>
              <a:t>.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571338" y="364906"/>
            <a:ext cx="139574" cy="1651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37485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6451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감사합니다 등의 마무리 문구"/>
          <p:cNvSpPr txBox="1">
            <a:spLocks noGrp="1"/>
          </p:cNvSpPr>
          <p:nvPr>
            <p:ph type="title" hasCustomPrompt="1"/>
          </p:nvPr>
        </p:nvSpPr>
        <p:spPr>
          <a:xfrm>
            <a:off x="372919" y="1519200"/>
            <a:ext cx="9342789" cy="176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감사합니다 등의 마무리 문구</a:t>
            </a:r>
          </a:p>
        </p:txBody>
      </p:sp>
      <p:pic>
        <p:nvPicPr>
          <p:cNvPr id="3" name="그림 10" descr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339" y="5909476"/>
            <a:ext cx="339368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03555" y="1763183"/>
            <a:ext cx="9063991" cy="49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67698" y="68005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Noto Sans KR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ransition spd="med"/>
  <p:txStyles>
    <p:titleStyle>
      <a:lvl1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1pPr>
      <a:lvl2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2pPr>
      <a:lvl3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3pPr>
      <a:lvl4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4pPr>
      <a:lvl5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5pPr>
      <a:lvl6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6pPr>
      <a:lvl7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7pPr>
      <a:lvl8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8pPr>
      <a:lvl9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9pPr>
    </p:titleStyle>
    <p:bodyStyle>
      <a:lvl1pPr marL="285750" marR="0" indent="-28575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Wingdings" pitchFamily="2" charset="2"/>
        <a:buChar char="§"/>
        <a:tabLst/>
        <a:defRPr sz="1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1pPr>
      <a:lvl2pPr marL="604838" marR="0" indent="-28575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2pPr>
      <a:lvl3pPr marL="566738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3pPr>
      <a:lvl4pPr marL="917575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4pPr>
      <a:lvl5pPr marL="1260475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5pPr>
      <a:lvl6pPr marL="2758184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6pPr>
      <a:lvl7pPr marL="3233278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7pPr>
      <a:lvl8pPr marL="3708372" marR="0" indent="-382715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8pPr>
      <a:lvl9pPr marL="4183466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프레젠테이션 제목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marL="4968" indent="-4968" defTabSz="788656">
              <a:defRPr sz="3900"/>
            </a:pPr>
            <a:r>
              <a:rPr lang="en-US" dirty="0"/>
              <a:t>Machine Learning </a:t>
            </a:r>
            <a:r>
              <a:rPr lang="ko-KR" altLang="en-US" dirty="0"/>
              <a:t>기초</a:t>
            </a:r>
            <a:endParaRPr dirty="0"/>
          </a:p>
        </p:txBody>
      </p:sp>
      <p:sp>
        <p:nvSpPr>
          <p:cNvPr id="94" name="프레젠테이션 내용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dirty="0"/>
          </a:p>
        </p:txBody>
      </p:sp>
      <p:sp>
        <p:nvSpPr>
          <p:cNvPr id="95" name="소속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Yahoo! Research</a:t>
            </a:r>
            <a:endParaRPr dirty="0"/>
          </a:p>
        </p:txBody>
      </p:sp>
      <p:sp>
        <p:nvSpPr>
          <p:cNvPr id="96" name="성함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강창성</a:t>
            </a:r>
            <a:endParaRPr dirty="0"/>
          </a:p>
        </p:txBody>
      </p:sp>
      <p:sp>
        <p:nvSpPr>
          <p:cNvPr id="97" name="연락처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cskang@yahoo.com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C3F87-0935-6342-95EA-D5C9F15F51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반경이</a:t>
            </a:r>
            <a:r>
              <a:rPr lang="en-US" dirty="0"/>
              <a:t> </a:t>
            </a:r>
            <a:r>
              <a:rPr lang="en-US" i="1" dirty="0" err="1"/>
              <a:t>r</a:t>
            </a:r>
            <a:r>
              <a:rPr lang="en-US" dirty="0" err="1"/>
              <a:t>인</a:t>
            </a:r>
            <a:r>
              <a:rPr lang="en-US" dirty="0"/>
              <a:t> </a:t>
            </a:r>
            <a:r>
              <a:rPr lang="en-US" dirty="0" err="1"/>
              <a:t>원</a:t>
            </a:r>
            <a:r>
              <a:rPr lang="en-US" dirty="0"/>
              <a:t> </a:t>
            </a:r>
            <a:r>
              <a:rPr lang="en-US" dirty="0" err="1"/>
              <a:t>안에</a:t>
            </a:r>
            <a:r>
              <a:rPr lang="en-US" dirty="0"/>
              <a:t> </a:t>
            </a:r>
            <a:r>
              <a:rPr lang="en-US" dirty="0" err="1"/>
              <a:t>랜덤하게</a:t>
            </a:r>
            <a:r>
              <a:rPr lang="en-US" dirty="0"/>
              <a:t> </a:t>
            </a:r>
            <a:r>
              <a:rPr lang="en-US" dirty="0" err="1"/>
              <a:t>점들을</a:t>
            </a:r>
            <a:r>
              <a:rPr lang="en-US" dirty="0"/>
              <a:t> </a:t>
            </a:r>
            <a:r>
              <a:rPr lang="en-US" dirty="0" err="1"/>
              <a:t>찍는</a:t>
            </a:r>
            <a:r>
              <a:rPr lang="en-US" dirty="0"/>
              <a:t> </a:t>
            </a:r>
            <a:r>
              <a:rPr lang="en-US" dirty="0" err="1"/>
              <a:t>프로그램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FBFD-29A4-8749-BDE1-BF8B3C560E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73527F-9866-EB45-8A52-4093B906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확률변수의 함수</a:t>
            </a:r>
            <a:r>
              <a:rPr lang="en-US" altLang="ko-KR" sz="2800" dirty="0"/>
              <a:t>(</a:t>
            </a:r>
            <a:r>
              <a:rPr lang="en-US" sz="2800" dirty="0"/>
              <a:t>Functions of Random Variables</a:t>
            </a:r>
            <a:r>
              <a:rPr lang="en-US" altLang="ko-KR" sz="2800" dirty="0"/>
              <a:t>)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BD727-98C9-EB4A-9B50-E2B2A2E9106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500EF-3F41-8346-A34E-F9C25914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074" y="2725766"/>
            <a:ext cx="3600951" cy="36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222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94D748-8AF6-BB41-868D-68778C421C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60044-8C3D-0F44-A042-EC6125A60C6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46BAD-8147-4948-992C-1A69C93B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기댓값</a:t>
            </a:r>
            <a:r>
              <a:rPr lang="ko-KR" altLang="en-US" dirty="0"/>
              <a:t> </a:t>
            </a:r>
            <a:r>
              <a:rPr lang="en-US" altLang="ko-KR" dirty="0"/>
              <a:t>(Expectations)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7D3EA-D8F1-3440-B075-6DF03C05F0D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52E47-314E-CC4A-A4E9-1AAE9EAD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370165"/>
            <a:ext cx="8744989" cy="60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104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E0364B-1CB8-1842-A16A-C5CFB1A87BE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7A0B8-CE07-7F44-B5E5-625E42D5F9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3E551E-7063-064A-BC2E-78DEEACA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</a:t>
            </a:r>
            <a:r>
              <a:rPr lang="en-US" altLang="ko-KR" dirty="0"/>
              <a:t>(variance), </a:t>
            </a:r>
            <a:r>
              <a:rPr lang="ko-KR" altLang="en-US" dirty="0"/>
              <a:t>공분산 </a:t>
            </a:r>
            <a:r>
              <a:rPr lang="en-US" altLang="ko-KR" dirty="0"/>
              <a:t>(covariance)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1701D-44E0-9D4F-AC20-DEAB83C02B9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39F79-C580-B644-A1BF-59321F4C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2" y="1303380"/>
            <a:ext cx="8977064" cy="51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282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B7A35C-AF53-644C-994B-1AE79DAA0A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48BFD-FEA6-964B-A721-56480BE0E4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2536D2-0A71-7543-B23B-6F671C9F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빈도주의</a:t>
            </a:r>
            <a:r>
              <a:rPr lang="ko-KR" altLang="en-US" sz="2800" dirty="0"/>
              <a:t> 대 </a:t>
            </a:r>
            <a:r>
              <a:rPr lang="ko-KR" altLang="en-US" sz="2800" dirty="0" err="1"/>
              <a:t>베이지안</a:t>
            </a:r>
            <a:r>
              <a:rPr lang="en-US" altLang="ko-KR" sz="2800" dirty="0"/>
              <a:t>(</a:t>
            </a:r>
            <a:r>
              <a:rPr lang="en-US" sz="2800" dirty="0"/>
              <a:t>Frequentist versus Bayesian</a:t>
            </a:r>
            <a:r>
              <a:rPr lang="en-US" altLang="ko-KR" sz="2800" dirty="0"/>
              <a:t>)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7EF3A-F46A-6C4D-A26D-926A04E26B1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C0454-FD72-6642-A861-59BF547B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7" y="1965618"/>
            <a:ext cx="8739051" cy="21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404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B7A35C-AF53-644C-994B-1AE79DAA0A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48BFD-FEA6-964B-A721-56480BE0E4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2536D2-0A71-7543-B23B-6F671C9F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빈도주의</a:t>
            </a:r>
            <a:r>
              <a:rPr lang="ko-KR" altLang="en-US" sz="2800" dirty="0"/>
              <a:t> 대 </a:t>
            </a:r>
            <a:r>
              <a:rPr lang="ko-KR" altLang="en-US" sz="2800" dirty="0" err="1"/>
              <a:t>베이지안</a:t>
            </a:r>
            <a:r>
              <a:rPr lang="en-US" altLang="ko-KR" sz="2800" dirty="0"/>
              <a:t>(</a:t>
            </a:r>
            <a:r>
              <a:rPr lang="en-US" sz="2800" dirty="0"/>
              <a:t>Frequentist versus Bayesian</a:t>
            </a:r>
            <a:r>
              <a:rPr lang="en-US" altLang="ko-KR" sz="2800" dirty="0"/>
              <a:t>)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7EF3A-F46A-6C4D-A26D-926A04E26B1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8268FE-C1A6-4648-952D-4E1906089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2" y="1329929"/>
            <a:ext cx="8614954" cy="598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926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7244AC-6D4C-E74F-AE74-DB18F08B0C0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1263-9223-7642-9A1B-02E6A25F6E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1D9A97-6A08-904B-AA9F-CE683DE4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정규분포 </a:t>
            </a:r>
            <a:r>
              <a:rPr lang="en-US" altLang="ko-KR" dirty="0"/>
              <a:t>(Gaussian Distribution)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9AA76-B70D-EA4F-9D38-D0572857561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2BD9FD-31B0-9F41-ADFD-262729652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8" y="1370165"/>
            <a:ext cx="10071100" cy="334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4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7CDA2C-304C-CB4B-9BB0-7D83AEE48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B55BA-C85E-0346-AF5A-A1B40D23CC4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DB09F1-DFDD-D14E-AFB0-F3DB4A7D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정규분포 </a:t>
            </a:r>
            <a:r>
              <a:rPr lang="en-US" altLang="ko-KR" dirty="0"/>
              <a:t>(Gaussian Distribution): </a:t>
            </a:r>
            <a:r>
              <a:rPr lang="ko-KR" altLang="en-US" dirty="0"/>
              <a:t>정규화</a:t>
            </a:r>
            <a:r>
              <a:rPr lang="en-US" altLang="ko-KR" dirty="0"/>
              <a:t>(Normalization) - Optional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6B89B-2F8A-0F40-ADCA-B4B2CA36EC9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9DB58-FF97-4E40-8549-1E121F91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05" y="1538673"/>
            <a:ext cx="4881741" cy="44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9249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35C912-1214-A742-B89A-DC88A72D01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CCD8E-75A9-6946-89C4-A5A9B0F0446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18BE65-007D-0E46-B07A-FFAFCC09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정규분포 </a:t>
            </a:r>
            <a:r>
              <a:rPr lang="en-US" altLang="ko-KR" dirty="0"/>
              <a:t>(Gaussian Distribution): </a:t>
            </a:r>
            <a:r>
              <a:rPr lang="ko-KR" altLang="en-US" dirty="0" err="1"/>
              <a:t>기댓값</a:t>
            </a:r>
            <a:r>
              <a:rPr lang="ko-KR" altLang="en-US" dirty="0"/>
              <a:t> </a:t>
            </a:r>
            <a:r>
              <a:rPr lang="en-US" altLang="ko-KR" dirty="0"/>
              <a:t>(Expectation) - Optional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B0376-A363-1D44-B773-01AC465248E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628E57-BD43-364F-BB55-2E7984F76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2" y="1408759"/>
            <a:ext cx="5141262" cy="436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80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9C2D26-0B1A-1E4B-8FD8-6245960F17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A7F53-6CF7-D845-89CD-206B682F35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02EF23-C0EC-8446-99F0-B154236B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정규분포 </a:t>
            </a:r>
            <a:r>
              <a:rPr lang="en-US" altLang="ko-KR" dirty="0"/>
              <a:t>(Gaussian Distribution): </a:t>
            </a:r>
            <a:r>
              <a:rPr lang="ko-KR" altLang="en-US" dirty="0"/>
              <a:t>분산</a:t>
            </a:r>
            <a:r>
              <a:rPr lang="en-US" altLang="ko-KR" dirty="0"/>
              <a:t> (Variance) - Optional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74E74-2303-E549-9507-0D2C30415FC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EAF45-D7A5-3B47-9489-4E0F4123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2" y="1636191"/>
            <a:ext cx="2914212" cy="547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57F5C9-7134-8A47-8CFF-5F56C8ABF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11" y="2578462"/>
            <a:ext cx="9176227" cy="3058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70C804-5E21-1847-ACA7-6343CFE08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12" y="6056647"/>
            <a:ext cx="1889145" cy="4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760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F496F3-1B32-0742-A371-A04DFAFFE8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04863-FB15-C544-9544-AAA52F1507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10365-AD0C-9249-A9C8-75D06A64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정규분포 </a:t>
            </a:r>
            <a:r>
              <a:rPr lang="en-US" altLang="ko-KR" dirty="0"/>
              <a:t>(Gaussian Distribution): </a:t>
            </a:r>
            <a:r>
              <a:rPr lang="ko-KR" altLang="en-US" dirty="0" err="1"/>
              <a:t>최대우도해</a:t>
            </a:r>
            <a:r>
              <a:rPr lang="ko-KR" altLang="en-US" dirty="0"/>
              <a:t> </a:t>
            </a:r>
            <a:r>
              <a:rPr lang="en-US" altLang="ko-KR" dirty="0"/>
              <a:t>(Maximum Likelihood</a:t>
            </a:r>
            <a:r>
              <a:rPr lang="ko-KR" altLang="en-US" dirty="0"/>
              <a:t> </a:t>
            </a:r>
            <a:r>
              <a:rPr lang="en-US" altLang="ko-KR" dirty="0"/>
              <a:t>solution)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FAA2D-69DE-4E49-9534-634A41500B4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24F14-216A-DD4D-850B-E30ED7359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8" y="1658336"/>
            <a:ext cx="9117874" cy="269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136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613DF-8DF6-B343-929F-0CB7779429A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확률변수 </a:t>
            </a:r>
            <a:r>
              <a:rPr lang="en-US" altLang="ko-KR" sz="2000" dirty="0"/>
              <a:t>(Random Variable)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F163C-CA50-F641-93DF-5C8465041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783304"/>
            <a:ext cx="9260378" cy="34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053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1549AC-22AC-CB4C-8A55-65597626DD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57813-6338-0F40-91CA-CB849108090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2CBDDD-70CA-D941-926A-EA7BDF6C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정규분포 </a:t>
            </a:r>
            <a:r>
              <a:rPr lang="en-US" altLang="ko-KR" dirty="0"/>
              <a:t>(Gaussian Distribution): </a:t>
            </a:r>
            <a:r>
              <a:rPr lang="ko-KR" altLang="en-US" dirty="0" err="1"/>
              <a:t>최대우도해</a:t>
            </a:r>
            <a:r>
              <a:rPr lang="ko-KR" altLang="en-US" dirty="0"/>
              <a:t> </a:t>
            </a:r>
            <a:r>
              <a:rPr lang="en-US" altLang="ko-KR" dirty="0"/>
              <a:t>(Maximum Likelihood</a:t>
            </a:r>
            <a:r>
              <a:rPr lang="ko-KR" altLang="en-US" dirty="0"/>
              <a:t> </a:t>
            </a:r>
            <a:r>
              <a:rPr lang="en-US" altLang="ko-KR" dirty="0"/>
              <a:t>solution)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C5E92-581F-F34D-9038-0008D561BA2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C288F6-2035-E74A-B61E-D614CCBE0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6" y="1747417"/>
            <a:ext cx="7458891" cy="2663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1FCFD-6140-B041-A4D1-C76653DB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6" y="4828794"/>
            <a:ext cx="2208711" cy="9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653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5C7ECB-88EF-554E-A98D-C8E636178C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5B742-D492-9546-8AC0-1134FE86E9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0CF3F4-8DDA-9647-A76E-ACC69842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정규분포 </a:t>
            </a:r>
            <a:r>
              <a:rPr lang="en-US" altLang="ko-KR" dirty="0"/>
              <a:t>(Gaussian Distribution): </a:t>
            </a:r>
            <a:r>
              <a:rPr lang="ko-KR" altLang="en-US" dirty="0" err="1"/>
              <a:t>최대우도해</a:t>
            </a:r>
            <a:r>
              <a:rPr lang="ko-KR" altLang="en-US" dirty="0"/>
              <a:t> </a:t>
            </a:r>
            <a:r>
              <a:rPr lang="en-US" altLang="ko-KR" dirty="0"/>
              <a:t>(Maximum Likelihood</a:t>
            </a:r>
            <a:r>
              <a:rPr lang="ko-KR" altLang="en-US" dirty="0"/>
              <a:t> </a:t>
            </a:r>
            <a:r>
              <a:rPr lang="en-US" altLang="ko-KR" dirty="0"/>
              <a:t>solution)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098C2-1B2B-214C-BD25-E68E9A2FAE3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229C1-31E2-2F41-8896-42B975F8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7" y="1703551"/>
            <a:ext cx="933211" cy="416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3FADF-1606-834F-8F22-C4353C0E1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7" y="2496134"/>
            <a:ext cx="8040189" cy="1928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D0275E-51CF-FA4B-A84A-0790EFBB9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77" y="4689769"/>
            <a:ext cx="4891257" cy="89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481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A5B519-15D0-1548-B5EB-FEAAE2EB5E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563CB-02DA-F947-B1C1-78DE1901FA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1EE0CC-DC35-BF45-B46F-91AA3A00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곡선근사</a:t>
            </a:r>
            <a:r>
              <a:rPr lang="en-US" altLang="ko-KR" dirty="0"/>
              <a:t>(</a:t>
            </a:r>
            <a:r>
              <a:rPr lang="en-US" dirty="0"/>
              <a:t>Curve Fitting</a:t>
            </a:r>
            <a:r>
              <a:rPr lang="en-US" altLang="ko-KR" dirty="0"/>
              <a:t>)</a:t>
            </a:r>
            <a:r>
              <a:rPr lang="en-US" dirty="0"/>
              <a:t>: </a:t>
            </a:r>
            <a:r>
              <a:rPr lang="ko-KR" altLang="en-US" dirty="0"/>
              <a:t>확률적 관점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2EF3A-F3CC-DA44-A46F-E5D4E3A2699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3BCA7-2334-6441-B820-515CF624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2" y="1329929"/>
            <a:ext cx="8919891" cy="52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319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26675A-0C08-D744-BD44-15C666BE1BE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B0981-F5F0-7C48-B7AC-5D41824B1A0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1C1E6A-2278-584D-8AB4-70464E7A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곡선근사</a:t>
            </a:r>
            <a:r>
              <a:rPr lang="en-US" altLang="ko-KR" dirty="0"/>
              <a:t>(</a:t>
            </a:r>
            <a:r>
              <a:rPr lang="en-US" dirty="0"/>
              <a:t>Curve Fitting</a:t>
            </a:r>
            <a:r>
              <a:rPr lang="en-US" altLang="ko-KR" dirty="0"/>
              <a:t>)</a:t>
            </a:r>
            <a:r>
              <a:rPr lang="en-US" dirty="0"/>
              <a:t>: </a:t>
            </a:r>
            <a:r>
              <a:rPr lang="ko-KR" altLang="en-US" dirty="0"/>
              <a:t>확률적 관점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1F98C-7C54-5744-A346-6458C6EB54C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37D23-5FE2-9E48-AC89-22DF36F11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79" y="2342870"/>
            <a:ext cx="7015655" cy="45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7229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A5B519-15D0-1548-B5EB-FEAAE2EB5E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563CB-02DA-F947-B1C1-78DE1901FA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1EE0CC-DC35-BF45-B46F-91AA3A00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곡선근사</a:t>
            </a:r>
            <a:r>
              <a:rPr lang="en-US" altLang="ko-KR" dirty="0"/>
              <a:t>(</a:t>
            </a:r>
            <a:r>
              <a:rPr lang="en-US" dirty="0"/>
              <a:t>Curve Fitting</a:t>
            </a:r>
            <a:r>
              <a:rPr lang="en-US" altLang="ko-KR" dirty="0"/>
              <a:t>)</a:t>
            </a:r>
            <a:r>
              <a:rPr lang="en-US" dirty="0"/>
              <a:t>: </a:t>
            </a:r>
            <a:r>
              <a:rPr lang="ko-KR" altLang="en-US" dirty="0"/>
              <a:t>확률적 관점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2EF3A-F3CC-DA44-A46F-E5D4E3A2699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D90CB-A4A8-CC4D-8FFA-02AF7D2F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7" y="1747417"/>
            <a:ext cx="8325120" cy="252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1214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7C5061-1B95-FC44-8AAA-17E195D551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7D2EA-948D-5F48-91EA-03408D08E54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F5B836-630C-4246-B54F-4FEC2C6B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곡선근사</a:t>
            </a:r>
            <a:r>
              <a:rPr lang="en-US" altLang="ko-KR" dirty="0"/>
              <a:t>(</a:t>
            </a:r>
            <a:r>
              <a:rPr lang="en-US" dirty="0"/>
              <a:t>Curve Fitting</a:t>
            </a:r>
            <a:r>
              <a:rPr lang="en-US" altLang="ko-KR" dirty="0"/>
              <a:t>)</a:t>
            </a:r>
            <a:r>
              <a:rPr lang="en-US" dirty="0"/>
              <a:t>: </a:t>
            </a:r>
            <a:r>
              <a:rPr lang="ko-KR" altLang="en-US" dirty="0"/>
              <a:t>확률적 관점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9F08B-D880-6D46-BA20-88154C2B570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74BD2-D8A2-DD4C-B2E2-FF86FCCF6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3" y="1465287"/>
            <a:ext cx="8110780" cy="417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6347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51156F-4EC8-8945-A25F-144A0C5596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2D63F-3AA0-364F-98F1-0C986D6000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E5DAF8-F4BD-DE46-9443-433FEADF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베이지안</a:t>
            </a:r>
            <a:r>
              <a:rPr lang="ko-KR" altLang="en-US" sz="2400" dirty="0"/>
              <a:t> 곡선 근사</a:t>
            </a:r>
            <a:r>
              <a:rPr lang="en-US" altLang="ko-KR" sz="2400" dirty="0"/>
              <a:t>(</a:t>
            </a:r>
            <a:r>
              <a:rPr lang="en-US" sz="2400" dirty="0"/>
              <a:t>Bayesian Curve Fitting</a:t>
            </a:r>
            <a:r>
              <a:rPr lang="en-US" altLang="ko-KR" sz="2400" dirty="0"/>
              <a:t>)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930EB-E21B-ED43-98B4-A462C67257F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A0FE57-22DF-1B45-BEFA-1351CD693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00" y="4021179"/>
            <a:ext cx="4297499" cy="3140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ADB2C3-86C2-264A-B9DE-2AD9A6198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12" y="1595749"/>
            <a:ext cx="7191639" cy="24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2080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제목 1"/>
          <p:cNvSpPr txBox="1">
            <a:spLocks noGrp="1"/>
          </p:cNvSpPr>
          <p:nvPr>
            <p:ph type="title"/>
          </p:nvPr>
        </p:nvSpPr>
        <p:spPr>
          <a:xfrm>
            <a:off x="372919" y="2109813"/>
            <a:ext cx="9342789" cy="176711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dirty="0"/>
          </a:p>
        </p:txBody>
      </p:sp>
      <p:sp>
        <p:nvSpPr>
          <p:cNvPr id="243" name="TextBox 11"/>
          <p:cNvSpPr txBox="1">
            <a:spLocks noGrp="1"/>
          </p:cNvSpPr>
          <p:nvPr>
            <p:ph type="body" idx="21"/>
          </p:nvPr>
        </p:nvSpPr>
        <p:spPr>
          <a:xfrm>
            <a:off x="7669075" y="6479335"/>
            <a:ext cx="2046632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Yahoo! Research</a:t>
            </a:r>
            <a:endParaRPr dirty="0"/>
          </a:p>
        </p:txBody>
      </p:sp>
      <p:sp>
        <p:nvSpPr>
          <p:cNvPr id="244" name="TextBox 21"/>
          <p:cNvSpPr txBox="1">
            <a:spLocks noGrp="1"/>
          </p:cNvSpPr>
          <p:nvPr>
            <p:ph type="body" idx="22"/>
          </p:nvPr>
        </p:nvSpPr>
        <p:spPr>
          <a:xfrm>
            <a:off x="7669075" y="6697820"/>
            <a:ext cx="2046632" cy="138499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강창성</a:t>
            </a:r>
            <a:endParaRPr dirty="0"/>
          </a:p>
        </p:txBody>
      </p:sp>
      <p:sp>
        <p:nvSpPr>
          <p:cNvPr id="245" name="TextBox 22"/>
          <p:cNvSpPr txBox="1">
            <a:spLocks noGrp="1"/>
          </p:cNvSpPr>
          <p:nvPr>
            <p:ph type="body" idx="23"/>
          </p:nvPr>
        </p:nvSpPr>
        <p:spPr>
          <a:xfrm>
            <a:off x="7669075" y="6987966"/>
            <a:ext cx="2046632" cy="12465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cskang@yahoo.com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476BD0-4B7A-F24E-9D90-2D9E0C383B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8D5B2-F489-0E4D-A2E6-E6BD6686C3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C42624-D5F5-D846-BC4C-D8F10377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연속확률변수</a:t>
            </a:r>
            <a:r>
              <a:rPr lang="en-US" altLang="ko-KR" dirty="0"/>
              <a:t> (Continuous Random Variables)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56B33-6F71-C04D-8387-504C38D69F3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81A54-FFF6-E643-999C-52A4D9EE8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54" y="1538673"/>
            <a:ext cx="9471991" cy="34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966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613DF-8DF6-B343-929F-0CB7779429A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확률변수의 성질 </a:t>
            </a:r>
            <a:r>
              <a:rPr lang="en-US" altLang="ko-KR" sz="2000" dirty="0"/>
              <a:t>(The Rules of Probability)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35CC77-8EE9-1F4F-9638-00B449E07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1" y="1329929"/>
            <a:ext cx="7157543" cy="508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698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436B14-30C8-FB4E-8C3D-279C24FF25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77DB6-2F3D-AD4E-B3DC-A4017E9BD5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FF257-B185-3E43-81C5-51A25239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주변확률</a:t>
            </a:r>
            <a:r>
              <a:rPr lang="en-US" altLang="ko-KR" dirty="0"/>
              <a:t>(Marginal)</a:t>
            </a:r>
            <a:r>
              <a:rPr lang="ko-KR" altLang="en-US" dirty="0"/>
              <a:t>분포</a:t>
            </a:r>
            <a:r>
              <a:rPr lang="en-US" altLang="ko-KR" dirty="0"/>
              <a:t>,</a:t>
            </a:r>
            <a:r>
              <a:rPr lang="ko-KR" altLang="en-US" dirty="0"/>
              <a:t> 조건부</a:t>
            </a:r>
            <a:r>
              <a:rPr lang="en-US" altLang="ko-KR" dirty="0"/>
              <a:t>(Conditional)</a:t>
            </a:r>
            <a:r>
              <a:rPr lang="ko-KR" altLang="en-US" dirty="0"/>
              <a:t>확률분포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8DFD9-CB56-7A44-95E6-5A03C4303EC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0F6E7-E235-FE47-B63A-1FB319C7C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5" y="1395493"/>
            <a:ext cx="7685690" cy="52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331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C3F87-0935-6342-95EA-D5C9F15F51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FBFD-29A4-8749-BDE1-BF8B3C560E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73527F-9866-EB45-8A52-4093B906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확률변수의 함수</a:t>
            </a:r>
            <a:r>
              <a:rPr lang="en-US" altLang="ko-KR" sz="2800" dirty="0"/>
              <a:t>(</a:t>
            </a:r>
            <a:r>
              <a:rPr lang="en-US" sz="2800" dirty="0"/>
              <a:t>Functions of Random Variables</a:t>
            </a:r>
            <a:r>
              <a:rPr lang="en-US" altLang="ko-KR" sz="2800" dirty="0"/>
              <a:t>)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BD727-98C9-EB4A-9B50-E2B2A2E9106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2541E-C944-EC46-A240-829D84639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12" y="1658336"/>
            <a:ext cx="9549301" cy="31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913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C3F87-0935-6342-95EA-D5C9F15F51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FBFD-29A4-8749-BDE1-BF8B3C560E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73527F-9866-EB45-8A52-4093B906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확률변수의 함수</a:t>
            </a:r>
            <a:r>
              <a:rPr lang="en-US" altLang="ko-KR" sz="2800" dirty="0"/>
              <a:t>(</a:t>
            </a:r>
            <a:r>
              <a:rPr lang="en-US" sz="2800" dirty="0"/>
              <a:t>Functions of Random Variables</a:t>
            </a:r>
            <a:r>
              <a:rPr lang="en-US" altLang="ko-KR" sz="2800" dirty="0"/>
              <a:t>)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BD727-98C9-EB4A-9B50-E2B2A2E9106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36D9F-A37F-B049-813C-5F50D762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5" y="1538674"/>
            <a:ext cx="9641827" cy="46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24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1EE9B9-D8D3-FF43-B529-CF3EA2E406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D4635-0183-E341-BB0B-0986F743C4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835FE7-D448-A348-87DA-DD37750C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68005-1DCC-BC4E-8E94-0359B5FE017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7FAD5-85FB-BE4F-94F1-F28AD1F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89" y="1329929"/>
            <a:ext cx="5627550" cy="99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5250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C3F87-0935-6342-95EA-D5C9F15F51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FBFD-29A4-8749-BDE1-BF8B3C560E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73527F-9866-EB45-8A52-4093B906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확률변수의 함수</a:t>
            </a:r>
            <a:r>
              <a:rPr lang="en-US" altLang="ko-KR" sz="2800" dirty="0"/>
              <a:t>(</a:t>
            </a:r>
            <a:r>
              <a:rPr lang="en-US" sz="2800" dirty="0"/>
              <a:t>Functions of Random Variables</a:t>
            </a:r>
            <a:r>
              <a:rPr lang="en-US" altLang="ko-KR" sz="2800" dirty="0"/>
              <a:t>)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BD727-98C9-EB4A-9B50-E2B2A2E9106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확률이론</a:t>
            </a:r>
            <a:r>
              <a:rPr lang="ko-KR" altLang="en-US" dirty="0"/>
              <a:t> </a:t>
            </a:r>
            <a:r>
              <a:rPr lang="en-US" altLang="ko-KR" dirty="0"/>
              <a:t>(Probability Theory)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E83B7E-3013-964D-AE72-6CD11F96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4" y="1707181"/>
            <a:ext cx="9017898" cy="37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897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ogrammers-theme-1">
  <a:themeElements>
    <a:clrScheme name="프로그래머스">
      <a:dk1>
        <a:srgbClr val="212A3C"/>
      </a:dk1>
      <a:lt1>
        <a:srgbClr val="FFFFFF"/>
      </a:lt1>
      <a:dk2>
        <a:srgbClr val="212A3C"/>
      </a:dk2>
      <a:lt2>
        <a:srgbClr val="F3F3F8"/>
      </a:lt2>
      <a:accent1>
        <a:srgbClr val="0970FF"/>
      </a:accent1>
      <a:accent2>
        <a:srgbClr val="FC970B"/>
      </a:accent2>
      <a:accent3>
        <a:srgbClr val="4EB34E"/>
      </a:accent3>
      <a:accent4>
        <a:srgbClr val="F03738"/>
      </a:accent4>
      <a:accent5>
        <a:srgbClr val="662EB6"/>
      </a:accent5>
      <a:accent6>
        <a:srgbClr val="70AD47"/>
      </a:accent6>
      <a:hlink>
        <a:srgbClr val="0970FF"/>
      </a:hlink>
      <a:folHlink>
        <a:srgbClr val="B4C0CB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5154</TotalTime>
  <Words>370</Words>
  <Application>Microsoft Macintosh PowerPoint</Application>
  <PresentationFormat>Custom</PresentationFormat>
  <Paragraphs>62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Noto Sans KR Bold</vt:lpstr>
      <vt:lpstr>Noto Sans KR Regular</vt:lpstr>
      <vt:lpstr>Arial</vt:lpstr>
      <vt:lpstr>Calibri</vt:lpstr>
      <vt:lpstr>Wingdings</vt:lpstr>
      <vt:lpstr>programmers-theme-1</vt:lpstr>
      <vt:lpstr>Machine Learning 기초</vt:lpstr>
      <vt:lpstr>확률변수 (Random Variable)</vt:lpstr>
      <vt:lpstr>연속확률변수 (Continuous Random Variables)</vt:lpstr>
      <vt:lpstr>확률변수의 성질 (The Rules of Probability)</vt:lpstr>
      <vt:lpstr>예제: 주변확률(Marginal)분포, 조건부(Conditional)확률분포</vt:lpstr>
      <vt:lpstr>확률변수의 함수(Functions of Random Variables)</vt:lpstr>
      <vt:lpstr>확률변수의 함수(Functions of Random Variables)</vt:lpstr>
      <vt:lpstr>예제</vt:lpstr>
      <vt:lpstr>확률변수의 함수(Functions of Random Variables)</vt:lpstr>
      <vt:lpstr>확률변수의 함수(Functions of Random Variables)</vt:lpstr>
      <vt:lpstr>기댓값 (Expectations)</vt:lpstr>
      <vt:lpstr>분산(variance), 공분산 (covariance)</vt:lpstr>
      <vt:lpstr>빈도주의 대 베이지안(Frequentist versus Bayesian)</vt:lpstr>
      <vt:lpstr>빈도주의 대 베이지안(Frequentist versus Bayesian)</vt:lpstr>
      <vt:lpstr>정규분포 (Gaussian Distribution)</vt:lpstr>
      <vt:lpstr>정규분포 (Gaussian Distribution): 정규화(Normalization) - Optional</vt:lpstr>
      <vt:lpstr>정규분포 (Gaussian Distribution): 기댓값 (Expectation) - Optional</vt:lpstr>
      <vt:lpstr>정규분포 (Gaussian Distribution): 분산 (Variance) - Optional</vt:lpstr>
      <vt:lpstr>정규분포 (Gaussian Distribution): 최대우도해 (Maximum Likelihood solution)</vt:lpstr>
      <vt:lpstr>정규분포 (Gaussian Distribution): 최대우도해 (Maximum Likelihood solution)</vt:lpstr>
      <vt:lpstr>정규분포 (Gaussian Distribution): 최대우도해 (Maximum Likelihood solution)</vt:lpstr>
      <vt:lpstr>곡선근사(Curve Fitting): 확률적 관점</vt:lpstr>
      <vt:lpstr>곡선근사(Curve Fitting): 확률적 관점</vt:lpstr>
      <vt:lpstr>곡선근사(Curve Fitting): 확률적 관점</vt:lpstr>
      <vt:lpstr>곡선근사(Curve Fitting): 확률적 관점</vt:lpstr>
      <vt:lpstr>베이지안 곡선 근사(Bayesian Curve Fitting)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Changsung Kang</cp:lastModifiedBy>
  <cp:revision>94</cp:revision>
  <dcterms:modified xsi:type="dcterms:W3CDTF">2021-06-01T04:33:46Z</dcterms:modified>
</cp:coreProperties>
</file>