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84" r:id="rId4"/>
    <p:sldId id="271" r:id="rId5"/>
    <p:sldId id="288" r:id="rId6"/>
    <p:sldId id="275" r:id="rId7"/>
    <p:sldId id="285" r:id="rId8"/>
    <p:sldId id="276" r:id="rId9"/>
    <p:sldId id="277" r:id="rId10"/>
    <p:sldId id="278" r:id="rId11"/>
    <p:sldId id="279" r:id="rId12"/>
    <p:sldId id="289" r:id="rId13"/>
    <p:sldId id="280" r:id="rId14"/>
    <p:sldId id="287" r:id="rId15"/>
    <p:sldId id="267" r:id="rId16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3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7"/>
    <p:restoredTop sz="94680"/>
  </p:normalViewPr>
  <p:slideViewPr>
    <p:cSldViewPr snapToGrid="0">
      <p:cViewPr varScale="1">
        <p:scale>
          <a:sx n="180" d="100"/>
          <a:sy n="180" d="100"/>
        </p:scale>
        <p:origin x="3312" y="192"/>
      </p:cViewPr>
      <p:guideLst>
        <p:guide orient="horz" pos="2380"/>
        <p:guide pos="31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7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DF530-CDA6-DD47-AE5D-F44DF6D1A9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845F-C2D9-AA44-8743-2B5B093B7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0A4E-45A8-F040-B3F9-F7DBAB7B363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5F87F-25DD-1242-8436-74268DCEE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A825-3BE5-0D43-A8DB-2AEC3A84F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8CD-A78F-004A-8E0B-6290AC85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42872" latinLnBrk="0">
      <a:defRPr sz="1300">
        <a:latin typeface="+mj-lt"/>
        <a:ea typeface="+mj-ea"/>
        <a:cs typeface="+mj-cs"/>
        <a:sym typeface="Noto Sans KR Regular"/>
      </a:defRPr>
    </a:lvl1pPr>
    <a:lvl2pPr indent="228600" defTabSz="1042872" latinLnBrk="0">
      <a:defRPr sz="1300">
        <a:latin typeface="+mj-lt"/>
        <a:ea typeface="+mj-ea"/>
        <a:cs typeface="+mj-cs"/>
        <a:sym typeface="Noto Sans KR Regular"/>
      </a:defRPr>
    </a:lvl2pPr>
    <a:lvl3pPr indent="457200" defTabSz="1042872" latinLnBrk="0">
      <a:defRPr sz="1300">
        <a:latin typeface="+mj-lt"/>
        <a:ea typeface="+mj-ea"/>
        <a:cs typeface="+mj-cs"/>
        <a:sym typeface="Noto Sans KR Regular"/>
      </a:defRPr>
    </a:lvl3pPr>
    <a:lvl4pPr indent="685800" defTabSz="1042872" latinLnBrk="0">
      <a:defRPr sz="1300">
        <a:latin typeface="+mj-lt"/>
        <a:ea typeface="+mj-ea"/>
        <a:cs typeface="+mj-cs"/>
        <a:sym typeface="Noto Sans KR Regular"/>
      </a:defRPr>
    </a:lvl4pPr>
    <a:lvl5pPr indent="914400" defTabSz="1042872" latinLnBrk="0">
      <a:defRPr sz="1300">
        <a:latin typeface="+mj-lt"/>
        <a:ea typeface="+mj-ea"/>
        <a:cs typeface="+mj-cs"/>
        <a:sym typeface="Noto Sans KR Regular"/>
      </a:defRPr>
    </a:lvl5pPr>
    <a:lvl6pPr indent="1143000" defTabSz="1042872" latinLnBrk="0">
      <a:defRPr sz="1300">
        <a:latin typeface="+mj-lt"/>
        <a:ea typeface="+mj-ea"/>
        <a:cs typeface="+mj-cs"/>
        <a:sym typeface="Noto Sans KR Regular"/>
      </a:defRPr>
    </a:lvl6pPr>
    <a:lvl7pPr indent="1371600" defTabSz="1042872" latinLnBrk="0">
      <a:defRPr sz="1300">
        <a:latin typeface="+mj-lt"/>
        <a:ea typeface="+mj-ea"/>
        <a:cs typeface="+mj-cs"/>
        <a:sym typeface="Noto Sans KR Regular"/>
      </a:defRPr>
    </a:lvl7pPr>
    <a:lvl8pPr indent="1600200" defTabSz="1042872" latinLnBrk="0">
      <a:defRPr sz="1300">
        <a:latin typeface="+mj-lt"/>
        <a:ea typeface="+mj-ea"/>
        <a:cs typeface="+mj-cs"/>
        <a:sym typeface="Noto Sans KR Regular"/>
      </a:defRPr>
    </a:lvl8pPr>
    <a:lvl9pPr indent="1828800" defTabSz="1042872" latinLnBrk="0">
      <a:defRPr sz="1300">
        <a:latin typeface="+mj-lt"/>
        <a:ea typeface="+mj-ea"/>
        <a:cs typeface="+mj-cs"/>
        <a:sym typeface="Noto Sans KR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8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8177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2919" y="2587101"/>
            <a:ext cx="9342789" cy="2191857"/>
          </a:xfrm>
          <a:prstGeom prst="rect">
            <a:avLst/>
          </a:prstGeom>
        </p:spPr>
        <p:txBody>
          <a:bodyPr/>
          <a:lstStyle>
            <a:lvl1pPr marL="5985" indent="-5985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rgbClr val="B3C0CC"/>
                </a:solidFill>
              </a:defRPr>
            </a:lvl1pPr>
            <a:lvl2pPr marL="5985" indent="469106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2pPr>
            <a:lvl3pPr marL="5985" indent="944202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3pPr>
            <a:lvl4pPr marL="5985" indent="1419295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4pPr>
            <a:lvl5pPr marL="5985" indent="1894389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5pPr>
          </a:lstStyle>
          <a:p>
            <a:r>
              <a:rPr dirty="0" err="1"/>
              <a:t>프레젠테이션</a:t>
            </a:r>
            <a:r>
              <a:rPr dirty="0"/>
              <a:t> </a:t>
            </a:r>
            <a:r>
              <a:rPr dirty="0" err="1"/>
              <a:t>내용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4" name="직선 연결선[R] 12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직선 연결선[R] 13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직선 연결선[R] 14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[R] 15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그림 16" descr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직선 연결선[R] 11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직선 연결선[R] 17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직선 연결선[R] 18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직선 연결선[R] 19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그림 20" descr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2919" y="5993657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소속</a:t>
            </a:r>
            <a:r>
              <a:rPr dirty="0"/>
              <a:t> 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2919" y="6379891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성함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6" name="본문 첫 번째 줄…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372919" y="6766125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연락처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감사합니다 등의 마무리 문구</a:t>
            </a:r>
          </a:p>
        </p:txBody>
      </p:sp>
      <p:sp>
        <p:nvSpPr>
          <p:cNvPr id="81" name="TextBox 1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소속</a:t>
            </a:r>
            <a:endParaRPr dirty="0"/>
          </a:p>
        </p:txBody>
      </p:sp>
      <p:sp>
        <p:nvSpPr>
          <p:cNvPr id="82" name="TextBox 21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성함</a:t>
            </a:r>
            <a:endParaRPr dirty="0"/>
          </a:p>
        </p:txBody>
      </p:sp>
      <p:sp>
        <p:nvSpPr>
          <p:cNvPr id="83" name="TextBox 22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900">
                <a:solidFill>
                  <a:srgbClr val="838E97"/>
                </a:solidFill>
              </a:defRPr>
            </a:lvl1pPr>
          </a:lstStyle>
          <a:p>
            <a:r>
              <a:rPr dirty="0" err="1"/>
              <a:t>연락처</a:t>
            </a:r>
            <a:endParaRPr dirty="0"/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선 연결선[R] 6"/>
          <p:cNvSpPr/>
          <p:nvPr/>
        </p:nvSpPr>
        <p:spPr>
          <a:xfrm>
            <a:off x="368124" y="651852"/>
            <a:ext cx="9342789" cy="1"/>
          </a:xfrm>
          <a:prstGeom prst="line">
            <a:avLst/>
          </a:prstGeom>
          <a:ln w="6350">
            <a:solidFill>
              <a:srgbClr val="778F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68300" y="1965618"/>
            <a:ext cx="9342788" cy="3139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/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68125" y="1370165"/>
            <a:ext cx="9341309" cy="337016"/>
          </a:xfrm>
          <a:prstGeom prst="rect">
            <a:avLst/>
          </a:prstGeom>
        </p:spPr>
        <p:txBody>
          <a:bodyPr lIns="0" tIns="0" rIns="0" bIns="0"/>
          <a:lstStyle>
            <a:lvl1pPr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1pPr>
            <a:lvl2pPr indent="190037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2pPr>
            <a:lvl3pPr indent="380075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3pPr>
            <a:lvl4pPr indent="570112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4pPr>
            <a:lvl5pPr indent="760150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5pPr>
          </a:lstStyle>
          <a:p>
            <a:r>
              <a:t>타이틀에 관련된 간략한 설명 문구 등 기타 내용 입력하세요.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368125" y="889486"/>
            <a:ext cx="9342788" cy="440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defRPr sz="22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6647" y="344096"/>
            <a:ext cx="8325120" cy="216983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Bef>
                <a:spcPts val="0"/>
              </a:spcBef>
              <a:buNone/>
              <a:defRPr sz="1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>
              <a:spcBef>
                <a:spcPts val="0"/>
              </a:spcBef>
              <a:defRPr dirty="0"/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1338" y="364906"/>
            <a:ext cx="139574" cy="1651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6451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176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감사합니다 등의 마무리 문구</a:t>
            </a:r>
          </a:p>
        </p:txBody>
      </p:sp>
      <p:pic>
        <p:nvPicPr>
          <p:cNvPr id="3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39" y="5909476"/>
            <a:ext cx="339368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1" cy="49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Noto Sans K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ransition spd="med"/>
  <p:txStyles>
    <p:titleStyle>
      <a:lvl1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285750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pitchFamily="2" charset="2"/>
        <a:buChar char="§"/>
        <a:tabLst/>
        <a:defRPr sz="1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1pPr>
      <a:lvl2pPr marL="604838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2pPr>
      <a:lvl3pPr marL="566738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3pPr>
      <a:lvl4pPr marL="9175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4pPr>
      <a:lvl5pPr marL="12604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5pPr>
      <a:lvl6pPr marL="2758184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6pPr>
      <a:lvl7pPr marL="3233278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7pPr>
      <a:lvl8pPr marL="3708372" marR="0" indent="-382715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8pPr>
      <a:lvl9pPr marL="4183466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프레젠테이션 제목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4968" indent="-4968" defTabSz="788656">
              <a:defRPr sz="3900"/>
            </a:pPr>
            <a:r>
              <a:rPr lang="en-US" dirty="0"/>
              <a:t>Machine Learning </a:t>
            </a:r>
            <a:r>
              <a:rPr lang="ko-KR" altLang="en-US" dirty="0"/>
              <a:t>기초</a:t>
            </a:r>
            <a:endParaRPr dirty="0"/>
          </a:p>
        </p:txBody>
      </p:sp>
      <p:sp>
        <p:nvSpPr>
          <p:cNvPr id="94" name="프레젠테이션 내용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dirty="0"/>
          </a:p>
        </p:txBody>
      </p:sp>
      <p:sp>
        <p:nvSpPr>
          <p:cNvPr id="95" name="소속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96" name="성함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97" name="연락처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회귀문제의</a:t>
            </a:r>
            <a:r>
              <a:rPr lang="ko-KR" altLang="en-US" dirty="0"/>
              <a:t> 경우</a:t>
            </a:r>
            <a:r>
              <a:rPr lang="en-US" altLang="ko-KR" dirty="0"/>
              <a:t> - Optional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C03C6-9122-304B-A2CC-B914FA4C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590247"/>
            <a:ext cx="4817298" cy="36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62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회귀문제의</a:t>
            </a:r>
            <a:r>
              <a:rPr lang="ko-KR" altLang="en-US" dirty="0"/>
              <a:t> 경우</a:t>
            </a:r>
            <a:r>
              <a:rPr lang="en-US" altLang="ko-KR" dirty="0"/>
              <a:t> - Optional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226E5B-555B-784E-8C55-BED7ECE5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6" y="1337269"/>
            <a:ext cx="9756604" cy="48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364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손실함수의</a:t>
            </a:r>
            <a:r>
              <a:rPr lang="ko-KR" altLang="en-US" dirty="0"/>
              <a:t> 분해</a:t>
            </a:r>
            <a:r>
              <a:rPr lang="en-US" altLang="ko-KR" dirty="0"/>
              <a:t> - Optional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81822-4137-B040-8EF9-5512E3A0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6" y="1253532"/>
            <a:ext cx="9773664" cy="59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711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8CE37-3EA6-F24C-AD3C-6887128846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147A-2F8D-974D-AB4F-0CB9E3EA6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결정문제를</a:t>
            </a:r>
            <a:r>
              <a:rPr lang="ko-KR" altLang="en-US" dirty="0"/>
              <a:t> 위한 몇 가지 방법들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02B79-D0D2-4747-9343-94D535A7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9" y="1470551"/>
            <a:ext cx="9404962" cy="46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688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8CE37-3EA6-F24C-AD3C-6887128846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147A-2F8D-974D-AB4F-0CB9E3EA6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결정문제를</a:t>
            </a:r>
            <a:r>
              <a:rPr lang="ko-KR" altLang="en-US" dirty="0"/>
              <a:t> 위한 몇 가지 방법들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8EBA5-1F6D-D04F-B611-156FD6AE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631955"/>
            <a:ext cx="9341309" cy="18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64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제목 1"/>
          <p:cNvSpPr txBox="1">
            <a:spLocks noGrp="1"/>
          </p:cNvSpPr>
          <p:nvPr>
            <p:ph type="title"/>
          </p:nvPr>
        </p:nvSpPr>
        <p:spPr>
          <a:xfrm>
            <a:off x="372919" y="2109813"/>
            <a:ext cx="9342789" cy="176711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dirty="0"/>
          </a:p>
        </p:txBody>
      </p:sp>
      <p:sp>
        <p:nvSpPr>
          <p:cNvPr id="243" name="TextBox 11"/>
          <p:cNvSpPr txBox="1">
            <a:spLocks noGrp="1"/>
          </p:cNvSpPr>
          <p:nvPr>
            <p:ph type="body" idx="2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244" name="TextBox 21"/>
          <p:cNvSpPr txBox="1">
            <a:spLocks noGrp="1"/>
          </p:cNvSpPr>
          <p:nvPr>
            <p:ph type="body" idx="22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245" name="TextBox 22"/>
          <p:cNvSpPr txBox="1">
            <a:spLocks noGrp="1"/>
          </p:cNvSpPr>
          <p:nvPr>
            <p:ph type="body" idx="23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결정이론이란</a:t>
            </a:r>
            <a:r>
              <a:rPr lang="en-US" altLang="ko-KR" sz="2000" dirty="0"/>
              <a:t>?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8F9AF9-E4C2-1247-9382-4E1B639637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2CD39-C849-614E-9C32-C21ABC21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7" y="1370165"/>
            <a:ext cx="9813689" cy="55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3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8CE37-3EA6-F24C-AD3C-6887128846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965618"/>
            <a:ext cx="9342788" cy="3112647"/>
          </a:xfrm>
        </p:spPr>
        <p:txBody>
          <a:bodyPr/>
          <a:lstStyle/>
          <a:p>
            <a:r>
              <a:rPr lang="ko-KR" altLang="en-US" dirty="0" err="1"/>
              <a:t>결정영역</a:t>
            </a:r>
            <a:r>
              <a:rPr lang="ko-KR" altLang="en-US" dirty="0"/>
              <a:t> </a:t>
            </a:r>
            <a:r>
              <a:rPr lang="en-US" altLang="ko-KR" dirty="0"/>
              <a:t>(decision region)</a:t>
            </a:r>
          </a:p>
          <a:p>
            <a:pPr marL="0" indent="0">
              <a:buNone/>
            </a:pPr>
            <a:endParaRPr lang="en-US" dirty="0"/>
          </a:p>
          <a:p>
            <a:endParaRPr lang="en-US" altLang="ko-KR" dirty="0"/>
          </a:p>
          <a:p>
            <a:r>
              <a:rPr lang="ko-KR" altLang="en-US" dirty="0" err="1"/>
              <a:t>분류오류</a:t>
            </a:r>
            <a:r>
              <a:rPr lang="ko-KR" altLang="en-US" dirty="0"/>
              <a:t> 확률 </a:t>
            </a:r>
            <a:r>
              <a:rPr lang="en-US" altLang="ko-KR" dirty="0"/>
              <a:t>(probability of misclassification)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오류를 최소화하려면 </a:t>
            </a:r>
            <a:r>
              <a:rPr lang="ko-KR" altLang="en-US" dirty="0" err="1"/>
              <a:t>다음조건을</a:t>
            </a:r>
            <a:r>
              <a:rPr lang="ko-KR" altLang="en-US" dirty="0"/>
              <a:t> 만족하면 </a:t>
            </a:r>
            <a:r>
              <a:rPr lang="en-US" altLang="ko-KR" dirty="0"/>
              <a:t>x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en-US" altLang="ko-KR" baseline="-25000" dirty="0"/>
              <a:t>1</a:t>
            </a:r>
            <a:r>
              <a:rPr lang="ko-KR" altLang="en-US" dirty="0"/>
              <a:t>에 할당해야한다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147A-2F8D-974D-AB4F-0CB9E3EA6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이진분류</a:t>
            </a:r>
            <a:r>
              <a:rPr lang="ko-KR" altLang="en-US" dirty="0"/>
              <a:t> </a:t>
            </a:r>
            <a:r>
              <a:rPr lang="en-US" altLang="ko-KR" dirty="0"/>
              <a:t>(Binary Classification)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19BFF-7F2F-3F42-B66F-D8E6AD1A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12" y="2300666"/>
            <a:ext cx="2717702" cy="393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0E2BA-AB53-C844-BC7E-3AE97386C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2" y="3374419"/>
            <a:ext cx="4431323" cy="1050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6D74B-13E6-A74F-AC5F-54DA4E956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12" y="5090386"/>
            <a:ext cx="3300339" cy="1156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0A4C6C-01E8-BF4C-895F-B370C7CF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143" y="1953497"/>
            <a:ext cx="4321520" cy="27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47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8CE37-3EA6-F24C-AD3C-6887128846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147A-2F8D-974D-AB4F-0CB9E3EA6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</a:t>
            </a:r>
            <a:r>
              <a:rPr lang="ko-KR" altLang="en-US" dirty="0"/>
              <a:t>일 경우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8A29E-9129-3045-9E93-2E17981A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3" y="1597262"/>
            <a:ext cx="4412536" cy="214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BB52A-0898-3F4E-8BD4-161BC1D7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7" y="3933915"/>
            <a:ext cx="3487900" cy="4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705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8CE37-3EA6-F24C-AD3C-6887128846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147A-2F8D-974D-AB4F-0CB9E3EA6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결정이론의</a:t>
            </a:r>
            <a:r>
              <a:rPr lang="en-US" dirty="0"/>
              <a:t> </a:t>
            </a:r>
            <a:r>
              <a:rPr lang="en-US" dirty="0" err="1"/>
              <a:t>목표</a:t>
            </a:r>
            <a:r>
              <a:rPr 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분류의 경우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68A94-53F2-BE4B-8DBF-6BF09749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7" y="1658336"/>
            <a:ext cx="9510121" cy="26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6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8CE37-3EA6-F24C-AD3C-6887128846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147A-2F8D-974D-AB4F-0CB9E3EA6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기대손실</a:t>
            </a:r>
            <a:r>
              <a:rPr lang="ko-KR" altLang="en-US" sz="2400" dirty="0"/>
              <a:t> 최소화 </a:t>
            </a:r>
            <a:r>
              <a:rPr lang="en-US" altLang="ko-KR" sz="2400" dirty="0"/>
              <a:t>(Minimizing the Expected Loss)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28D6D-7E03-BB41-A048-661C738F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8" y="1386032"/>
            <a:ext cx="8391378" cy="43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59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8CE37-3EA6-F24C-AD3C-6887128846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147A-2F8D-974D-AB4F-0CB9E3EA6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기대손실</a:t>
            </a:r>
            <a:r>
              <a:rPr lang="ko-KR" altLang="en-US" sz="2400" dirty="0"/>
              <a:t> 최소화 </a:t>
            </a:r>
            <a:r>
              <a:rPr lang="en-US" altLang="ko-KR" sz="2400" dirty="0"/>
              <a:t>(Minimizing the Expected Loss)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ACBDD6-28F9-0B42-BE77-81DDB0F2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12" y="1403285"/>
            <a:ext cx="8325120" cy="60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771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8CE37-3EA6-F24C-AD3C-6887128846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147A-2F8D-974D-AB4F-0CB9E3EA6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:</a:t>
            </a:r>
            <a:r>
              <a:rPr lang="ko-KR" altLang="en-US" sz="2400" dirty="0"/>
              <a:t> 의료진단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9F5F4-1483-444B-98B7-CDE5CE5C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9" y="1965618"/>
            <a:ext cx="9601200" cy="27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99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147A-2F8D-974D-AB4F-0CB9E3EA6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3128CC-93ED-CD4A-A704-8636474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회귀문제의</a:t>
            </a:r>
            <a:r>
              <a:rPr lang="ko-KR" altLang="en-US" dirty="0"/>
              <a:t> 경우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9274-4934-9F4E-9759-0DFD9BBB3D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결정이론</a:t>
            </a:r>
            <a:r>
              <a:rPr lang="ko-KR" altLang="en-US" dirty="0"/>
              <a:t> </a:t>
            </a:r>
            <a:r>
              <a:rPr lang="en-US" altLang="ko-KR" dirty="0"/>
              <a:t>(Decision Theory)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B53DC-0C13-6A42-9DC4-04E14971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36" y="4872640"/>
            <a:ext cx="3513827" cy="2408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0E8D4-F82D-2548-B5A6-47092EF78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5" y="1538673"/>
            <a:ext cx="7645791" cy="31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041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프로그래머스">
      <a:dk1>
        <a:srgbClr val="212A3C"/>
      </a:dk1>
      <a:lt1>
        <a:srgbClr val="FFFFFF"/>
      </a:lt1>
      <a:dk2>
        <a:srgbClr val="212A3C"/>
      </a:dk2>
      <a:lt2>
        <a:srgbClr val="F3F3F8"/>
      </a:lt2>
      <a:accent1>
        <a:srgbClr val="0970FF"/>
      </a:accent1>
      <a:accent2>
        <a:srgbClr val="FC970B"/>
      </a:accent2>
      <a:accent3>
        <a:srgbClr val="4EB34E"/>
      </a:accent3>
      <a:accent4>
        <a:srgbClr val="F03738"/>
      </a:accent4>
      <a:accent5>
        <a:srgbClr val="662EB6"/>
      </a:accent5>
      <a:accent6>
        <a:srgbClr val="70AD47"/>
      </a:accent6>
      <a:hlink>
        <a:srgbClr val="0970FF"/>
      </a:hlink>
      <a:folHlink>
        <a:srgbClr val="B4C0CB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182</Words>
  <Application>Microsoft Macintosh PowerPoint</Application>
  <PresentationFormat>Custom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KR Bold</vt:lpstr>
      <vt:lpstr>Noto Sans KR Regular</vt:lpstr>
      <vt:lpstr>Arial</vt:lpstr>
      <vt:lpstr>Calibri</vt:lpstr>
      <vt:lpstr>Wingdings</vt:lpstr>
      <vt:lpstr>programmers-theme-1</vt:lpstr>
      <vt:lpstr>Machine Learning 기초</vt:lpstr>
      <vt:lpstr>결정이론이란?</vt:lpstr>
      <vt:lpstr>결정이론 – 이진분류 (Binary Classification)</vt:lpstr>
      <vt:lpstr>Multiclass일 경우</vt:lpstr>
      <vt:lpstr>결정이론의 목표 (분류의 경우)</vt:lpstr>
      <vt:lpstr>기대손실 최소화 (Minimizing the Expected Loss)</vt:lpstr>
      <vt:lpstr>기대손실 최소화 (Minimizing the Expected Loss)</vt:lpstr>
      <vt:lpstr>예제: 의료진단</vt:lpstr>
      <vt:lpstr>결정이론 – 회귀문제의 경우</vt:lpstr>
      <vt:lpstr>결정이론 – 회귀문제의 경우 - Optional</vt:lpstr>
      <vt:lpstr>결정이론 – 회귀문제의 경우 - Optional</vt:lpstr>
      <vt:lpstr>손실함수의 분해 - Optional</vt:lpstr>
      <vt:lpstr>결정문제를 위한 몇 가지 방법들</vt:lpstr>
      <vt:lpstr>결정문제를 위한 몇 가지 방법들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Changsung Kang</cp:lastModifiedBy>
  <cp:revision>80</cp:revision>
  <dcterms:modified xsi:type="dcterms:W3CDTF">2021-06-01T04:36:01Z</dcterms:modified>
</cp:coreProperties>
</file>