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064" r:id="rId3"/>
    <p:sldId id="2023" r:id="rId4"/>
    <p:sldId id="2065" r:id="rId5"/>
    <p:sldId id="2066" r:id="rId6"/>
    <p:sldId id="2070" r:id="rId7"/>
    <p:sldId id="2071" r:id="rId8"/>
    <p:sldId id="2072" r:id="rId9"/>
    <p:sldId id="2073" r:id="rId10"/>
    <p:sldId id="2074" r:id="rId11"/>
    <p:sldId id="2075" r:id="rId12"/>
    <p:sldId id="2076" r:id="rId13"/>
    <p:sldId id="2077" r:id="rId14"/>
    <p:sldId id="2078" r:id="rId15"/>
    <p:sldId id="2079" r:id="rId16"/>
    <p:sldId id="2080" r:id="rId17"/>
    <p:sldId id="2081" r:id="rId18"/>
    <p:sldId id="2082" r:id="rId19"/>
    <p:sldId id="2083" r:id="rId20"/>
    <p:sldId id="2084" r:id="rId21"/>
    <p:sldId id="2085" r:id="rId22"/>
    <p:sldId id="2086" r:id="rId23"/>
    <p:sldId id="2087" r:id="rId24"/>
    <p:sldId id="2088" r:id="rId25"/>
    <p:sldId id="2089" r:id="rId26"/>
    <p:sldId id="257" r:id="rId27"/>
    <p:sldId id="2092" r:id="rId28"/>
    <p:sldId id="2094" r:id="rId29"/>
    <p:sldId id="2095" r:id="rId30"/>
    <p:sldId id="2060" r:id="rId31"/>
    <p:sldId id="2090" r:id="rId32"/>
    <p:sldId id="1658" r:id="rId33"/>
    <p:sldId id="2034" r:id="rId34"/>
    <p:sldId id="20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orient="horz" pos="1752"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FCCA"/>
    <a:srgbClr val="00882A"/>
    <a:srgbClr val="0464C1"/>
    <a:srgbClr val="4472C4"/>
    <a:srgbClr val="C39719"/>
    <a:srgbClr val="C82606"/>
    <a:srgbClr val="FF9401"/>
    <a:srgbClr val="A10406"/>
    <a:srgbClr val="DCDDE0"/>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5873"/>
    <p:restoredTop sz="95940"/>
  </p:normalViewPr>
  <p:slideViewPr>
    <p:cSldViewPr snapToGrid="0" snapToObjects="1">
      <p:cViewPr varScale="1">
        <p:scale>
          <a:sx n="126" d="100"/>
          <a:sy n="126" d="100"/>
        </p:scale>
        <p:origin x="872" y="192"/>
      </p:cViewPr>
      <p:guideLst>
        <p:guide orient="horz" pos="3456"/>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28" d="100"/>
          <a:sy n="128" d="100"/>
        </p:scale>
        <p:origin x="3200"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DB232-D30F-2E4D-B4FF-130882F41A92}"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B99A3-7DEE-4F48-849C-1D6E801D1B04}" type="slidenum">
              <a:rPr lang="en-US" smtClean="0"/>
              <a:t>‹#›</a:t>
            </a:fld>
            <a:endParaRPr lang="en-US"/>
          </a:p>
        </p:txBody>
      </p:sp>
    </p:spTree>
    <p:extLst>
      <p:ext uri="{BB962C8B-B14F-4D97-AF65-F5344CB8AC3E}">
        <p14:creationId xmlns:p14="http://schemas.microsoft.com/office/powerpoint/2010/main" val="36965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marL="0" marR="0" indent="0" algn="l" defTabSz="6858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1C067B6-79AB-F549-B831-2B835A305380}" type="slidenum">
              <a:rPr lang="en-US" smtClean="0"/>
              <a:t>1</a:t>
            </a:fld>
            <a:endParaRPr lang="en-US"/>
          </a:p>
        </p:txBody>
      </p:sp>
    </p:spTree>
    <p:extLst>
      <p:ext uri="{BB962C8B-B14F-4D97-AF65-F5344CB8AC3E}">
        <p14:creationId xmlns:p14="http://schemas.microsoft.com/office/powerpoint/2010/main" val="27726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 </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12</a:t>
            </a:fld>
            <a:endParaRPr lang="en-US"/>
          </a:p>
        </p:txBody>
      </p:sp>
    </p:spTree>
    <p:extLst>
      <p:ext uri="{BB962C8B-B14F-4D97-AF65-F5344CB8AC3E}">
        <p14:creationId xmlns:p14="http://schemas.microsoft.com/office/powerpoint/2010/main" val="379199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m3's path-level simulation includes only flows that directly intersect the target path.</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m3 further categorizes these flows into two groups: foreground flows that follow the entire path and background flows that intersect only certain links along the path.</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The goal of m3’s path-level simulation is to estimate the FCT distribution of the foreground flows along this path.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13</a:t>
            </a:fld>
            <a:endParaRPr lang="en-US"/>
          </a:p>
        </p:txBody>
      </p:sp>
    </p:spTree>
    <p:extLst>
      <p:ext uri="{BB962C8B-B14F-4D97-AF65-F5344CB8AC3E}">
        <p14:creationId xmlns:p14="http://schemas.microsoft.com/office/powerpoint/2010/main" val="278512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cs typeface="Gill Sans" panose="020B0502020104020203" pitchFamily="34" charset="-79"/>
              </a:rPr>
              <a:t>[Click]</a:t>
            </a: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14</a:t>
            </a:fld>
            <a:endParaRPr lang="en-US"/>
          </a:p>
        </p:txBody>
      </p:sp>
    </p:spTree>
    <p:extLst>
      <p:ext uri="{BB962C8B-B14F-4D97-AF65-F5344CB8AC3E}">
        <p14:creationId xmlns:p14="http://schemas.microsoft.com/office/powerpoint/2010/main" val="3776112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path-level simulations as building blocks, </a:t>
            </a:r>
          </a:p>
          <a:p>
            <a:endParaRPr lang="en-US" sz="1200" b="0" i="0" u="none" strike="noStrike" dirty="0">
              <a:solidFill>
                <a:srgbClr val="000000"/>
              </a:solidFill>
              <a:effectLst/>
              <a:latin typeface="Arial" panose="020B0604020202020204" pitchFamily="34" charset="0"/>
              <a:cs typeface="Gill Sans" panose="020B0502020104020203" pitchFamily="34" charset="-79"/>
            </a:endParaRPr>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m3 decomposes the full network simulation into independent path-level simulations and then aggregates their performance to estimate the network-wide FCT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15</a:t>
            </a:fld>
            <a:endParaRPr lang="en-US"/>
          </a:p>
        </p:txBody>
      </p:sp>
    </p:spTree>
    <p:extLst>
      <p:ext uri="{BB962C8B-B14F-4D97-AF65-F5344CB8AC3E}">
        <p14:creationId xmlns:p14="http://schemas.microsoft.com/office/powerpoint/2010/main" val="3716160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decomposition helps m3 speed up network simulation, but what about its fidelity? To verify this, we conducted experiments with three scenarios on a 256-host topology, using ns-3 as the ground truth.</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For each scenario, we randomly selected 500 paths. </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For each path, we ran the ns-3-path simulation, where we pruned flows that do not intersect that path.</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Finally, we compared the tail latency between ns-3 and ns-3-path.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16</a:t>
            </a:fld>
            <a:endParaRPr lang="en-US"/>
          </a:p>
        </p:txBody>
      </p:sp>
    </p:spTree>
    <p:extLst>
      <p:ext uri="{BB962C8B-B14F-4D97-AF65-F5344CB8AC3E}">
        <p14:creationId xmlns:p14="http://schemas.microsoft.com/office/powerpoint/2010/main" val="303003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the CDF of the magnitude of relative estimation error for tail latency across 500 paths for each scenario. 80% of the paths have an estimation error of less than 10%. </a:t>
            </a:r>
            <a:r>
              <a:rPr lang="en-US" b="0" i="0" u="none" strike="noStrike" dirty="0">
                <a:solidFill>
                  <a:srgbClr val="000000"/>
                </a:solidFill>
                <a:effectLst/>
                <a:latin typeface="Helvetica" pitchFamily="2" charset="0"/>
              </a:rPr>
              <a:t>There are many unique paths for each scenario. S</a:t>
            </a:r>
            <a:r>
              <a:rPr lang="en-US" dirty="0"/>
              <a:t>imulating just 500 paths and aggregating their results is sufficient to provide a good estimate of the network-wide tail latency, with an error up to 6%.</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While the path-level simulation is quite accurate, it remains slow, with an overall speedup ranging from 3 to 14 times.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17</a:t>
            </a:fld>
            <a:endParaRPr lang="en-US"/>
          </a:p>
        </p:txBody>
      </p:sp>
    </p:spTree>
    <p:extLst>
      <p:ext uri="{BB962C8B-B14F-4D97-AF65-F5344CB8AC3E}">
        <p14:creationId xmlns:p14="http://schemas.microsoft.com/office/powerpoint/2010/main" val="3313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m3’s second idea is to estimate path-level performance with ML to make it faster.</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This is non-trivial, as even a path-level simulation may have 10,000 foreground flows and 1 million background flows as its workload.</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Instead of feeding these complex path-level workload directly to the ML model, m3 first uses a flow-level simulator to extract compact features for its ML models.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18</a:t>
            </a:fld>
            <a:endParaRPr lang="en-US"/>
          </a:p>
        </p:txBody>
      </p:sp>
    </p:spTree>
    <p:extLst>
      <p:ext uri="{BB962C8B-B14F-4D97-AF65-F5344CB8AC3E}">
        <p14:creationId xmlns:p14="http://schemas.microsoft.com/office/powerpoint/2010/main" val="1009347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flow-level simulator? We call it </a:t>
            </a:r>
            <a:r>
              <a:rPr lang="en-US" dirty="0" err="1"/>
              <a:t>flowSim</a:t>
            </a:r>
            <a:r>
              <a:rPr lang="en-US" dirty="0"/>
              <a:t>.</a:t>
            </a:r>
          </a:p>
          <a:p>
            <a:r>
              <a:rPr lang="en-US" dirty="0"/>
              <a:t>First, it's a max-min flow-level simulation. This means it operates without packets, and each flow sends at its max-min fair rate.</a:t>
            </a:r>
          </a:p>
          <a:p>
            <a:r>
              <a:rPr lang="en-US" dirty="0"/>
              <a:t>Second, the simulator handles flow arrivals and departures as events.</a:t>
            </a:r>
          </a:p>
          <a:p>
            <a:r>
              <a:rPr lang="en-US" dirty="0"/>
              <a:t>Third, </a:t>
            </a:r>
            <a:r>
              <a:rPr lang="en-US" b="0" i="0" u="none" strike="noStrike" dirty="0">
                <a:solidFill>
                  <a:srgbClr val="000000"/>
                </a:solidFill>
                <a:effectLst/>
                <a:latin typeface="Helvetica" pitchFamily="2" charset="0"/>
              </a:rPr>
              <a:t>because </a:t>
            </a:r>
            <a:r>
              <a:rPr lang="en-US" b="0" i="0" u="none" strike="noStrike" dirty="0" err="1">
                <a:solidFill>
                  <a:srgbClr val="000000"/>
                </a:solidFill>
                <a:effectLst/>
                <a:latin typeface="Helvetica" pitchFamily="2" charset="0"/>
              </a:rPr>
              <a:t>flowSim</a:t>
            </a:r>
            <a:r>
              <a:rPr lang="en-US" b="0" i="0" u="none" strike="noStrike" dirty="0">
                <a:solidFill>
                  <a:srgbClr val="000000"/>
                </a:solidFill>
                <a:effectLst/>
                <a:latin typeface="Helvetica" pitchFamily="2" charset="0"/>
              </a:rPr>
              <a:t> operates on flows and not packets, it cannot tell you anything about the queue length at each switch.</a:t>
            </a:r>
            <a:endParaRPr lang="en-US" dirty="0"/>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B</a:t>
            </a:r>
            <a:r>
              <a:rPr lang="en-US" dirty="0"/>
              <a:t>y ignoring those packet-level details, it's incredibly fast. It can complete a path-level simulation with 1 million flows in less than 1 second.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19</a:t>
            </a:fld>
            <a:endParaRPr lang="en-US"/>
          </a:p>
        </p:txBody>
      </p:sp>
    </p:spTree>
    <p:extLst>
      <p:ext uri="{BB962C8B-B14F-4D97-AF65-F5344CB8AC3E}">
        <p14:creationId xmlns:p14="http://schemas.microsoft.com/office/powerpoint/2010/main" val="4255905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flowSim</a:t>
            </a:r>
            <a:r>
              <a:rPr lang="en-US" dirty="0"/>
              <a:t> is fast but not accurate.</a:t>
            </a:r>
          </a:p>
          <a:p>
            <a:r>
              <a:rPr lang="en-US" dirty="0"/>
              <a:t>Given a path-level simulation, we compare the FCT slowdown estimated by ns-3 and </a:t>
            </a:r>
            <a:r>
              <a:rPr lang="en-US" dirty="0" err="1"/>
              <a:t>flowSim</a:t>
            </a:r>
            <a:r>
              <a:rPr lang="en-US" dirty="0"/>
              <a:t> across four flow size buckets.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err="1"/>
              <a:t>flowSim</a:t>
            </a:r>
            <a:r>
              <a:rPr lang="en-US" dirty="0"/>
              <a:t> tends to underestimate the flow completion time slowdown for small flows.</a:t>
            </a:r>
          </a:p>
          <a:p>
            <a:r>
              <a:rPr lang="en-US" dirty="0"/>
              <a:t>Because the FCT slowdown of small flows is significantly impacted by queuing delay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20</a:t>
            </a:fld>
            <a:endParaRPr lang="en-US"/>
          </a:p>
        </p:txBody>
      </p:sp>
    </p:spTree>
    <p:extLst>
      <p:ext uri="{BB962C8B-B14F-4D97-AF65-F5344CB8AC3E}">
        <p14:creationId xmlns:p14="http://schemas.microsoft.com/office/powerpoint/2010/main" val="827476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t>
            </a:r>
            <a:r>
              <a:rPr lang="en-US" dirty="0" err="1"/>
              <a:t>flowSim</a:t>
            </a:r>
            <a:r>
              <a:rPr lang="en-US" dirty="0"/>
              <a:t> is not entirely accurate, it is efficient to extract compact features from workloads.</a:t>
            </a:r>
          </a:p>
          <a:p>
            <a:r>
              <a:rPr lang="en-US" dirty="0"/>
              <a:t>To use </a:t>
            </a:r>
            <a:r>
              <a:rPr lang="en-US" dirty="0" err="1"/>
              <a:t>flowSim</a:t>
            </a:r>
            <a:r>
              <a:rPr lang="en-US" dirty="0"/>
              <a:t>, m3 first runs </a:t>
            </a:r>
            <a:r>
              <a:rPr lang="en-US" dirty="0" err="1"/>
              <a:t>flowSim</a:t>
            </a:r>
            <a:r>
              <a:rPr lang="en-US" dirty="0"/>
              <a:t> and then summarizes the per-flow FCT slowdown estimated by </a:t>
            </a:r>
            <a:r>
              <a:rPr lang="en-US" dirty="0" err="1"/>
              <a:t>flowSim</a:t>
            </a:r>
            <a:r>
              <a:rPr lang="en-US" dirty="0"/>
              <a:t> into a compact feature map.</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In</a:t>
            </a:r>
            <a:r>
              <a:rPr lang="en-US" dirty="0"/>
              <a:t> the y-axis of this figure, we first group flows into different size buckets.</a:t>
            </a:r>
          </a:p>
          <a:p>
            <a:r>
              <a:rPr lang="en-US" dirty="0"/>
              <a:t>In the x axis, we sample the FCT slowdown at specific percentiles and observe the discrete distribution of slowdowns for flows within each size bucket.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21</a:t>
            </a:fld>
            <a:endParaRPr lang="en-US"/>
          </a:p>
        </p:txBody>
      </p:sp>
    </p:spTree>
    <p:extLst>
      <p:ext uri="{BB962C8B-B14F-4D97-AF65-F5344CB8AC3E}">
        <p14:creationId xmlns:p14="http://schemas.microsoft.com/office/powerpoint/2010/main" val="30201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Datacenter network operators often need to predict how network performance would be affected by various changes, for example, a new workload, a change in topology, or network configuration. </a:t>
            </a:r>
          </a:p>
          <a:p>
            <a:pPr rtl="0">
              <a:spcBef>
                <a:spcPts val="0"/>
              </a:spcBef>
              <a:spcAft>
                <a:spcPts val="0"/>
              </a:spcAft>
            </a:pPr>
            <a:endParaRPr lang="en-US" sz="2800" b="0" i="0" u="none" strike="noStrike" dirty="0">
              <a:solidFill>
                <a:srgbClr val="000000"/>
              </a:solidFill>
              <a:effectLst/>
              <a:latin typeface="Arial" panose="020B0604020202020204" pitchFamily="34" charset="0"/>
              <a:cs typeface="Gill Sans" panose="020B0502020104020203"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a:t>
            </a:r>
            <a:r>
              <a:rPr lang="en-US" sz="2800" b="0" i="0" u="none" strike="noStrike" dirty="0">
                <a:solidFill>
                  <a:srgbClr val="000000"/>
                </a:solidFill>
                <a:effectLst/>
                <a:latin typeface="Arial" panose="020B0604020202020204" pitchFamily="34" charset="0"/>
                <a:cs typeface="Gill Sans" panose="020B0502020104020203" pitchFamily="34" charset="-79"/>
              </a:rPr>
              <a:t>Click</a:t>
            </a:r>
            <a:r>
              <a:rPr lang="en-US" sz="2800" dirty="0"/>
              <a:t>]</a:t>
            </a:r>
          </a:p>
          <a:p>
            <a:pPr rtl="0">
              <a:spcBef>
                <a:spcPts val="0"/>
              </a:spcBef>
              <a:spcAft>
                <a:spcPts val="0"/>
              </a:spcAft>
            </a:pPr>
            <a:endParaRPr lang="en-US" sz="2800" dirty="0">
              <a:solidFill>
                <a:prstClr val="black"/>
              </a:solidFill>
            </a:endParaRPr>
          </a:p>
          <a:p>
            <a:br>
              <a:rPr lang="en-US" dirty="0"/>
            </a:b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3</a:t>
            </a:fld>
            <a:endParaRPr lang="en-US"/>
          </a:p>
        </p:txBody>
      </p:sp>
    </p:spTree>
    <p:extLst>
      <p:ext uri="{BB962C8B-B14F-4D97-AF65-F5344CB8AC3E}">
        <p14:creationId xmlns:p14="http://schemas.microsoft.com/office/powerpoint/2010/main" val="22100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compact features from </a:t>
            </a:r>
            <a:r>
              <a:rPr lang="en-US" dirty="0" err="1"/>
              <a:t>flowSim</a:t>
            </a:r>
            <a:r>
              <a:rPr lang="en-US" dirty="0"/>
              <a:t> provide a concise summary of the workload and can distinguish between different workloads in a logical way.</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For example, when increasing the network load from 20% to 80%, we observe that the FCT slowdown increases gradually, especially for large flows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22</a:t>
            </a:fld>
            <a:endParaRPr lang="en-US"/>
          </a:p>
        </p:txBody>
      </p:sp>
    </p:spTree>
    <p:extLst>
      <p:ext uri="{BB962C8B-B14F-4D97-AF65-F5344CB8AC3E}">
        <p14:creationId xmlns:p14="http://schemas.microsoft.com/office/powerpoint/2010/main" val="3189661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workload is more </a:t>
            </a:r>
            <a:r>
              <a:rPr lang="en-US" dirty="0" err="1"/>
              <a:t>bursty</a:t>
            </a:r>
            <a:r>
              <a:rPr lang="en-US" dirty="0"/>
              <a:t>, the FCT slowdown also gradually increases, particularly for large flows.</a:t>
            </a:r>
          </a:p>
          <a:p>
            <a:r>
              <a:rPr lang="en-US" dirty="0"/>
              <a:t>These results demonstrate that </a:t>
            </a:r>
            <a:r>
              <a:rPr lang="en-US" dirty="0" err="1"/>
              <a:t>flowSim</a:t>
            </a:r>
            <a:r>
              <a:rPr lang="en-US" dirty="0"/>
              <a:t> can quickly summarize workloads into compact features, and these features effectively distinguish between different workloads in a logical 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23</a:t>
            </a:fld>
            <a:endParaRPr lang="en-US"/>
          </a:p>
        </p:txBody>
      </p:sp>
    </p:spTree>
    <p:extLst>
      <p:ext uri="{BB962C8B-B14F-4D97-AF65-F5344CB8AC3E}">
        <p14:creationId xmlns:p14="http://schemas.microsoft.com/office/powerpoint/2010/main" val="863208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 given path-level simulation,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m3 inputs several feature maps extracted from </a:t>
            </a:r>
            <a:r>
              <a:rPr lang="en-US" dirty="0" err="1"/>
              <a:t>flowSim</a:t>
            </a:r>
            <a:r>
              <a:rPr lang="en-US" dirty="0"/>
              <a:t> for the foreground and background flows, along with other network specifications such as buffer size, different CCAs, and their parameters, into its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Using ns-3’s FCT slowdown distribution as the ground truth, m3 corrects </a:t>
            </a:r>
            <a:r>
              <a:rPr lang="en-US" dirty="0" err="1"/>
              <a:t>flowSim</a:t>
            </a:r>
            <a:r>
              <a:rPr lang="en-US" dirty="0"/>
              <a:t> and finally generates its own estimates for this path-level simulation.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24</a:t>
            </a:fld>
            <a:endParaRPr lang="en-US"/>
          </a:p>
        </p:txBody>
      </p:sp>
    </p:spTree>
    <p:extLst>
      <p:ext uri="{BB962C8B-B14F-4D97-AF65-F5344CB8AC3E}">
        <p14:creationId xmlns:p14="http://schemas.microsoft.com/office/powerpoint/2010/main" val="2030089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path-level simulation scenario, m3 effectively corrects the FCT slowdown distribution by </a:t>
            </a:r>
            <a:r>
              <a:rPr lang="en-US" dirty="0" err="1"/>
              <a:t>flowSim</a:t>
            </a:r>
            <a:r>
              <a:rPr lang="en-US" dirty="0"/>
              <a:t>, making its estimates very close to those of ns-3 for all four size buckets.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25</a:t>
            </a:fld>
            <a:endParaRPr lang="en-US"/>
          </a:p>
        </p:txBody>
      </p:sp>
    </p:spTree>
    <p:extLst>
      <p:ext uri="{BB962C8B-B14F-4D97-AF65-F5344CB8AC3E}">
        <p14:creationId xmlns:p14="http://schemas.microsoft.com/office/powerpoint/2010/main" val="1039864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06201117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06201117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How do we train m3?</a:t>
            </a:r>
          </a:p>
          <a:p>
            <a:r>
              <a:rPr lang="en-US" dirty="0"/>
              <a:t>Based on m3’s path decomposition, we only need to train it using 2-hop, 4-hop, and 6-hop parking-lot topologies.</a:t>
            </a:r>
          </a:p>
          <a:p>
            <a:r>
              <a:rPr lang="en-US" dirty="0"/>
              <a:t>Due to its </a:t>
            </a:r>
            <a:r>
              <a:rPr lang="en-US" dirty="0" err="1"/>
              <a:t>flowSim</a:t>
            </a:r>
            <a:r>
              <a:rPr lang="en-US" dirty="0"/>
              <a:t> featurization, we only need to train m3 on synthetic workloads, such as the synthetic flow size distributions and different workload burstiness. For each scenario, we randomly choose network configurations, such as buffer size, initial window size, and different CC protocols.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We train the model once and use it directly for different scenarios with production workloads and topologies. m3 generalizes to unseen workloads, topologies, and network configurations.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06201117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0620111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Given around 200 scenarios with different workloads and topologies, we use ns-3 to provide the ground truth for network tail latency. We use Parsimon as the baseline, a fast packet-level simulator for estimating network tail latency. Parsimon decomposes the full network simulation into independent link-level simulations and aggregates their results.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In terms of prediction accuracy, m3 reduces </a:t>
            </a:r>
            <a:r>
              <a:rPr lang="en-US" dirty="0" err="1"/>
              <a:t>Parsimon’s</a:t>
            </a:r>
            <a:r>
              <a:rPr lang="en-US" dirty="0"/>
              <a:t> mean error from 18.3% to 9.9%.</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Besides, m3 is faster, achieving a 5.7 times speedup over Parsimon and being 3 orders of magnitude faster than ns-3.</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endParaRPr lang="en-US" dirty="0"/>
          </a:p>
        </p:txBody>
      </p:sp>
    </p:spTree>
    <p:extLst>
      <p:ext uri="{BB962C8B-B14F-4D97-AF65-F5344CB8AC3E}">
        <p14:creationId xmlns:p14="http://schemas.microsoft.com/office/powerpoint/2010/main" val="2640879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06201117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0620111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Given around 200 scenarios with different workloads and topologies, we use ns-3 to provide the ground truth for network tail latency. We use Parsimon as the baseline, a fast packet-level simulator for estimating network tail latency. Parsimon decomposes the full network simulation into independent link-level simulations and aggregates their results.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In terms of prediction accuracy, m3 reduces </a:t>
            </a:r>
            <a:r>
              <a:rPr lang="en-US" dirty="0" err="1"/>
              <a:t>Parsimon’s</a:t>
            </a:r>
            <a:r>
              <a:rPr lang="en-US" dirty="0"/>
              <a:t> mean error from 18.3% to 9.9%.</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Besides, m3 is faster, achieving a 5.7 times speedup over Parsimon and being 3 orders of magnitude faster than ns-3.</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endParaRPr lang="en-US" dirty="0"/>
          </a:p>
        </p:txBody>
      </p:sp>
    </p:spTree>
    <p:extLst>
      <p:ext uri="{BB962C8B-B14F-4D97-AF65-F5344CB8AC3E}">
        <p14:creationId xmlns:p14="http://schemas.microsoft.com/office/powerpoint/2010/main" val="21564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06201117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0620111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Given around 200 scenarios with different workloads and topologies, we use ns-3 to provide the ground truth for network tail latency. We use Parsimon as the baseline, a fast packet-level simulator for estimating network tail latency. Parsimon decomposes the full network simulation into independent link-level simulations and aggregates their results.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In terms of prediction accuracy, m3 reduces </a:t>
            </a:r>
            <a:r>
              <a:rPr lang="en-US" dirty="0" err="1"/>
              <a:t>Parsimon’s</a:t>
            </a:r>
            <a:r>
              <a:rPr lang="en-US" dirty="0"/>
              <a:t> mean error from 18.3% to 9.9%.</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Besides, m3 is faster, achieving a 5.7 times speedup over Parsimon and being 3 orders of magnitude faster than ns-3.</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endParaRPr lang="en-US" dirty="0"/>
          </a:p>
        </p:txBody>
      </p:sp>
    </p:spTree>
    <p:extLst>
      <p:ext uri="{BB962C8B-B14F-4D97-AF65-F5344CB8AC3E}">
        <p14:creationId xmlns:p14="http://schemas.microsoft.com/office/powerpoint/2010/main" val="3982386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06201117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6201117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Here we show what m3 does and does not do.</a:t>
            </a:r>
          </a:p>
          <a:p>
            <a:r>
              <a:rPr lang="en-US" dirty="0"/>
              <a:t>First, m3 assumes static routes known in advance. It does not handle dynamic routing strategies.</a:t>
            </a:r>
          </a:p>
          <a:p>
            <a:r>
              <a:rPr lang="en-US" dirty="0"/>
              <a:t>Second, m3 predicts the distribution of FCT slowdown, it does not predict per-flow or per-packet performance.</a:t>
            </a:r>
          </a:p>
          <a:p>
            <a:r>
              <a:rPr lang="en-US" dirty="0"/>
              <a:t>Lastly, m3 learns the impact of network parameters from training examples, it cannot predict the performance of unseen protocols.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endParaRPr lang="en-US" dirty="0"/>
          </a:p>
        </p:txBody>
      </p:sp>
    </p:spTree>
    <p:extLst>
      <p:ext uri="{BB962C8B-B14F-4D97-AF65-F5344CB8AC3E}">
        <p14:creationId xmlns:p14="http://schemas.microsoft.com/office/powerpoint/2010/main" val="1223871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06201117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0620111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sz="1800" dirty="0">
                <a:effectLst/>
                <a:latin typeface="LinLibertineT"/>
              </a:rPr>
              <a:t>We also compare m3, Parsimon and ns-3 on the 6000-host </a:t>
            </a:r>
            <a:r>
              <a:rPr lang="en-US" sz="4000" dirty="0"/>
              <a:t>Meta’s data center fabric. </a:t>
            </a:r>
          </a:p>
          <a:p>
            <a:endParaRPr lang="en-US" sz="4000" dirty="0"/>
          </a:p>
          <a:p>
            <a:r>
              <a:rPr lang="en-US" sz="4000" dirty="0"/>
              <a:t>[Click] </a:t>
            </a:r>
            <a:r>
              <a:rPr lang="en-US" sz="1800" dirty="0"/>
              <a:t>m3 is faster, more accurate, and robust, especially for different initial congestion control windows.</a:t>
            </a:r>
          </a:p>
          <a:p>
            <a:endParaRPr lang="en-US" altLang="zh-CN" sz="1800" dirty="0">
              <a:effectLst/>
              <a:latin typeface="LinLibertineT"/>
            </a:endParaRPr>
          </a:p>
          <a:p>
            <a:r>
              <a:rPr lang="en-US" sz="1800" dirty="0"/>
              <a:t>[Click] </a:t>
            </a:r>
            <a:endParaRPr lang="en-US" altLang="zh-CN" sz="1800" dirty="0">
              <a:effectLst/>
              <a:latin typeface="LinLibertineT"/>
            </a:endParaRPr>
          </a:p>
          <a:p>
            <a:endParaRPr lang="en-US" altLang="zh-CN" sz="1800" dirty="0">
              <a:effectLst/>
              <a:latin typeface="LinLibertineT"/>
            </a:endParaRPr>
          </a:p>
          <a:p>
            <a:r>
              <a:rPr lang="en-US" altLang="zh-CN" sz="1800" dirty="0">
                <a:effectLst/>
                <a:latin typeface="LinLibertineT"/>
              </a:rPr>
              <a:t>t</a:t>
            </a:r>
            <a:r>
              <a:rPr lang="en-US" sz="1800" dirty="0">
                <a:effectLst/>
                <a:latin typeface="LinLibertineT"/>
              </a:rPr>
              <a:t>he initial window size becomes a bottleneck for flows larger than 10KB in each link-level simulation. Parsimon adds the slowdowns incurred in the link-level simulations, and thus it over-counts the effect of the window size on the delay. </a:t>
            </a:r>
            <a:endParaRPr lang="en-US" dirty="0"/>
          </a:p>
        </p:txBody>
      </p:sp>
    </p:spTree>
    <p:extLst>
      <p:ext uri="{BB962C8B-B14F-4D97-AF65-F5344CB8AC3E}">
        <p14:creationId xmlns:p14="http://schemas.microsoft.com/office/powerpoint/2010/main" val="42243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buClr>
                <a:schemeClr val="tx1"/>
              </a:buClr>
              <a:buSzPct val="100000"/>
              <a:buFont typeface="Wingdings" pitchFamily="2" charset="2"/>
              <a:buNone/>
            </a:pPr>
            <a:r>
              <a:rPr lang="en-US" sz="1200" dirty="0">
                <a:solidFill>
                  <a:prstClr val="black"/>
                </a:solidFill>
              </a:rPr>
              <a:t>A common way to predict network performance is </a:t>
            </a:r>
            <a:r>
              <a:rPr lang="en-US" dirty="0"/>
              <a:t>to use packet-level </a:t>
            </a:r>
            <a:r>
              <a:rPr lang="en-US" sz="1200" dirty="0">
                <a:solidFill>
                  <a:prstClr val="black"/>
                </a:solidFill>
              </a:rPr>
              <a:t>simulators such as using ns-3.</a:t>
            </a:r>
          </a:p>
          <a:p>
            <a:pPr lvl="0" algn="l">
              <a:buClr>
                <a:schemeClr val="tx1"/>
              </a:buClr>
              <a:buSzPct val="100000"/>
              <a:buFont typeface="Wingdings" pitchFamily="2" charset="2"/>
              <a:buNone/>
            </a:pPr>
            <a:endParaRPr lang="en-US" sz="1200" dirty="0">
              <a:solidFill>
                <a:prstClr val="black"/>
              </a:solidFill>
            </a:endParaRPr>
          </a:p>
          <a:p>
            <a:pPr lvl="0" algn="l">
              <a:buClr>
                <a:schemeClr val="tx1"/>
              </a:buClr>
              <a:buSzPct val="100000"/>
              <a:buFont typeface="Wingdings" pitchFamily="2" charset="2"/>
              <a:buNone/>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sz="1200" dirty="0">
                <a:solidFill>
                  <a:prstClr val="black"/>
                </a:solidFill>
              </a:rPr>
              <a:t>ns-3 takes as input the network topology, configurations and the workload, and can simulate detailed packet-level information, such as the packet loss ratio, flow jitter, and even specific buffer occupancies.</a:t>
            </a:r>
          </a:p>
          <a:p>
            <a:pPr lvl="0" algn="l">
              <a:buClr>
                <a:schemeClr val="tx1"/>
              </a:buClr>
              <a:buSzPct val="100000"/>
              <a:buFont typeface="Wingdings" pitchFamily="2" charset="2"/>
              <a:buNone/>
            </a:pPr>
            <a:endParaRPr lang="en-US" sz="1200" dirty="0">
              <a:solidFill>
                <a:prstClr val="black"/>
              </a:solidFill>
            </a:endParaRPr>
          </a:p>
          <a:p>
            <a:pPr lvl="0" algn="l">
              <a:buClr>
                <a:schemeClr val="tx1"/>
              </a:buClr>
              <a:buSzPct val="100000"/>
              <a:buFont typeface="Wingdings" pitchFamily="2" charset="2"/>
              <a:buNone/>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sz="1200" dirty="0">
                <a:solidFill>
                  <a:prstClr val="black"/>
                </a:solidFill>
              </a:rPr>
              <a:t>However, as anyone who has run such simulations knows, ns-3 is very slow. In our experiments, </a:t>
            </a:r>
            <a:r>
              <a:rPr lang="en-US" dirty="0"/>
              <a:t>simulating a modest 6,000-host topology took 10 hours to simulate for just 5 seconds of simulated time.</a:t>
            </a:r>
          </a:p>
          <a:p>
            <a:pPr lvl="0" algn="l">
              <a:buClr>
                <a:schemeClr val="tx1"/>
              </a:buClr>
              <a:buSzPct val="100000"/>
              <a:buFont typeface="Wingdings" pitchFamily="2" charset="2"/>
              <a:buNone/>
            </a:pPr>
            <a:endParaRPr lang="en-US" sz="1200" dirty="0">
              <a:solidFill>
                <a:prstClr val="black"/>
              </a:solidFill>
            </a:endParaRPr>
          </a:p>
          <a:p>
            <a:pPr marL="0" marR="0" lvl="0" indent="0" algn="l" defTabSz="914400" rtl="0" eaLnBrk="1" fontAlgn="auto" latinLnBrk="0" hangingPunct="1">
              <a:lnSpc>
                <a:spcPct val="100000"/>
              </a:lnSpc>
              <a:spcBef>
                <a:spcPts val="0"/>
              </a:spcBef>
              <a:spcAft>
                <a:spcPts val="0"/>
              </a:spcAft>
              <a:buClr>
                <a:schemeClr val="tx1"/>
              </a:buClr>
              <a:buSzPct val="100000"/>
              <a:buFont typeface="Wingdings" pitchFamily="2" charset="2"/>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lvl="0" algn="l">
              <a:buClr>
                <a:schemeClr val="tx1"/>
              </a:buClr>
              <a:buSzPct val="100000"/>
              <a:buFont typeface="Wingdings" pitchFamily="2" charset="2"/>
              <a:buNone/>
            </a:pPr>
            <a:endParaRPr lang="en-US" sz="1200" dirty="0">
              <a:solidFill>
                <a:prstClr val="black"/>
              </a:solidFill>
            </a:endParaRPr>
          </a:p>
        </p:txBody>
      </p:sp>
      <p:sp>
        <p:nvSpPr>
          <p:cNvPr id="4" name="Slide Number Placeholder 3"/>
          <p:cNvSpPr>
            <a:spLocks noGrp="1"/>
          </p:cNvSpPr>
          <p:nvPr>
            <p:ph type="sldNum" sz="quarter" idx="5"/>
          </p:nvPr>
        </p:nvSpPr>
        <p:spPr/>
        <p:txBody>
          <a:bodyPr/>
          <a:lstStyle/>
          <a:p>
            <a:fld id="{C6EB99A3-7DEE-4F48-849C-1D6E801D1B04}" type="slidenum">
              <a:rPr lang="en-US" smtClean="0"/>
              <a:t>4</a:t>
            </a:fld>
            <a:endParaRPr lang="en-US"/>
          </a:p>
        </p:txBody>
      </p:sp>
    </p:spTree>
    <p:extLst>
      <p:ext uri="{BB962C8B-B14F-4D97-AF65-F5344CB8AC3E}">
        <p14:creationId xmlns:p14="http://schemas.microsoft.com/office/powerpoint/2010/main" val="393763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06201117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06201117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m3 enables rapid design-space exploration. We show an example of using m3 to explore the effect of initial window size on p99 FCT slowdown.</a:t>
            </a:r>
          </a:p>
          <a:p>
            <a:r>
              <a:rPr lang="en-US" dirty="0"/>
              <a:t>Given a list of initial congestion window sizes, m3 provides accurate predictions that are close to those of ns-3.</a:t>
            </a:r>
          </a:p>
          <a:p>
            <a:endParaRPr lang="en-US" dirty="0"/>
          </a:p>
          <a:p>
            <a:r>
              <a:rPr lang="en-US" dirty="0"/>
              <a:t>[Click] Additionally, m3 runs much faster than ns-3, reducing the mean runtime of each configuration from 8 hours to 25 seconds.</a:t>
            </a:r>
          </a:p>
          <a:p>
            <a:endParaRPr lang="en-US" dirty="0"/>
          </a:p>
          <a:p>
            <a:r>
              <a:rPr lang="en-US" dirty="0"/>
              <a:t>[Click] </a:t>
            </a:r>
          </a:p>
        </p:txBody>
      </p:sp>
    </p:spTree>
    <p:extLst>
      <p:ext uri="{BB962C8B-B14F-4D97-AF65-F5344CB8AC3E}">
        <p14:creationId xmlns:p14="http://schemas.microsoft.com/office/powerpoint/2010/main" val="343158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In response, recent work has proposed a variety of techniques to accelerate simulation. These include parallel simulation techniques and various approximation and machine learning methods.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However, they are still packet-level simulators. And any packet-level model has inherent scalability limitations in high-speed, large-scale networks. This is a problem that will only get worse over time as networks become larger and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Helvetica" pitchFamily="2" charset="0"/>
            </a:endParaRPr>
          </a:p>
        </p:txBody>
      </p:sp>
      <p:sp>
        <p:nvSpPr>
          <p:cNvPr id="4" name="Slide Number Placeholder 3"/>
          <p:cNvSpPr>
            <a:spLocks noGrp="1"/>
          </p:cNvSpPr>
          <p:nvPr>
            <p:ph type="sldNum" sz="quarter" idx="5"/>
          </p:nvPr>
        </p:nvSpPr>
        <p:spPr/>
        <p:txBody>
          <a:bodyPr/>
          <a:lstStyle/>
          <a:p>
            <a:fld id="{C6EB99A3-7DEE-4F48-849C-1D6E801D1B04}" type="slidenum">
              <a:rPr lang="en-US" smtClean="0"/>
              <a:t>5</a:t>
            </a:fld>
            <a:endParaRPr lang="en-US"/>
          </a:p>
        </p:txBody>
      </p:sp>
    </p:spTree>
    <p:extLst>
      <p:ext uri="{BB962C8B-B14F-4D97-AF65-F5344CB8AC3E}">
        <p14:creationId xmlns:p14="http://schemas.microsoft.com/office/powerpoint/2010/main" val="375600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 high level, we can abstract the network simulator as a function. This function takes the network topology, configuration, and workload as inputs, and outputs aggregate network statistics.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As a concrete example, we focus on flow completion time slowdown as an important performance statistic. FCT slowdown is the ratio of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Can we use supervised learning to learn this end-to-end function? By avoiding the modeling of packet-level events, this supervised ML model should run significantly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7</a:t>
            </a:fld>
            <a:endParaRPr lang="en-US"/>
          </a:p>
        </p:txBody>
      </p:sp>
    </p:spTree>
    <p:extLst>
      <p:ext uri="{BB962C8B-B14F-4D97-AF65-F5344CB8AC3E}">
        <p14:creationId xmlns:p14="http://schemas.microsoft.com/office/powerpoint/2010/main" val="219254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using machine learning to model this simulator is challenging due to its complexity.</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There are two main challenges: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latin typeface="Gill Sans" panose="020B0502020104020203" pitchFamily="34" charset="-79"/>
                <a:cs typeface="Gill Sans" panose="020B0502020104020203" pitchFamily="34" charset="-79"/>
              </a:rPr>
              <a:t>It is hard to represent this complex function in a compact way</a:t>
            </a:r>
            <a:r>
              <a:rPr lang="en-US" dirty="0"/>
              <a: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dirty="0"/>
              <a:t>Generating the training dataset for the ML model is slow.</a:t>
            </a:r>
            <a:br>
              <a:rPr lang="en-US" dirty="0"/>
            </a:br>
            <a:br>
              <a:rPr lang="en-US" dirty="0"/>
            </a:b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a:buFont typeface="+mj-lt"/>
              <a:buAutoNum type="arabicPeriod"/>
            </a:pP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8</a:t>
            </a:fld>
            <a:endParaRPr lang="en-US"/>
          </a:p>
        </p:txBody>
      </p:sp>
    </p:spTree>
    <p:extLst>
      <p:ext uri="{BB962C8B-B14F-4D97-AF65-F5344CB8AC3E}">
        <p14:creationId xmlns:p14="http://schemas.microsoft.com/office/powerpoint/2010/main" val="108715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m3 for faster network simulation at scale.</a:t>
            </a:r>
          </a:p>
          <a:p>
            <a:r>
              <a:rPr lang="en-US" dirty="0"/>
              <a:t>m3 takes as input the network topology, configurations, and workloads, and outputs network tail latency quickly.</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While m3 uses machine learning, it is designed to require only simple training examples. Thanks to its two key ideas</a:t>
            </a:r>
            <a:r>
              <a:rPr lang="en-US" altLang="zh-CN" dirty="0"/>
              <a:t>´</a:t>
            </a:r>
            <a:r>
              <a:rPr lang="en-US" dirty="0"/>
              <a:t>, the trained ML models generalize to unseen workloads, topologies, and network configurations.</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In our experiments, compared to ns-3, the packet-level simulator used as the ground truth, m3 achieves a 1200X speedup with only 10% estimation error in a ~6000-host topology. It reduces the simulation running time from around 10 hours to less than 1 minute.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1C067B6-79AB-F549-B831-2B835A305380}" type="slidenum">
              <a:rPr lang="en-US" smtClean="0"/>
              <a:t>9</a:t>
            </a:fld>
            <a:endParaRPr lang="en-US"/>
          </a:p>
        </p:txBody>
      </p:sp>
    </p:spTree>
    <p:extLst>
      <p:ext uri="{BB962C8B-B14F-4D97-AF65-F5344CB8AC3E}">
        <p14:creationId xmlns:p14="http://schemas.microsoft.com/office/powerpoint/2010/main" val="141853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with m3’s first idea, the path decomposition. Given a large-scale network simulation, </a:t>
            </a:r>
          </a:p>
          <a:p>
            <a:endParaRPr lang="en-US" dirty="0"/>
          </a:p>
          <a:p>
            <a:r>
              <a:rPr lang="en-US" sz="1200" b="0" i="0" u="none" strike="noStrike" dirty="0">
                <a:solidFill>
                  <a:srgbClr val="000000"/>
                </a:solidFill>
                <a:effectLst/>
                <a:latin typeface="Arial" panose="020B0604020202020204" pitchFamily="34" charset="0"/>
                <a:cs typeface="Gill Sans" panose="020B0502020104020203" pitchFamily="34" charset="-79"/>
              </a:rPr>
              <a:t>[Click] </a:t>
            </a:r>
            <a:r>
              <a:rPr lang="en-US" dirty="0"/>
              <a:t>m3’s first step is to decompose the network-wide simulation into independent path-level simulations. For each path-level simulation, we can focus on flows traversing that specific path and estimate their performance in parallel.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we can prune the network topology at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Gill Sans" panose="020B0502020104020203" pitchFamily="34" charset="-79"/>
              </a:rPr>
              <a:t>[Click]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10</a:t>
            </a:fld>
            <a:endParaRPr lang="en-US"/>
          </a:p>
        </p:txBody>
      </p:sp>
    </p:spTree>
    <p:extLst>
      <p:ext uri="{BB962C8B-B14F-4D97-AF65-F5344CB8AC3E}">
        <p14:creationId xmlns:p14="http://schemas.microsoft.com/office/powerpoint/2010/main" val="351096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m3 has its assumption to further prune the flows for this path-level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flows that do not intersect this path have the second-order effect on the behavior of flows entirely along this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this assumption, m3 prunes flows that do not intersect the target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dirty="0">
                <a:solidFill>
                  <a:srgbClr val="000000"/>
                </a:solidFill>
                <a:effectLst/>
                <a:latin typeface="Arial" panose="020B0604020202020204" pitchFamily="34" charset="0"/>
                <a:cs typeface="Gill Sans" panose="020B0502020104020203" pitchFamily="34" charset="-79"/>
              </a:rPr>
              <a:t>Click</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EB99A3-7DEE-4F48-849C-1D6E801D1B04}" type="slidenum">
              <a:rPr lang="en-US" smtClean="0"/>
              <a:t>11</a:t>
            </a:fld>
            <a:endParaRPr lang="en-US"/>
          </a:p>
        </p:txBody>
      </p:sp>
    </p:spTree>
    <p:extLst>
      <p:ext uri="{BB962C8B-B14F-4D97-AF65-F5344CB8AC3E}">
        <p14:creationId xmlns:p14="http://schemas.microsoft.com/office/powerpoint/2010/main" val="237082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9FF8-42F7-A841-8116-76F39C879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C683A-83F9-7544-8B3E-69D59F083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8F9BF4-C07F-C743-A7E5-BCA330AA7E47}"/>
              </a:ext>
            </a:extLst>
          </p:cNvPr>
          <p:cNvSpPr>
            <a:spLocks noGrp="1"/>
          </p:cNvSpPr>
          <p:nvPr>
            <p:ph type="dt" sz="half" idx="10"/>
          </p:nvPr>
        </p:nvSpPr>
        <p:spPr/>
        <p:txBody>
          <a:bodyPr/>
          <a:lstStyle/>
          <a:p>
            <a:fld id="{3FFFCD3F-AA75-5F4C-9C9C-C50C25FA7C92}" type="datetime1">
              <a:rPr lang="en-US" smtClean="0"/>
              <a:t>8/6/24</a:t>
            </a:fld>
            <a:endParaRPr lang="en-US"/>
          </a:p>
        </p:txBody>
      </p:sp>
      <p:sp>
        <p:nvSpPr>
          <p:cNvPr id="5" name="Footer Placeholder 4">
            <a:extLst>
              <a:ext uri="{FF2B5EF4-FFF2-40B4-BE49-F238E27FC236}">
                <a16:creationId xmlns:a16="http://schemas.microsoft.com/office/drawing/2014/main" id="{5F97FFC1-E8CA-E04E-8C1F-3119779E1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B483B-702A-454B-820E-3DAD096B8CF2}"/>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8593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949-3E26-7A4D-83CC-20D0B389D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F6FB2-A76D-A349-916A-A7F91E7D1A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55C9-7081-FE41-AB4C-6C2BEB22C6F8}"/>
              </a:ext>
            </a:extLst>
          </p:cNvPr>
          <p:cNvSpPr>
            <a:spLocks noGrp="1"/>
          </p:cNvSpPr>
          <p:nvPr>
            <p:ph type="dt" sz="half" idx="10"/>
          </p:nvPr>
        </p:nvSpPr>
        <p:spPr/>
        <p:txBody>
          <a:bodyPr/>
          <a:lstStyle/>
          <a:p>
            <a:fld id="{A1690A61-ED54-EB47-845A-15E8F481C8BC}" type="datetime1">
              <a:rPr lang="en-US" smtClean="0"/>
              <a:t>8/6/24</a:t>
            </a:fld>
            <a:endParaRPr lang="en-US"/>
          </a:p>
        </p:txBody>
      </p:sp>
      <p:sp>
        <p:nvSpPr>
          <p:cNvPr id="5" name="Footer Placeholder 4">
            <a:extLst>
              <a:ext uri="{FF2B5EF4-FFF2-40B4-BE49-F238E27FC236}">
                <a16:creationId xmlns:a16="http://schemas.microsoft.com/office/drawing/2014/main" id="{98490EBC-9E85-9045-BECB-2326CDF88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DC216-FEA3-F246-8930-F05644F55F33}"/>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68181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34AF8-8126-7944-BBB3-02F08A38C4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2EA531-0BAE-934B-AF7E-A8ECBE4ACD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E8447-F681-DD43-ACB6-EEA3DBA15413}"/>
              </a:ext>
            </a:extLst>
          </p:cNvPr>
          <p:cNvSpPr>
            <a:spLocks noGrp="1"/>
          </p:cNvSpPr>
          <p:nvPr>
            <p:ph type="dt" sz="half" idx="10"/>
          </p:nvPr>
        </p:nvSpPr>
        <p:spPr/>
        <p:txBody>
          <a:bodyPr/>
          <a:lstStyle/>
          <a:p>
            <a:fld id="{21E8B19D-E257-B142-AC94-31F85DF4A837}" type="datetime1">
              <a:rPr lang="en-US" smtClean="0"/>
              <a:t>8/6/24</a:t>
            </a:fld>
            <a:endParaRPr lang="en-US"/>
          </a:p>
        </p:txBody>
      </p:sp>
      <p:sp>
        <p:nvSpPr>
          <p:cNvPr id="5" name="Footer Placeholder 4">
            <a:extLst>
              <a:ext uri="{FF2B5EF4-FFF2-40B4-BE49-F238E27FC236}">
                <a16:creationId xmlns:a16="http://schemas.microsoft.com/office/drawing/2014/main" id="{CA014366-9B53-AA4C-BCC7-4AC1B7D9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15B01-BEAE-C443-902D-2E52936ECBF9}"/>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2153953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8107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4B13-4FB5-2649-A655-EB3DB8D281FD}"/>
              </a:ext>
            </a:extLst>
          </p:cNvPr>
          <p:cNvSpPr>
            <a:spLocks noGrp="1"/>
          </p:cNvSpPr>
          <p:nvPr>
            <p:ph type="title"/>
          </p:nvPr>
        </p:nvSpPr>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4A316DE2-0542-7444-8177-FAC2DC446F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2DDE3-EA8A-964E-8E1A-9D2204B05CA2}"/>
              </a:ext>
            </a:extLst>
          </p:cNvPr>
          <p:cNvSpPr>
            <a:spLocks noGrp="1"/>
          </p:cNvSpPr>
          <p:nvPr>
            <p:ph type="dt" sz="half" idx="10"/>
          </p:nvPr>
        </p:nvSpPr>
        <p:spPr/>
        <p:txBody>
          <a:bodyPr/>
          <a:lstStyle/>
          <a:p>
            <a:fld id="{662D08A1-459E-6440-A65A-179FECC3FD88}" type="datetime1">
              <a:rPr lang="en-US" smtClean="0"/>
              <a:t>8/6/24</a:t>
            </a:fld>
            <a:endParaRPr lang="en-US"/>
          </a:p>
        </p:txBody>
      </p:sp>
      <p:sp>
        <p:nvSpPr>
          <p:cNvPr id="5" name="Footer Placeholder 4">
            <a:extLst>
              <a:ext uri="{FF2B5EF4-FFF2-40B4-BE49-F238E27FC236}">
                <a16:creationId xmlns:a16="http://schemas.microsoft.com/office/drawing/2014/main" id="{3CCABDC9-DCD0-7240-B109-7A14A44A1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2C14D-467B-E14C-A6B3-ACA18A697421}"/>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22061739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3AD7-E067-F542-8504-BA41A3C81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0FD9AD-01C3-1E42-8926-DE65248A4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989EE-DA4C-614F-B372-90AFB44E8D27}"/>
              </a:ext>
            </a:extLst>
          </p:cNvPr>
          <p:cNvSpPr>
            <a:spLocks noGrp="1"/>
          </p:cNvSpPr>
          <p:nvPr>
            <p:ph type="dt" sz="half" idx="10"/>
          </p:nvPr>
        </p:nvSpPr>
        <p:spPr/>
        <p:txBody>
          <a:bodyPr/>
          <a:lstStyle/>
          <a:p>
            <a:fld id="{1384D7C8-8AFB-6B4C-A172-14889DE059E6}" type="datetime1">
              <a:rPr lang="en-US" smtClean="0"/>
              <a:t>8/6/24</a:t>
            </a:fld>
            <a:endParaRPr lang="en-US"/>
          </a:p>
        </p:txBody>
      </p:sp>
      <p:sp>
        <p:nvSpPr>
          <p:cNvPr id="5" name="Footer Placeholder 4">
            <a:extLst>
              <a:ext uri="{FF2B5EF4-FFF2-40B4-BE49-F238E27FC236}">
                <a16:creationId xmlns:a16="http://schemas.microsoft.com/office/drawing/2014/main" id="{6FBDE354-F224-1D41-84E5-572014FB5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9A56B-EC92-2F4C-ACE9-2FDED5F8923F}"/>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76797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36F5-806E-9540-9505-AD8823FBF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44632-83A8-A744-9A36-F3A9E7497E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6FC22-769F-7149-A0E6-77D63B604C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A5AA5-7813-4745-9D5C-495F3880F569}"/>
              </a:ext>
            </a:extLst>
          </p:cNvPr>
          <p:cNvSpPr>
            <a:spLocks noGrp="1"/>
          </p:cNvSpPr>
          <p:nvPr>
            <p:ph type="dt" sz="half" idx="10"/>
          </p:nvPr>
        </p:nvSpPr>
        <p:spPr/>
        <p:txBody>
          <a:bodyPr/>
          <a:lstStyle/>
          <a:p>
            <a:fld id="{969FBE01-8400-D744-83E4-70446CD54A43}" type="datetime1">
              <a:rPr lang="en-US" smtClean="0"/>
              <a:t>8/6/24</a:t>
            </a:fld>
            <a:endParaRPr lang="en-US"/>
          </a:p>
        </p:txBody>
      </p:sp>
      <p:sp>
        <p:nvSpPr>
          <p:cNvPr id="6" name="Footer Placeholder 5">
            <a:extLst>
              <a:ext uri="{FF2B5EF4-FFF2-40B4-BE49-F238E27FC236}">
                <a16:creationId xmlns:a16="http://schemas.microsoft.com/office/drawing/2014/main" id="{CFC7B817-C96C-8841-984A-0A36D1D05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FA16A-708F-CE47-87CA-94911E4AB1BB}"/>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21608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D3B7-9AA2-7444-B6FE-A2E6A77B1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B8356-D413-8E47-9EDF-8BB1E5B91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D983F7-F6DE-5A48-B67F-59E9F5B0D1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AD5C8-CBCC-5B49-9B44-39FE2A98E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F3E54-2FB4-5143-9A1E-B309794127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489D32-FD65-234E-89F8-49BFB69E7DBA}"/>
              </a:ext>
            </a:extLst>
          </p:cNvPr>
          <p:cNvSpPr>
            <a:spLocks noGrp="1"/>
          </p:cNvSpPr>
          <p:nvPr>
            <p:ph type="dt" sz="half" idx="10"/>
          </p:nvPr>
        </p:nvSpPr>
        <p:spPr/>
        <p:txBody>
          <a:bodyPr/>
          <a:lstStyle/>
          <a:p>
            <a:fld id="{B9F850C1-0283-E544-A869-5112C60F270E}" type="datetime1">
              <a:rPr lang="en-US" smtClean="0"/>
              <a:t>8/6/24</a:t>
            </a:fld>
            <a:endParaRPr lang="en-US"/>
          </a:p>
        </p:txBody>
      </p:sp>
      <p:sp>
        <p:nvSpPr>
          <p:cNvPr id="8" name="Footer Placeholder 7">
            <a:extLst>
              <a:ext uri="{FF2B5EF4-FFF2-40B4-BE49-F238E27FC236}">
                <a16:creationId xmlns:a16="http://schemas.microsoft.com/office/drawing/2014/main" id="{5CF2ED6A-A9F7-B248-94FD-9FA1FD864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22BE0-D4DB-6246-B34A-99A864965E67}"/>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1830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DD71-0B60-DF4C-8B4C-92C00217F3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68E72-F505-984A-A3AC-8F9D53D8FDB8}"/>
              </a:ext>
            </a:extLst>
          </p:cNvPr>
          <p:cNvSpPr>
            <a:spLocks noGrp="1"/>
          </p:cNvSpPr>
          <p:nvPr>
            <p:ph type="dt" sz="half" idx="10"/>
          </p:nvPr>
        </p:nvSpPr>
        <p:spPr/>
        <p:txBody>
          <a:bodyPr/>
          <a:lstStyle/>
          <a:p>
            <a:fld id="{E368E659-61B1-D542-877A-14876D17A4E2}" type="datetime1">
              <a:rPr lang="en-US" smtClean="0"/>
              <a:t>8/6/24</a:t>
            </a:fld>
            <a:endParaRPr lang="en-US"/>
          </a:p>
        </p:txBody>
      </p:sp>
      <p:sp>
        <p:nvSpPr>
          <p:cNvPr id="4" name="Footer Placeholder 3">
            <a:extLst>
              <a:ext uri="{FF2B5EF4-FFF2-40B4-BE49-F238E27FC236}">
                <a16:creationId xmlns:a16="http://schemas.microsoft.com/office/drawing/2014/main" id="{8C422DDF-85A9-FB41-A9D2-83C26D576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067311-43A4-3948-BD54-BCCBF30CB02D}"/>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37211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473DC-88C7-434C-803E-02E2D76CDCFA}"/>
              </a:ext>
            </a:extLst>
          </p:cNvPr>
          <p:cNvSpPr>
            <a:spLocks noGrp="1"/>
          </p:cNvSpPr>
          <p:nvPr>
            <p:ph type="dt" sz="half" idx="10"/>
          </p:nvPr>
        </p:nvSpPr>
        <p:spPr/>
        <p:txBody>
          <a:bodyPr/>
          <a:lstStyle/>
          <a:p>
            <a:fld id="{419688CC-4852-7F4D-857C-144DBA9B334F}" type="datetime1">
              <a:rPr lang="en-US" smtClean="0"/>
              <a:t>8/6/24</a:t>
            </a:fld>
            <a:endParaRPr lang="en-US"/>
          </a:p>
        </p:txBody>
      </p:sp>
      <p:sp>
        <p:nvSpPr>
          <p:cNvPr id="3" name="Footer Placeholder 2">
            <a:extLst>
              <a:ext uri="{FF2B5EF4-FFF2-40B4-BE49-F238E27FC236}">
                <a16:creationId xmlns:a16="http://schemas.microsoft.com/office/drawing/2014/main" id="{D21C7BB6-B0F1-C54A-9B9B-6530FA2B4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86A79-B56F-EB4C-8F25-C48B350ED736}"/>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02984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1D82-244D-344F-9488-0C0715FFD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71F3B-2BEB-E343-B01B-435F40E67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0B50A-2533-464E-9368-3DC916E0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3BA77-9271-1D44-8DB9-9F9F6721EE1F}"/>
              </a:ext>
            </a:extLst>
          </p:cNvPr>
          <p:cNvSpPr>
            <a:spLocks noGrp="1"/>
          </p:cNvSpPr>
          <p:nvPr>
            <p:ph type="dt" sz="half" idx="10"/>
          </p:nvPr>
        </p:nvSpPr>
        <p:spPr/>
        <p:txBody>
          <a:bodyPr/>
          <a:lstStyle/>
          <a:p>
            <a:fld id="{8F1E2411-B610-D241-869A-8B4FB786FCCF}" type="datetime1">
              <a:rPr lang="en-US" smtClean="0"/>
              <a:t>8/6/24</a:t>
            </a:fld>
            <a:endParaRPr lang="en-US"/>
          </a:p>
        </p:txBody>
      </p:sp>
      <p:sp>
        <p:nvSpPr>
          <p:cNvPr id="6" name="Footer Placeholder 5">
            <a:extLst>
              <a:ext uri="{FF2B5EF4-FFF2-40B4-BE49-F238E27FC236}">
                <a16:creationId xmlns:a16="http://schemas.microsoft.com/office/drawing/2014/main" id="{D8A3A91A-AB25-124F-8EE6-59C2B0EF4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3DCF0-9A66-884B-B8AA-129D6D61C4E1}"/>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4277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3EFD-0EB0-2746-865B-3BC82CDE2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1C3A53-2163-414B-92FC-E8516224F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785DF1-DD5F-0042-A13F-9A3F5F8AB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358804-8AD6-5043-B16A-E7A63F346B98}"/>
              </a:ext>
            </a:extLst>
          </p:cNvPr>
          <p:cNvSpPr>
            <a:spLocks noGrp="1"/>
          </p:cNvSpPr>
          <p:nvPr>
            <p:ph type="dt" sz="half" idx="10"/>
          </p:nvPr>
        </p:nvSpPr>
        <p:spPr/>
        <p:txBody>
          <a:bodyPr/>
          <a:lstStyle/>
          <a:p>
            <a:fld id="{02FABC87-2121-134A-ADCB-CA6EB23BF12C}" type="datetime1">
              <a:rPr lang="en-US" smtClean="0"/>
              <a:t>8/6/24</a:t>
            </a:fld>
            <a:endParaRPr lang="en-US"/>
          </a:p>
        </p:txBody>
      </p:sp>
      <p:sp>
        <p:nvSpPr>
          <p:cNvPr id="6" name="Footer Placeholder 5">
            <a:extLst>
              <a:ext uri="{FF2B5EF4-FFF2-40B4-BE49-F238E27FC236}">
                <a16:creationId xmlns:a16="http://schemas.microsoft.com/office/drawing/2014/main" id="{F447CE3D-E0A5-CD4F-A3EE-DECEBA97C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78502-CA92-9741-ADF3-2820373DFE2C}"/>
              </a:ext>
            </a:extLst>
          </p:cNvPr>
          <p:cNvSpPr>
            <a:spLocks noGrp="1"/>
          </p:cNvSpPr>
          <p:nvPr>
            <p:ph type="sldNum" sz="quarter" idx="12"/>
          </p:nvPr>
        </p:nvSpPr>
        <p:spPr/>
        <p:txBody>
          <a:bodyPr/>
          <a:lstStyle/>
          <a:p>
            <a:fld id="{2E28429A-6A1C-1C4F-80FB-0115F81C6BA7}" type="slidenum">
              <a:rPr lang="en-US" smtClean="0"/>
              <a:t>‹#›</a:t>
            </a:fld>
            <a:endParaRPr lang="en-US"/>
          </a:p>
        </p:txBody>
      </p:sp>
    </p:spTree>
    <p:extLst>
      <p:ext uri="{BB962C8B-B14F-4D97-AF65-F5344CB8AC3E}">
        <p14:creationId xmlns:p14="http://schemas.microsoft.com/office/powerpoint/2010/main" val="33227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BBD42-803F-5D42-B3E8-575A547E6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7C4F19-2CB1-8E49-BABF-BC55F249F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0E376-FDC1-A348-A8AA-B03F900BE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83349-0D82-1A48-B174-17EA1756C680}" type="datetime1">
              <a:rPr lang="en-US" smtClean="0"/>
              <a:t>8/6/24</a:t>
            </a:fld>
            <a:endParaRPr lang="en-US"/>
          </a:p>
        </p:txBody>
      </p:sp>
      <p:sp>
        <p:nvSpPr>
          <p:cNvPr id="5" name="Footer Placeholder 4">
            <a:extLst>
              <a:ext uri="{FF2B5EF4-FFF2-40B4-BE49-F238E27FC236}">
                <a16:creationId xmlns:a16="http://schemas.microsoft.com/office/drawing/2014/main" id="{6F6C383B-D30B-754D-93DE-D9CFE9CC9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A3474B-CC43-F948-BE86-D46AE3C3F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8429A-6A1C-1C4F-80FB-0115F81C6BA7}" type="slidenum">
              <a:rPr lang="en-US" smtClean="0"/>
              <a:t>‹#›</a:t>
            </a:fld>
            <a:endParaRPr lang="en-US"/>
          </a:p>
        </p:txBody>
      </p:sp>
    </p:spTree>
    <p:extLst>
      <p:ext uri="{BB962C8B-B14F-4D97-AF65-F5344CB8AC3E}">
        <p14:creationId xmlns:p14="http://schemas.microsoft.com/office/powerpoint/2010/main" val="161683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8.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2.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etiken/m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8.jpe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2874"/>
            <a:ext cx="12191999" cy="1470025"/>
          </a:xfrm>
        </p:spPr>
        <p:txBody>
          <a:bodyPr>
            <a:noAutofit/>
          </a:bodyPr>
          <a:lstStyle/>
          <a:p>
            <a:r>
              <a:rPr lang="en-US" sz="5400" b="1" dirty="0"/>
              <a:t>m3: Accurate Flow-Level Performance Estimation using Machine Learning</a:t>
            </a:r>
            <a:endParaRPr lang="en-US" sz="5400" b="1" dirty="0">
              <a:solidFill>
                <a:schemeClr val="tx1"/>
              </a:solidFill>
            </a:endParaRPr>
          </a:p>
        </p:txBody>
      </p:sp>
      <p:sp>
        <p:nvSpPr>
          <p:cNvPr id="3" name="Subtitle 2"/>
          <p:cNvSpPr>
            <a:spLocks noGrp="1"/>
          </p:cNvSpPr>
          <p:nvPr>
            <p:ph type="subTitle" idx="1"/>
          </p:nvPr>
        </p:nvSpPr>
        <p:spPr>
          <a:xfrm>
            <a:off x="0" y="3333746"/>
            <a:ext cx="12192000" cy="1838199"/>
          </a:xfrm>
        </p:spPr>
        <p:txBody>
          <a:bodyPr>
            <a:normAutofit/>
          </a:bodyPr>
          <a:lstStyle/>
          <a:p>
            <a:endParaRPr lang="en-US" sz="200" dirty="0"/>
          </a:p>
          <a:p>
            <a:r>
              <a:rPr lang="en-US" sz="2800" dirty="0" err="1"/>
              <a:t>Chenning</a:t>
            </a:r>
            <a:r>
              <a:rPr lang="en-US" sz="2800" dirty="0"/>
              <a:t> Li*, Arash Nasr-Esfahany*, Kevin Zhao, Kimia </a:t>
            </a:r>
            <a:r>
              <a:rPr lang="en-US" sz="2800" dirty="0" err="1"/>
              <a:t>Noorbakhsh</a:t>
            </a:r>
            <a:endParaRPr lang="en-US" sz="2800" dirty="0"/>
          </a:p>
          <a:p>
            <a:r>
              <a:rPr lang="en-US" sz="2800" dirty="0" err="1"/>
              <a:t>Prateesh</a:t>
            </a:r>
            <a:r>
              <a:rPr lang="en-US" sz="2800" dirty="0"/>
              <a:t> Goyal, Mohammad Alizadeh, and Thomas Anderson</a:t>
            </a:r>
          </a:p>
        </p:txBody>
      </p:sp>
      <p:sp>
        <p:nvSpPr>
          <p:cNvPr id="5" name="Rectangle 4">
            <a:extLst>
              <a:ext uri="{FF2B5EF4-FFF2-40B4-BE49-F238E27FC236}">
                <a16:creationId xmlns:a16="http://schemas.microsoft.com/office/drawing/2014/main" id="{95401C5A-8663-FB4B-9F01-6EA7EB6DFDA0}"/>
              </a:ext>
            </a:extLst>
          </p:cNvPr>
          <p:cNvSpPr/>
          <p:nvPr/>
        </p:nvSpPr>
        <p:spPr>
          <a:xfrm>
            <a:off x="4981235" y="4890074"/>
            <a:ext cx="2267224" cy="400110"/>
          </a:xfrm>
          <a:prstGeom prst="rect">
            <a:avLst/>
          </a:prstGeom>
        </p:spPr>
        <p:txBody>
          <a:bodyPr wrap="none">
            <a:spAutoFit/>
          </a:bodyPr>
          <a:lstStyle/>
          <a:p>
            <a:r>
              <a:rPr lang="en-US" sz="2000" dirty="0"/>
              <a:t>*Equal Contribution</a:t>
            </a:r>
          </a:p>
        </p:txBody>
      </p:sp>
      <p:grpSp>
        <p:nvGrpSpPr>
          <p:cNvPr id="4" name="Grupo 41">
            <a:extLst>
              <a:ext uri="{FF2B5EF4-FFF2-40B4-BE49-F238E27FC236}">
                <a16:creationId xmlns:a16="http://schemas.microsoft.com/office/drawing/2014/main" id="{27E0D3C0-4453-9600-6367-0DBFBE889D3F}"/>
              </a:ext>
            </a:extLst>
          </p:cNvPr>
          <p:cNvGrpSpPr/>
          <p:nvPr/>
        </p:nvGrpSpPr>
        <p:grpSpPr>
          <a:xfrm>
            <a:off x="18364598" y="842564"/>
            <a:ext cx="3145679" cy="1828443"/>
            <a:chOff x="22650450" y="1684338"/>
            <a:chExt cx="5030788" cy="2924174"/>
          </a:xfrm>
          <a:effectLst>
            <a:outerShdw blurRad="50800" dist="38100" dir="2700000" algn="tl" rotWithShape="0">
              <a:prstClr val="black">
                <a:alpha val="40000"/>
              </a:prstClr>
            </a:outerShdw>
          </a:effectLst>
        </p:grpSpPr>
        <p:sp>
          <p:nvSpPr>
            <p:cNvPr id="6" name="Freeform 12">
              <a:extLst>
                <a:ext uri="{FF2B5EF4-FFF2-40B4-BE49-F238E27FC236}">
                  <a16:creationId xmlns:a16="http://schemas.microsoft.com/office/drawing/2014/main" id="{A6135283-F13E-A8A2-E2DF-194121E850D7}"/>
                </a:ext>
              </a:extLst>
            </p:cNvPr>
            <p:cNvSpPr>
              <a:spLocks/>
            </p:cNvSpPr>
            <p:nvPr/>
          </p:nvSpPr>
          <p:spPr bwMode="auto">
            <a:xfrm>
              <a:off x="24142700" y="1684338"/>
              <a:ext cx="563563" cy="627062"/>
            </a:xfrm>
            <a:custGeom>
              <a:avLst/>
              <a:gdLst>
                <a:gd name="T0" fmla="*/ 0 w 343"/>
                <a:gd name="T1" fmla="*/ 0 h 383"/>
                <a:gd name="T2" fmla="*/ 343 w 343"/>
                <a:gd name="T3" fmla="*/ 0 h 383"/>
                <a:gd name="T4" fmla="*/ 343 w 343"/>
                <a:gd name="T5" fmla="*/ 108 h 383"/>
                <a:gd name="T6" fmla="*/ 238 w 343"/>
                <a:gd name="T7" fmla="*/ 108 h 383"/>
                <a:gd name="T8" fmla="*/ 238 w 343"/>
                <a:gd name="T9" fmla="*/ 383 h 383"/>
                <a:gd name="T10" fmla="*/ 106 w 343"/>
                <a:gd name="T11" fmla="*/ 383 h 383"/>
                <a:gd name="T12" fmla="*/ 106 w 343"/>
                <a:gd name="T13" fmla="*/ 108 h 383"/>
                <a:gd name="T14" fmla="*/ 0 w 343"/>
                <a:gd name="T15" fmla="*/ 108 h 383"/>
                <a:gd name="T16" fmla="*/ 0 w 343"/>
                <a:gd name="T17"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383">
                  <a:moveTo>
                    <a:pt x="0" y="0"/>
                  </a:moveTo>
                  <a:lnTo>
                    <a:pt x="343" y="0"/>
                  </a:lnTo>
                  <a:lnTo>
                    <a:pt x="343" y="108"/>
                  </a:lnTo>
                  <a:lnTo>
                    <a:pt x="238" y="108"/>
                  </a:lnTo>
                  <a:lnTo>
                    <a:pt x="238" y="383"/>
                  </a:lnTo>
                  <a:lnTo>
                    <a:pt x="106" y="383"/>
                  </a:lnTo>
                  <a:lnTo>
                    <a:pt x="106" y="108"/>
                  </a:lnTo>
                  <a:lnTo>
                    <a:pt x="0" y="108"/>
                  </a:lnTo>
                  <a:lnTo>
                    <a:pt x="0" y="0"/>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8" name="Rectangle 13">
              <a:extLst>
                <a:ext uri="{FF2B5EF4-FFF2-40B4-BE49-F238E27FC236}">
                  <a16:creationId xmlns:a16="http://schemas.microsoft.com/office/drawing/2014/main" id="{390DA020-5375-6737-502F-A0C29286E2F8}"/>
                </a:ext>
              </a:extLst>
            </p:cNvPr>
            <p:cNvSpPr>
              <a:spLocks noChangeArrowheads="1"/>
            </p:cNvSpPr>
            <p:nvPr/>
          </p:nvSpPr>
          <p:spPr bwMode="auto">
            <a:xfrm>
              <a:off x="23795038" y="1684338"/>
              <a:ext cx="217488" cy="627062"/>
            </a:xfrm>
            <a:prstGeom prst="rect">
              <a:avLst/>
            </a:prstGeom>
            <a:solidFill>
              <a:srgbClr val="919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9" name="Freeform 14">
              <a:extLst>
                <a:ext uri="{FF2B5EF4-FFF2-40B4-BE49-F238E27FC236}">
                  <a16:creationId xmlns:a16="http://schemas.microsoft.com/office/drawing/2014/main" id="{23A6FA1D-004E-97A6-549A-5CED82359644}"/>
                </a:ext>
              </a:extLst>
            </p:cNvPr>
            <p:cNvSpPr>
              <a:spLocks/>
            </p:cNvSpPr>
            <p:nvPr/>
          </p:nvSpPr>
          <p:spPr bwMode="auto">
            <a:xfrm>
              <a:off x="22771100" y="1684338"/>
              <a:ext cx="830263" cy="627062"/>
            </a:xfrm>
            <a:custGeom>
              <a:avLst/>
              <a:gdLst>
                <a:gd name="T0" fmla="*/ 506 w 506"/>
                <a:gd name="T1" fmla="*/ 383 h 383"/>
                <a:gd name="T2" fmla="*/ 390 w 506"/>
                <a:gd name="T3" fmla="*/ 383 h 383"/>
                <a:gd name="T4" fmla="*/ 390 w 506"/>
                <a:gd name="T5" fmla="*/ 119 h 383"/>
                <a:gd name="T6" fmla="*/ 386 w 506"/>
                <a:gd name="T7" fmla="*/ 119 h 383"/>
                <a:gd name="T8" fmla="*/ 318 w 506"/>
                <a:gd name="T9" fmla="*/ 383 h 383"/>
                <a:gd name="T10" fmla="*/ 187 w 506"/>
                <a:gd name="T11" fmla="*/ 383 h 383"/>
                <a:gd name="T12" fmla="*/ 119 w 506"/>
                <a:gd name="T13" fmla="*/ 119 h 383"/>
                <a:gd name="T14" fmla="*/ 114 w 506"/>
                <a:gd name="T15" fmla="*/ 119 h 383"/>
                <a:gd name="T16" fmla="*/ 114 w 506"/>
                <a:gd name="T17" fmla="*/ 383 h 383"/>
                <a:gd name="T18" fmla="*/ 0 w 506"/>
                <a:gd name="T19" fmla="*/ 383 h 383"/>
                <a:gd name="T20" fmla="*/ 0 w 506"/>
                <a:gd name="T21" fmla="*/ 0 h 383"/>
                <a:gd name="T22" fmla="*/ 185 w 506"/>
                <a:gd name="T23" fmla="*/ 0 h 383"/>
                <a:gd name="T24" fmla="*/ 254 w 506"/>
                <a:gd name="T25" fmla="*/ 264 h 383"/>
                <a:gd name="T26" fmla="*/ 256 w 506"/>
                <a:gd name="T27" fmla="*/ 264 h 383"/>
                <a:gd name="T28" fmla="*/ 321 w 506"/>
                <a:gd name="T29" fmla="*/ 0 h 383"/>
                <a:gd name="T30" fmla="*/ 506 w 506"/>
                <a:gd name="T31" fmla="*/ 0 h 383"/>
                <a:gd name="T32" fmla="*/ 506 w 506"/>
                <a:gd name="T33" fmla="*/ 38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383">
                  <a:moveTo>
                    <a:pt x="506" y="383"/>
                  </a:moveTo>
                  <a:lnTo>
                    <a:pt x="390" y="383"/>
                  </a:lnTo>
                  <a:lnTo>
                    <a:pt x="390" y="119"/>
                  </a:lnTo>
                  <a:lnTo>
                    <a:pt x="386" y="119"/>
                  </a:lnTo>
                  <a:lnTo>
                    <a:pt x="318" y="383"/>
                  </a:lnTo>
                  <a:lnTo>
                    <a:pt x="187" y="383"/>
                  </a:lnTo>
                  <a:lnTo>
                    <a:pt x="119" y="119"/>
                  </a:lnTo>
                  <a:lnTo>
                    <a:pt x="114" y="119"/>
                  </a:lnTo>
                  <a:lnTo>
                    <a:pt x="114" y="383"/>
                  </a:lnTo>
                  <a:lnTo>
                    <a:pt x="0" y="383"/>
                  </a:lnTo>
                  <a:lnTo>
                    <a:pt x="0" y="0"/>
                  </a:lnTo>
                  <a:lnTo>
                    <a:pt x="185" y="0"/>
                  </a:lnTo>
                  <a:lnTo>
                    <a:pt x="254" y="264"/>
                  </a:lnTo>
                  <a:lnTo>
                    <a:pt x="256" y="264"/>
                  </a:lnTo>
                  <a:lnTo>
                    <a:pt x="321" y="0"/>
                  </a:lnTo>
                  <a:lnTo>
                    <a:pt x="506" y="0"/>
                  </a:lnTo>
                  <a:lnTo>
                    <a:pt x="506" y="383"/>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0" name="Freeform 15">
              <a:extLst>
                <a:ext uri="{FF2B5EF4-FFF2-40B4-BE49-F238E27FC236}">
                  <a16:creationId xmlns:a16="http://schemas.microsoft.com/office/drawing/2014/main" id="{917DAC62-085C-245E-2C97-4788C01C6888}"/>
                </a:ext>
              </a:extLst>
            </p:cNvPr>
            <p:cNvSpPr>
              <a:spLocks/>
            </p:cNvSpPr>
            <p:nvPr/>
          </p:nvSpPr>
          <p:spPr bwMode="auto">
            <a:xfrm>
              <a:off x="26582688" y="3867150"/>
              <a:ext cx="706438" cy="741362"/>
            </a:xfrm>
            <a:custGeom>
              <a:avLst/>
              <a:gdLst>
                <a:gd name="T0" fmla="*/ 0 w 430"/>
                <a:gd name="T1" fmla="*/ 452 h 452"/>
                <a:gd name="T2" fmla="*/ 350 w 430"/>
                <a:gd name="T3" fmla="*/ 354 h 452"/>
                <a:gd name="T4" fmla="*/ 430 w 430"/>
                <a:gd name="T5" fmla="*/ 0 h 452"/>
                <a:gd name="T6" fmla="*/ 0 w 430"/>
                <a:gd name="T7" fmla="*/ 0 h 452"/>
                <a:gd name="T8" fmla="*/ 0 w 430"/>
                <a:gd name="T9" fmla="*/ 452 h 452"/>
              </a:gdLst>
              <a:ahLst/>
              <a:cxnLst>
                <a:cxn ang="0">
                  <a:pos x="T0" y="T1"/>
                </a:cxn>
                <a:cxn ang="0">
                  <a:pos x="T2" y="T3"/>
                </a:cxn>
                <a:cxn ang="0">
                  <a:pos x="T4" y="T5"/>
                </a:cxn>
                <a:cxn ang="0">
                  <a:pos x="T6" y="T7"/>
                </a:cxn>
                <a:cxn ang="0">
                  <a:pos x="T8" y="T9"/>
                </a:cxn>
              </a:cxnLst>
              <a:rect l="0" t="0" r="r" b="b"/>
              <a:pathLst>
                <a:path w="430" h="452">
                  <a:moveTo>
                    <a:pt x="0" y="452"/>
                  </a:moveTo>
                  <a:lnTo>
                    <a:pt x="350" y="354"/>
                  </a:lnTo>
                  <a:lnTo>
                    <a:pt x="430" y="0"/>
                  </a:lnTo>
                  <a:lnTo>
                    <a:pt x="0" y="0"/>
                  </a:lnTo>
                  <a:lnTo>
                    <a:pt x="0" y="452"/>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1" name="Freeform 16">
              <a:extLst>
                <a:ext uri="{FF2B5EF4-FFF2-40B4-BE49-F238E27FC236}">
                  <a16:creationId xmlns:a16="http://schemas.microsoft.com/office/drawing/2014/main" id="{69B13378-A3B3-AD5C-FC8D-3EBEF57ED61E}"/>
                </a:ext>
              </a:extLst>
            </p:cNvPr>
            <p:cNvSpPr>
              <a:spLocks/>
            </p:cNvSpPr>
            <p:nvPr/>
          </p:nvSpPr>
          <p:spPr bwMode="auto">
            <a:xfrm>
              <a:off x="26582688" y="1762125"/>
              <a:ext cx="1098550" cy="1808162"/>
            </a:xfrm>
            <a:custGeom>
              <a:avLst/>
              <a:gdLst>
                <a:gd name="T0" fmla="*/ 0 w 669"/>
                <a:gd name="T1" fmla="*/ 0 h 1104"/>
                <a:gd name="T2" fmla="*/ 0 w 669"/>
                <a:gd name="T3" fmla="*/ 681 h 1104"/>
                <a:gd name="T4" fmla="*/ 232 w 669"/>
                <a:gd name="T5" fmla="*/ 681 h 1104"/>
                <a:gd name="T6" fmla="*/ 232 w 669"/>
                <a:gd name="T7" fmla="*/ 1104 h 1104"/>
                <a:gd name="T8" fmla="*/ 471 w 669"/>
                <a:gd name="T9" fmla="*/ 1104 h 1104"/>
                <a:gd name="T10" fmla="*/ 669 w 669"/>
                <a:gd name="T11" fmla="*/ 221 h 1104"/>
                <a:gd name="T12" fmla="*/ 0 w 669"/>
                <a:gd name="T13" fmla="*/ 0 h 1104"/>
              </a:gdLst>
              <a:ahLst/>
              <a:cxnLst>
                <a:cxn ang="0">
                  <a:pos x="T0" y="T1"/>
                </a:cxn>
                <a:cxn ang="0">
                  <a:pos x="T2" y="T3"/>
                </a:cxn>
                <a:cxn ang="0">
                  <a:pos x="T4" y="T5"/>
                </a:cxn>
                <a:cxn ang="0">
                  <a:pos x="T6" y="T7"/>
                </a:cxn>
                <a:cxn ang="0">
                  <a:pos x="T8" y="T9"/>
                </a:cxn>
                <a:cxn ang="0">
                  <a:pos x="T10" y="T11"/>
                </a:cxn>
                <a:cxn ang="0">
                  <a:pos x="T12" y="T13"/>
                </a:cxn>
              </a:cxnLst>
              <a:rect l="0" t="0" r="r" b="b"/>
              <a:pathLst>
                <a:path w="669" h="1104">
                  <a:moveTo>
                    <a:pt x="0" y="0"/>
                  </a:moveTo>
                  <a:lnTo>
                    <a:pt x="0" y="681"/>
                  </a:lnTo>
                  <a:lnTo>
                    <a:pt x="232" y="681"/>
                  </a:lnTo>
                  <a:lnTo>
                    <a:pt x="232" y="1104"/>
                  </a:lnTo>
                  <a:lnTo>
                    <a:pt x="471" y="1104"/>
                  </a:lnTo>
                  <a:lnTo>
                    <a:pt x="669" y="221"/>
                  </a:lnTo>
                  <a:lnTo>
                    <a:pt x="0" y="0"/>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2" name="Freeform 17">
              <a:extLst>
                <a:ext uri="{FF2B5EF4-FFF2-40B4-BE49-F238E27FC236}">
                  <a16:creationId xmlns:a16="http://schemas.microsoft.com/office/drawing/2014/main" id="{461B23AF-BF95-BDC4-3E91-DD2ECA76499A}"/>
                </a:ext>
              </a:extLst>
            </p:cNvPr>
            <p:cNvSpPr>
              <a:spLocks noEditPoints="1"/>
            </p:cNvSpPr>
            <p:nvPr/>
          </p:nvSpPr>
          <p:spPr bwMode="auto">
            <a:xfrm>
              <a:off x="24409400" y="2189163"/>
              <a:ext cx="2173288" cy="2293937"/>
            </a:xfrm>
            <a:custGeom>
              <a:avLst/>
              <a:gdLst>
                <a:gd name="T0" fmla="*/ 95 w 1322"/>
                <a:gd name="T1" fmla="*/ 1024 h 1399"/>
                <a:gd name="T2" fmla="*/ 319 w 1322"/>
                <a:gd name="T3" fmla="*/ 420 h 1399"/>
                <a:gd name="T4" fmla="*/ 579 w 1322"/>
                <a:gd name="T5" fmla="*/ 420 h 1399"/>
                <a:gd name="T6" fmla="*/ 799 w 1322"/>
                <a:gd name="T7" fmla="*/ 1024 h 1399"/>
                <a:gd name="T8" fmla="*/ 556 w 1322"/>
                <a:gd name="T9" fmla="*/ 1024 h 1399"/>
                <a:gd name="T10" fmla="*/ 529 w 1322"/>
                <a:gd name="T11" fmla="*/ 933 h 1399"/>
                <a:gd name="T12" fmla="*/ 359 w 1322"/>
                <a:gd name="T13" fmla="*/ 933 h 1399"/>
                <a:gd name="T14" fmla="*/ 333 w 1322"/>
                <a:gd name="T15" fmla="*/ 1024 h 1399"/>
                <a:gd name="T16" fmla="*/ 95 w 1322"/>
                <a:gd name="T17" fmla="*/ 1024 h 1399"/>
                <a:gd name="T18" fmla="*/ 390 w 1322"/>
                <a:gd name="T19" fmla="*/ 790 h 1399"/>
                <a:gd name="T20" fmla="*/ 390 w 1322"/>
                <a:gd name="T21" fmla="*/ 790 h 1399"/>
                <a:gd name="T22" fmla="*/ 497 w 1322"/>
                <a:gd name="T23" fmla="*/ 790 h 1399"/>
                <a:gd name="T24" fmla="*/ 445 w 1322"/>
                <a:gd name="T25" fmla="*/ 592 h 1399"/>
                <a:gd name="T26" fmla="*/ 442 w 1322"/>
                <a:gd name="T27" fmla="*/ 592 h 1399"/>
                <a:gd name="T28" fmla="*/ 390 w 1322"/>
                <a:gd name="T29" fmla="*/ 790 h 1399"/>
                <a:gd name="T30" fmla="*/ 532 w 1322"/>
                <a:gd name="T31" fmla="*/ 1399 h 1399"/>
                <a:gd name="T32" fmla="*/ 532 w 1322"/>
                <a:gd name="T33" fmla="*/ 1399 h 1399"/>
                <a:gd name="T34" fmla="*/ 1322 w 1322"/>
                <a:gd name="T35" fmla="*/ 1283 h 1399"/>
                <a:gd name="T36" fmla="*/ 1322 w 1322"/>
                <a:gd name="T37" fmla="*/ 93 h 1399"/>
                <a:gd name="T38" fmla="*/ 857 w 1322"/>
                <a:gd name="T39" fmla="*/ 0 h 1399"/>
                <a:gd name="T40" fmla="*/ 439 w 1322"/>
                <a:gd name="T41" fmla="*/ 92 h 1399"/>
                <a:gd name="T42" fmla="*/ 0 w 1322"/>
                <a:gd name="T43" fmla="*/ 1279 h 1399"/>
                <a:gd name="T44" fmla="*/ 532 w 1322"/>
                <a:gd name="T45" fmla="*/ 1399 h 1399"/>
                <a:gd name="T46" fmla="*/ 833 w 1322"/>
                <a:gd name="T47" fmla="*/ 1024 h 1399"/>
                <a:gd name="T48" fmla="*/ 833 w 1322"/>
                <a:gd name="T49" fmla="*/ 1024 h 1399"/>
                <a:gd name="T50" fmla="*/ 833 w 1322"/>
                <a:gd name="T51" fmla="*/ 876 h 1399"/>
                <a:gd name="T52" fmla="*/ 915 w 1322"/>
                <a:gd name="T53" fmla="*/ 876 h 1399"/>
                <a:gd name="T54" fmla="*/ 915 w 1322"/>
                <a:gd name="T55" fmla="*/ 568 h 1399"/>
                <a:gd name="T56" fmla="*/ 833 w 1322"/>
                <a:gd name="T57" fmla="*/ 569 h 1399"/>
                <a:gd name="T58" fmla="*/ 833 w 1322"/>
                <a:gd name="T59" fmla="*/ 420 h 1399"/>
                <a:gd name="T60" fmla="*/ 1228 w 1322"/>
                <a:gd name="T61" fmla="*/ 420 h 1399"/>
                <a:gd name="T62" fmla="*/ 1228 w 1322"/>
                <a:gd name="T63" fmla="*/ 568 h 1399"/>
                <a:gd name="T64" fmla="*/ 1146 w 1322"/>
                <a:gd name="T65" fmla="*/ 568 h 1399"/>
                <a:gd name="T66" fmla="*/ 1146 w 1322"/>
                <a:gd name="T67" fmla="*/ 876 h 1399"/>
                <a:gd name="T68" fmla="*/ 1228 w 1322"/>
                <a:gd name="T69" fmla="*/ 876 h 1399"/>
                <a:gd name="T70" fmla="*/ 1228 w 1322"/>
                <a:gd name="T71" fmla="*/ 1024 h 1399"/>
                <a:gd name="T72" fmla="*/ 833 w 1322"/>
                <a:gd name="T73" fmla="*/ 1024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2" h="1399">
                  <a:moveTo>
                    <a:pt x="95" y="1024"/>
                  </a:moveTo>
                  <a:lnTo>
                    <a:pt x="319" y="420"/>
                  </a:lnTo>
                  <a:lnTo>
                    <a:pt x="579" y="420"/>
                  </a:lnTo>
                  <a:lnTo>
                    <a:pt x="799" y="1024"/>
                  </a:lnTo>
                  <a:lnTo>
                    <a:pt x="556" y="1024"/>
                  </a:lnTo>
                  <a:lnTo>
                    <a:pt x="529" y="933"/>
                  </a:lnTo>
                  <a:lnTo>
                    <a:pt x="359" y="933"/>
                  </a:lnTo>
                  <a:lnTo>
                    <a:pt x="333" y="1024"/>
                  </a:lnTo>
                  <a:lnTo>
                    <a:pt x="95" y="1024"/>
                  </a:lnTo>
                  <a:close/>
                  <a:moveTo>
                    <a:pt x="390" y="790"/>
                  </a:moveTo>
                  <a:lnTo>
                    <a:pt x="390" y="790"/>
                  </a:lnTo>
                  <a:lnTo>
                    <a:pt x="497" y="790"/>
                  </a:lnTo>
                  <a:lnTo>
                    <a:pt x="445" y="592"/>
                  </a:lnTo>
                  <a:lnTo>
                    <a:pt x="442" y="592"/>
                  </a:lnTo>
                  <a:lnTo>
                    <a:pt x="390" y="790"/>
                  </a:lnTo>
                  <a:close/>
                  <a:moveTo>
                    <a:pt x="532" y="1399"/>
                  </a:moveTo>
                  <a:lnTo>
                    <a:pt x="532" y="1399"/>
                  </a:lnTo>
                  <a:cubicBezTo>
                    <a:pt x="774" y="1399"/>
                    <a:pt x="1148" y="1350"/>
                    <a:pt x="1322" y="1283"/>
                  </a:cubicBezTo>
                  <a:lnTo>
                    <a:pt x="1322" y="93"/>
                  </a:lnTo>
                  <a:cubicBezTo>
                    <a:pt x="1262" y="49"/>
                    <a:pt x="1070" y="0"/>
                    <a:pt x="857" y="0"/>
                  </a:cubicBezTo>
                  <a:cubicBezTo>
                    <a:pt x="670" y="0"/>
                    <a:pt x="510" y="39"/>
                    <a:pt x="439" y="92"/>
                  </a:cubicBezTo>
                  <a:lnTo>
                    <a:pt x="0" y="1279"/>
                  </a:lnTo>
                  <a:cubicBezTo>
                    <a:pt x="64" y="1347"/>
                    <a:pt x="275" y="1399"/>
                    <a:pt x="532" y="1399"/>
                  </a:cubicBezTo>
                  <a:close/>
                  <a:moveTo>
                    <a:pt x="833" y="1024"/>
                  </a:moveTo>
                  <a:lnTo>
                    <a:pt x="833" y="1024"/>
                  </a:lnTo>
                  <a:lnTo>
                    <a:pt x="833" y="876"/>
                  </a:lnTo>
                  <a:lnTo>
                    <a:pt x="915" y="876"/>
                  </a:lnTo>
                  <a:lnTo>
                    <a:pt x="915" y="568"/>
                  </a:lnTo>
                  <a:lnTo>
                    <a:pt x="833" y="569"/>
                  </a:lnTo>
                  <a:lnTo>
                    <a:pt x="833" y="420"/>
                  </a:lnTo>
                  <a:lnTo>
                    <a:pt x="1228" y="420"/>
                  </a:lnTo>
                  <a:lnTo>
                    <a:pt x="1228" y="568"/>
                  </a:lnTo>
                  <a:lnTo>
                    <a:pt x="1146" y="568"/>
                  </a:lnTo>
                  <a:lnTo>
                    <a:pt x="1146" y="876"/>
                  </a:lnTo>
                  <a:lnTo>
                    <a:pt x="1228" y="876"/>
                  </a:lnTo>
                  <a:lnTo>
                    <a:pt x="1228" y="1024"/>
                  </a:lnTo>
                  <a:lnTo>
                    <a:pt x="833" y="1024"/>
                  </a:lnTo>
                  <a:close/>
                </a:path>
              </a:pathLst>
            </a:custGeom>
            <a:solidFill>
              <a:srgbClr val="E7B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3" name="Freeform 18">
              <a:extLst>
                <a:ext uri="{FF2B5EF4-FFF2-40B4-BE49-F238E27FC236}">
                  <a16:creationId xmlns:a16="http://schemas.microsoft.com/office/drawing/2014/main" id="{49EFBC41-7857-0B20-41F8-718155160743}"/>
                </a:ext>
              </a:extLst>
            </p:cNvPr>
            <p:cNvSpPr>
              <a:spLocks noEditPoints="1"/>
            </p:cNvSpPr>
            <p:nvPr/>
          </p:nvSpPr>
          <p:spPr bwMode="auto">
            <a:xfrm>
              <a:off x="22650450" y="2473325"/>
              <a:ext cx="2378075" cy="1979612"/>
            </a:xfrm>
            <a:custGeom>
              <a:avLst/>
              <a:gdLst>
                <a:gd name="T0" fmla="*/ 865 w 1447"/>
                <a:gd name="T1" fmla="*/ 866 h 1208"/>
                <a:gd name="T2" fmla="*/ 647 w 1447"/>
                <a:gd name="T3" fmla="*/ 840 h 1208"/>
                <a:gd name="T4" fmla="*/ 647 w 1447"/>
                <a:gd name="T5" fmla="*/ 669 h 1208"/>
                <a:gd name="T6" fmla="*/ 830 w 1447"/>
                <a:gd name="T7" fmla="*/ 698 h 1208"/>
                <a:gd name="T8" fmla="*/ 911 w 1447"/>
                <a:gd name="T9" fmla="*/ 662 h 1208"/>
                <a:gd name="T10" fmla="*/ 830 w 1447"/>
                <a:gd name="T11" fmla="*/ 622 h 1208"/>
                <a:gd name="T12" fmla="*/ 644 w 1447"/>
                <a:gd name="T13" fmla="*/ 445 h 1208"/>
                <a:gd name="T14" fmla="*/ 925 w 1447"/>
                <a:gd name="T15" fmla="*/ 231 h 1208"/>
                <a:gd name="T16" fmla="*/ 1133 w 1447"/>
                <a:gd name="T17" fmla="*/ 258 h 1208"/>
                <a:gd name="T18" fmla="*/ 1133 w 1447"/>
                <a:gd name="T19" fmla="*/ 415 h 1208"/>
                <a:gd name="T20" fmla="*/ 954 w 1447"/>
                <a:gd name="T21" fmla="*/ 392 h 1208"/>
                <a:gd name="T22" fmla="*/ 888 w 1447"/>
                <a:gd name="T23" fmla="*/ 423 h 1208"/>
                <a:gd name="T24" fmla="*/ 987 w 1447"/>
                <a:gd name="T25" fmla="*/ 468 h 1208"/>
                <a:gd name="T26" fmla="*/ 1157 w 1447"/>
                <a:gd name="T27" fmla="*/ 640 h 1208"/>
                <a:gd name="T28" fmla="*/ 865 w 1447"/>
                <a:gd name="T29" fmla="*/ 866 h 1208"/>
                <a:gd name="T30" fmla="*/ 0 w 1447"/>
                <a:gd name="T31" fmla="*/ 0 h 1208"/>
                <a:gd name="T32" fmla="*/ 0 w 1447"/>
                <a:gd name="T33" fmla="*/ 0 h 1208"/>
                <a:gd name="T34" fmla="*/ 62 w 1447"/>
                <a:gd name="T35" fmla="*/ 437 h 1208"/>
                <a:gd name="T36" fmla="*/ 404 w 1447"/>
                <a:gd name="T37" fmla="*/ 231 h 1208"/>
                <a:gd name="T38" fmla="*/ 570 w 1447"/>
                <a:gd name="T39" fmla="*/ 252 h 1208"/>
                <a:gd name="T40" fmla="*/ 570 w 1447"/>
                <a:gd name="T41" fmla="*/ 427 h 1208"/>
                <a:gd name="T42" fmla="*/ 440 w 1447"/>
                <a:gd name="T43" fmla="*/ 412 h 1208"/>
                <a:gd name="T44" fmla="*/ 288 w 1447"/>
                <a:gd name="T45" fmla="*/ 546 h 1208"/>
                <a:gd name="T46" fmla="*/ 451 w 1447"/>
                <a:gd name="T47" fmla="*/ 687 h 1208"/>
                <a:gd name="T48" fmla="*/ 570 w 1447"/>
                <a:gd name="T49" fmla="*/ 672 h 1208"/>
                <a:gd name="T50" fmla="*/ 570 w 1447"/>
                <a:gd name="T51" fmla="*/ 843 h 1208"/>
                <a:gd name="T52" fmla="*/ 398 w 1447"/>
                <a:gd name="T53" fmla="*/ 866 h 1208"/>
                <a:gd name="T54" fmla="*/ 107 w 1447"/>
                <a:gd name="T55" fmla="*/ 754 h 1208"/>
                <a:gd name="T56" fmla="*/ 172 w 1447"/>
                <a:gd name="T57" fmla="*/ 1208 h 1208"/>
                <a:gd name="T58" fmla="*/ 1105 w 1447"/>
                <a:gd name="T59" fmla="*/ 1015 h 1208"/>
                <a:gd name="T60" fmla="*/ 1447 w 1447"/>
                <a:gd name="T61" fmla="*/ 96 h 1208"/>
                <a:gd name="T62" fmla="*/ 0 w 1447"/>
                <a:gd name="T63"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7" h="1208">
                  <a:moveTo>
                    <a:pt x="865" y="866"/>
                  </a:moveTo>
                  <a:cubicBezTo>
                    <a:pt x="781" y="866"/>
                    <a:pt x="682" y="852"/>
                    <a:pt x="647" y="840"/>
                  </a:cubicBezTo>
                  <a:lnTo>
                    <a:pt x="647" y="669"/>
                  </a:lnTo>
                  <a:cubicBezTo>
                    <a:pt x="693" y="687"/>
                    <a:pt x="762" y="698"/>
                    <a:pt x="830" y="698"/>
                  </a:cubicBezTo>
                  <a:cubicBezTo>
                    <a:pt x="888" y="698"/>
                    <a:pt x="911" y="691"/>
                    <a:pt x="911" y="662"/>
                  </a:cubicBezTo>
                  <a:cubicBezTo>
                    <a:pt x="911" y="638"/>
                    <a:pt x="892" y="633"/>
                    <a:pt x="830" y="622"/>
                  </a:cubicBezTo>
                  <a:cubicBezTo>
                    <a:pt x="743" y="608"/>
                    <a:pt x="644" y="585"/>
                    <a:pt x="644" y="445"/>
                  </a:cubicBezTo>
                  <a:cubicBezTo>
                    <a:pt x="644" y="313"/>
                    <a:pt x="732" y="231"/>
                    <a:pt x="925" y="231"/>
                  </a:cubicBezTo>
                  <a:cubicBezTo>
                    <a:pt x="1014" y="231"/>
                    <a:pt x="1102" y="248"/>
                    <a:pt x="1133" y="258"/>
                  </a:cubicBezTo>
                  <a:lnTo>
                    <a:pt x="1133" y="415"/>
                  </a:lnTo>
                  <a:cubicBezTo>
                    <a:pt x="1069" y="401"/>
                    <a:pt x="1012" y="392"/>
                    <a:pt x="954" y="392"/>
                  </a:cubicBezTo>
                  <a:cubicBezTo>
                    <a:pt x="925" y="392"/>
                    <a:pt x="888" y="395"/>
                    <a:pt x="888" y="423"/>
                  </a:cubicBezTo>
                  <a:cubicBezTo>
                    <a:pt x="888" y="447"/>
                    <a:pt x="910" y="452"/>
                    <a:pt x="987" y="468"/>
                  </a:cubicBezTo>
                  <a:cubicBezTo>
                    <a:pt x="1083" y="488"/>
                    <a:pt x="1157" y="519"/>
                    <a:pt x="1157" y="640"/>
                  </a:cubicBezTo>
                  <a:cubicBezTo>
                    <a:pt x="1157" y="746"/>
                    <a:pt x="1092" y="866"/>
                    <a:pt x="865" y="866"/>
                  </a:cubicBezTo>
                  <a:close/>
                  <a:moveTo>
                    <a:pt x="0" y="0"/>
                  </a:moveTo>
                  <a:lnTo>
                    <a:pt x="0" y="0"/>
                  </a:lnTo>
                  <a:lnTo>
                    <a:pt x="62" y="437"/>
                  </a:lnTo>
                  <a:cubicBezTo>
                    <a:pt x="98" y="315"/>
                    <a:pt x="203" y="231"/>
                    <a:pt x="404" y="231"/>
                  </a:cubicBezTo>
                  <a:cubicBezTo>
                    <a:pt x="469" y="231"/>
                    <a:pt x="537" y="243"/>
                    <a:pt x="570" y="252"/>
                  </a:cubicBezTo>
                  <a:lnTo>
                    <a:pt x="570" y="427"/>
                  </a:lnTo>
                  <a:cubicBezTo>
                    <a:pt x="549" y="420"/>
                    <a:pt x="491" y="412"/>
                    <a:pt x="440" y="412"/>
                  </a:cubicBezTo>
                  <a:cubicBezTo>
                    <a:pt x="353" y="412"/>
                    <a:pt x="288" y="443"/>
                    <a:pt x="288" y="546"/>
                  </a:cubicBezTo>
                  <a:cubicBezTo>
                    <a:pt x="288" y="661"/>
                    <a:pt x="371" y="687"/>
                    <a:pt x="451" y="687"/>
                  </a:cubicBezTo>
                  <a:cubicBezTo>
                    <a:pt x="494" y="687"/>
                    <a:pt x="519" y="684"/>
                    <a:pt x="570" y="672"/>
                  </a:cubicBezTo>
                  <a:lnTo>
                    <a:pt x="570" y="843"/>
                  </a:lnTo>
                  <a:cubicBezTo>
                    <a:pt x="512" y="860"/>
                    <a:pt x="468" y="866"/>
                    <a:pt x="398" y="866"/>
                  </a:cubicBezTo>
                  <a:cubicBezTo>
                    <a:pt x="252" y="866"/>
                    <a:pt x="160" y="823"/>
                    <a:pt x="107" y="754"/>
                  </a:cubicBezTo>
                  <a:lnTo>
                    <a:pt x="172" y="1208"/>
                  </a:lnTo>
                  <a:lnTo>
                    <a:pt x="1105" y="1015"/>
                  </a:lnTo>
                  <a:lnTo>
                    <a:pt x="1447" y="96"/>
                  </a:lnTo>
                  <a:lnTo>
                    <a:pt x="0" y="0"/>
                  </a:lnTo>
                  <a:close/>
                </a:path>
              </a:pathLst>
            </a:custGeom>
            <a:solidFill>
              <a:srgbClr val="BA54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grpSp>
      <p:pic>
        <p:nvPicPr>
          <p:cNvPr id="14" name="Picture 4" descr="https://lh4.googleusercontent.com/QvM5yJ5s5kBdWlKOhIg0P22-NTE324qLgAxPTk2ToAZEZNuJwWuYWj1xXLDVGq2voevQNdVgkYZFIG8AZ-J-4AAzUB90hongApwwxp0cQuWxFYMTDNW88HTG9iMzIiSmpFn8PLCz6jQ">
            <a:extLst>
              <a:ext uri="{FF2B5EF4-FFF2-40B4-BE49-F238E27FC236}">
                <a16:creationId xmlns:a16="http://schemas.microsoft.com/office/drawing/2014/main" id="{5C51C05C-5986-AB44-20D6-BB1F39EF6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47" y="5437221"/>
            <a:ext cx="2954894" cy="909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black background with blue letters&#10;&#10;Description automatically generated">
            <a:extLst>
              <a:ext uri="{FF2B5EF4-FFF2-40B4-BE49-F238E27FC236}">
                <a16:creationId xmlns:a16="http://schemas.microsoft.com/office/drawing/2014/main" id="{494468EC-2B8E-A802-44EC-77861263D471}"/>
              </a:ext>
            </a:extLst>
          </p:cNvPr>
          <p:cNvPicPr>
            <a:picLocks noChangeAspect="1"/>
          </p:cNvPicPr>
          <p:nvPr/>
        </p:nvPicPr>
        <p:blipFill>
          <a:blip r:embed="rId4"/>
          <a:stretch>
            <a:fillRect/>
          </a:stretch>
        </p:blipFill>
        <p:spPr>
          <a:xfrm>
            <a:off x="8771176" y="5439550"/>
            <a:ext cx="2805933" cy="801695"/>
          </a:xfrm>
          <a:prstGeom prst="rect">
            <a:avLst/>
          </a:prstGeom>
        </p:spPr>
      </p:pic>
      <p:pic>
        <p:nvPicPr>
          <p:cNvPr id="17" name="Picture 16" descr="A black background with white text&#10;&#10;Description automatically generated">
            <a:extLst>
              <a:ext uri="{FF2B5EF4-FFF2-40B4-BE49-F238E27FC236}">
                <a16:creationId xmlns:a16="http://schemas.microsoft.com/office/drawing/2014/main" id="{968FBED8-F297-97EB-DB59-ABE839603E03}"/>
              </a:ext>
            </a:extLst>
          </p:cNvPr>
          <p:cNvPicPr>
            <a:picLocks noChangeAspect="1"/>
          </p:cNvPicPr>
          <p:nvPr/>
        </p:nvPicPr>
        <p:blipFill>
          <a:blip r:embed="rId5"/>
          <a:stretch>
            <a:fillRect/>
          </a:stretch>
        </p:blipFill>
        <p:spPr>
          <a:xfrm>
            <a:off x="4350175" y="4874067"/>
            <a:ext cx="3767255" cy="1913595"/>
          </a:xfrm>
          <a:prstGeom prst="rect">
            <a:avLst/>
          </a:prstGeom>
        </p:spPr>
      </p:pic>
    </p:spTree>
    <p:extLst>
      <p:ext uri="{BB962C8B-B14F-4D97-AF65-F5344CB8AC3E}">
        <p14:creationId xmlns:p14="http://schemas.microsoft.com/office/powerpoint/2010/main" val="2335960055"/>
      </p:ext>
    </p:extLst>
  </p:cSld>
  <p:clrMapOvr>
    <a:masterClrMapping/>
  </p:clrMapOvr>
  <mc:AlternateContent xmlns:mc="http://schemas.openxmlformats.org/markup-compatibility/2006">
    <mc:Choice xmlns:p14="http://schemas.microsoft.com/office/powerpoint/2010/main" Requires="p14">
      <p:transition spd="slow" p14:dur="2000" advTm="22557"/>
    </mc:Choice>
    <mc:Fallback>
      <p:transition spd="slow" advTm="225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10</a:t>
            </a:fld>
            <a:endParaRPr lang="en-US"/>
          </a:p>
        </p:txBody>
      </p:sp>
      <p:sp>
        <p:nvSpPr>
          <p:cNvPr id="8" name="Oval 7">
            <a:extLst>
              <a:ext uri="{FF2B5EF4-FFF2-40B4-BE49-F238E27FC236}">
                <a16:creationId xmlns:a16="http://schemas.microsoft.com/office/drawing/2014/main" id="{87360FD9-1B13-4EE0-D2D8-327109699ED0}"/>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F12EE014-A175-8378-5014-E0C246D49745}"/>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a:extLst>
              <a:ext uri="{FF2B5EF4-FFF2-40B4-BE49-F238E27FC236}">
                <a16:creationId xmlns:a16="http://schemas.microsoft.com/office/drawing/2014/main" id="{DC7CD5F7-C15A-2ADF-B99C-9FB5A596ED42}"/>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Oval 10">
            <a:extLst>
              <a:ext uri="{FF2B5EF4-FFF2-40B4-BE49-F238E27FC236}">
                <a16:creationId xmlns:a16="http://schemas.microsoft.com/office/drawing/2014/main" id="{E2F6793C-DBC9-4E64-EDD1-873EC6599A64}"/>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a:extLst>
              <a:ext uri="{FF2B5EF4-FFF2-40B4-BE49-F238E27FC236}">
                <a16:creationId xmlns:a16="http://schemas.microsoft.com/office/drawing/2014/main" id="{3030165C-5323-992A-1ECB-DBB2F7BF87CD}"/>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Oval 12">
            <a:extLst>
              <a:ext uri="{FF2B5EF4-FFF2-40B4-BE49-F238E27FC236}">
                <a16:creationId xmlns:a16="http://schemas.microsoft.com/office/drawing/2014/main" id="{945FCE4B-D0E4-24AC-1F48-9271BF73EF98}"/>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a:extLst>
              <a:ext uri="{FF2B5EF4-FFF2-40B4-BE49-F238E27FC236}">
                <a16:creationId xmlns:a16="http://schemas.microsoft.com/office/drawing/2014/main" id="{2069E039-CA16-1083-5CB0-251955C0D230}"/>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a:extLst>
              <a:ext uri="{FF2B5EF4-FFF2-40B4-BE49-F238E27FC236}">
                <a16:creationId xmlns:a16="http://schemas.microsoft.com/office/drawing/2014/main" id="{F24B9D36-54DC-7120-DDFC-6AD3F24BA1D3}"/>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810A3D40-7BAA-2DAD-2805-E17C248818D3}"/>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C93C150D-08B7-C2E6-8D34-F852E3A619A5}"/>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B98F2D12-B160-9AFA-81FB-D5C9FA4D061D}"/>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a16="http://schemas.microsoft.com/office/drawing/2014/main" id="{61EAA855-42AE-DEF8-BCA7-BD70EB40E2AF}"/>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9CA0B466-F861-4869-37BE-2A7C7DC3374B}"/>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a:extLst>
              <a:ext uri="{FF2B5EF4-FFF2-40B4-BE49-F238E27FC236}">
                <a16:creationId xmlns:a16="http://schemas.microsoft.com/office/drawing/2014/main" id="{1FC66AED-F3C0-0461-06C7-E661B316FDDA}"/>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49F566C3-C25E-9DF2-556F-E5CF2DFF77F1}"/>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B8EF8749-F44C-FB66-E23A-8F67A914249C}"/>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51BECD3A-0E32-B4FD-7AE0-227808D10471}"/>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3FA03B95-7352-BACF-116F-F04BAF3AB01D}"/>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F8D98BA4-B65D-58E8-45AA-222B8318AA59}"/>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7D6E9161-A3CA-8393-EAD7-D50309712D4F}"/>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9C6DDDC7-D39E-ECA1-DE38-267203085B20}"/>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41E1C056-0B7F-1D61-86DD-9807241D6BDB}"/>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1DB9FAC0-0E64-D9FE-9A0F-E0E08DD0E06E}"/>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E90C9A4C-EE02-16A0-29A1-19454AD100D7}"/>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A984932D-4527-A894-DA11-65B2EB861633}"/>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D9624A6E-7782-8186-A879-1CA0AE76A511}"/>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5" name="Straight Connector 34">
            <a:extLst>
              <a:ext uri="{FF2B5EF4-FFF2-40B4-BE49-F238E27FC236}">
                <a16:creationId xmlns:a16="http://schemas.microsoft.com/office/drawing/2014/main" id="{EE34DD36-E253-59DF-F9E0-9B5BC9373869}"/>
              </a:ext>
            </a:extLst>
          </p:cNvPr>
          <p:cNvCxnSpPr>
            <a:endCxn id="33"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40A9F4-B492-54EC-08FA-F2B8B6B0FDD0}"/>
              </a:ext>
            </a:extLst>
          </p:cNvPr>
          <p:cNvCxnSpPr>
            <a:cxnSpLocks/>
            <a:stCxn id="32" idx="0"/>
            <a:endCxn id="9"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71AB2A-B249-EFB9-BA10-B083BB5ED9CD}"/>
              </a:ext>
            </a:extLst>
          </p:cNvPr>
          <p:cNvCxnSpPr>
            <a:cxnSpLocks/>
            <a:stCxn id="12"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9C70C8-B179-8C84-0A48-FE220A36915B}"/>
              </a:ext>
            </a:extLst>
          </p:cNvPr>
          <p:cNvCxnSpPr>
            <a:cxnSpLocks/>
            <a:stCxn id="9" idx="4"/>
            <a:endCxn id="33"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F013E9-3063-608D-2696-1347627697A0}"/>
              </a:ext>
            </a:extLst>
          </p:cNvPr>
          <p:cNvCxnSpPr>
            <a:cxnSpLocks/>
          </p:cNvCxnSpPr>
          <p:nvPr/>
        </p:nvCxnSpPr>
        <p:spPr>
          <a:xfrm flipH="1">
            <a:off x="7698419" y="2719341"/>
            <a:ext cx="3062797"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E512B0-223A-ADD1-7463-B0212F3A6055}"/>
              </a:ext>
            </a:extLst>
          </p:cNvPr>
          <p:cNvCxnSpPr>
            <a:cxnSpLocks/>
          </p:cNvCxnSpPr>
          <p:nvPr/>
        </p:nvCxnSpPr>
        <p:spPr>
          <a:xfrm flipH="1" flipV="1">
            <a:off x="7698419" y="2719341"/>
            <a:ext cx="3178206" cy="13893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7AC16A-107C-26FA-93CA-4CD5AE593B30}"/>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F546CB1-8E3E-3571-F506-30A5A926186D}"/>
              </a:ext>
            </a:extLst>
          </p:cNvPr>
          <p:cNvCxnSpPr>
            <a:cxnSpLocks/>
          </p:cNvCxnSpPr>
          <p:nvPr/>
        </p:nvCxnSpPr>
        <p:spPr>
          <a:xfrm flipH="1">
            <a:off x="7671784" y="2719341"/>
            <a:ext cx="26635" cy="13777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C77C0A-DB3A-FE60-9E4A-1150C543D59D}"/>
              </a:ext>
            </a:extLst>
          </p:cNvPr>
          <p:cNvCxnSpPr>
            <a:cxnSpLocks/>
            <a:stCxn id="33" idx="4"/>
            <a:endCxn id="10"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BE10EB4-ED34-D54C-8AF9-87AB16326865}"/>
              </a:ext>
            </a:extLst>
          </p:cNvPr>
          <p:cNvCxnSpPr>
            <a:cxnSpLocks/>
            <a:stCxn id="33" idx="4"/>
            <a:endCxn id="15"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99DD73-0AF2-6962-1B99-0EB6D3C9B4D8}"/>
              </a:ext>
            </a:extLst>
          </p:cNvPr>
          <p:cNvCxnSpPr>
            <a:cxnSpLocks/>
            <a:stCxn id="33" idx="4"/>
            <a:endCxn id="16"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B2B3C5-E0FE-D484-8B63-B38A33B97881}"/>
              </a:ext>
            </a:extLst>
          </p:cNvPr>
          <p:cNvCxnSpPr>
            <a:cxnSpLocks/>
            <a:stCxn id="33" idx="4"/>
            <a:endCxn id="29"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D22C11-01F7-5DDF-ADCC-D47AA5DBE497}"/>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069B8D-AE67-7780-28CE-2D09A34BF6B4}"/>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9A4BAB-4F55-9ACE-545E-784376BC0EEF}"/>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5A5E822-9C1D-CE87-74E9-34BD82F31E0B}"/>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DFE69F0-0225-EC59-C1EF-74C69F21B23B}"/>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DE46D12-D22D-192E-3A1E-40F1A46E012C}"/>
              </a:ext>
            </a:extLst>
          </p:cNvPr>
          <p:cNvCxnSpPr>
            <a:cxnSpLocks/>
          </p:cNvCxnSpPr>
          <p:nvPr/>
        </p:nvCxnSpPr>
        <p:spPr>
          <a:xfrm flipH="1">
            <a:off x="7295867" y="4320358"/>
            <a:ext cx="375917" cy="13766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A739BCA-F55B-E63B-953A-84679447B5B4}"/>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7CF505-255F-B2BE-C2FE-11E5660C2744}"/>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C609AF-6D10-5021-9C99-128E7ABA3EAC}"/>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2D1BD1A-B2FA-E03B-8369-86CB73508E1B}"/>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F15205-79FF-14F3-C6E7-95C864B20C8B}"/>
              </a:ext>
            </a:extLst>
          </p:cNvPr>
          <p:cNvCxnSpPr>
            <a:cxnSpLocks/>
            <a:endCxn id="22" idx="7"/>
          </p:cNvCxnSpPr>
          <p:nvPr/>
        </p:nvCxnSpPr>
        <p:spPr>
          <a:xfrm flipH="1">
            <a:off x="9765961" y="4313569"/>
            <a:ext cx="1100781" cy="14126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ABD9100-E470-CDEE-0610-BBE65CA4446A}"/>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E3FEF05-6101-4B7D-94BF-4F43897D1BA5}"/>
              </a:ext>
            </a:extLst>
          </p:cNvPr>
          <p:cNvCxnSpPr>
            <a:cxnSpLocks/>
            <a:stCxn id="8" idx="4"/>
            <a:endCxn id="9"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77CDE7-42FF-2F9E-83DB-268DAF96B24D}"/>
              </a:ext>
            </a:extLst>
          </p:cNvPr>
          <p:cNvCxnSpPr>
            <a:cxnSpLocks/>
            <a:stCxn id="12" idx="0"/>
            <a:endCxn id="8"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9AA2576-1BE6-9898-B45D-AF02634B20FC}"/>
              </a:ext>
            </a:extLst>
          </p:cNvPr>
          <p:cNvCxnSpPr>
            <a:cxnSpLocks/>
            <a:stCxn id="13" idx="0"/>
            <a:endCxn id="8"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B911E4D-EFE4-3EA7-0CDE-FF32B6FFBE66}"/>
              </a:ext>
            </a:extLst>
          </p:cNvPr>
          <p:cNvCxnSpPr>
            <a:cxnSpLocks/>
            <a:stCxn id="14" idx="0"/>
            <a:endCxn id="8"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033A46-8F78-D6DB-F295-7FA48BC1E450}"/>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9B20E1-AC7E-D44A-FB5F-AE8D96E6E86D}"/>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5423DDF-EFD8-EAA7-A616-15D489AC88D2}"/>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3702227-4CC9-CD26-F1C7-EF397D341C26}"/>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Freeform 105">
            <a:extLst>
              <a:ext uri="{FF2B5EF4-FFF2-40B4-BE49-F238E27FC236}">
                <a16:creationId xmlns:a16="http://schemas.microsoft.com/office/drawing/2014/main" id="{057351B9-896C-5FCE-0523-96AFABAE5061}"/>
              </a:ext>
            </a:extLst>
          </p:cNvPr>
          <p:cNvSpPr/>
          <p:nvPr/>
        </p:nvSpPr>
        <p:spPr>
          <a:xfrm>
            <a:off x="300508" y="2866780"/>
            <a:ext cx="5520744" cy="297555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07" name="Freeform 106">
            <a:extLst>
              <a:ext uri="{FF2B5EF4-FFF2-40B4-BE49-F238E27FC236}">
                <a16:creationId xmlns:a16="http://schemas.microsoft.com/office/drawing/2014/main" id="{BF718051-7E31-2D63-E45E-3D95A612BD6A}"/>
              </a:ext>
            </a:extLst>
          </p:cNvPr>
          <p:cNvSpPr/>
          <p:nvPr/>
        </p:nvSpPr>
        <p:spPr>
          <a:xfrm>
            <a:off x="1094704" y="1313645"/>
            <a:ext cx="8264648" cy="4430332"/>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cxnSp>
        <p:nvCxnSpPr>
          <p:cNvPr id="113" name="Straight Connector 112">
            <a:extLst>
              <a:ext uri="{FF2B5EF4-FFF2-40B4-BE49-F238E27FC236}">
                <a16:creationId xmlns:a16="http://schemas.microsoft.com/office/drawing/2014/main" id="{D1C744B6-36ED-F487-82FC-5E47C06A0E7D}"/>
              </a:ext>
            </a:extLst>
          </p:cNvPr>
          <p:cNvCxnSpPr>
            <a:cxnSpLocks/>
          </p:cNvCxnSpPr>
          <p:nvPr/>
        </p:nvCxnSpPr>
        <p:spPr>
          <a:xfrm flipH="1" flipV="1">
            <a:off x="7689360" y="2696632"/>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27E06D-051E-F19C-91A3-AC6AB872CE95}"/>
              </a:ext>
            </a:extLst>
          </p:cNvPr>
          <p:cNvCxnSpPr>
            <a:cxnSpLocks/>
          </p:cNvCxnSpPr>
          <p:nvPr/>
        </p:nvCxnSpPr>
        <p:spPr>
          <a:xfrm flipH="1">
            <a:off x="7662725" y="2696632"/>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6680CB2-1CC9-B3DB-01C0-8D134DF9FBAB}"/>
              </a:ext>
            </a:extLst>
          </p:cNvPr>
          <p:cNvCxnSpPr>
            <a:cxnSpLocks/>
          </p:cNvCxnSpPr>
          <p:nvPr/>
        </p:nvCxnSpPr>
        <p:spPr>
          <a:xfrm flipH="1">
            <a:off x="7286808" y="429764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A5CA77-B102-2FB3-905C-C932A032FEB5}"/>
              </a:ext>
            </a:extLst>
          </p:cNvPr>
          <p:cNvCxnSpPr>
            <a:cxnSpLocks/>
            <a:stCxn id="30" idx="4"/>
            <a:endCxn id="20" idx="0"/>
          </p:cNvCxnSpPr>
          <p:nvPr/>
        </p:nvCxnSpPr>
        <p:spPr>
          <a:xfrm>
            <a:off x="10876626" y="4318418"/>
            <a:ext cx="402552"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Freeform 110">
            <a:extLst>
              <a:ext uri="{FF2B5EF4-FFF2-40B4-BE49-F238E27FC236}">
                <a16:creationId xmlns:a16="http://schemas.microsoft.com/office/drawing/2014/main" id="{8335D5E8-A6F9-462D-EE58-1E903AEB27D7}"/>
              </a:ext>
            </a:extLst>
          </p:cNvPr>
          <p:cNvSpPr/>
          <p:nvPr/>
        </p:nvSpPr>
        <p:spPr>
          <a:xfrm>
            <a:off x="9674087" y="4333258"/>
            <a:ext cx="1484243" cy="1338672"/>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3" name="TextBox 2">
            <a:extLst>
              <a:ext uri="{FF2B5EF4-FFF2-40B4-BE49-F238E27FC236}">
                <a16:creationId xmlns:a16="http://schemas.microsoft.com/office/drawing/2014/main" id="{457C2C01-1087-8B30-69DB-C1BF89C4E8E2}"/>
              </a:ext>
            </a:extLst>
          </p:cNvPr>
          <p:cNvSpPr txBox="1"/>
          <p:nvPr/>
        </p:nvSpPr>
        <p:spPr>
          <a:xfrm>
            <a:off x="9054330" y="3839247"/>
            <a:ext cx="1026040"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A path</a:t>
            </a:r>
            <a:endParaRPr lang="en-US" sz="2400" dirty="0"/>
          </a:p>
        </p:txBody>
      </p:sp>
      <p:sp>
        <p:nvSpPr>
          <p:cNvPr id="5" name="TextBox 4">
            <a:extLst>
              <a:ext uri="{FF2B5EF4-FFF2-40B4-BE49-F238E27FC236}">
                <a16:creationId xmlns:a16="http://schemas.microsoft.com/office/drawing/2014/main" id="{87F56019-C67D-C5D8-6E25-D3C17CD6AA2F}"/>
              </a:ext>
            </a:extLst>
          </p:cNvPr>
          <p:cNvSpPr txBox="1"/>
          <p:nvPr/>
        </p:nvSpPr>
        <p:spPr>
          <a:xfrm>
            <a:off x="5269733" y="3642357"/>
            <a:ext cx="2004065" cy="830997"/>
          </a:xfrm>
          <a:prstGeom prst="rect">
            <a:avLst/>
          </a:prstGeom>
          <a:solidFill>
            <a:schemeClr val="bg1"/>
          </a:solidFill>
          <a:ln w="28575">
            <a:solidFill>
              <a:srgbClr val="FF0000"/>
            </a:solidFill>
          </a:ln>
        </p:spPr>
        <p:txBody>
          <a:bodyPr wrap="square">
            <a:spAutoFit/>
          </a:bodyPr>
          <a:lstStyle/>
          <a:p>
            <a:r>
              <a:rPr lang="en-US" sz="2400" dirty="0">
                <a:solidFill>
                  <a:srgbClr val="FF0000"/>
                </a:solidFill>
                <a:latin typeface="Gill Sans" panose="020B0502020104020203" pitchFamily="34" charset="-79"/>
                <a:cs typeface="Gill Sans" panose="020B0502020104020203" pitchFamily="34" charset="-79"/>
              </a:rPr>
              <a:t>F</a:t>
            </a:r>
            <a:r>
              <a:rPr lang="en-US" sz="2400" b="0" i="0" u="none" strike="noStrike" dirty="0">
                <a:solidFill>
                  <a:srgbClr val="FF0000"/>
                </a:solidFill>
                <a:effectLst/>
                <a:latin typeface="Gill Sans" panose="020B0502020104020203" pitchFamily="34" charset="-79"/>
                <a:cs typeface="Gill Sans" panose="020B0502020104020203" pitchFamily="34" charset="-79"/>
              </a:rPr>
              <a:t>lows along this path</a:t>
            </a:r>
            <a:endParaRPr lang="en-US" sz="2400" dirty="0">
              <a:solidFill>
                <a:srgbClr val="FF0000"/>
              </a:solidFill>
            </a:endParaRPr>
          </a:p>
        </p:txBody>
      </p:sp>
      <p:sp>
        <p:nvSpPr>
          <p:cNvPr id="38" name="Freeform 37">
            <a:extLst>
              <a:ext uri="{FF2B5EF4-FFF2-40B4-BE49-F238E27FC236}">
                <a16:creationId xmlns:a16="http://schemas.microsoft.com/office/drawing/2014/main" id="{6125BA6D-89E9-7C2E-9D6A-492728C5CC27}"/>
              </a:ext>
            </a:extLst>
          </p:cNvPr>
          <p:cNvSpPr/>
          <p:nvPr/>
        </p:nvSpPr>
        <p:spPr>
          <a:xfrm>
            <a:off x="7152898" y="2630900"/>
            <a:ext cx="3788553" cy="3090111"/>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7620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 name="TextBox 1">
            <a:extLst>
              <a:ext uri="{FF2B5EF4-FFF2-40B4-BE49-F238E27FC236}">
                <a16:creationId xmlns:a16="http://schemas.microsoft.com/office/drawing/2014/main" id="{1C7FD626-4883-AA71-3152-458569F9201B}"/>
              </a:ext>
            </a:extLst>
          </p:cNvPr>
          <p:cNvSpPr txBox="1"/>
          <p:nvPr/>
        </p:nvSpPr>
        <p:spPr>
          <a:xfrm>
            <a:off x="0" y="13526"/>
            <a:ext cx="12192000" cy="707886"/>
          </a:xfrm>
          <a:prstGeom prst="rect">
            <a:avLst/>
          </a:prstGeom>
          <a:noFill/>
        </p:spPr>
        <p:txBody>
          <a:bodyPr wrap="square" rtlCol="0">
            <a:spAutoFit/>
          </a:bodyPr>
          <a:lstStyle/>
          <a:p>
            <a:pPr algn="ctr"/>
            <a:r>
              <a:rPr lang="en-US" sz="4000" dirty="0"/>
              <a:t>Building block: A path simulation</a:t>
            </a:r>
          </a:p>
        </p:txBody>
      </p:sp>
    </p:spTree>
    <p:custDataLst>
      <p:tags r:id="rId1"/>
    </p:custDataLst>
    <p:extLst>
      <p:ext uri="{BB962C8B-B14F-4D97-AF65-F5344CB8AC3E}">
        <p14:creationId xmlns:p14="http://schemas.microsoft.com/office/powerpoint/2010/main" val="2702948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635">
        <p159:morph option="byObject"/>
      </p:transition>
    </mc:Choice>
    <mc:Fallback>
      <p:transition spd="slow" advTm="306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100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3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11</a:t>
            </a:fld>
            <a:endParaRPr lang="en-US"/>
          </a:p>
        </p:txBody>
      </p:sp>
      <p:sp>
        <p:nvSpPr>
          <p:cNvPr id="131" name="Oval 130">
            <a:extLst>
              <a:ext uri="{FF2B5EF4-FFF2-40B4-BE49-F238E27FC236}">
                <a16:creationId xmlns:a16="http://schemas.microsoft.com/office/drawing/2014/main" id="{AB06AA2C-350D-29CF-40ED-274C817A7BDC}"/>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2" name="Oval 131">
            <a:extLst>
              <a:ext uri="{FF2B5EF4-FFF2-40B4-BE49-F238E27FC236}">
                <a16:creationId xmlns:a16="http://schemas.microsoft.com/office/drawing/2014/main" id="{653A5897-6673-8F69-AC6E-DA6B215A3322}"/>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3" name="Oval 132">
            <a:extLst>
              <a:ext uri="{FF2B5EF4-FFF2-40B4-BE49-F238E27FC236}">
                <a16:creationId xmlns:a16="http://schemas.microsoft.com/office/drawing/2014/main" id="{CB1735DF-55A4-9AAF-C70B-8011526B5A8B}"/>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4" name="Oval 133">
            <a:extLst>
              <a:ext uri="{FF2B5EF4-FFF2-40B4-BE49-F238E27FC236}">
                <a16:creationId xmlns:a16="http://schemas.microsoft.com/office/drawing/2014/main" id="{9A996840-61C2-48F6-984D-46871DB0CEB2}"/>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7" name="Oval 136">
            <a:extLst>
              <a:ext uri="{FF2B5EF4-FFF2-40B4-BE49-F238E27FC236}">
                <a16:creationId xmlns:a16="http://schemas.microsoft.com/office/drawing/2014/main" id="{8745C6FE-2217-8F98-700C-C10AEBEEFAE6}"/>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1" name="Oval 140">
            <a:extLst>
              <a:ext uri="{FF2B5EF4-FFF2-40B4-BE49-F238E27FC236}">
                <a16:creationId xmlns:a16="http://schemas.microsoft.com/office/drawing/2014/main" id="{26618E9E-D4CB-7E3F-F8D1-1A099E8D853A}"/>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 name="Oval 142">
            <a:extLst>
              <a:ext uri="{FF2B5EF4-FFF2-40B4-BE49-F238E27FC236}">
                <a16:creationId xmlns:a16="http://schemas.microsoft.com/office/drawing/2014/main" id="{5C3840D0-9E02-18F4-7E8D-94B2DEB6699B}"/>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4" name="Oval 143">
            <a:extLst>
              <a:ext uri="{FF2B5EF4-FFF2-40B4-BE49-F238E27FC236}">
                <a16:creationId xmlns:a16="http://schemas.microsoft.com/office/drawing/2014/main" id="{0514BAB7-23FB-0E05-1F1F-B7AB82B58E3A}"/>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6" name="Oval 145">
            <a:extLst>
              <a:ext uri="{FF2B5EF4-FFF2-40B4-BE49-F238E27FC236}">
                <a16:creationId xmlns:a16="http://schemas.microsoft.com/office/drawing/2014/main" id="{C9ACB9D6-2C48-EE06-4D92-BD1E303F9E23}"/>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7" name="Oval 146">
            <a:extLst>
              <a:ext uri="{FF2B5EF4-FFF2-40B4-BE49-F238E27FC236}">
                <a16:creationId xmlns:a16="http://schemas.microsoft.com/office/drawing/2014/main" id="{0FBC753C-66CC-F071-49B6-4C11EF600715}"/>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Oval 150">
            <a:extLst>
              <a:ext uri="{FF2B5EF4-FFF2-40B4-BE49-F238E27FC236}">
                <a16:creationId xmlns:a16="http://schemas.microsoft.com/office/drawing/2014/main" id="{A4EBB59D-76A6-C9F0-54C0-32C5025EE969}"/>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2" name="Oval 151">
            <a:extLst>
              <a:ext uri="{FF2B5EF4-FFF2-40B4-BE49-F238E27FC236}">
                <a16:creationId xmlns:a16="http://schemas.microsoft.com/office/drawing/2014/main" id="{315240C2-6640-2795-EDA5-E79F853FC731}"/>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3" name="Oval 152">
            <a:extLst>
              <a:ext uri="{FF2B5EF4-FFF2-40B4-BE49-F238E27FC236}">
                <a16:creationId xmlns:a16="http://schemas.microsoft.com/office/drawing/2014/main" id="{41FAA48F-0637-AA44-14FA-D8F1239CE3DA}"/>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4" name="Oval 153">
            <a:extLst>
              <a:ext uri="{FF2B5EF4-FFF2-40B4-BE49-F238E27FC236}">
                <a16:creationId xmlns:a16="http://schemas.microsoft.com/office/drawing/2014/main" id="{D083C656-181D-9FC8-6509-37DA7174AD17}"/>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5" name="Straight Connector 154">
            <a:extLst>
              <a:ext uri="{FF2B5EF4-FFF2-40B4-BE49-F238E27FC236}">
                <a16:creationId xmlns:a16="http://schemas.microsoft.com/office/drawing/2014/main" id="{FE4E294F-5935-EBA2-0E18-FEB92CB659F0}"/>
              </a:ext>
            </a:extLst>
          </p:cNvPr>
          <p:cNvCxnSpPr>
            <a:endCxn id="154"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170221E-9E86-8ECF-A395-5D0A62989C1E}"/>
              </a:ext>
            </a:extLst>
          </p:cNvPr>
          <p:cNvCxnSpPr>
            <a:cxnSpLocks/>
            <a:stCxn id="133"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94E055-6183-5CC6-D4AB-C2079E7E6A5F}"/>
              </a:ext>
            </a:extLst>
          </p:cNvPr>
          <p:cNvCxnSpPr>
            <a:cxnSpLocks/>
          </p:cNvCxnSpPr>
          <p:nvPr/>
        </p:nvCxnSpPr>
        <p:spPr>
          <a:xfrm flipH="1" flipV="1">
            <a:off x="7698419" y="2719341"/>
            <a:ext cx="3178206" cy="13893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5EA124F-56E6-DE32-507B-C4E83F59B062}"/>
              </a:ext>
            </a:extLst>
          </p:cNvPr>
          <p:cNvCxnSpPr>
            <a:cxnSpLocks/>
          </p:cNvCxnSpPr>
          <p:nvPr/>
        </p:nvCxnSpPr>
        <p:spPr>
          <a:xfrm flipH="1">
            <a:off x="7671784" y="2719341"/>
            <a:ext cx="26635" cy="13777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6B608C2-B27D-F258-A0E1-CA695212D8E5}"/>
              </a:ext>
            </a:extLst>
          </p:cNvPr>
          <p:cNvCxnSpPr>
            <a:cxnSpLocks/>
            <a:stCxn id="154" idx="4"/>
            <a:endCxn id="131"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1F200CB-BEC3-B237-8E87-B24D7C05938E}"/>
              </a:ext>
            </a:extLst>
          </p:cNvPr>
          <p:cNvCxnSpPr>
            <a:cxnSpLocks/>
            <a:stCxn id="154" idx="4"/>
            <a:endCxn id="137"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D0C9926-F1DF-5104-5A27-533A67BAB1F0}"/>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A0D32B5-B83A-CF39-C24E-93E9B2FF7079}"/>
              </a:ext>
            </a:extLst>
          </p:cNvPr>
          <p:cNvCxnSpPr>
            <a:cxnSpLocks/>
          </p:cNvCxnSpPr>
          <p:nvPr/>
        </p:nvCxnSpPr>
        <p:spPr>
          <a:xfrm flipH="1">
            <a:off x="7295867" y="4320358"/>
            <a:ext cx="375917" cy="13766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352714-05F1-1EB3-05FE-5FE6C9892266}"/>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1495F5-947A-7631-53F9-A6069F07CB2A}"/>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8325375-F266-2B76-99FB-6FFAFA31C200}"/>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1A274F5-7D0A-C134-4C95-C6932C97EC68}"/>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Freeform 186">
            <a:extLst>
              <a:ext uri="{FF2B5EF4-FFF2-40B4-BE49-F238E27FC236}">
                <a16:creationId xmlns:a16="http://schemas.microsoft.com/office/drawing/2014/main" id="{E19C699C-193A-EB24-1ED1-330784D39669}"/>
              </a:ext>
            </a:extLst>
          </p:cNvPr>
          <p:cNvSpPr/>
          <p:nvPr/>
        </p:nvSpPr>
        <p:spPr>
          <a:xfrm>
            <a:off x="300508" y="2866780"/>
            <a:ext cx="5520744" cy="297555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88" name="Freeform 187">
            <a:extLst>
              <a:ext uri="{FF2B5EF4-FFF2-40B4-BE49-F238E27FC236}">
                <a16:creationId xmlns:a16="http://schemas.microsoft.com/office/drawing/2014/main" id="{46CD1057-36EA-EFC5-A4D8-60340449D730}"/>
              </a:ext>
            </a:extLst>
          </p:cNvPr>
          <p:cNvSpPr/>
          <p:nvPr/>
        </p:nvSpPr>
        <p:spPr>
          <a:xfrm>
            <a:off x="1094704" y="1313645"/>
            <a:ext cx="8264648" cy="4430332"/>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90" name="Freeform 189">
            <a:extLst>
              <a:ext uri="{FF2B5EF4-FFF2-40B4-BE49-F238E27FC236}">
                <a16:creationId xmlns:a16="http://schemas.microsoft.com/office/drawing/2014/main" id="{A00E6F4D-4D22-96AD-C883-94444BD08235}"/>
              </a:ext>
            </a:extLst>
          </p:cNvPr>
          <p:cNvSpPr/>
          <p:nvPr/>
        </p:nvSpPr>
        <p:spPr>
          <a:xfrm>
            <a:off x="9674087" y="4333258"/>
            <a:ext cx="1484243" cy="1338672"/>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92" name="Content Placeholder 4">
            <a:extLst>
              <a:ext uri="{FF2B5EF4-FFF2-40B4-BE49-F238E27FC236}">
                <a16:creationId xmlns:a16="http://schemas.microsoft.com/office/drawing/2014/main" id="{EB7DA51A-C5AC-6BB0-F7E8-2E3D08D6D7BC}"/>
              </a:ext>
            </a:extLst>
          </p:cNvPr>
          <p:cNvSpPr>
            <a:spLocks noGrp="1"/>
          </p:cNvSpPr>
          <p:nvPr>
            <p:ph idx="1"/>
          </p:nvPr>
        </p:nvSpPr>
        <p:spPr>
          <a:xfrm>
            <a:off x="310908" y="524398"/>
            <a:ext cx="6206944" cy="4941606"/>
          </a:xfrm>
        </p:spPr>
        <p:txBody>
          <a:bodyPr>
            <a:normAutofit/>
          </a:bodyPr>
          <a:lstStyle/>
          <a:p>
            <a:pPr marL="0" indent="0">
              <a:buNone/>
            </a:pPr>
            <a:r>
              <a:rPr lang="en-US" u="sng" dirty="0"/>
              <a:t>Assumption:</a:t>
            </a:r>
          </a:p>
          <a:p>
            <a:pPr marL="0" indent="0">
              <a:buNone/>
            </a:pPr>
            <a:r>
              <a:rPr lang="en-US" dirty="0"/>
              <a:t>Flows that do not intersect a path have only second-order effects on that path </a:t>
            </a:r>
          </a:p>
          <a:p>
            <a:pPr marL="0" indent="0">
              <a:buNone/>
            </a:pPr>
            <a:r>
              <a:rPr lang="en-US" dirty="0"/>
              <a:t>(and thus can be ignored)</a:t>
            </a:r>
          </a:p>
        </p:txBody>
      </p:sp>
      <p:sp>
        <p:nvSpPr>
          <p:cNvPr id="2" name="TextBox 1">
            <a:extLst>
              <a:ext uri="{FF2B5EF4-FFF2-40B4-BE49-F238E27FC236}">
                <a16:creationId xmlns:a16="http://schemas.microsoft.com/office/drawing/2014/main" id="{8771ECC2-BE79-BF71-539E-AC74A864997A}"/>
              </a:ext>
            </a:extLst>
          </p:cNvPr>
          <p:cNvSpPr txBox="1"/>
          <p:nvPr/>
        </p:nvSpPr>
        <p:spPr>
          <a:xfrm>
            <a:off x="9054330" y="3839247"/>
            <a:ext cx="1026040"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A path</a:t>
            </a:r>
            <a:endParaRPr lang="en-US" sz="2400" dirty="0"/>
          </a:p>
        </p:txBody>
      </p:sp>
      <p:sp>
        <p:nvSpPr>
          <p:cNvPr id="3" name="TextBox 2">
            <a:extLst>
              <a:ext uri="{FF2B5EF4-FFF2-40B4-BE49-F238E27FC236}">
                <a16:creationId xmlns:a16="http://schemas.microsoft.com/office/drawing/2014/main" id="{F61131D4-8940-9DE0-E662-59EA7F5C10C9}"/>
              </a:ext>
            </a:extLst>
          </p:cNvPr>
          <p:cNvSpPr txBox="1"/>
          <p:nvPr/>
        </p:nvSpPr>
        <p:spPr>
          <a:xfrm>
            <a:off x="5269733" y="3642357"/>
            <a:ext cx="2004065" cy="830997"/>
          </a:xfrm>
          <a:prstGeom prst="rect">
            <a:avLst/>
          </a:prstGeom>
          <a:solidFill>
            <a:schemeClr val="bg1"/>
          </a:solidFill>
          <a:ln w="28575">
            <a:solidFill>
              <a:srgbClr val="FF0000"/>
            </a:solidFill>
          </a:ln>
        </p:spPr>
        <p:txBody>
          <a:bodyPr wrap="square">
            <a:spAutoFit/>
          </a:bodyPr>
          <a:lstStyle/>
          <a:p>
            <a:r>
              <a:rPr lang="en-US" sz="2400" dirty="0">
                <a:solidFill>
                  <a:srgbClr val="FF0000"/>
                </a:solidFill>
                <a:latin typeface="Gill Sans" panose="020B0502020104020203" pitchFamily="34" charset="-79"/>
                <a:cs typeface="Gill Sans" panose="020B0502020104020203" pitchFamily="34" charset="-79"/>
              </a:rPr>
              <a:t>F</a:t>
            </a:r>
            <a:r>
              <a:rPr lang="en-US" sz="2400" b="0" i="0" u="none" strike="noStrike" dirty="0">
                <a:solidFill>
                  <a:srgbClr val="FF0000"/>
                </a:solidFill>
                <a:effectLst/>
                <a:latin typeface="Gill Sans" panose="020B0502020104020203" pitchFamily="34" charset="-79"/>
                <a:cs typeface="Gill Sans" panose="020B0502020104020203" pitchFamily="34" charset="-79"/>
              </a:rPr>
              <a:t>lows along this path</a:t>
            </a:r>
            <a:endParaRPr lang="en-US" sz="2400" dirty="0">
              <a:solidFill>
                <a:srgbClr val="FF0000"/>
              </a:solidFill>
            </a:endParaRPr>
          </a:p>
        </p:txBody>
      </p:sp>
      <p:sp>
        <p:nvSpPr>
          <p:cNvPr id="5" name="Freeform 4">
            <a:extLst>
              <a:ext uri="{FF2B5EF4-FFF2-40B4-BE49-F238E27FC236}">
                <a16:creationId xmlns:a16="http://schemas.microsoft.com/office/drawing/2014/main" id="{27C3B234-F23A-F056-9482-0369C7192491}"/>
              </a:ext>
            </a:extLst>
          </p:cNvPr>
          <p:cNvSpPr/>
          <p:nvPr/>
        </p:nvSpPr>
        <p:spPr>
          <a:xfrm>
            <a:off x="7152898" y="2630900"/>
            <a:ext cx="3788553" cy="3090111"/>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7620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cxnSp>
        <p:nvCxnSpPr>
          <p:cNvPr id="7" name="Straight Connector 6">
            <a:extLst>
              <a:ext uri="{FF2B5EF4-FFF2-40B4-BE49-F238E27FC236}">
                <a16:creationId xmlns:a16="http://schemas.microsoft.com/office/drawing/2014/main" id="{5116152C-A613-64B2-C9EB-471B9966235F}"/>
              </a:ext>
            </a:extLst>
          </p:cNvPr>
          <p:cNvCxnSpPr>
            <a:cxnSpLocks/>
            <a:stCxn id="151" idx="4"/>
            <a:endCxn id="141" idx="0"/>
          </p:cNvCxnSpPr>
          <p:nvPr/>
        </p:nvCxnSpPr>
        <p:spPr>
          <a:xfrm>
            <a:off x="10876626" y="4318418"/>
            <a:ext cx="402552"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A9E8CE-C1D8-9292-B36D-23DB8D7C2C71}"/>
              </a:ext>
            </a:extLst>
          </p:cNvPr>
          <p:cNvCxnSpPr>
            <a:cxnSpLocks/>
          </p:cNvCxnSpPr>
          <p:nvPr/>
        </p:nvCxnSpPr>
        <p:spPr>
          <a:xfrm flipH="1">
            <a:off x="9765961" y="4313569"/>
            <a:ext cx="1100781" cy="14126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29161318"/>
      </p:ext>
    </p:extLst>
  </p:cSld>
  <p:clrMapOvr>
    <a:masterClrMapping/>
  </p:clrMapOvr>
  <mc:AlternateContent xmlns:mc="http://schemas.openxmlformats.org/markup-compatibility/2006">
    <mc:Choice xmlns:p14="http://schemas.microsoft.com/office/powerpoint/2010/main" Requires="p14">
      <p:transition spd="slow" p14:dur="2000" advTm="18394"/>
    </mc:Choice>
    <mc:Fallback>
      <p:transition spd="slow" advTm="18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12</a:t>
            </a:fld>
            <a:endParaRPr lang="en-US"/>
          </a:p>
        </p:txBody>
      </p:sp>
      <p:sp>
        <p:nvSpPr>
          <p:cNvPr id="134" name="Oval 133">
            <a:extLst>
              <a:ext uri="{FF2B5EF4-FFF2-40B4-BE49-F238E27FC236}">
                <a16:creationId xmlns:a16="http://schemas.microsoft.com/office/drawing/2014/main" id="{9A996840-61C2-48F6-984D-46871DB0CEB2}"/>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6" name="Oval 145">
            <a:extLst>
              <a:ext uri="{FF2B5EF4-FFF2-40B4-BE49-F238E27FC236}">
                <a16:creationId xmlns:a16="http://schemas.microsoft.com/office/drawing/2014/main" id="{C9ACB9D6-2C48-EE06-4D92-BD1E303F9E23}"/>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Oval 150">
            <a:extLst>
              <a:ext uri="{FF2B5EF4-FFF2-40B4-BE49-F238E27FC236}">
                <a16:creationId xmlns:a16="http://schemas.microsoft.com/office/drawing/2014/main" id="{A4EBB59D-76A6-C9F0-54C0-32C5025EE969}"/>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2" name="Oval 151">
            <a:extLst>
              <a:ext uri="{FF2B5EF4-FFF2-40B4-BE49-F238E27FC236}">
                <a16:creationId xmlns:a16="http://schemas.microsoft.com/office/drawing/2014/main" id="{315240C2-6640-2795-EDA5-E79F853FC731}"/>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60" name="Straight Connector 159">
            <a:extLst>
              <a:ext uri="{FF2B5EF4-FFF2-40B4-BE49-F238E27FC236}">
                <a16:creationId xmlns:a16="http://schemas.microsoft.com/office/drawing/2014/main" id="{DB94E055-6183-5CC6-D4AB-C2079E7E6A5F}"/>
              </a:ext>
            </a:extLst>
          </p:cNvPr>
          <p:cNvCxnSpPr>
            <a:cxnSpLocks/>
          </p:cNvCxnSpPr>
          <p:nvPr/>
        </p:nvCxnSpPr>
        <p:spPr>
          <a:xfrm flipH="1" flipV="1">
            <a:off x="7698419" y="2719341"/>
            <a:ext cx="3178206" cy="13893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5EA124F-56E6-DE32-507B-C4E83F59B062}"/>
              </a:ext>
            </a:extLst>
          </p:cNvPr>
          <p:cNvCxnSpPr>
            <a:cxnSpLocks/>
          </p:cNvCxnSpPr>
          <p:nvPr/>
        </p:nvCxnSpPr>
        <p:spPr>
          <a:xfrm flipH="1">
            <a:off x="7671784" y="2719341"/>
            <a:ext cx="26635" cy="13777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A0D32B5-B83A-CF39-C24E-93E9B2FF7079}"/>
              </a:ext>
            </a:extLst>
          </p:cNvPr>
          <p:cNvCxnSpPr>
            <a:cxnSpLocks/>
          </p:cNvCxnSpPr>
          <p:nvPr/>
        </p:nvCxnSpPr>
        <p:spPr>
          <a:xfrm flipH="1">
            <a:off x="7295867" y="4320358"/>
            <a:ext cx="375917" cy="13766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Freeform 187">
            <a:extLst>
              <a:ext uri="{FF2B5EF4-FFF2-40B4-BE49-F238E27FC236}">
                <a16:creationId xmlns:a16="http://schemas.microsoft.com/office/drawing/2014/main" id="{46CD1057-36EA-EFC5-A4D8-60340449D730}"/>
              </a:ext>
            </a:extLst>
          </p:cNvPr>
          <p:cNvSpPr/>
          <p:nvPr/>
        </p:nvSpPr>
        <p:spPr>
          <a:xfrm>
            <a:off x="1094704" y="1313645"/>
            <a:ext cx="8264648" cy="4430332"/>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 name="Content Placeholder 4">
            <a:extLst>
              <a:ext uri="{FF2B5EF4-FFF2-40B4-BE49-F238E27FC236}">
                <a16:creationId xmlns:a16="http://schemas.microsoft.com/office/drawing/2014/main" id="{F2141DE1-1D9A-64AB-93DB-DFC3461A1736}"/>
              </a:ext>
            </a:extLst>
          </p:cNvPr>
          <p:cNvSpPr>
            <a:spLocks noGrp="1"/>
          </p:cNvSpPr>
          <p:nvPr>
            <p:ph idx="1"/>
          </p:nvPr>
        </p:nvSpPr>
        <p:spPr>
          <a:xfrm>
            <a:off x="310908" y="524398"/>
            <a:ext cx="6206944" cy="4941606"/>
          </a:xfrm>
        </p:spPr>
        <p:txBody>
          <a:bodyPr>
            <a:normAutofit/>
          </a:bodyPr>
          <a:lstStyle/>
          <a:p>
            <a:pPr marL="0" indent="0">
              <a:buNone/>
            </a:pPr>
            <a:r>
              <a:rPr lang="en-US" u="sng" dirty="0"/>
              <a:t>Assumption:</a:t>
            </a:r>
          </a:p>
          <a:p>
            <a:pPr marL="0" indent="0">
              <a:buNone/>
            </a:pPr>
            <a:r>
              <a:rPr lang="en-US" dirty="0"/>
              <a:t>Flows that do not intersect a path have only second-order effects on that path </a:t>
            </a:r>
          </a:p>
          <a:p>
            <a:pPr marL="0" indent="0">
              <a:buNone/>
            </a:pPr>
            <a:r>
              <a:rPr lang="en-US" dirty="0"/>
              <a:t>(and thus can be ignored)</a:t>
            </a:r>
          </a:p>
          <a:p>
            <a:pPr marL="0" indent="0">
              <a:buNone/>
            </a:pPr>
            <a:endParaRPr lang="en-US" dirty="0"/>
          </a:p>
        </p:txBody>
      </p:sp>
      <p:sp>
        <p:nvSpPr>
          <p:cNvPr id="3" name="TextBox 2">
            <a:extLst>
              <a:ext uri="{FF2B5EF4-FFF2-40B4-BE49-F238E27FC236}">
                <a16:creationId xmlns:a16="http://schemas.microsoft.com/office/drawing/2014/main" id="{53EA6671-B868-E805-A890-7B18491C1343}"/>
              </a:ext>
            </a:extLst>
          </p:cNvPr>
          <p:cNvSpPr txBox="1"/>
          <p:nvPr/>
        </p:nvSpPr>
        <p:spPr>
          <a:xfrm>
            <a:off x="9054330" y="3839247"/>
            <a:ext cx="1026040"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A path</a:t>
            </a:r>
            <a:endParaRPr lang="en-US" sz="2400" dirty="0"/>
          </a:p>
        </p:txBody>
      </p:sp>
      <p:sp>
        <p:nvSpPr>
          <p:cNvPr id="5" name="TextBox 4">
            <a:extLst>
              <a:ext uri="{FF2B5EF4-FFF2-40B4-BE49-F238E27FC236}">
                <a16:creationId xmlns:a16="http://schemas.microsoft.com/office/drawing/2014/main" id="{C85AF040-B2D7-1652-5A62-3ACF8DDDC212}"/>
              </a:ext>
            </a:extLst>
          </p:cNvPr>
          <p:cNvSpPr txBox="1"/>
          <p:nvPr/>
        </p:nvSpPr>
        <p:spPr>
          <a:xfrm>
            <a:off x="5269733" y="3642357"/>
            <a:ext cx="2004065" cy="830997"/>
          </a:xfrm>
          <a:prstGeom prst="rect">
            <a:avLst/>
          </a:prstGeom>
          <a:solidFill>
            <a:schemeClr val="bg1"/>
          </a:solidFill>
          <a:ln w="28575">
            <a:solidFill>
              <a:srgbClr val="FF0000"/>
            </a:solidFill>
          </a:ln>
        </p:spPr>
        <p:txBody>
          <a:bodyPr wrap="square">
            <a:spAutoFit/>
          </a:bodyPr>
          <a:lstStyle/>
          <a:p>
            <a:r>
              <a:rPr lang="en-US" sz="2400" dirty="0">
                <a:solidFill>
                  <a:srgbClr val="FF0000"/>
                </a:solidFill>
                <a:latin typeface="Gill Sans" panose="020B0502020104020203" pitchFamily="34" charset="-79"/>
                <a:cs typeface="Gill Sans" panose="020B0502020104020203" pitchFamily="34" charset="-79"/>
              </a:rPr>
              <a:t>F</a:t>
            </a:r>
            <a:r>
              <a:rPr lang="en-US" sz="2400" b="0" i="0" u="none" strike="noStrike" dirty="0">
                <a:solidFill>
                  <a:srgbClr val="FF0000"/>
                </a:solidFill>
                <a:effectLst/>
                <a:latin typeface="Gill Sans" panose="020B0502020104020203" pitchFamily="34" charset="-79"/>
                <a:cs typeface="Gill Sans" panose="020B0502020104020203" pitchFamily="34" charset="-79"/>
              </a:rPr>
              <a:t>lows along this path</a:t>
            </a:r>
            <a:endParaRPr lang="en-US" sz="2400" dirty="0">
              <a:solidFill>
                <a:srgbClr val="FF0000"/>
              </a:solidFill>
            </a:endParaRPr>
          </a:p>
        </p:txBody>
      </p:sp>
      <p:sp>
        <p:nvSpPr>
          <p:cNvPr id="6" name="Oval 5">
            <a:extLst>
              <a:ext uri="{FF2B5EF4-FFF2-40B4-BE49-F238E27FC236}">
                <a16:creationId xmlns:a16="http://schemas.microsoft.com/office/drawing/2014/main" id="{1BAE13C7-1631-DDA5-D6E3-262B6F5331BC}"/>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Freeform 9">
            <a:extLst>
              <a:ext uri="{FF2B5EF4-FFF2-40B4-BE49-F238E27FC236}">
                <a16:creationId xmlns:a16="http://schemas.microsoft.com/office/drawing/2014/main" id="{BD97E67B-4983-8695-0A71-3FAA4D572213}"/>
              </a:ext>
            </a:extLst>
          </p:cNvPr>
          <p:cNvSpPr/>
          <p:nvPr/>
        </p:nvSpPr>
        <p:spPr>
          <a:xfrm>
            <a:off x="7152898" y="2630900"/>
            <a:ext cx="3788553" cy="3090111"/>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7620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2" name="Freeform 11">
            <a:extLst>
              <a:ext uri="{FF2B5EF4-FFF2-40B4-BE49-F238E27FC236}">
                <a16:creationId xmlns:a16="http://schemas.microsoft.com/office/drawing/2014/main" id="{8F7B863D-6D7C-8BBC-62BB-773D5063731F}"/>
              </a:ext>
            </a:extLst>
          </p:cNvPr>
          <p:cNvSpPr/>
          <p:nvPr/>
        </p:nvSpPr>
        <p:spPr>
          <a:xfrm>
            <a:off x="9674087" y="4333258"/>
            <a:ext cx="1484243" cy="1338672"/>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cxnSp>
        <p:nvCxnSpPr>
          <p:cNvPr id="13" name="Straight Connector 12">
            <a:extLst>
              <a:ext uri="{FF2B5EF4-FFF2-40B4-BE49-F238E27FC236}">
                <a16:creationId xmlns:a16="http://schemas.microsoft.com/office/drawing/2014/main" id="{044AC449-7154-3C80-1B30-625FA14AD3FA}"/>
              </a:ext>
            </a:extLst>
          </p:cNvPr>
          <p:cNvCxnSpPr>
            <a:cxnSpLocks/>
          </p:cNvCxnSpPr>
          <p:nvPr/>
        </p:nvCxnSpPr>
        <p:spPr>
          <a:xfrm flipH="1">
            <a:off x="9765961" y="4313569"/>
            <a:ext cx="1100781" cy="14126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31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48">
        <p159:morph option="byObject"/>
      </p:transition>
    </mc:Choice>
    <mc:Fallback>
      <p:transition spd="slow" advTm="124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13</a:t>
            </a:fld>
            <a:endParaRPr lang="en-US"/>
          </a:p>
        </p:txBody>
      </p:sp>
      <p:sp>
        <p:nvSpPr>
          <p:cNvPr id="134" name="Oval 133">
            <a:extLst>
              <a:ext uri="{FF2B5EF4-FFF2-40B4-BE49-F238E27FC236}">
                <a16:creationId xmlns:a16="http://schemas.microsoft.com/office/drawing/2014/main" id="{9A996840-61C2-48F6-984D-46871DB0CEB2}"/>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6" name="Oval 145">
            <a:extLst>
              <a:ext uri="{FF2B5EF4-FFF2-40B4-BE49-F238E27FC236}">
                <a16:creationId xmlns:a16="http://schemas.microsoft.com/office/drawing/2014/main" id="{C9ACB9D6-2C48-EE06-4D92-BD1E303F9E23}"/>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Oval 150">
            <a:extLst>
              <a:ext uri="{FF2B5EF4-FFF2-40B4-BE49-F238E27FC236}">
                <a16:creationId xmlns:a16="http://schemas.microsoft.com/office/drawing/2014/main" id="{A4EBB59D-76A6-C9F0-54C0-32C5025EE969}"/>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2" name="Oval 151">
            <a:extLst>
              <a:ext uri="{FF2B5EF4-FFF2-40B4-BE49-F238E27FC236}">
                <a16:creationId xmlns:a16="http://schemas.microsoft.com/office/drawing/2014/main" id="{315240C2-6640-2795-EDA5-E79F853FC731}"/>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60" name="Straight Connector 159">
            <a:extLst>
              <a:ext uri="{FF2B5EF4-FFF2-40B4-BE49-F238E27FC236}">
                <a16:creationId xmlns:a16="http://schemas.microsoft.com/office/drawing/2014/main" id="{DB94E055-6183-5CC6-D4AB-C2079E7E6A5F}"/>
              </a:ext>
            </a:extLst>
          </p:cNvPr>
          <p:cNvCxnSpPr>
            <a:cxnSpLocks/>
          </p:cNvCxnSpPr>
          <p:nvPr/>
        </p:nvCxnSpPr>
        <p:spPr>
          <a:xfrm flipH="1" flipV="1">
            <a:off x="7698419" y="2719341"/>
            <a:ext cx="3178206" cy="13893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5EA124F-56E6-DE32-507B-C4E83F59B062}"/>
              </a:ext>
            </a:extLst>
          </p:cNvPr>
          <p:cNvCxnSpPr>
            <a:cxnSpLocks/>
          </p:cNvCxnSpPr>
          <p:nvPr/>
        </p:nvCxnSpPr>
        <p:spPr>
          <a:xfrm flipH="1">
            <a:off x="7671784" y="2719341"/>
            <a:ext cx="26635" cy="13777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A0D32B5-B83A-CF39-C24E-93E9B2FF7079}"/>
              </a:ext>
            </a:extLst>
          </p:cNvPr>
          <p:cNvCxnSpPr>
            <a:cxnSpLocks/>
          </p:cNvCxnSpPr>
          <p:nvPr/>
        </p:nvCxnSpPr>
        <p:spPr>
          <a:xfrm flipH="1">
            <a:off x="7295867" y="4320358"/>
            <a:ext cx="375917" cy="137663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34B39CC6-EEB1-B33F-8853-424A9F774AD6}"/>
              </a:ext>
            </a:extLst>
          </p:cNvPr>
          <p:cNvSpPr/>
          <p:nvPr/>
        </p:nvSpPr>
        <p:spPr>
          <a:xfrm>
            <a:off x="7814975" y="1929161"/>
            <a:ext cx="816069" cy="3077737"/>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sp>
        <p:nvSpPr>
          <p:cNvPr id="6" name="Content Placeholder 4">
            <a:extLst>
              <a:ext uri="{FF2B5EF4-FFF2-40B4-BE49-F238E27FC236}">
                <a16:creationId xmlns:a16="http://schemas.microsoft.com/office/drawing/2014/main" id="{9C34CE84-0CC8-C193-3E1A-7DB3E2D2EA51}"/>
              </a:ext>
            </a:extLst>
          </p:cNvPr>
          <p:cNvSpPr>
            <a:spLocks noGrp="1"/>
          </p:cNvSpPr>
          <p:nvPr>
            <p:ph idx="1"/>
          </p:nvPr>
        </p:nvSpPr>
        <p:spPr>
          <a:xfrm>
            <a:off x="308180" y="1414744"/>
            <a:ext cx="6934415" cy="4941606"/>
          </a:xfrm>
        </p:spPr>
        <p:txBody>
          <a:bodyPr>
            <a:normAutofit/>
          </a:bodyPr>
          <a:lstStyle/>
          <a:p>
            <a:pPr marL="0" indent="0">
              <a:buNone/>
            </a:pPr>
            <a:endParaRPr lang="en-US" dirty="0"/>
          </a:p>
          <a:p>
            <a:pPr>
              <a:buFont typeface="Wingdings" pitchFamily="2" charset="2"/>
              <a:buChar char="Ø"/>
            </a:pPr>
            <a:r>
              <a:rPr lang="en-US" dirty="0"/>
              <a:t> Select one path and prune flows that do not intersect it</a:t>
            </a:r>
          </a:p>
          <a:p>
            <a:pPr lvl="1">
              <a:buFont typeface="Wingdings" pitchFamily="2" charset="2"/>
              <a:buChar char="q"/>
            </a:pPr>
            <a:r>
              <a:rPr lang="en-US" dirty="0">
                <a:solidFill>
                  <a:srgbClr val="FF0000"/>
                </a:solidFill>
              </a:rPr>
              <a:t>Foreground flows </a:t>
            </a:r>
            <a:r>
              <a:rPr lang="en-US" b="0" i="0" dirty="0">
                <a:solidFill>
                  <a:srgbClr val="0D0D0D"/>
                </a:solidFill>
                <a:effectLst/>
                <a:latin typeface="Söhne"/>
              </a:rPr>
              <a:t>follow the entire path</a:t>
            </a:r>
            <a:endParaRPr lang="en-US" dirty="0"/>
          </a:p>
          <a:p>
            <a:pPr lvl="1">
              <a:buFont typeface="Wingdings" pitchFamily="2" charset="2"/>
              <a:buChar char="q"/>
            </a:pPr>
            <a:r>
              <a:rPr lang="en-US" dirty="0">
                <a:solidFill>
                  <a:schemeClr val="accent1"/>
                </a:solidFill>
              </a:rPr>
              <a:t>Background flows </a:t>
            </a:r>
            <a:r>
              <a:rPr lang="en-US" dirty="0"/>
              <a:t>intersect only certain links along this path, not all of them</a:t>
            </a:r>
          </a:p>
          <a:p>
            <a:pPr>
              <a:buFont typeface="Wingdings" pitchFamily="2" charset="2"/>
              <a:buChar char="Ø"/>
            </a:pPr>
            <a:endParaRPr lang="en-US" dirty="0"/>
          </a:p>
          <a:p>
            <a:pPr>
              <a:buFont typeface="Wingdings" pitchFamily="2" charset="2"/>
              <a:buChar char="Ø"/>
            </a:pPr>
            <a:r>
              <a:rPr lang="en-US" dirty="0"/>
              <a:t> Goal: estimate the </a:t>
            </a:r>
            <a:r>
              <a:rPr lang="en-US" dirty="0">
                <a:solidFill>
                  <a:prstClr val="black"/>
                </a:solidFill>
              </a:rPr>
              <a:t>FCT slowdown </a:t>
            </a:r>
            <a:r>
              <a:rPr lang="en-US" dirty="0"/>
              <a:t>distribution of the </a:t>
            </a:r>
            <a:r>
              <a:rPr lang="en-US" dirty="0">
                <a:solidFill>
                  <a:srgbClr val="FF0000"/>
                </a:solidFill>
              </a:rPr>
              <a:t>foreground flows</a:t>
            </a:r>
          </a:p>
        </p:txBody>
      </p:sp>
      <p:sp>
        <p:nvSpPr>
          <p:cNvPr id="7" name="Title 1">
            <a:extLst>
              <a:ext uri="{FF2B5EF4-FFF2-40B4-BE49-F238E27FC236}">
                <a16:creationId xmlns:a16="http://schemas.microsoft.com/office/drawing/2014/main" id="{31387A64-E9C6-6299-30C8-8D558E1FA782}"/>
              </a:ext>
            </a:extLst>
          </p:cNvPr>
          <p:cNvSpPr>
            <a:spLocks noGrp="1"/>
          </p:cNvSpPr>
          <p:nvPr>
            <p:ph type="title"/>
          </p:nvPr>
        </p:nvSpPr>
        <p:spPr>
          <a:xfrm>
            <a:off x="838200" y="365125"/>
            <a:ext cx="10515600" cy="1325563"/>
          </a:xfrm>
        </p:spPr>
        <p:txBody>
          <a:bodyPr/>
          <a:lstStyle/>
          <a:p>
            <a:r>
              <a:rPr lang="en-US" dirty="0"/>
              <a:t>Path-level simulation</a:t>
            </a:r>
          </a:p>
        </p:txBody>
      </p:sp>
      <p:sp>
        <p:nvSpPr>
          <p:cNvPr id="2" name="Oval 1">
            <a:extLst>
              <a:ext uri="{FF2B5EF4-FFF2-40B4-BE49-F238E27FC236}">
                <a16:creationId xmlns:a16="http://schemas.microsoft.com/office/drawing/2014/main" id="{36947726-4C88-A8ED-4E32-BF75194FF596}"/>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8" name="Straight Connector 7">
            <a:extLst>
              <a:ext uri="{FF2B5EF4-FFF2-40B4-BE49-F238E27FC236}">
                <a16:creationId xmlns:a16="http://schemas.microsoft.com/office/drawing/2014/main" id="{154A506F-EDD4-C309-78AA-20479B8020C5}"/>
              </a:ext>
            </a:extLst>
          </p:cNvPr>
          <p:cNvCxnSpPr>
            <a:cxnSpLocks/>
          </p:cNvCxnSpPr>
          <p:nvPr/>
        </p:nvCxnSpPr>
        <p:spPr>
          <a:xfrm flipH="1">
            <a:off x="9796599" y="4313569"/>
            <a:ext cx="1070143" cy="139848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AF7F76AC-77CA-AD64-2E5B-A03E494D05D7}"/>
              </a:ext>
            </a:extLst>
          </p:cNvPr>
          <p:cNvSpPr/>
          <p:nvPr/>
        </p:nvSpPr>
        <p:spPr>
          <a:xfrm>
            <a:off x="7152898" y="2630900"/>
            <a:ext cx="3788553" cy="3090111"/>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7620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2" name="Freeform 11">
            <a:extLst>
              <a:ext uri="{FF2B5EF4-FFF2-40B4-BE49-F238E27FC236}">
                <a16:creationId xmlns:a16="http://schemas.microsoft.com/office/drawing/2014/main" id="{16B3D5DF-3EE6-F76B-6646-94CDA58E3E70}"/>
              </a:ext>
            </a:extLst>
          </p:cNvPr>
          <p:cNvSpPr/>
          <p:nvPr/>
        </p:nvSpPr>
        <p:spPr>
          <a:xfrm>
            <a:off x="9587007" y="4290604"/>
            <a:ext cx="2159542" cy="1409084"/>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Tree>
    <p:custDataLst>
      <p:tags r:id="rId1"/>
    </p:custDataLst>
    <p:extLst>
      <p:ext uri="{BB962C8B-B14F-4D97-AF65-F5344CB8AC3E}">
        <p14:creationId xmlns:p14="http://schemas.microsoft.com/office/powerpoint/2010/main" val="2741118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8287">
        <p159:morph option="byObject"/>
      </p:transition>
    </mc:Choice>
    <mc:Fallback>
      <p:transition spd="slow" advTm="282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14</a:t>
            </a:fld>
            <a:endParaRPr lang="en-US"/>
          </a:p>
        </p:txBody>
      </p:sp>
      <p:sp>
        <p:nvSpPr>
          <p:cNvPr id="7" name="Title 1">
            <a:extLst>
              <a:ext uri="{FF2B5EF4-FFF2-40B4-BE49-F238E27FC236}">
                <a16:creationId xmlns:a16="http://schemas.microsoft.com/office/drawing/2014/main" id="{31387A64-E9C6-6299-30C8-8D558E1FA782}"/>
              </a:ext>
            </a:extLst>
          </p:cNvPr>
          <p:cNvSpPr>
            <a:spLocks noGrp="1"/>
          </p:cNvSpPr>
          <p:nvPr>
            <p:ph type="title"/>
          </p:nvPr>
        </p:nvSpPr>
        <p:spPr>
          <a:xfrm>
            <a:off x="838200" y="365125"/>
            <a:ext cx="10515600" cy="1325563"/>
          </a:xfrm>
        </p:spPr>
        <p:txBody>
          <a:bodyPr/>
          <a:lstStyle/>
          <a:p>
            <a:r>
              <a:rPr lang="en-US" dirty="0"/>
              <a:t>Path decomposition</a:t>
            </a:r>
            <a:r>
              <a:rPr lang="zh-CN" altLang="en-US" dirty="0"/>
              <a:t> </a:t>
            </a:r>
            <a:r>
              <a:rPr lang="en-US" altLang="zh-CN" dirty="0"/>
              <a:t>&amp;</a:t>
            </a:r>
            <a:r>
              <a:rPr lang="zh-CN" altLang="en-US" dirty="0"/>
              <a:t> </a:t>
            </a:r>
            <a:r>
              <a:rPr lang="en-US" altLang="zh-CN" dirty="0"/>
              <a:t>aggregation</a:t>
            </a:r>
            <a:endParaRPr lang="en-US" dirty="0"/>
          </a:p>
        </p:txBody>
      </p:sp>
      <p:sp>
        <p:nvSpPr>
          <p:cNvPr id="140" name="Oval 139">
            <a:extLst>
              <a:ext uri="{FF2B5EF4-FFF2-40B4-BE49-F238E27FC236}">
                <a16:creationId xmlns:a16="http://schemas.microsoft.com/office/drawing/2014/main" id="{96DE8EE7-DD6F-0DAE-A093-465FA8F2B674}"/>
              </a:ext>
            </a:extLst>
          </p:cNvPr>
          <p:cNvSpPr/>
          <p:nvPr/>
        </p:nvSpPr>
        <p:spPr>
          <a:xfrm>
            <a:off x="1127501" y="2901908"/>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2" name="Oval 141">
            <a:extLst>
              <a:ext uri="{FF2B5EF4-FFF2-40B4-BE49-F238E27FC236}">
                <a16:creationId xmlns:a16="http://schemas.microsoft.com/office/drawing/2014/main" id="{7831E498-2594-67F1-7B3E-2F5EA76180E9}"/>
              </a:ext>
            </a:extLst>
          </p:cNvPr>
          <p:cNvSpPr/>
          <p:nvPr/>
        </p:nvSpPr>
        <p:spPr>
          <a:xfrm>
            <a:off x="572712" y="345773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 name="Oval 142">
            <a:extLst>
              <a:ext uri="{FF2B5EF4-FFF2-40B4-BE49-F238E27FC236}">
                <a16:creationId xmlns:a16="http://schemas.microsoft.com/office/drawing/2014/main" id="{1054EFA6-93F4-CED6-622B-D8BA7BF5510C}"/>
              </a:ext>
            </a:extLst>
          </p:cNvPr>
          <p:cNvSpPr/>
          <p:nvPr/>
        </p:nvSpPr>
        <p:spPr>
          <a:xfrm>
            <a:off x="153389"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4" name="Oval 143">
            <a:extLst>
              <a:ext uri="{FF2B5EF4-FFF2-40B4-BE49-F238E27FC236}">
                <a16:creationId xmlns:a16="http://schemas.microsoft.com/office/drawing/2014/main" id="{FB1076AF-6A32-5192-9795-D9D7BA54A64E}"/>
              </a:ext>
            </a:extLst>
          </p:cNvPr>
          <p:cNvSpPr/>
          <p:nvPr/>
        </p:nvSpPr>
        <p:spPr>
          <a:xfrm>
            <a:off x="3359067" y="289903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5" name="Oval 144">
            <a:extLst>
              <a:ext uri="{FF2B5EF4-FFF2-40B4-BE49-F238E27FC236}">
                <a16:creationId xmlns:a16="http://schemas.microsoft.com/office/drawing/2014/main" id="{1E962A57-CCA6-BCA2-67FC-635713A89D41}"/>
              </a:ext>
            </a:extLst>
          </p:cNvPr>
          <p:cNvSpPr/>
          <p:nvPr/>
        </p:nvSpPr>
        <p:spPr>
          <a:xfrm>
            <a:off x="1683325" y="345773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7" name="Oval 146">
            <a:extLst>
              <a:ext uri="{FF2B5EF4-FFF2-40B4-BE49-F238E27FC236}">
                <a16:creationId xmlns:a16="http://schemas.microsoft.com/office/drawing/2014/main" id="{9025AAFC-23DC-E53E-9798-08B5506AC62C}"/>
              </a:ext>
            </a:extLst>
          </p:cNvPr>
          <p:cNvSpPr/>
          <p:nvPr/>
        </p:nvSpPr>
        <p:spPr>
          <a:xfrm>
            <a:off x="2803244" y="345773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8" name="Oval 147">
            <a:extLst>
              <a:ext uri="{FF2B5EF4-FFF2-40B4-BE49-F238E27FC236}">
                <a16:creationId xmlns:a16="http://schemas.microsoft.com/office/drawing/2014/main" id="{581E4CB1-322D-4632-25C2-10EBEFCC615C}"/>
              </a:ext>
            </a:extLst>
          </p:cNvPr>
          <p:cNvSpPr/>
          <p:nvPr/>
        </p:nvSpPr>
        <p:spPr>
          <a:xfrm>
            <a:off x="3913856" y="345773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9" name="Oval 148">
            <a:extLst>
              <a:ext uri="{FF2B5EF4-FFF2-40B4-BE49-F238E27FC236}">
                <a16:creationId xmlns:a16="http://schemas.microsoft.com/office/drawing/2014/main" id="{C64AD7D1-5CF8-F90C-DC51-157720FBC0DB}"/>
              </a:ext>
            </a:extLst>
          </p:cNvPr>
          <p:cNvSpPr/>
          <p:nvPr/>
        </p:nvSpPr>
        <p:spPr>
          <a:xfrm>
            <a:off x="432042"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0" name="Oval 149">
            <a:extLst>
              <a:ext uri="{FF2B5EF4-FFF2-40B4-BE49-F238E27FC236}">
                <a16:creationId xmlns:a16="http://schemas.microsoft.com/office/drawing/2014/main" id="{D0E7E8BE-98A1-BEC6-6AF9-7BD6343394F1}"/>
              </a:ext>
            </a:extLst>
          </p:cNvPr>
          <p:cNvSpPr/>
          <p:nvPr/>
        </p:nvSpPr>
        <p:spPr>
          <a:xfrm>
            <a:off x="710694"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3" name="Oval 152">
            <a:extLst>
              <a:ext uri="{FF2B5EF4-FFF2-40B4-BE49-F238E27FC236}">
                <a16:creationId xmlns:a16="http://schemas.microsoft.com/office/drawing/2014/main" id="{D9B9EAF8-B11B-32D4-A8B1-8C68D7C5122E}"/>
              </a:ext>
            </a:extLst>
          </p:cNvPr>
          <p:cNvSpPr/>
          <p:nvPr/>
        </p:nvSpPr>
        <p:spPr>
          <a:xfrm>
            <a:off x="4333179"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4" name="Oval 153">
            <a:extLst>
              <a:ext uri="{FF2B5EF4-FFF2-40B4-BE49-F238E27FC236}">
                <a16:creationId xmlns:a16="http://schemas.microsoft.com/office/drawing/2014/main" id="{85DC20BC-5F1A-E562-869B-C91D7639686B}"/>
              </a:ext>
            </a:extLst>
          </p:cNvPr>
          <p:cNvSpPr/>
          <p:nvPr/>
        </p:nvSpPr>
        <p:spPr>
          <a:xfrm>
            <a:off x="1825305"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5" name="Oval 154">
            <a:extLst>
              <a:ext uri="{FF2B5EF4-FFF2-40B4-BE49-F238E27FC236}">
                <a16:creationId xmlns:a16="http://schemas.microsoft.com/office/drawing/2014/main" id="{33FC7903-0E76-7B29-C380-15BC93E818AE}"/>
              </a:ext>
            </a:extLst>
          </p:cNvPr>
          <p:cNvSpPr/>
          <p:nvPr/>
        </p:nvSpPr>
        <p:spPr>
          <a:xfrm>
            <a:off x="3218568"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6" name="Oval 155">
            <a:extLst>
              <a:ext uri="{FF2B5EF4-FFF2-40B4-BE49-F238E27FC236}">
                <a16:creationId xmlns:a16="http://schemas.microsoft.com/office/drawing/2014/main" id="{FD02EF1E-BD73-C4DF-4431-F30D2558AD05}"/>
              </a:ext>
            </a:extLst>
          </p:cNvPr>
          <p:cNvSpPr/>
          <p:nvPr/>
        </p:nvSpPr>
        <p:spPr>
          <a:xfrm>
            <a:off x="4054526"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7" name="Oval 156">
            <a:extLst>
              <a:ext uri="{FF2B5EF4-FFF2-40B4-BE49-F238E27FC236}">
                <a16:creationId xmlns:a16="http://schemas.microsoft.com/office/drawing/2014/main" id="{35314A3B-874A-E6AC-BF10-5FA1C348B42A}"/>
              </a:ext>
            </a:extLst>
          </p:cNvPr>
          <p:cNvSpPr/>
          <p:nvPr/>
        </p:nvSpPr>
        <p:spPr>
          <a:xfrm>
            <a:off x="3775874"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8" name="Oval 157">
            <a:extLst>
              <a:ext uri="{FF2B5EF4-FFF2-40B4-BE49-F238E27FC236}">
                <a16:creationId xmlns:a16="http://schemas.microsoft.com/office/drawing/2014/main" id="{121016C2-D453-64C2-7CC9-BD763E4DD635}"/>
              </a:ext>
            </a:extLst>
          </p:cNvPr>
          <p:cNvSpPr/>
          <p:nvPr/>
        </p:nvSpPr>
        <p:spPr>
          <a:xfrm>
            <a:off x="3497221"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9" name="Oval 158">
            <a:extLst>
              <a:ext uri="{FF2B5EF4-FFF2-40B4-BE49-F238E27FC236}">
                <a16:creationId xmlns:a16="http://schemas.microsoft.com/office/drawing/2014/main" id="{83275454-15A3-8D25-43E0-51ADA69D27AD}"/>
              </a:ext>
            </a:extLst>
          </p:cNvPr>
          <p:cNvSpPr/>
          <p:nvPr/>
        </p:nvSpPr>
        <p:spPr>
          <a:xfrm>
            <a:off x="2103958"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1" name="Oval 160">
            <a:extLst>
              <a:ext uri="{FF2B5EF4-FFF2-40B4-BE49-F238E27FC236}">
                <a16:creationId xmlns:a16="http://schemas.microsoft.com/office/drawing/2014/main" id="{9B0C6995-12A3-5F0C-24E5-6BC78D750C29}"/>
              </a:ext>
            </a:extLst>
          </p:cNvPr>
          <p:cNvSpPr/>
          <p:nvPr/>
        </p:nvSpPr>
        <p:spPr>
          <a:xfrm>
            <a:off x="2382610"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3" name="Oval 162">
            <a:extLst>
              <a:ext uri="{FF2B5EF4-FFF2-40B4-BE49-F238E27FC236}">
                <a16:creationId xmlns:a16="http://schemas.microsoft.com/office/drawing/2014/main" id="{79888960-BCB3-2284-6D53-1002DF8BDA42}"/>
              </a:ext>
            </a:extLst>
          </p:cNvPr>
          <p:cNvSpPr/>
          <p:nvPr/>
        </p:nvSpPr>
        <p:spPr>
          <a:xfrm>
            <a:off x="2661263"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4" name="Oval 163">
            <a:extLst>
              <a:ext uri="{FF2B5EF4-FFF2-40B4-BE49-F238E27FC236}">
                <a16:creationId xmlns:a16="http://schemas.microsoft.com/office/drawing/2014/main" id="{9E3663F2-7604-2675-9110-795C73B417DD}"/>
              </a:ext>
            </a:extLst>
          </p:cNvPr>
          <p:cNvSpPr/>
          <p:nvPr/>
        </p:nvSpPr>
        <p:spPr>
          <a:xfrm>
            <a:off x="2939916"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5" name="Oval 164">
            <a:extLst>
              <a:ext uri="{FF2B5EF4-FFF2-40B4-BE49-F238E27FC236}">
                <a16:creationId xmlns:a16="http://schemas.microsoft.com/office/drawing/2014/main" id="{227B88B3-32CF-00D0-E8C1-3C8340C26C05}"/>
              </a:ext>
            </a:extLst>
          </p:cNvPr>
          <p:cNvSpPr/>
          <p:nvPr/>
        </p:nvSpPr>
        <p:spPr>
          <a:xfrm>
            <a:off x="1268000"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6" name="Oval 165">
            <a:extLst>
              <a:ext uri="{FF2B5EF4-FFF2-40B4-BE49-F238E27FC236}">
                <a16:creationId xmlns:a16="http://schemas.microsoft.com/office/drawing/2014/main" id="{B82B1529-D650-CF3C-E347-E1F996D65D2D}"/>
              </a:ext>
            </a:extLst>
          </p:cNvPr>
          <p:cNvSpPr/>
          <p:nvPr/>
        </p:nvSpPr>
        <p:spPr>
          <a:xfrm>
            <a:off x="1546652"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7" name="Oval 166">
            <a:extLst>
              <a:ext uri="{FF2B5EF4-FFF2-40B4-BE49-F238E27FC236}">
                <a16:creationId xmlns:a16="http://schemas.microsoft.com/office/drawing/2014/main" id="{87B95CD8-EFA9-91C4-F76C-242D6DEDECEF}"/>
              </a:ext>
            </a:extLst>
          </p:cNvPr>
          <p:cNvSpPr/>
          <p:nvPr/>
        </p:nvSpPr>
        <p:spPr>
          <a:xfrm>
            <a:off x="989347" y="456916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8" name="Oval 167">
            <a:extLst>
              <a:ext uri="{FF2B5EF4-FFF2-40B4-BE49-F238E27FC236}">
                <a16:creationId xmlns:a16="http://schemas.microsoft.com/office/drawing/2014/main" id="{938CDDB7-772B-473C-B89E-220EF93CA3CA}"/>
              </a:ext>
            </a:extLst>
          </p:cNvPr>
          <p:cNvSpPr/>
          <p:nvPr/>
        </p:nvSpPr>
        <p:spPr>
          <a:xfrm>
            <a:off x="3913856" y="401364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9" name="Oval 168">
            <a:extLst>
              <a:ext uri="{FF2B5EF4-FFF2-40B4-BE49-F238E27FC236}">
                <a16:creationId xmlns:a16="http://schemas.microsoft.com/office/drawing/2014/main" id="{7DA7E087-3B2B-F539-F344-38E4C045E2A6}"/>
              </a:ext>
            </a:extLst>
          </p:cNvPr>
          <p:cNvSpPr/>
          <p:nvPr/>
        </p:nvSpPr>
        <p:spPr>
          <a:xfrm>
            <a:off x="2803244" y="401432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0" name="Oval 169">
            <a:extLst>
              <a:ext uri="{FF2B5EF4-FFF2-40B4-BE49-F238E27FC236}">
                <a16:creationId xmlns:a16="http://schemas.microsoft.com/office/drawing/2014/main" id="{09E5722F-EC4C-DF97-749A-46C49303EF82}"/>
              </a:ext>
            </a:extLst>
          </p:cNvPr>
          <p:cNvSpPr/>
          <p:nvPr/>
        </p:nvSpPr>
        <p:spPr>
          <a:xfrm>
            <a:off x="1683324" y="401770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1" name="Oval 170">
            <a:extLst>
              <a:ext uri="{FF2B5EF4-FFF2-40B4-BE49-F238E27FC236}">
                <a16:creationId xmlns:a16="http://schemas.microsoft.com/office/drawing/2014/main" id="{BC34FE98-E0A2-7C7B-5D5C-A46314C7D7CB}"/>
              </a:ext>
            </a:extLst>
          </p:cNvPr>
          <p:cNvSpPr/>
          <p:nvPr/>
        </p:nvSpPr>
        <p:spPr>
          <a:xfrm>
            <a:off x="563404" y="401364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73" name="Straight Connector 172">
            <a:extLst>
              <a:ext uri="{FF2B5EF4-FFF2-40B4-BE49-F238E27FC236}">
                <a16:creationId xmlns:a16="http://schemas.microsoft.com/office/drawing/2014/main" id="{C3664A20-9CC1-EB01-B089-D4EDA5401CB8}"/>
              </a:ext>
            </a:extLst>
          </p:cNvPr>
          <p:cNvCxnSpPr>
            <a:endCxn id="171" idx="0"/>
          </p:cNvCxnSpPr>
          <p:nvPr/>
        </p:nvCxnSpPr>
        <p:spPr>
          <a:xfrm flipH="1">
            <a:off x="603734" y="3536890"/>
            <a:ext cx="1119920" cy="476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6FD2258-0EA1-CF78-7CA8-8DF7567124D9}"/>
              </a:ext>
            </a:extLst>
          </p:cNvPr>
          <p:cNvCxnSpPr>
            <a:cxnSpLocks/>
            <a:stCxn id="170" idx="0"/>
            <a:endCxn id="142" idx="4"/>
          </p:cNvCxnSpPr>
          <p:nvPr/>
        </p:nvCxnSpPr>
        <p:spPr>
          <a:xfrm flipH="1" flipV="1">
            <a:off x="613042" y="3532185"/>
            <a:ext cx="1110612" cy="48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B20E27B-1EF2-3756-6E91-3C72E1D253F6}"/>
              </a:ext>
            </a:extLst>
          </p:cNvPr>
          <p:cNvCxnSpPr>
            <a:cxnSpLocks/>
            <a:stCxn id="145" idx="4"/>
          </p:cNvCxnSpPr>
          <p:nvPr/>
        </p:nvCxnSpPr>
        <p:spPr>
          <a:xfrm flipH="1">
            <a:off x="1723654" y="3532185"/>
            <a:ext cx="0"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277B912-2351-9651-6D26-93CD2FD8E264}"/>
              </a:ext>
            </a:extLst>
          </p:cNvPr>
          <p:cNvCxnSpPr>
            <a:cxnSpLocks/>
            <a:stCxn id="142" idx="4"/>
            <a:endCxn id="171" idx="0"/>
          </p:cNvCxnSpPr>
          <p:nvPr/>
        </p:nvCxnSpPr>
        <p:spPr>
          <a:xfrm flipH="1">
            <a:off x="603734" y="3532185"/>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35B998-0F6A-672C-ED67-8B1FF2B5D205}"/>
              </a:ext>
            </a:extLst>
          </p:cNvPr>
          <p:cNvCxnSpPr>
            <a:cxnSpLocks/>
          </p:cNvCxnSpPr>
          <p:nvPr/>
        </p:nvCxnSpPr>
        <p:spPr>
          <a:xfrm flipH="1">
            <a:off x="2843573" y="3529309"/>
            <a:ext cx="1070283"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AEF8DD7-FBA5-BECB-1098-F36A22FDB9AD}"/>
              </a:ext>
            </a:extLst>
          </p:cNvPr>
          <p:cNvCxnSpPr>
            <a:cxnSpLocks/>
          </p:cNvCxnSpPr>
          <p:nvPr/>
        </p:nvCxnSpPr>
        <p:spPr>
          <a:xfrm flipH="1" flipV="1">
            <a:off x="2843573" y="3529309"/>
            <a:ext cx="1110612" cy="48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16806EA-2FCF-8167-2821-6E2C00118B39}"/>
              </a:ext>
            </a:extLst>
          </p:cNvPr>
          <p:cNvCxnSpPr>
            <a:cxnSpLocks/>
          </p:cNvCxnSpPr>
          <p:nvPr/>
        </p:nvCxnSpPr>
        <p:spPr>
          <a:xfrm flipH="1">
            <a:off x="3954185" y="3529309"/>
            <a:ext cx="0"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6886FCC-DF78-1CFC-A2B3-42B5301C3E59}"/>
              </a:ext>
            </a:extLst>
          </p:cNvPr>
          <p:cNvCxnSpPr>
            <a:cxnSpLocks/>
          </p:cNvCxnSpPr>
          <p:nvPr/>
        </p:nvCxnSpPr>
        <p:spPr>
          <a:xfrm flipH="1">
            <a:off x="2834265" y="3529309"/>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D73F985-D260-94F5-4393-C691B04A4712}"/>
              </a:ext>
            </a:extLst>
          </p:cNvPr>
          <p:cNvCxnSpPr>
            <a:cxnSpLocks/>
            <a:stCxn id="171" idx="4"/>
            <a:endCxn id="143" idx="7"/>
          </p:cNvCxnSpPr>
          <p:nvPr/>
        </p:nvCxnSpPr>
        <p:spPr>
          <a:xfrm flipH="1">
            <a:off x="222236" y="4088101"/>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00B3D75-4262-3F67-4795-3D904B7FB54F}"/>
              </a:ext>
            </a:extLst>
          </p:cNvPr>
          <p:cNvCxnSpPr>
            <a:cxnSpLocks/>
            <a:stCxn id="171" idx="4"/>
            <a:endCxn id="149" idx="0"/>
          </p:cNvCxnSpPr>
          <p:nvPr/>
        </p:nvCxnSpPr>
        <p:spPr>
          <a:xfrm flipH="1">
            <a:off x="472371" y="4088101"/>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CF0EE99-D724-7C38-EA69-3F95ABC6D1DC}"/>
              </a:ext>
            </a:extLst>
          </p:cNvPr>
          <p:cNvCxnSpPr>
            <a:cxnSpLocks/>
            <a:stCxn id="171" idx="4"/>
            <a:endCxn id="150" idx="0"/>
          </p:cNvCxnSpPr>
          <p:nvPr/>
        </p:nvCxnSpPr>
        <p:spPr>
          <a:xfrm>
            <a:off x="603734" y="4088101"/>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9706C9B-0889-C621-016F-4ECE000939EA}"/>
              </a:ext>
            </a:extLst>
          </p:cNvPr>
          <p:cNvCxnSpPr>
            <a:cxnSpLocks/>
            <a:stCxn id="171" idx="4"/>
            <a:endCxn id="167" idx="1"/>
          </p:cNvCxnSpPr>
          <p:nvPr/>
        </p:nvCxnSpPr>
        <p:spPr>
          <a:xfrm>
            <a:off x="603734" y="4088101"/>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2AABE58-78CF-E642-9707-FD4D873AC10C}"/>
              </a:ext>
            </a:extLst>
          </p:cNvPr>
          <p:cNvCxnSpPr>
            <a:cxnSpLocks/>
          </p:cNvCxnSpPr>
          <p:nvPr/>
        </p:nvCxnSpPr>
        <p:spPr>
          <a:xfrm flipH="1">
            <a:off x="1339144" y="4091732"/>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D699CE0-DBD0-740A-540E-9706EA1DB0CB}"/>
              </a:ext>
            </a:extLst>
          </p:cNvPr>
          <p:cNvCxnSpPr>
            <a:cxnSpLocks/>
          </p:cNvCxnSpPr>
          <p:nvPr/>
        </p:nvCxnSpPr>
        <p:spPr>
          <a:xfrm flipH="1">
            <a:off x="1589279" y="4091732"/>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5DBB8D5-29D2-B5C2-0A1A-A90DEA95D996}"/>
              </a:ext>
            </a:extLst>
          </p:cNvPr>
          <p:cNvCxnSpPr>
            <a:cxnSpLocks/>
          </p:cNvCxnSpPr>
          <p:nvPr/>
        </p:nvCxnSpPr>
        <p:spPr>
          <a:xfrm>
            <a:off x="1720642" y="4091732"/>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9F00E24-B27B-C873-8908-B620D8A585C4}"/>
              </a:ext>
            </a:extLst>
          </p:cNvPr>
          <p:cNvCxnSpPr>
            <a:cxnSpLocks/>
          </p:cNvCxnSpPr>
          <p:nvPr/>
        </p:nvCxnSpPr>
        <p:spPr>
          <a:xfrm>
            <a:off x="1720642" y="4091732"/>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2DB52AC-6C44-C985-EF69-D9239B768D62}"/>
              </a:ext>
            </a:extLst>
          </p:cNvPr>
          <p:cNvCxnSpPr>
            <a:cxnSpLocks/>
          </p:cNvCxnSpPr>
          <p:nvPr/>
        </p:nvCxnSpPr>
        <p:spPr>
          <a:xfrm flipH="1">
            <a:off x="2452767" y="4088779"/>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BDFBAF0-0AC7-C8F9-6251-61F3DDAACEC4}"/>
              </a:ext>
            </a:extLst>
          </p:cNvPr>
          <p:cNvCxnSpPr>
            <a:cxnSpLocks/>
          </p:cNvCxnSpPr>
          <p:nvPr/>
        </p:nvCxnSpPr>
        <p:spPr>
          <a:xfrm flipH="1">
            <a:off x="2702903" y="4088779"/>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86DFCBC-4E74-F523-D38B-E25809F53301}"/>
              </a:ext>
            </a:extLst>
          </p:cNvPr>
          <p:cNvCxnSpPr>
            <a:cxnSpLocks/>
          </p:cNvCxnSpPr>
          <p:nvPr/>
        </p:nvCxnSpPr>
        <p:spPr>
          <a:xfrm>
            <a:off x="2843573" y="4093287"/>
            <a:ext cx="137982" cy="4765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3CC746C-FFEC-9842-B738-1C8F5694BFF8}"/>
              </a:ext>
            </a:extLst>
          </p:cNvPr>
          <p:cNvCxnSpPr>
            <a:cxnSpLocks/>
          </p:cNvCxnSpPr>
          <p:nvPr/>
        </p:nvCxnSpPr>
        <p:spPr>
          <a:xfrm>
            <a:off x="2834265" y="4088779"/>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ED86FD0-56E2-22EE-94B7-0F982A9482E6}"/>
              </a:ext>
            </a:extLst>
          </p:cNvPr>
          <p:cNvCxnSpPr>
            <a:cxnSpLocks/>
          </p:cNvCxnSpPr>
          <p:nvPr/>
        </p:nvCxnSpPr>
        <p:spPr>
          <a:xfrm flipH="1">
            <a:off x="3569233" y="4086406"/>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CE648A9-6F39-30B9-8800-4AEC1E1F5A36}"/>
              </a:ext>
            </a:extLst>
          </p:cNvPr>
          <p:cNvCxnSpPr>
            <a:cxnSpLocks/>
          </p:cNvCxnSpPr>
          <p:nvPr/>
        </p:nvCxnSpPr>
        <p:spPr>
          <a:xfrm flipH="1">
            <a:off x="3819369" y="4086406"/>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EF818E7-929E-EE31-714E-713407C62EED}"/>
              </a:ext>
            </a:extLst>
          </p:cNvPr>
          <p:cNvCxnSpPr>
            <a:cxnSpLocks/>
          </p:cNvCxnSpPr>
          <p:nvPr/>
        </p:nvCxnSpPr>
        <p:spPr>
          <a:xfrm>
            <a:off x="3950732" y="4086406"/>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17579AF-4305-E6EC-53CB-A130541DB7C2}"/>
              </a:ext>
            </a:extLst>
          </p:cNvPr>
          <p:cNvCxnSpPr>
            <a:cxnSpLocks/>
          </p:cNvCxnSpPr>
          <p:nvPr/>
        </p:nvCxnSpPr>
        <p:spPr>
          <a:xfrm>
            <a:off x="3950732" y="4086406"/>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F76A9FE-461E-4947-6D5D-0C2ABD80A0CA}"/>
              </a:ext>
            </a:extLst>
          </p:cNvPr>
          <p:cNvCxnSpPr>
            <a:cxnSpLocks/>
            <a:stCxn id="140" idx="4"/>
            <a:endCxn id="142" idx="0"/>
          </p:cNvCxnSpPr>
          <p:nvPr/>
        </p:nvCxnSpPr>
        <p:spPr>
          <a:xfrm flipH="1">
            <a:off x="613042" y="2976362"/>
            <a:ext cx="554789"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39ED3DD-3E69-08B9-016B-0B681E622F06}"/>
              </a:ext>
            </a:extLst>
          </p:cNvPr>
          <p:cNvCxnSpPr>
            <a:cxnSpLocks/>
            <a:stCxn id="145" idx="0"/>
            <a:endCxn id="140" idx="4"/>
          </p:cNvCxnSpPr>
          <p:nvPr/>
        </p:nvCxnSpPr>
        <p:spPr>
          <a:xfrm flipH="1" flipV="1">
            <a:off x="1167831" y="2976362"/>
            <a:ext cx="55582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418D077-8A37-F1FC-AF21-F725D8BD6206}"/>
              </a:ext>
            </a:extLst>
          </p:cNvPr>
          <p:cNvCxnSpPr>
            <a:cxnSpLocks/>
            <a:stCxn id="147" idx="0"/>
            <a:endCxn id="140" idx="4"/>
          </p:cNvCxnSpPr>
          <p:nvPr/>
        </p:nvCxnSpPr>
        <p:spPr>
          <a:xfrm flipH="1" flipV="1">
            <a:off x="1167831" y="2976362"/>
            <a:ext cx="167574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FBC9BD5-5DAE-0028-B975-8095B09C0012}"/>
              </a:ext>
            </a:extLst>
          </p:cNvPr>
          <p:cNvCxnSpPr>
            <a:cxnSpLocks/>
            <a:stCxn id="148" idx="0"/>
            <a:endCxn id="140" idx="4"/>
          </p:cNvCxnSpPr>
          <p:nvPr/>
        </p:nvCxnSpPr>
        <p:spPr>
          <a:xfrm flipH="1" flipV="1">
            <a:off x="1167831" y="2976362"/>
            <a:ext cx="2786355"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6BE1D44-45E9-27D1-3A95-1F5D8F466528}"/>
              </a:ext>
            </a:extLst>
          </p:cNvPr>
          <p:cNvCxnSpPr>
            <a:cxnSpLocks/>
          </p:cNvCxnSpPr>
          <p:nvPr/>
        </p:nvCxnSpPr>
        <p:spPr>
          <a:xfrm>
            <a:off x="3403441" y="2980420"/>
            <a:ext cx="554789"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6A78A90-F70E-D37B-FEA6-A436B6B7DC95}"/>
              </a:ext>
            </a:extLst>
          </p:cNvPr>
          <p:cNvCxnSpPr>
            <a:cxnSpLocks/>
          </p:cNvCxnSpPr>
          <p:nvPr/>
        </p:nvCxnSpPr>
        <p:spPr>
          <a:xfrm flipV="1">
            <a:off x="2847617" y="2980420"/>
            <a:ext cx="55582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C3F224D-E869-1232-1F1A-E4045447B09E}"/>
              </a:ext>
            </a:extLst>
          </p:cNvPr>
          <p:cNvCxnSpPr>
            <a:cxnSpLocks/>
          </p:cNvCxnSpPr>
          <p:nvPr/>
        </p:nvCxnSpPr>
        <p:spPr>
          <a:xfrm flipV="1">
            <a:off x="1727698" y="2980420"/>
            <a:ext cx="167574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9D37968C-2B80-5DA3-5CDE-0317A545CCAB}"/>
              </a:ext>
            </a:extLst>
          </p:cNvPr>
          <p:cNvCxnSpPr>
            <a:cxnSpLocks/>
          </p:cNvCxnSpPr>
          <p:nvPr/>
        </p:nvCxnSpPr>
        <p:spPr>
          <a:xfrm flipV="1">
            <a:off x="617086" y="2980420"/>
            <a:ext cx="2786355"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Freeform 206">
            <a:extLst>
              <a:ext uri="{FF2B5EF4-FFF2-40B4-BE49-F238E27FC236}">
                <a16:creationId xmlns:a16="http://schemas.microsoft.com/office/drawing/2014/main" id="{9FAA0C6F-0373-D871-31C3-6987F989B730}"/>
              </a:ext>
            </a:extLst>
          </p:cNvPr>
          <p:cNvSpPr/>
          <p:nvPr/>
        </p:nvSpPr>
        <p:spPr>
          <a:xfrm>
            <a:off x="258400" y="3580831"/>
            <a:ext cx="1929203" cy="1039797"/>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08" name="Freeform 207">
            <a:extLst>
              <a:ext uri="{FF2B5EF4-FFF2-40B4-BE49-F238E27FC236}">
                <a16:creationId xmlns:a16="http://schemas.microsoft.com/office/drawing/2014/main" id="{5257F9DB-D407-D696-60FD-066105451A80}"/>
              </a:ext>
            </a:extLst>
          </p:cNvPr>
          <p:cNvSpPr/>
          <p:nvPr/>
        </p:nvSpPr>
        <p:spPr>
          <a:xfrm>
            <a:off x="535929" y="3038094"/>
            <a:ext cx="2888050" cy="1548163"/>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10" name="Freeform 209">
            <a:extLst>
              <a:ext uri="{FF2B5EF4-FFF2-40B4-BE49-F238E27FC236}">
                <a16:creationId xmlns:a16="http://schemas.microsoft.com/office/drawing/2014/main" id="{D00F2012-C916-BCB6-174F-60F916F7198F}"/>
              </a:ext>
            </a:extLst>
          </p:cNvPr>
          <p:cNvSpPr/>
          <p:nvPr/>
        </p:nvSpPr>
        <p:spPr>
          <a:xfrm>
            <a:off x="3533963" y="4093287"/>
            <a:ext cx="518663" cy="467794"/>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5" name="Freeform 4">
            <a:extLst>
              <a:ext uri="{FF2B5EF4-FFF2-40B4-BE49-F238E27FC236}">
                <a16:creationId xmlns:a16="http://schemas.microsoft.com/office/drawing/2014/main" id="{92EDAE75-6C1B-1A7E-4C89-063BE9DC48B4}"/>
              </a:ext>
            </a:extLst>
          </p:cNvPr>
          <p:cNvSpPr/>
          <p:nvPr/>
        </p:nvSpPr>
        <p:spPr>
          <a:xfrm>
            <a:off x="2635496" y="3434406"/>
            <a:ext cx="1422103" cy="1159930"/>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Tree>
    <p:extLst>
      <p:ext uri="{BB962C8B-B14F-4D97-AF65-F5344CB8AC3E}">
        <p14:creationId xmlns:p14="http://schemas.microsoft.com/office/powerpoint/2010/main" val="1026831527"/>
      </p:ext>
    </p:extLst>
  </p:cSld>
  <p:clrMapOvr>
    <a:masterClrMapping/>
  </p:clrMapOvr>
  <mc:AlternateContent xmlns:mc="http://schemas.openxmlformats.org/markup-compatibility/2006">
    <mc:Choice xmlns:p14="http://schemas.microsoft.com/office/powerpoint/2010/main" Requires="p14">
      <p:transition spd="slow" p14:dur="2000" advTm="8483"/>
    </mc:Choice>
    <mc:Fallback>
      <p:transition spd="slow" advTm="848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E6EC1-4ED1-91AA-607F-0C6307AC90FC}"/>
              </a:ext>
            </a:extLst>
          </p:cNvPr>
          <p:cNvSpPr>
            <a:spLocks noGrp="1"/>
          </p:cNvSpPr>
          <p:nvPr>
            <p:ph type="sldNum" sz="quarter" idx="12"/>
          </p:nvPr>
        </p:nvSpPr>
        <p:spPr>
          <a:noFill/>
          <a:ln>
            <a:noFill/>
          </a:ln>
        </p:spPr>
        <p:txBody>
          <a:bodyPr/>
          <a:lstStyle/>
          <a:p>
            <a:fld id="{2E28429A-6A1C-1C4F-80FB-0115F81C6BA7}" type="slidenum">
              <a:rPr lang="en-US" smtClean="0"/>
              <a:t>15</a:t>
            </a:fld>
            <a:endParaRPr lang="en-US"/>
          </a:p>
        </p:txBody>
      </p:sp>
      <p:sp>
        <p:nvSpPr>
          <p:cNvPr id="7" name="Title 1">
            <a:extLst>
              <a:ext uri="{FF2B5EF4-FFF2-40B4-BE49-F238E27FC236}">
                <a16:creationId xmlns:a16="http://schemas.microsoft.com/office/drawing/2014/main" id="{31387A64-E9C6-6299-30C8-8D558E1FA782}"/>
              </a:ext>
            </a:extLst>
          </p:cNvPr>
          <p:cNvSpPr>
            <a:spLocks noGrp="1"/>
          </p:cNvSpPr>
          <p:nvPr>
            <p:ph type="title"/>
          </p:nvPr>
        </p:nvSpPr>
        <p:spPr>
          <a:xfrm>
            <a:off x="838200" y="365125"/>
            <a:ext cx="10515600" cy="1325563"/>
          </a:xfrm>
        </p:spPr>
        <p:txBody>
          <a:bodyPr/>
          <a:lstStyle/>
          <a:p>
            <a:r>
              <a:rPr lang="en-US" dirty="0"/>
              <a:t>Path decomposition</a:t>
            </a:r>
            <a:r>
              <a:rPr lang="zh-CN" altLang="en-US" dirty="0"/>
              <a:t> </a:t>
            </a:r>
            <a:r>
              <a:rPr lang="en-US" altLang="zh-CN" dirty="0"/>
              <a:t>&amp;</a:t>
            </a:r>
            <a:r>
              <a:rPr lang="zh-CN" altLang="en-US" dirty="0"/>
              <a:t> </a:t>
            </a:r>
            <a:r>
              <a:rPr lang="en-US" altLang="zh-CN" dirty="0"/>
              <a:t>aggregation</a:t>
            </a:r>
            <a:endParaRPr lang="en-US" dirty="0"/>
          </a:p>
        </p:txBody>
      </p:sp>
      <p:cxnSp>
        <p:nvCxnSpPr>
          <p:cNvPr id="138" name="Straight Arrow Connector 137">
            <a:extLst>
              <a:ext uri="{FF2B5EF4-FFF2-40B4-BE49-F238E27FC236}">
                <a16:creationId xmlns:a16="http://schemas.microsoft.com/office/drawing/2014/main" id="{606B8CC6-0E40-6EF1-544B-843C9F0919FD}"/>
              </a:ext>
            </a:extLst>
          </p:cNvPr>
          <p:cNvCxnSpPr>
            <a:cxnSpLocks/>
          </p:cNvCxnSpPr>
          <p:nvPr/>
        </p:nvCxnSpPr>
        <p:spPr>
          <a:xfrm>
            <a:off x="4402780" y="3977485"/>
            <a:ext cx="798490"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229" name="Oval 228">
            <a:extLst>
              <a:ext uri="{FF2B5EF4-FFF2-40B4-BE49-F238E27FC236}">
                <a16:creationId xmlns:a16="http://schemas.microsoft.com/office/drawing/2014/main" id="{6CDCB6D2-53C5-90D5-6589-AF446D52DE0F}"/>
              </a:ext>
            </a:extLst>
          </p:cNvPr>
          <p:cNvSpPr/>
          <p:nvPr/>
        </p:nvSpPr>
        <p:spPr>
          <a:xfrm>
            <a:off x="7777737" y="419165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0" name="Oval 229">
            <a:extLst>
              <a:ext uri="{FF2B5EF4-FFF2-40B4-BE49-F238E27FC236}">
                <a16:creationId xmlns:a16="http://schemas.microsoft.com/office/drawing/2014/main" id="{48D6FBF6-410F-F3C2-732E-16884ADF3F98}"/>
              </a:ext>
            </a:extLst>
          </p:cNvPr>
          <p:cNvSpPr/>
          <p:nvPr/>
        </p:nvSpPr>
        <p:spPr>
          <a:xfrm>
            <a:off x="6101995" y="475035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1" name="Oval 230">
            <a:extLst>
              <a:ext uri="{FF2B5EF4-FFF2-40B4-BE49-F238E27FC236}">
                <a16:creationId xmlns:a16="http://schemas.microsoft.com/office/drawing/2014/main" id="{31A84502-4FAB-5813-A4C4-2FF6446AE483}"/>
              </a:ext>
            </a:extLst>
          </p:cNvPr>
          <p:cNvSpPr/>
          <p:nvPr/>
        </p:nvSpPr>
        <p:spPr>
          <a:xfrm>
            <a:off x="7221914" y="475035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5" name="Oval 234">
            <a:extLst>
              <a:ext uri="{FF2B5EF4-FFF2-40B4-BE49-F238E27FC236}">
                <a16:creationId xmlns:a16="http://schemas.microsoft.com/office/drawing/2014/main" id="{536F5050-5224-9F17-91AD-78E853F77217}"/>
              </a:ext>
            </a:extLst>
          </p:cNvPr>
          <p:cNvSpPr/>
          <p:nvPr/>
        </p:nvSpPr>
        <p:spPr>
          <a:xfrm>
            <a:off x="5129364" y="586178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9" name="Oval 248">
            <a:extLst>
              <a:ext uri="{FF2B5EF4-FFF2-40B4-BE49-F238E27FC236}">
                <a16:creationId xmlns:a16="http://schemas.microsoft.com/office/drawing/2014/main" id="{53A9A60B-DDFC-9B98-62DF-EABBB8D81CA5}"/>
              </a:ext>
            </a:extLst>
          </p:cNvPr>
          <p:cNvSpPr/>
          <p:nvPr/>
        </p:nvSpPr>
        <p:spPr>
          <a:xfrm>
            <a:off x="7358586" y="586178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5" name="Oval 254">
            <a:extLst>
              <a:ext uri="{FF2B5EF4-FFF2-40B4-BE49-F238E27FC236}">
                <a16:creationId xmlns:a16="http://schemas.microsoft.com/office/drawing/2014/main" id="{6E65FAAF-45C0-AD58-1E8C-B854BEB8EE56}"/>
              </a:ext>
            </a:extLst>
          </p:cNvPr>
          <p:cNvSpPr/>
          <p:nvPr/>
        </p:nvSpPr>
        <p:spPr>
          <a:xfrm>
            <a:off x="7221914" y="530694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7" name="Oval 256">
            <a:extLst>
              <a:ext uri="{FF2B5EF4-FFF2-40B4-BE49-F238E27FC236}">
                <a16:creationId xmlns:a16="http://schemas.microsoft.com/office/drawing/2014/main" id="{F14A3388-B92F-CC8A-F251-B70F8B83F09A}"/>
              </a:ext>
            </a:extLst>
          </p:cNvPr>
          <p:cNvSpPr/>
          <p:nvPr/>
        </p:nvSpPr>
        <p:spPr>
          <a:xfrm>
            <a:off x="4982074" y="530626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58" name="Straight Connector 257">
            <a:extLst>
              <a:ext uri="{FF2B5EF4-FFF2-40B4-BE49-F238E27FC236}">
                <a16:creationId xmlns:a16="http://schemas.microsoft.com/office/drawing/2014/main" id="{307A3AA7-5126-4F2A-ED10-BB9F19E5FF0F}"/>
              </a:ext>
            </a:extLst>
          </p:cNvPr>
          <p:cNvCxnSpPr>
            <a:endCxn id="257" idx="0"/>
          </p:cNvCxnSpPr>
          <p:nvPr/>
        </p:nvCxnSpPr>
        <p:spPr>
          <a:xfrm flipH="1">
            <a:off x="5022404" y="4829510"/>
            <a:ext cx="1119920" cy="476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BE8003C-BADF-A1EB-C64B-8E70C758446C}"/>
              </a:ext>
            </a:extLst>
          </p:cNvPr>
          <p:cNvCxnSpPr>
            <a:cxnSpLocks/>
          </p:cNvCxnSpPr>
          <p:nvPr/>
        </p:nvCxnSpPr>
        <p:spPr>
          <a:xfrm flipH="1">
            <a:off x="7252935" y="4821929"/>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AFD01F1-C642-EF81-16B9-66C709C332A1}"/>
              </a:ext>
            </a:extLst>
          </p:cNvPr>
          <p:cNvCxnSpPr>
            <a:cxnSpLocks/>
            <a:stCxn id="257" idx="4"/>
            <a:endCxn id="235" idx="0"/>
          </p:cNvCxnSpPr>
          <p:nvPr/>
        </p:nvCxnSpPr>
        <p:spPr>
          <a:xfrm>
            <a:off x="5022404" y="5380721"/>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C35DE93-AA32-1244-0E3E-028750579CA0}"/>
              </a:ext>
            </a:extLst>
          </p:cNvPr>
          <p:cNvCxnSpPr>
            <a:cxnSpLocks/>
          </p:cNvCxnSpPr>
          <p:nvPr/>
        </p:nvCxnSpPr>
        <p:spPr>
          <a:xfrm>
            <a:off x="7252935" y="5381399"/>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98FC64BD-2920-B4BC-CA23-D352B9C90080}"/>
              </a:ext>
            </a:extLst>
          </p:cNvPr>
          <p:cNvCxnSpPr>
            <a:cxnSpLocks/>
          </p:cNvCxnSpPr>
          <p:nvPr/>
        </p:nvCxnSpPr>
        <p:spPr>
          <a:xfrm flipV="1">
            <a:off x="7266287" y="4273040"/>
            <a:ext cx="55582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4CFD0E9-B925-EE30-2E78-061C74302ECA}"/>
              </a:ext>
            </a:extLst>
          </p:cNvPr>
          <p:cNvCxnSpPr>
            <a:cxnSpLocks/>
          </p:cNvCxnSpPr>
          <p:nvPr/>
        </p:nvCxnSpPr>
        <p:spPr>
          <a:xfrm flipV="1">
            <a:off x="6146368" y="4273040"/>
            <a:ext cx="1675743" cy="4813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Freeform 296">
            <a:extLst>
              <a:ext uri="{FF2B5EF4-FFF2-40B4-BE49-F238E27FC236}">
                <a16:creationId xmlns:a16="http://schemas.microsoft.com/office/drawing/2014/main" id="{AE78D2D8-F142-7125-9648-BB0F1A2F67C1}"/>
              </a:ext>
            </a:extLst>
          </p:cNvPr>
          <p:cNvSpPr/>
          <p:nvPr/>
        </p:nvSpPr>
        <p:spPr>
          <a:xfrm>
            <a:off x="4954599" y="4330714"/>
            <a:ext cx="2888050" cy="1548163"/>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302" name="Oval 301">
            <a:extLst>
              <a:ext uri="{FF2B5EF4-FFF2-40B4-BE49-F238E27FC236}">
                <a16:creationId xmlns:a16="http://schemas.microsoft.com/office/drawing/2014/main" id="{4FF7BF80-E37C-BFFA-08FF-5586E9182427}"/>
              </a:ext>
            </a:extLst>
          </p:cNvPr>
          <p:cNvSpPr/>
          <p:nvPr/>
        </p:nvSpPr>
        <p:spPr>
          <a:xfrm>
            <a:off x="6403555"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3" name="Oval 302">
            <a:extLst>
              <a:ext uri="{FF2B5EF4-FFF2-40B4-BE49-F238E27FC236}">
                <a16:creationId xmlns:a16="http://schemas.microsoft.com/office/drawing/2014/main" id="{A4221DB6-AEA1-C02B-D467-0DAC87EBC4B2}"/>
              </a:ext>
            </a:extLst>
          </p:cNvPr>
          <p:cNvSpPr/>
          <p:nvPr/>
        </p:nvSpPr>
        <p:spPr>
          <a:xfrm>
            <a:off x="5846250"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Oval 303">
            <a:extLst>
              <a:ext uri="{FF2B5EF4-FFF2-40B4-BE49-F238E27FC236}">
                <a16:creationId xmlns:a16="http://schemas.microsoft.com/office/drawing/2014/main" id="{D7A9245B-C63F-5325-B56A-2FD541EA6E1C}"/>
              </a:ext>
            </a:extLst>
          </p:cNvPr>
          <p:cNvSpPr/>
          <p:nvPr/>
        </p:nvSpPr>
        <p:spPr>
          <a:xfrm>
            <a:off x="6262885" y="614507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05" name="Straight Connector 304">
            <a:extLst>
              <a:ext uri="{FF2B5EF4-FFF2-40B4-BE49-F238E27FC236}">
                <a16:creationId xmlns:a16="http://schemas.microsoft.com/office/drawing/2014/main" id="{8D7FE689-C124-8B3A-33AF-54C7835F2043}"/>
              </a:ext>
            </a:extLst>
          </p:cNvPr>
          <p:cNvCxnSpPr>
            <a:cxnSpLocks/>
          </p:cNvCxnSpPr>
          <p:nvPr/>
        </p:nvCxnSpPr>
        <p:spPr>
          <a:xfrm flipH="1">
            <a:off x="5918262" y="6217831"/>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E7DBB1C-FF9F-9DC4-FBE1-F7FB7E4DA3B5}"/>
              </a:ext>
            </a:extLst>
          </p:cNvPr>
          <p:cNvCxnSpPr>
            <a:cxnSpLocks/>
          </p:cNvCxnSpPr>
          <p:nvPr/>
        </p:nvCxnSpPr>
        <p:spPr>
          <a:xfrm>
            <a:off x="6299761" y="6217831"/>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8" name="Freeform 307">
            <a:extLst>
              <a:ext uri="{FF2B5EF4-FFF2-40B4-BE49-F238E27FC236}">
                <a16:creationId xmlns:a16="http://schemas.microsoft.com/office/drawing/2014/main" id="{B0969767-E4EB-83EC-46C8-C76D89DD6D88}"/>
              </a:ext>
            </a:extLst>
          </p:cNvPr>
          <p:cNvSpPr/>
          <p:nvPr/>
        </p:nvSpPr>
        <p:spPr>
          <a:xfrm>
            <a:off x="5882992" y="6224712"/>
            <a:ext cx="518663" cy="467794"/>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311" name="Freeform 310">
            <a:extLst>
              <a:ext uri="{FF2B5EF4-FFF2-40B4-BE49-F238E27FC236}">
                <a16:creationId xmlns:a16="http://schemas.microsoft.com/office/drawing/2014/main" id="{4834DB1D-3C21-801B-07E2-2014A86D69CC}"/>
              </a:ext>
            </a:extLst>
          </p:cNvPr>
          <p:cNvSpPr/>
          <p:nvPr/>
        </p:nvSpPr>
        <p:spPr>
          <a:xfrm>
            <a:off x="7145912" y="4761343"/>
            <a:ext cx="347852" cy="672956"/>
          </a:xfrm>
          <a:custGeom>
            <a:avLst/>
            <a:gdLst>
              <a:gd name="connsiteX0" fmla="*/ 0 w 431642"/>
              <a:gd name="connsiteY0" fmla="*/ 835057 h 835057"/>
              <a:gd name="connsiteX1" fmla="*/ 56795 w 431642"/>
              <a:gd name="connsiteY1" fmla="*/ 585159 h 835057"/>
              <a:gd name="connsiteX2" fmla="*/ 73833 w 431642"/>
              <a:gd name="connsiteY2" fmla="*/ 28568 h 835057"/>
              <a:gd name="connsiteX3" fmla="*/ 431642 w 431642"/>
              <a:gd name="connsiteY3" fmla="*/ 130799 h 835057"/>
            </a:gdLst>
            <a:ahLst/>
            <a:cxnLst>
              <a:cxn ang="0">
                <a:pos x="connsiteX0" y="connsiteY0"/>
              </a:cxn>
              <a:cxn ang="0">
                <a:pos x="connsiteX1" y="connsiteY1"/>
              </a:cxn>
              <a:cxn ang="0">
                <a:pos x="connsiteX2" y="connsiteY2"/>
              </a:cxn>
              <a:cxn ang="0">
                <a:pos x="connsiteX3" y="connsiteY3"/>
              </a:cxn>
            </a:cxnLst>
            <a:rect l="l" t="t" r="r" b="b"/>
            <a:pathLst>
              <a:path w="431642" h="835057">
                <a:moveTo>
                  <a:pt x="0" y="835057"/>
                </a:moveTo>
                <a:cubicBezTo>
                  <a:pt x="22245" y="777315"/>
                  <a:pt x="44490" y="719574"/>
                  <a:pt x="56795" y="585159"/>
                </a:cubicBezTo>
                <a:cubicBezTo>
                  <a:pt x="69100" y="450744"/>
                  <a:pt x="11359" y="104295"/>
                  <a:pt x="73833" y="28568"/>
                </a:cubicBezTo>
                <a:cubicBezTo>
                  <a:pt x="136308" y="-47159"/>
                  <a:pt x="283975" y="41820"/>
                  <a:pt x="431642" y="130799"/>
                </a:cubicBezTo>
              </a:path>
            </a:pathLst>
          </a:custGeom>
          <a:noFill/>
          <a:ln w="31750">
            <a:solidFill>
              <a:schemeClr val="accent1"/>
            </a:solidFill>
            <a:prstDash val="sysDot"/>
            <a:headEnd type="stealth" w="lg" len="lg"/>
            <a:tailEnd type="non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312" name="Freeform 311">
            <a:extLst>
              <a:ext uri="{FF2B5EF4-FFF2-40B4-BE49-F238E27FC236}">
                <a16:creationId xmlns:a16="http://schemas.microsoft.com/office/drawing/2014/main" id="{BC8CFB0A-58A5-73C8-19E9-6AC704E6D803}"/>
              </a:ext>
            </a:extLst>
          </p:cNvPr>
          <p:cNvSpPr/>
          <p:nvPr/>
        </p:nvSpPr>
        <p:spPr>
          <a:xfrm>
            <a:off x="4796464" y="4883715"/>
            <a:ext cx="1726542" cy="828828"/>
          </a:xfrm>
          <a:custGeom>
            <a:avLst/>
            <a:gdLst>
              <a:gd name="connsiteX0" fmla="*/ 0 w 1749287"/>
              <a:gd name="connsiteY0" fmla="*/ 821223 h 821223"/>
              <a:gd name="connsiteX1" fmla="*/ 244219 w 1749287"/>
              <a:gd name="connsiteY1" fmla="*/ 588364 h 821223"/>
              <a:gd name="connsiteX2" fmla="*/ 1363081 w 1749287"/>
              <a:gd name="connsiteY2" fmla="*/ 26093 h 821223"/>
              <a:gd name="connsiteX3" fmla="*/ 1749287 w 1749287"/>
              <a:gd name="connsiteY3" fmla="*/ 145362 h 821223"/>
            </a:gdLst>
            <a:ahLst/>
            <a:cxnLst>
              <a:cxn ang="0">
                <a:pos x="connsiteX0" y="connsiteY0"/>
              </a:cxn>
              <a:cxn ang="0">
                <a:pos x="connsiteX1" y="connsiteY1"/>
              </a:cxn>
              <a:cxn ang="0">
                <a:pos x="connsiteX2" y="connsiteY2"/>
              </a:cxn>
              <a:cxn ang="0">
                <a:pos x="connsiteX3" y="connsiteY3"/>
              </a:cxn>
            </a:cxnLst>
            <a:rect l="l" t="t" r="r" b="b"/>
            <a:pathLst>
              <a:path w="1749287" h="821223">
                <a:moveTo>
                  <a:pt x="0" y="821223"/>
                </a:moveTo>
                <a:cubicBezTo>
                  <a:pt x="8519" y="771054"/>
                  <a:pt x="17039" y="720886"/>
                  <a:pt x="244219" y="588364"/>
                </a:cubicBezTo>
                <a:cubicBezTo>
                  <a:pt x="471399" y="455842"/>
                  <a:pt x="1112236" y="99927"/>
                  <a:pt x="1363081" y="26093"/>
                </a:cubicBezTo>
                <a:cubicBezTo>
                  <a:pt x="1613926" y="-47741"/>
                  <a:pt x="1681606" y="48810"/>
                  <a:pt x="1749287" y="145362"/>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316" name="Oval 315">
            <a:extLst>
              <a:ext uri="{FF2B5EF4-FFF2-40B4-BE49-F238E27FC236}">
                <a16:creationId xmlns:a16="http://schemas.microsoft.com/office/drawing/2014/main" id="{1BBA4084-0EB3-8481-96E6-002D5A255FEF}"/>
              </a:ext>
            </a:extLst>
          </p:cNvPr>
          <p:cNvSpPr/>
          <p:nvPr/>
        </p:nvSpPr>
        <p:spPr>
          <a:xfrm>
            <a:off x="5291588"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8" name="Oval 317">
            <a:extLst>
              <a:ext uri="{FF2B5EF4-FFF2-40B4-BE49-F238E27FC236}">
                <a16:creationId xmlns:a16="http://schemas.microsoft.com/office/drawing/2014/main" id="{36520391-EF05-665A-04F6-4864B259AA84}"/>
              </a:ext>
            </a:extLst>
          </p:cNvPr>
          <p:cNvSpPr/>
          <p:nvPr/>
        </p:nvSpPr>
        <p:spPr>
          <a:xfrm>
            <a:off x="6821524" y="3112246"/>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9" name="Oval 328">
            <a:extLst>
              <a:ext uri="{FF2B5EF4-FFF2-40B4-BE49-F238E27FC236}">
                <a16:creationId xmlns:a16="http://schemas.microsoft.com/office/drawing/2014/main" id="{414E9BEC-3700-F2F3-7CE4-487C3C353A4B}"/>
              </a:ext>
            </a:extLst>
          </p:cNvPr>
          <p:cNvSpPr/>
          <p:nvPr/>
        </p:nvSpPr>
        <p:spPr>
          <a:xfrm>
            <a:off x="7242157"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8" name="Oval 337">
            <a:extLst>
              <a:ext uri="{FF2B5EF4-FFF2-40B4-BE49-F238E27FC236}">
                <a16:creationId xmlns:a16="http://schemas.microsoft.com/office/drawing/2014/main" id="{EEE24BC9-971A-673D-B83C-787B69A2A57A}"/>
              </a:ext>
            </a:extLst>
          </p:cNvPr>
          <p:cNvSpPr/>
          <p:nvPr/>
        </p:nvSpPr>
        <p:spPr>
          <a:xfrm>
            <a:off x="6821523" y="3672219"/>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9" name="Oval 338">
            <a:extLst>
              <a:ext uri="{FF2B5EF4-FFF2-40B4-BE49-F238E27FC236}">
                <a16:creationId xmlns:a16="http://schemas.microsoft.com/office/drawing/2014/main" id="{632AA33C-158B-26B4-9678-61CA3E0B6335}"/>
              </a:ext>
            </a:extLst>
          </p:cNvPr>
          <p:cNvSpPr/>
          <p:nvPr/>
        </p:nvSpPr>
        <p:spPr>
          <a:xfrm>
            <a:off x="5701603" y="366816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40" name="Straight Connector 339">
            <a:extLst>
              <a:ext uri="{FF2B5EF4-FFF2-40B4-BE49-F238E27FC236}">
                <a16:creationId xmlns:a16="http://schemas.microsoft.com/office/drawing/2014/main" id="{66DE3FA6-EC10-C86C-6133-618F4FFA293E}"/>
              </a:ext>
            </a:extLst>
          </p:cNvPr>
          <p:cNvCxnSpPr>
            <a:endCxn id="339" idx="0"/>
          </p:cNvCxnSpPr>
          <p:nvPr/>
        </p:nvCxnSpPr>
        <p:spPr>
          <a:xfrm flipH="1">
            <a:off x="5741933" y="3191405"/>
            <a:ext cx="1119920" cy="476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8DABFCB1-DA90-4366-1ECB-042AF70C3D18}"/>
              </a:ext>
            </a:extLst>
          </p:cNvPr>
          <p:cNvCxnSpPr>
            <a:cxnSpLocks/>
            <a:stCxn id="318" idx="4"/>
          </p:cNvCxnSpPr>
          <p:nvPr/>
        </p:nvCxnSpPr>
        <p:spPr>
          <a:xfrm flipH="1">
            <a:off x="6861853" y="3186700"/>
            <a:ext cx="0"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F4F32121-FEB2-71E0-4B69-185E90B0ACBB}"/>
              </a:ext>
            </a:extLst>
          </p:cNvPr>
          <p:cNvCxnSpPr>
            <a:cxnSpLocks/>
            <a:stCxn id="339" idx="4"/>
            <a:endCxn id="316" idx="7"/>
          </p:cNvCxnSpPr>
          <p:nvPr/>
        </p:nvCxnSpPr>
        <p:spPr>
          <a:xfrm flipH="1">
            <a:off x="5360435" y="3742616"/>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D9D4FDA-ACC5-79F7-6F40-1F8DF09D364B}"/>
              </a:ext>
            </a:extLst>
          </p:cNvPr>
          <p:cNvCxnSpPr>
            <a:cxnSpLocks/>
          </p:cNvCxnSpPr>
          <p:nvPr/>
        </p:nvCxnSpPr>
        <p:spPr>
          <a:xfrm>
            <a:off x="6858841" y="3746247"/>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2" name="Freeform 371">
            <a:extLst>
              <a:ext uri="{FF2B5EF4-FFF2-40B4-BE49-F238E27FC236}">
                <a16:creationId xmlns:a16="http://schemas.microsoft.com/office/drawing/2014/main" id="{693279CA-2B2B-3C90-E56D-4585B329FA1E}"/>
              </a:ext>
            </a:extLst>
          </p:cNvPr>
          <p:cNvSpPr/>
          <p:nvPr/>
        </p:nvSpPr>
        <p:spPr>
          <a:xfrm>
            <a:off x="5396599" y="3235346"/>
            <a:ext cx="1929203" cy="1039797"/>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376" name="Freeform 375">
            <a:extLst>
              <a:ext uri="{FF2B5EF4-FFF2-40B4-BE49-F238E27FC236}">
                <a16:creationId xmlns:a16="http://schemas.microsoft.com/office/drawing/2014/main" id="{EBAA9351-8143-A438-00E9-A6B6F7D607E9}"/>
              </a:ext>
            </a:extLst>
          </p:cNvPr>
          <p:cNvSpPr/>
          <p:nvPr/>
        </p:nvSpPr>
        <p:spPr>
          <a:xfrm>
            <a:off x="5657956" y="3091956"/>
            <a:ext cx="1659028" cy="856369"/>
          </a:xfrm>
          <a:custGeom>
            <a:avLst/>
            <a:gdLst>
              <a:gd name="connsiteX0" fmla="*/ 266411 w 1762058"/>
              <a:gd name="connsiteY0" fmla="*/ 1062651 h 1062651"/>
              <a:gd name="connsiteX1" fmla="*/ 67937 w 1762058"/>
              <a:gd name="connsiteY1" fmla="*/ 594818 h 1062651"/>
              <a:gd name="connsiteX2" fmla="*/ 1294225 w 1762058"/>
              <a:gd name="connsiteY2" fmla="*/ 6484 h 1062651"/>
              <a:gd name="connsiteX3" fmla="*/ 1762058 w 1762058"/>
              <a:gd name="connsiteY3" fmla="*/ 332549 h 1062651"/>
            </a:gdLst>
            <a:ahLst/>
            <a:cxnLst>
              <a:cxn ang="0">
                <a:pos x="connsiteX0" y="connsiteY0"/>
              </a:cxn>
              <a:cxn ang="0">
                <a:pos x="connsiteX1" y="connsiteY1"/>
              </a:cxn>
              <a:cxn ang="0">
                <a:pos x="connsiteX2" y="connsiteY2"/>
              </a:cxn>
              <a:cxn ang="0">
                <a:pos x="connsiteX3" y="connsiteY3"/>
              </a:cxn>
            </a:cxnLst>
            <a:rect l="l" t="t" r="r" b="b"/>
            <a:pathLst>
              <a:path w="1762058" h="1062651">
                <a:moveTo>
                  <a:pt x="266411" y="1062651"/>
                </a:moveTo>
                <a:cubicBezTo>
                  <a:pt x="81523" y="916748"/>
                  <a:pt x="-103365" y="770846"/>
                  <a:pt x="67937" y="594818"/>
                </a:cubicBezTo>
                <a:cubicBezTo>
                  <a:pt x="239239" y="418790"/>
                  <a:pt x="1011872" y="50195"/>
                  <a:pt x="1294225" y="6484"/>
                </a:cubicBezTo>
                <a:cubicBezTo>
                  <a:pt x="1576578" y="-37227"/>
                  <a:pt x="1669318" y="147661"/>
                  <a:pt x="1762058" y="332549"/>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382" name="Oval 381">
            <a:extLst>
              <a:ext uri="{FF2B5EF4-FFF2-40B4-BE49-F238E27FC236}">
                <a16:creationId xmlns:a16="http://schemas.microsoft.com/office/drawing/2014/main" id="{E9626017-EE92-4B6D-0D15-925531942FFE}"/>
              </a:ext>
            </a:extLst>
          </p:cNvPr>
          <p:cNvSpPr/>
          <p:nvPr/>
        </p:nvSpPr>
        <p:spPr>
          <a:xfrm>
            <a:off x="5582410" y="1671998"/>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4" name="Oval 393">
            <a:extLst>
              <a:ext uri="{FF2B5EF4-FFF2-40B4-BE49-F238E27FC236}">
                <a16:creationId xmlns:a16="http://schemas.microsoft.com/office/drawing/2014/main" id="{A4959613-5067-1AC2-3DF0-D0C7D4BAFE35}"/>
              </a:ext>
            </a:extLst>
          </p:cNvPr>
          <p:cNvSpPr/>
          <p:nvPr/>
        </p:nvSpPr>
        <p:spPr>
          <a:xfrm>
            <a:off x="5440429" y="278342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9" name="Oval 398">
            <a:extLst>
              <a:ext uri="{FF2B5EF4-FFF2-40B4-BE49-F238E27FC236}">
                <a16:creationId xmlns:a16="http://schemas.microsoft.com/office/drawing/2014/main" id="{7B358431-74AF-B9F7-CF41-0F777C8AE4B7}"/>
              </a:ext>
            </a:extLst>
          </p:cNvPr>
          <p:cNvSpPr/>
          <p:nvPr/>
        </p:nvSpPr>
        <p:spPr>
          <a:xfrm>
            <a:off x="6693022" y="22279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0" name="Oval 399">
            <a:extLst>
              <a:ext uri="{FF2B5EF4-FFF2-40B4-BE49-F238E27FC236}">
                <a16:creationId xmlns:a16="http://schemas.microsoft.com/office/drawing/2014/main" id="{6A88EC54-FBEA-99E3-F638-7025BB8CFC8A}"/>
              </a:ext>
            </a:extLst>
          </p:cNvPr>
          <p:cNvSpPr/>
          <p:nvPr/>
        </p:nvSpPr>
        <p:spPr>
          <a:xfrm>
            <a:off x="5582410" y="222859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08" name="Straight Connector 407">
            <a:extLst>
              <a:ext uri="{FF2B5EF4-FFF2-40B4-BE49-F238E27FC236}">
                <a16:creationId xmlns:a16="http://schemas.microsoft.com/office/drawing/2014/main" id="{A75D25EC-ED11-E870-684B-5FDD18FA0862}"/>
              </a:ext>
            </a:extLst>
          </p:cNvPr>
          <p:cNvCxnSpPr>
            <a:cxnSpLocks/>
          </p:cNvCxnSpPr>
          <p:nvPr/>
        </p:nvCxnSpPr>
        <p:spPr>
          <a:xfrm flipH="1" flipV="1">
            <a:off x="5622739" y="1743576"/>
            <a:ext cx="1110612" cy="48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864C1491-4C52-D1A5-668B-61D70C63374D}"/>
              </a:ext>
            </a:extLst>
          </p:cNvPr>
          <p:cNvCxnSpPr>
            <a:cxnSpLocks/>
          </p:cNvCxnSpPr>
          <p:nvPr/>
        </p:nvCxnSpPr>
        <p:spPr>
          <a:xfrm flipH="1">
            <a:off x="5613431" y="1743576"/>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BF69A6BD-75EF-F5F2-1C1E-511EC0CBA87E}"/>
              </a:ext>
            </a:extLst>
          </p:cNvPr>
          <p:cNvCxnSpPr>
            <a:cxnSpLocks/>
          </p:cNvCxnSpPr>
          <p:nvPr/>
        </p:nvCxnSpPr>
        <p:spPr>
          <a:xfrm flipH="1">
            <a:off x="5482069" y="2303046"/>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1" name="Freeform 500">
            <a:extLst>
              <a:ext uri="{FF2B5EF4-FFF2-40B4-BE49-F238E27FC236}">
                <a16:creationId xmlns:a16="http://schemas.microsoft.com/office/drawing/2014/main" id="{0770B512-3F7B-B8B4-3BE9-B827F47B5C45}"/>
              </a:ext>
            </a:extLst>
          </p:cNvPr>
          <p:cNvSpPr/>
          <p:nvPr/>
        </p:nvSpPr>
        <p:spPr>
          <a:xfrm>
            <a:off x="5703398" y="1491088"/>
            <a:ext cx="228021" cy="859963"/>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cxnSp>
        <p:nvCxnSpPr>
          <p:cNvPr id="565" name="Straight Arrow Connector 564">
            <a:extLst>
              <a:ext uri="{FF2B5EF4-FFF2-40B4-BE49-F238E27FC236}">
                <a16:creationId xmlns:a16="http://schemas.microsoft.com/office/drawing/2014/main" id="{5449DBDF-9037-438C-55E9-CF278D62F8C3}"/>
              </a:ext>
            </a:extLst>
          </p:cNvPr>
          <p:cNvCxnSpPr>
            <a:cxnSpLocks/>
          </p:cNvCxnSpPr>
          <p:nvPr/>
        </p:nvCxnSpPr>
        <p:spPr>
          <a:xfrm>
            <a:off x="7611481" y="2228015"/>
            <a:ext cx="1152509" cy="958685"/>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567" name="Straight Arrow Connector 566">
            <a:extLst>
              <a:ext uri="{FF2B5EF4-FFF2-40B4-BE49-F238E27FC236}">
                <a16:creationId xmlns:a16="http://schemas.microsoft.com/office/drawing/2014/main" id="{502EAA69-B378-9DFF-E992-7FBFF8358228}"/>
              </a:ext>
            </a:extLst>
          </p:cNvPr>
          <p:cNvCxnSpPr>
            <a:cxnSpLocks/>
          </p:cNvCxnSpPr>
          <p:nvPr/>
        </p:nvCxnSpPr>
        <p:spPr>
          <a:xfrm>
            <a:off x="7965500" y="3871987"/>
            <a:ext cx="798490"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568" name="Straight Arrow Connector 567">
            <a:extLst>
              <a:ext uri="{FF2B5EF4-FFF2-40B4-BE49-F238E27FC236}">
                <a16:creationId xmlns:a16="http://schemas.microsoft.com/office/drawing/2014/main" id="{4C5BE1A6-530D-7D81-3135-972F92B8C774}"/>
              </a:ext>
            </a:extLst>
          </p:cNvPr>
          <p:cNvCxnSpPr>
            <a:cxnSpLocks/>
          </p:cNvCxnSpPr>
          <p:nvPr/>
        </p:nvCxnSpPr>
        <p:spPr>
          <a:xfrm>
            <a:off x="7965500" y="4779093"/>
            <a:ext cx="798490"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569" name="Straight Arrow Connector 568">
            <a:extLst>
              <a:ext uri="{FF2B5EF4-FFF2-40B4-BE49-F238E27FC236}">
                <a16:creationId xmlns:a16="http://schemas.microsoft.com/office/drawing/2014/main" id="{B3D2784A-8C1E-009F-18A3-C2A75D45935C}"/>
              </a:ext>
            </a:extLst>
          </p:cNvPr>
          <p:cNvCxnSpPr>
            <a:cxnSpLocks/>
          </p:cNvCxnSpPr>
          <p:nvPr/>
        </p:nvCxnSpPr>
        <p:spPr>
          <a:xfrm flipV="1">
            <a:off x="7810009" y="5298129"/>
            <a:ext cx="953981" cy="1160231"/>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grpSp>
        <p:nvGrpSpPr>
          <p:cNvPr id="571" name="Group 570">
            <a:extLst>
              <a:ext uri="{FF2B5EF4-FFF2-40B4-BE49-F238E27FC236}">
                <a16:creationId xmlns:a16="http://schemas.microsoft.com/office/drawing/2014/main" id="{5BD631F5-DFCC-F5BC-D5B3-808484194F09}"/>
              </a:ext>
            </a:extLst>
          </p:cNvPr>
          <p:cNvGrpSpPr/>
          <p:nvPr/>
        </p:nvGrpSpPr>
        <p:grpSpPr>
          <a:xfrm>
            <a:off x="8959557" y="3319221"/>
            <a:ext cx="3141016" cy="1649950"/>
            <a:chOff x="8007506" y="1832633"/>
            <a:chExt cx="3926480" cy="2062548"/>
          </a:xfrm>
        </p:grpSpPr>
        <p:pic>
          <p:nvPicPr>
            <p:cNvPr id="572" name="Picture 571">
              <a:extLst>
                <a:ext uri="{FF2B5EF4-FFF2-40B4-BE49-F238E27FC236}">
                  <a16:creationId xmlns:a16="http://schemas.microsoft.com/office/drawing/2014/main" id="{73495452-C510-C7F2-2651-1C1D2B6336FB}"/>
                </a:ext>
              </a:extLst>
            </p:cNvPr>
            <p:cNvPicPr>
              <a:picLocks noChangeAspect="1"/>
            </p:cNvPicPr>
            <p:nvPr/>
          </p:nvPicPr>
          <p:blipFill>
            <a:blip r:embed="rId4"/>
            <a:stretch>
              <a:fillRect/>
            </a:stretch>
          </p:blipFill>
          <p:spPr>
            <a:xfrm>
              <a:off x="8007506" y="1832633"/>
              <a:ext cx="3926480" cy="2062548"/>
            </a:xfrm>
            <a:prstGeom prst="rect">
              <a:avLst/>
            </a:prstGeom>
          </p:spPr>
        </p:pic>
        <p:sp>
          <p:nvSpPr>
            <p:cNvPr id="573" name="TextBox 572">
              <a:extLst>
                <a:ext uri="{FF2B5EF4-FFF2-40B4-BE49-F238E27FC236}">
                  <a16:creationId xmlns:a16="http://schemas.microsoft.com/office/drawing/2014/main" id="{BF8B1CDB-73CA-EABD-7CAF-E51710EE9900}"/>
                </a:ext>
              </a:extLst>
            </p:cNvPr>
            <p:cNvSpPr txBox="1"/>
            <p:nvPr/>
          </p:nvSpPr>
          <p:spPr>
            <a:xfrm>
              <a:off x="8801143" y="3569376"/>
              <a:ext cx="2766769" cy="276999"/>
            </a:xfrm>
            <a:prstGeom prst="rect">
              <a:avLst/>
            </a:prstGeom>
            <a:solidFill>
              <a:schemeClr val="bg1"/>
            </a:solidFill>
            <a:ln w="28575">
              <a:noFill/>
            </a:ln>
          </p:spPr>
          <p:txBody>
            <a:bodyPr wrap="square" lIns="0" tIns="0" rIns="0" bIns="0">
              <a:spAutoFit/>
            </a:bodyPr>
            <a:lstStyle/>
            <a:p>
              <a:r>
                <a:rPr lang="en-US" dirty="0">
                  <a:latin typeface="Gill Sans" panose="020B0502020104020203" pitchFamily="34" charset="-79"/>
                  <a:cs typeface="Gill Sans" panose="020B0502020104020203" pitchFamily="34" charset="-79"/>
                </a:rPr>
                <a:t>Flow Completion Time (FCT)</a:t>
              </a:r>
              <a:endParaRPr lang="en-US" dirty="0"/>
            </a:p>
          </p:txBody>
        </p:sp>
        <p:pic>
          <p:nvPicPr>
            <p:cNvPr id="574" name="Picture 573">
              <a:extLst>
                <a:ext uri="{FF2B5EF4-FFF2-40B4-BE49-F238E27FC236}">
                  <a16:creationId xmlns:a16="http://schemas.microsoft.com/office/drawing/2014/main" id="{B5DF0A4C-761F-6950-236F-B0A054740189}"/>
                </a:ext>
              </a:extLst>
            </p:cNvPr>
            <p:cNvPicPr>
              <a:picLocks noChangeAspect="1"/>
            </p:cNvPicPr>
            <p:nvPr/>
          </p:nvPicPr>
          <p:blipFill>
            <a:blip r:embed="rId5"/>
            <a:stretch>
              <a:fillRect/>
            </a:stretch>
          </p:blipFill>
          <p:spPr>
            <a:xfrm>
              <a:off x="10769951" y="2863907"/>
              <a:ext cx="939800" cy="381000"/>
            </a:xfrm>
            <a:prstGeom prst="rect">
              <a:avLst/>
            </a:prstGeom>
          </p:spPr>
        </p:pic>
      </p:grpSp>
      <p:sp>
        <p:nvSpPr>
          <p:cNvPr id="3" name="Oval 2">
            <a:extLst>
              <a:ext uri="{FF2B5EF4-FFF2-40B4-BE49-F238E27FC236}">
                <a16:creationId xmlns:a16="http://schemas.microsoft.com/office/drawing/2014/main" id="{6DD4F1BC-1165-C82E-E170-EFE44297EEC5}"/>
              </a:ext>
            </a:extLst>
          </p:cNvPr>
          <p:cNvSpPr/>
          <p:nvPr/>
        </p:nvSpPr>
        <p:spPr>
          <a:xfrm>
            <a:off x="6273846" y="27662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 name="Straight Connector 4">
            <a:extLst>
              <a:ext uri="{FF2B5EF4-FFF2-40B4-BE49-F238E27FC236}">
                <a16:creationId xmlns:a16="http://schemas.microsoft.com/office/drawing/2014/main" id="{8810FF2D-785F-B318-5267-EA3E2233AA1F}"/>
              </a:ext>
            </a:extLst>
          </p:cNvPr>
          <p:cNvCxnSpPr>
            <a:cxnSpLocks/>
          </p:cNvCxnSpPr>
          <p:nvPr/>
        </p:nvCxnSpPr>
        <p:spPr>
          <a:xfrm flipH="1">
            <a:off x="6345858" y="2283460"/>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4CD54A6D-6E45-9772-0CC0-8B2898918708}"/>
              </a:ext>
            </a:extLst>
          </p:cNvPr>
          <p:cNvSpPr/>
          <p:nvPr/>
        </p:nvSpPr>
        <p:spPr>
          <a:xfrm>
            <a:off x="5974080" y="5920740"/>
            <a:ext cx="450042" cy="815340"/>
          </a:xfrm>
          <a:custGeom>
            <a:avLst/>
            <a:gdLst>
              <a:gd name="connsiteX0" fmla="*/ 0 w 450042"/>
              <a:gd name="connsiteY0" fmla="*/ 815340 h 815340"/>
              <a:gd name="connsiteX1" fmla="*/ 441960 w 450042"/>
              <a:gd name="connsiteY1" fmla="*/ 289560 h 815340"/>
              <a:gd name="connsiteX2" fmla="*/ 297180 w 450042"/>
              <a:gd name="connsiteY2" fmla="*/ 0 h 815340"/>
              <a:gd name="connsiteX3" fmla="*/ 297180 w 450042"/>
              <a:gd name="connsiteY3" fmla="*/ 0 h 815340"/>
            </a:gdLst>
            <a:ahLst/>
            <a:cxnLst>
              <a:cxn ang="0">
                <a:pos x="connsiteX0" y="connsiteY0"/>
              </a:cxn>
              <a:cxn ang="0">
                <a:pos x="connsiteX1" y="connsiteY1"/>
              </a:cxn>
              <a:cxn ang="0">
                <a:pos x="connsiteX2" y="connsiteY2"/>
              </a:cxn>
              <a:cxn ang="0">
                <a:pos x="connsiteX3" y="connsiteY3"/>
              </a:cxn>
            </a:cxnLst>
            <a:rect l="l" t="t" r="r" b="b"/>
            <a:pathLst>
              <a:path w="450042" h="815340">
                <a:moveTo>
                  <a:pt x="0" y="815340"/>
                </a:moveTo>
                <a:cubicBezTo>
                  <a:pt x="196215" y="620395"/>
                  <a:pt x="392430" y="425450"/>
                  <a:pt x="441960" y="289560"/>
                </a:cubicBezTo>
                <a:cubicBezTo>
                  <a:pt x="491490" y="153670"/>
                  <a:pt x="297180" y="0"/>
                  <a:pt x="297180" y="0"/>
                </a:cubicBezTo>
                <a:lnTo>
                  <a:pt x="297180" y="0"/>
                </a:ln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11" name="Freeform 10">
            <a:extLst>
              <a:ext uri="{FF2B5EF4-FFF2-40B4-BE49-F238E27FC236}">
                <a16:creationId xmlns:a16="http://schemas.microsoft.com/office/drawing/2014/main" id="{16FFB377-498E-85AB-81F6-48F3984DC010}"/>
              </a:ext>
            </a:extLst>
          </p:cNvPr>
          <p:cNvSpPr/>
          <p:nvPr/>
        </p:nvSpPr>
        <p:spPr>
          <a:xfrm>
            <a:off x="6263640" y="2268213"/>
            <a:ext cx="716280" cy="467367"/>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12" name="Freeform 11">
            <a:extLst>
              <a:ext uri="{FF2B5EF4-FFF2-40B4-BE49-F238E27FC236}">
                <a16:creationId xmlns:a16="http://schemas.microsoft.com/office/drawing/2014/main" id="{BD1386FE-A4AE-9D67-0762-3DC70C98C499}"/>
              </a:ext>
            </a:extLst>
          </p:cNvPr>
          <p:cNvSpPr/>
          <p:nvPr/>
        </p:nvSpPr>
        <p:spPr>
          <a:xfrm>
            <a:off x="5403785" y="1608409"/>
            <a:ext cx="1422103" cy="1159930"/>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nvGrpSpPr>
          <p:cNvPr id="15" name="Group 14">
            <a:extLst>
              <a:ext uri="{FF2B5EF4-FFF2-40B4-BE49-F238E27FC236}">
                <a16:creationId xmlns:a16="http://schemas.microsoft.com/office/drawing/2014/main" id="{B052AA48-D80F-1E20-1277-43E885A4A0E5}"/>
              </a:ext>
            </a:extLst>
          </p:cNvPr>
          <p:cNvGrpSpPr/>
          <p:nvPr/>
        </p:nvGrpSpPr>
        <p:grpSpPr>
          <a:xfrm>
            <a:off x="142331" y="2893750"/>
            <a:ext cx="4260449" cy="1744582"/>
            <a:chOff x="142331" y="2893750"/>
            <a:chExt cx="4260449" cy="1744582"/>
          </a:xfrm>
        </p:grpSpPr>
        <p:grpSp>
          <p:nvGrpSpPr>
            <p:cNvPr id="139" name="Group 138">
              <a:extLst>
                <a:ext uri="{FF2B5EF4-FFF2-40B4-BE49-F238E27FC236}">
                  <a16:creationId xmlns:a16="http://schemas.microsoft.com/office/drawing/2014/main" id="{9F01FF5C-127E-5EAB-CFE7-2EA2E00E7364}"/>
                </a:ext>
              </a:extLst>
            </p:cNvPr>
            <p:cNvGrpSpPr/>
            <p:nvPr/>
          </p:nvGrpSpPr>
          <p:grpSpPr>
            <a:xfrm>
              <a:off x="142331" y="2893750"/>
              <a:ext cx="4260449" cy="1744582"/>
              <a:chOff x="0" y="915695"/>
              <a:chExt cx="12192000" cy="4992418"/>
            </a:xfrm>
          </p:grpSpPr>
          <p:sp>
            <p:nvSpPr>
              <p:cNvPr id="140" name="Oval 139">
                <a:extLst>
                  <a:ext uri="{FF2B5EF4-FFF2-40B4-BE49-F238E27FC236}">
                    <a16:creationId xmlns:a16="http://schemas.microsoft.com/office/drawing/2014/main" id="{96DE8EE7-DD6F-0DAE-A093-465FA8F2B674}"/>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2" name="Oval 141">
                <a:extLst>
                  <a:ext uri="{FF2B5EF4-FFF2-40B4-BE49-F238E27FC236}">
                    <a16:creationId xmlns:a16="http://schemas.microsoft.com/office/drawing/2014/main" id="{7831E498-2594-67F1-7B3E-2F5EA76180E9}"/>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 name="Oval 142">
                <a:extLst>
                  <a:ext uri="{FF2B5EF4-FFF2-40B4-BE49-F238E27FC236}">
                    <a16:creationId xmlns:a16="http://schemas.microsoft.com/office/drawing/2014/main" id="{1054EFA6-93F4-CED6-622B-D8BA7BF5510C}"/>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4" name="Oval 143">
                <a:extLst>
                  <a:ext uri="{FF2B5EF4-FFF2-40B4-BE49-F238E27FC236}">
                    <a16:creationId xmlns:a16="http://schemas.microsoft.com/office/drawing/2014/main" id="{FB1076AF-6A32-5192-9795-D9D7BA54A64E}"/>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5" name="Oval 144">
                <a:extLst>
                  <a:ext uri="{FF2B5EF4-FFF2-40B4-BE49-F238E27FC236}">
                    <a16:creationId xmlns:a16="http://schemas.microsoft.com/office/drawing/2014/main" id="{1E962A57-CCA6-BCA2-67FC-635713A89D41}"/>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7" name="Oval 146">
                <a:extLst>
                  <a:ext uri="{FF2B5EF4-FFF2-40B4-BE49-F238E27FC236}">
                    <a16:creationId xmlns:a16="http://schemas.microsoft.com/office/drawing/2014/main" id="{9025AAFC-23DC-E53E-9798-08B5506AC62C}"/>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8" name="Oval 147">
                <a:extLst>
                  <a:ext uri="{FF2B5EF4-FFF2-40B4-BE49-F238E27FC236}">
                    <a16:creationId xmlns:a16="http://schemas.microsoft.com/office/drawing/2014/main" id="{581E4CB1-322D-4632-25C2-10EBEFCC615C}"/>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9" name="Oval 148">
                <a:extLst>
                  <a:ext uri="{FF2B5EF4-FFF2-40B4-BE49-F238E27FC236}">
                    <a16:creationId xmlns:a16="http://schemas.microsoft.com/office/drawing/2014/main" id="{C64AD7D1-5CF8-F90C-DC51-157720FBC0DB}"/>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0" name="Oval 149">
                <a:extLst>
                  <a:ext uri="{FF2B5EF4-FFF2-40B4-BE49-F238E27FC236}">
                    <a16:creationId xmlns:a16="http://schemas.microsoft.com/office/drawing/2014/main" id="{D0E7E8BE-98A1-BEC6-6AF9-7BD6343394F1}"/>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3" name="Oval 152">
                <a:extLst>
                  <a:ext uri="{FF2B5EF4-FFF2-40B4-BE49-F238E27FC236}">
                    <a16:creationId xmlns:a16="http://schemas.microsoft.com/office/drawing/2014/main" id="{D9B9EAF8-B11B-32D4-A8B1-8C68D7C5122E}"/>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4" name="Oval 153">
                <a:extLst>
                  <a:ext uri="{FF2B5EF4-FFF2-40B4-BE49-F238E27FC236}">
                    <a16:creationId xmlns:a16="http://schemas.microsoft.com/office/drawing/2014/main" id="{85DC20BC-5F1A-E562-869B-C91D7639686B}"/>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5" name="Oval 154">
                <a:extLst>
                  <a:ext uri="{FF2B5EF4-FFF2-40B4-BE49-F238E27FC236}">
                    <a16:creationId xmlns:a16="http://schemas.microsoft.com/office/drawing/2014/main" id="{33FC7903-0E76-7B29-C380-15BC93E818AE}"/>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6" name="Oval 155">
                <a:extLst>
                  <a:ext uri="{FF2B5EF4-FFF2-40B4-BE49-F238E27FC236}">
                    <a16:creationId xmlns:a16="http://schemas.microsoft.com/office/drawing/2014/main" id="{FD02EF1E-BD73-C4DF-4431-F30D2558AD05}"/>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7" name="Oval 156">
                <a:extLst>
                  <a:ext uri="{FF2B5EF4-FFF2-40B4-BE49-F238E27FC236}">
                    <a16:creationId xmlns:a16="http://schemas.microsoft.com/office/drawing/2014/main" id="{35314A3B-874A-E6AC-BF10-5FA1C348B42A}"/>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8" name="Oval 157">
                <a:extLst>
                  <a:ext uri="{FF2B5EF4-FFF2-40B4-BE49-F238E27FC236}">
                    <a16:creationId xmlns:a16="http://schemas.microsoft.com/office/drawing/2014/main" id="{121016C2-D453-64C2-7CC9-BD763E4DD635}"/>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9" name="Oval 158">
                <a:extLst>
                  <a:ext uri="{FF2B5EF4-FFF2-40B4-BE49-F238E27FC236}">
                    <a16:creationId xmlns:a16="http://schemas.microsoft.com/office/drawing/2014/main" id="{83275454-15A3-8D25-43E0-51ADA69D27AD}"/>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1" name="Oval 160">
                <a:extLst>
                  <a:ext uri="{FF2B5EF4-FFF2-40B4-BE49-F238E27FC236}">
                    <a16:creationId xmlns:a16="http://schemas.microsoft.com/office/drawing/2014/main" id="{9B0C6995-12A3-5F0C-24E5-6BC78D750C29}"/>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3" name="Oval 162">
                <a:extLst>
                  <a:ext uri="{FF2B5EF4-FFF2-40B4-BE49-F238E27FC236}">
                    <a16:creationId xmlns:a16="http://schemas.microsoft.com/office/drawing/2014/main" id="{79888960-BCB3-2284-6D53-1002DF8BDA42}"/>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4" name="Oval 163">
                <a:extLst>
                  <a:ext uri="{FF2B5EF4-FFF2-40B4-BE49-F238E27FC236}">
                    <a16:creationId xmlns:a16="http://schemas.microsoft.com/office/drawing/2014/main" id="{9E3663F2-7604-2675-9110-795C73B417DD}"/>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5" name="Oval 164">
                <a:extLst>
                  <a:ext uri="{FF2B5EF4-FFF2-40B4-BE49-F238E27FC236}">
                    <a16:creationId xmlns:a16="http://schemas.microsoft.com/office/drawing/2014/main" id="{227B88B3-32CF-00D0-E8C1-3C8340C26C05}"/>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6" name="Oval 165">
                <a:extLst>
                  <a:ext uri="{FF2B5EF4-FFF2-40B4-BE49-F238E27FC236}">
                    <a16:creationId xmlns:a16="http://schemas.microsoft.com/office/drawing/2014/main" id="{B82B1529-D650-CF3C-E347-E1F996D65D2D}"/>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7" name="Oval 166">
                <a:extLst>
                  <a:ext uri="{FF2B5EF4-FFF2-40B4-BE49-F238E27FC236}">
                    <a16:creationId xmlns:a16="http://schemas.microsoft.com/office/drawing/2014/main" id="{87B95CD8-EFA9-91C4-F76C-242D6DEDECEF}"/>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8" name="Oval 167">
                <a:extLst>
                  <a:ext uri="{FF2B5EF4-FFF2-40B4-BE49-F238E27FC236}">
                    <a16:creationId xmlns:a16="http://schemas.microsoft.com/office/drawing/2014/main" id="{938CDDB7-772B-473C-B89E-220EF93CA3CA}"/>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9" name="Oval 168">
                <a:extLst>
                  <a:ext uri="{FF2B5EF4-FFF2-40B4-BE49-F238E27FC236}">
                    <a16:creationId xmlns:a16="http://schemas.microsoft.com/office/drawing/2014/main" id="{7DA7E087-3B2B-F539-F344-38E4C045E2A6}"/>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0" name="Oval 169">
                <a:extLst>
                  <a:ext uri="{FF2B5EF4-FFF2-40B4-BE49-F238E27FC236}">
                    <a16:creationId xmlns:a16="http://schemas.microsoft.com/office/drawing/2014/main" id="{09E5722F-EC4C-DF97-749A-46C49303EF82}"/>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1" name="Oval 170">
                <a:extLst>
                  <a:ext uri="{FF2B5EF4-FFF2-40B4-BE49-F238E27FC236}">
                    <a16:creationId xmlns:a16="http://schemas.microsoft.com/office/drawing/2014/main" id="{BC34FE98-E0A2-7C7B-5D5C-A46314C7D7CB}"/>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73" name="Straight Connector 172">
                <a:extLst>
                  <a:ext uri="{FF2B5EF4-FFF2-40B4-BE49-F238E27FC236}">
                    <a16:creationId xmlns:a16="http://schemas.microsoft.com/office/drawing/2014/main" id="{C3664A20-9CC1-EB01-B089-D4EDA5401CB8}"/>
                  </a:ext>
                </a:extLst>
              </p:cNvPr>
              <p:cNvCxnSpPr>
                <a:cxnSpLocks/>
                <a:endCxn id="171"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6FD2258-0EA1-CF78-7CA8-8DF7567124D9}"/>
                  </a:ext>
                </a:extLst>
              </p:cNvPr>
              <p:cNvCxnSpPr>
                <a:cxnSpLocks/>
                <a:stCxn id="170" idx="0"/>
                <a:endCxn id="142"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B20E27B-1EF2-3756-6E91-3C72E1D253F6}"/>
                  </a:ext>
                </a:extLst>
              </p:cNvPr>
              <p:cNvCxnSpPr>
                <a:cxnSpLocks/>
                <a:stCxn id="145"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277B912-2351-9651-6D26-93CD2FD8E264}"/>
                  </a:ext>
                </a:extLst>
              </p:cNvPr>
              <p:cNvCxnSpPr>
                <a:cxnSpLocks/>
                <a:stCxn id="142" idx="4"/>
                <a:endCxn id="171"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35B998-0F6A-672C-ED67-8B1FF2B5D205}"/>
                  </a:ext>
                </a:extLst>
              </p:cNvPr>
              <p:cNvCxnSpPr>
                <a:cxnSpLocks/>
              </p:cNvCxnSpPr>
              <p:nvPr/>
            </p:nvCxnSpPr>
            <p:spPr>
              <a:xfrm flipH="1">
                <a:off x="7698419" y="2719341"/>
                <a:ext cx="3062797"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AEF8DD7-FBA5-BECB-1098-F36A22FDB9AD}"/>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16806EA-2FCF-8167-2821-6E2C00118B39}"/>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6886FCC-DF78-1CFC-A2B3-42B5301C3E59}"/>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D73F985-D260-94F5-4393-C691B04A4712}"/>
                  </a:ext>
                </a:extLst>
              </p:cNvPr>
              <p:cNvCxnSpPr>
                <a:cxnSpLocks/>
                <a:stCxn id="171" idx="4"/>
                <a:endCxn id="143"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00B3D75-4262-3F67-4795-3D904B7FB54F}"/>
                  </a:ext>
                </a:extLst>
              </p:cNvPr>
              <p:cNvCxnSpPr>
                <a:cxnSpLocks/>
                <a:stCxn id="171" idx="4"/>
                <a:endCxn id="149"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CF0EE99-D724-7C38-EA69-3F95ABC6D1DC}"/>
                  </a:ext>
                </a:extLst>
              </p:cNvPr>
              <p:cNvCxnSpPr>
                <a:cxnSpLocks/>
                <a:stCxn id="171" idx="4"/>
                <a:endCxn id="150"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9706C9B-0889-C621-016F-4ECE000939EA}"/>
                  </a:ext>
                </a:extLst>
              </p:cNvPr>
              <p:cNvCxnSpPr>
                <a:cxnSpLocks/>
                <a:stCxn id="171" idx="4"/>
                <a:endCxn id="167"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2AABE58-78CF-E642-9707-FD4D873AC10C}"/>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D699CE0-DBD0-740A-540E-9706EA1DB0CB}"/>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5DBB8D5-29D2-B5C2-0A1A-A90DEA95D996}"/>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9F00E24-B27B-C873-8908-B620D8A585C4}"/>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2DB52AC-6C44-C985-EF69-D9239B768D62}"/>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BDFBAF0-0AC7-C8F9-6251-61F3DDAACEC4}"/>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86DFCBC-4E74-F523-D38B-E25809F53301}"/>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3CC746C-FFEC-9842-B738-1C8F5694BFF8}"/>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ED86FD0-56E2-22EE-94B7-0F982A9482E6}"/>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CE648A9-6F39-30B9-8800-4AEC1E1F5A36}"/>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EF818E7-929E-EE31-714E-713407C62EED}"/>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17579AF-4305-E6EC-53CB-A130541DB7C2}"/>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F76A9FE-461E-4947-6D5D-0C2ABD80A0CA}"/>
                  </a:ext>
                </a:extLst>
              </p:cNvPr>
              <p:cNvCxnSpPr>
                <a:cxnSpLocks/>
                <a:stCxn id="140" idx="4"/>
                <a:endCxn id="142"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39ED3DD-3E69-08B9-016B-0B681E622F06}"/>
                  </a:ext>
                </a:extLst>
              </p:cNvPr>
              <p:cNvCxnSpPr>
                <a:cxnSpLocks/>
                <a:stCxn id="145" idx="0"/>
                <a:endCxn id="140"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418D077-8A37-F1FC-AF21-F725D8BD6206}"/>
                  </a:ext>
                </a:extLst>
              </p:cNvPr>
              <p:cNvCxnSpPr>
                <a:cxnSpLocks/>
                <a:stCxn id="147" idx="0"/>
                <a:endCxn id="140"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FBC9BD5-5DAE-0028-B975-8095B09C0012}"/>
                  </a:ext>
                </a:extLst>
              </p:cNvPr>
              <p:cNvCxnSpPr>
                <a:cxnSpLocks/>
                <a:stCxn id="148" idx="0"/>
                <a:endCxn id="140"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6BE1D44-45E9-27D1-3A95-1F5D8F466528}"/>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6A78A90-F70E-D37B-FEA6-A436B6B7DC95}"/>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C3F224D-E869-1232-1F1A-E4045447B09E}"/>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9D37968C-2B80-5DA3-5CDE-0317A545CCAB}"/>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Freeform 206">
                <a:extLst>
                  <a:ext uri="{FF2B5EF4-FFF2-40B4-BE49-F238E27FC236}">
                    <a16:creationId xmlns:a16="http://schemas.microsoft.com/office/drawing/2014/main" id="{9FAA0C6F-0373-D871-31C3-6987F989B730}"/>
                  </a:ext>
                </a:extLst>
              </p:cNvPr>
              <p:cNvSpPr/>
              <p:nvPr/>
            </p:nvSpPr>
            <p:spPr>
              <a:xfrm>
                <a:off x="300508" y="2866780"/>
                <a:ext cx="5520744" cy="297555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08" name="Freeform 207">
                <a:extLst>
                  <a:ext uri="{FF2B5EF4-FFF2-40B4-BE49-F238E27FC236}">
                    <a16:creationId xmlns:a16="http://schemas.microsoft.com/office/drawing/2014/main" id="{5257F9DB-D407-D696-60FD-066105451A80}"/>
                  </a:ext>
                </a:extLst>
              </p:cNvPr>
              <p:cNvSpPr/>
              <p:nvPr/>
            </p:nvSpPr>
            <p:spPr>
              <a:xfrm>
                <a:off x="1094704" y="1313645"/>
                <a:ext cx="8264648" cy="4430332"/>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10" name="Freeform 209">
                <a:extLst>
                  <a:ext uri="{FF2B5EF4-FFF2-40B4-BE49-F238E27FC236}">
                    <a16:creationId xmlns:a16="http://schemas.microsoft.com/office/drawing/2014/main" id="{D00F2012-C916-BCB6-174F-60F916F7198F}"/>
                  </a:ext>
                </a:extLst>
              </p:cNvPr>
              <p:cNvSpPr/>
              <p:nvPr/>
            </p:nvSpPr>
            <p:spPr>
              <a:xfrm>
                <a:off x="9674087" y="4333258"/>
                <a:ext cx="1484243" cy="1338672"/>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sp>
          <p:nvSpPr>
            <p:cNvPr id="14" name="Freeform 13">
              <a:extLst>
                <a:ext uri="{FF2B5EF4-FFF2-40B4-BE49-F238E27FC236}">
                  <a16:creationId xmlns:a16="http://schemas.microsoft.com/office/drawing/2014/main" id="{080826FF-D3F9-0EC1-E0A9-551D480FC808}"/>
                </a:ext>
              </a:extLst>
            </p:cNvPr>
            <p:cNvSpPr/>
            <p:nvPr/>
          </p:nvSpPr>
          <p:spPr>
            <a:xfrm>
              <a:off x="2625494" y="3413156"/>
              <a:ext cx="1422103" cy="1159930"/>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sp>
        <p:nvSpPr>
          <p:cNvPr id="2" name="TextBox 1">
            <a:extLst>
              <a:ext uri="{FF2B5EF4-FFF2-40B4-BE49-F238E27FC236}">
                <a16:creationId xmlns:a16="http://schemas.microsoft.com/office/drawing/2014/main" id="{CE4C0082-EA1C-4E1A-1117-D8D193C7AC99}"/>
              </a:ext>
            </a:extLst>
          </p:cNvPr>
          <p:cNvSpPr txBox="1"/>
          <p:nvPr/>
        </p:nvSpPr>
        <p:spPr>
          <a:xfrm>
            <a:off x="278640" y="5161949"/>
            <a:ext cx="4374450" cy="110799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200" b="1" dirty="0"/>
              <a:t>Benefits:</a:t>
            </a:r>
          </a:p>
          <a:p>
            <a:pPr marL="342900" indent="-342900">
              <a:buAutoNum type="arabicPeriod"/>
            </a:pPr>
            <a:r>
              <a:rPr lang="en-US" sz="2200" dirty="0"/>
              <a:t>Path-level sims are easier to learn</a:t>
            </a:r>
          </a:p>
          <a:p>
            <a:pPr marL="342900" indent="-342900">
              <a:buAutoNum type="arabicPeriod"/>
            </a:pPr>
            <a:r>
              <a:rPr lang="en-US" sz="2200" dirty="0"/>
              <a:t>Massive parallelism</a:t>
            </a:r>
          </a:p>
        </p:txBody>
      </p:sp>
    </p:spTree>
    <p:custDataLst>
      <p:tags r:id="rId1"/>
    </p:custDataLst>
    <p:extLst>
      <p:ext uri="{BB962C8B-B14F-4D97-AF65-F5344CB8AC3E}">
        <p14:creationId xmlns:p14="http://schemas.microsoft.com/office/powerpoint/2010/main" val="3266445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842">
        <p159:morph option="byObject"/>
      </p:transition>
    </mc:Choice>
    <mc:Fallback>
      <p:transition spd="slow" advTm="358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p:txBody>
          <a:bodyPr/>
          <a:lstStyle/>
          <a:p>
            <a:r>
              <a:rPr lang="en-US" dirty="0"/>
              <a:t>Is path decomposition accurate?</a:t>
            </a:r>
            <a:endParaRPr lang="en-US" dirty="0">
              <a:solidFill>
                <a:srgbClr val="FF0000"/>
              </a:solidFill>
            </a:endParaRPr>
          </a:p>
        </p:txBody>
      </p:sp>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16</a:t>
            </a:fld>
            <a:endParaRPr lang="en-US"/>
          </a:p>
        </p:txBody>
      </p:sp>
      <p:sp>
        <p:nvSpPr>
          <p:cNvPr id="5" name="Content Placeholder 4">
            <a:extLst>
              <a:ext uri="{FF2B5EF4-FFF2-40B4-BE49-F238E27FC236}">
                <a16:creationId xmlns:a16="http://schemas.microsoft.com/office/drawing/2014/main" id="{74EBB3E4-459E-6291-ACA2-3CFEF5315D91}"/>
              </a:ext>
            </a:extLst>
          </p:cNvPr>
          <p:cNvSpPr>
            <a:spLocks noGrp="1"/>
          </p:cNvSpPr>
          <p:nvPr>
            <p:ph idx="1"/>
          </p:nvPr>
        </p:nvSpPr>
        <p:spPr>
          <a:xfrm>
            <a:off x="752061" y="1470769"/>
            <a:ext cx="10823854" cy="2767072"/>
          </a:xfrm>
        </p:spPr>
        <p:txBody>
          <a:bodyPr>
            <a:normAutofit/>
          </a:bodyPr>
          <a:lstStyle/>
          <a:p>
            <a:pPr marL="0" indent="0">
              <a:buNone/>
            </a:pPr>
            <a:r>
              <a:rPr lang="en-US" sz="2400" u="sng" dirty="0"/>
              <a:t>Experiment</a:t>
            </a:r>
          </a:p>
          <a:p>
            <a:pPr>
              <a:buFont typeface="Wingdings" pitchFamily="2" charset="2"/>
              <a:buChar char="Ø"/>
            </a:pPr>
            <a:r>
              <a:rPr lang="en-US" sz="2400" dirty="0"/>
              <a:t>Three scenarios on a 32-rack 256-host topology with different workloads</a:t>
            </a:r>
          </a:p>
          <a:p>
            <a:pPr>
              <a:buFont typeface="Wingdings" pitchFamily="2" charset="2"/>
              <a:buChar char="Ø"/>
            </a:pPr>
            <a:r>
              <a:rPr lang="en-US" sz="2400" dirty="0"/>
              <a:t>Randomly select 500 paths for each scenario</a:t>
            </a:r>
          </a:p>
          <a:p>
            <a:pPr>
              <a:buFont typeface="Wingdings" pitchFamily="2" charset="2"/>
              <a:buChar char="Ø"/>
            </a:pPr>
            <a:r>
              <a:rPr lang="en-US" sz="2400" dirty="0"/>
              <a:t>Compare the </a:t>
            </a:r>
            <a:r>
              <a:rPr lang="en-US" sz="2400" dirty="0">
                <a:solidFill>
                  <a:srgbClr val="FF0000"/>
                </a:solidFill>
              </a:rPr>
              <a:t>tail latency </a:t>
            </a:r>
            <a:r>
              <a:rPr lang="en-US" sz="2400" dirty="0"/>
              <a:t>(P99 FCT slowdown) of foreground flows for each path</a:t>
            </a:r>
          </a:p>
        </p:txBody>
      </p:sp>
      <p:sp>
        <p:nvSpPr>
          <p:cNvPr id="6" name="Oval 5">
            <a:extLst>
              <a:ext uri="{FF2B5EF4-FFF2-40B4-BE49-F238E27FC236}">
                <a16:creationId xmlns:a16="http://schemas.microsoft.com/office/drawing/2014/main" id="{91CF9B88-FF2E-3292-FD96-8E7BBE1665FF}"/>
              </a:ext>
            </a:extLst>
          </p:cNvPr>
          <p:cNvSpPr/>
          <p:nvPr/>
        </p:nvSpPr>
        <p:spPr>
          <a:xfrm>
            <a:off x="1803114" y="389365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Oval 6">
            <a:extLst>
              <a:ext uri="{FF2B5EF4-FFF2-40B4-BE49-F238E27FC236}">
                <a16:creationId xmlns:a16="http://schemas.microsoft.com/office/drawing/2014/main" id="{BBC0FD6B-0119-9795-A040-62938A7B4182}"/>
              </a:ext>
            </a:extLst>
          </p:cNvPr>
          <p:cNvSpPr/>
          <p:nvPr/>
        </p:nvSpPr>
        <p:spPr>
          <a:xfrm>
            <a:off x="1204504" y="449338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06D05306-3018-F981-227B-58D99BCBD3D8}"/>
              </a:ext>
            </a:extLst>
          </p:cNvPr>
          <p:cNvSpPr/>
          <p:nvPr/>
        </p:nvSpPr>
        <p:spPr>
          <a:xfrm>
            <a:off x="752061"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a:extLst>
              <a:ext uri="{FF2B5EF4-FFF2-40B4-BE49-F238E27FC236}">
                <a16:creationId xmlns:a16="http://schemas.microsoft.com/office/drawing/2014/main" id="{E0013159-B898-66C2-E7FC-16A0714FDB71}"/>
              </a:ext>
            </a:extLst>
          </p:cNvPr>
          <p:cNvSpPr/>
          <p:nvPr/>
        </p:nvSpPr>
        <p:spPr>
          <a:xfrm>
            <a:off x="4210940" y="3890553"/>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Oval 10">
            <a:extLst>
              <a:ext uri="{FF2B5EF4-FFF2-40B4-BE49-F238E27FC236}">
                <a16:creationId xmlns:a16="http://schemas.microsoft.com/office/drawing/2014/main" id="{F3AF5035-0133-3052-C404-6223E9F30CC4}"/>
              </a:ext>
            </a:extLst>
          </p:cNvPr>
          <p:cNvSpPr/>
          <p:nvPr/>
        </p:nvSpPr>
        <p:spPr>
          <a:xfrm>
            <a:off x="2402839" y="449338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a:extLst>
              <a:ext uri="{FF2B5EF4-FFF2-40B4-BE49-F238E27FC236}">
                <a16:creationId xmlns:a16="http://schemas.microsoft.com/office/drawing/2014/main" id="{E70FA4F5-637B-AE66-C9EF-FBE6D15E47DB}"/>
              </a:ext>
            </a:extLst>
          </p:cNvPr>
          <p:cNvSpPr/>
          <p:nvPr/>
        </p:nvSpPr>
        <p:spPr>
          <a:xfrm>
            <a:off x="3611216" y="449338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Oval 12">
            <a:extLst>
              <a:ext uri="{FF2B5EF4-FFF2-40B4-BE49-F238E27FC236}">
                <a16:creationId xmlns:a16="http://schemas.microsoft.com/office/drawing/2014/main" id="{92E780AD-C1F2-92AB-44E5-EA9F87E32294}"/>
              </a:ext>
            </a:extLst>
          </p:cNvPr>
          <p:cNvSpPr/>
          <p:nvPr/>
        </p:nvSpPr>
        <p:spPr>
          <a:xfrm>
            <a:off x="4809550" y="449338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a:extLst>
              <a:ext uri="{FF2B5EF4-FFF2-40B4-BE49-F238E27FC236}">
                <a16:creationId xmlns:a16="http://schemas.microsoft.com/office/drawing/2014/main" id="{8F408C08-3474-908D-A461-3BE9CE28E74C}"/>
              </a:ext>
            </a:extLst>
          </p:cNvPr>
          <p:cNvSpPr/>
          <p:nvPr/>
        </p:nvSpPr>
        <p:spPr>
          <a:xfrm>
            <a:off x="1052723"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a:extLst>
              <a:ext uri="{FF2B5EF4-FFF2-40B4-BE49-F238E27FC236}">
                <a16:creationId xmlns:a16="http://schemas.microsoft.com/office/drawing/2014/main" id="{FCB9A44F-0AF9-CFFA-FE73-A220068A5EB7}"/>
              </a:ext>
            </a:extLst>
          </p:cNvPr>
          <p:cNvSpPr/>
          <p:nvPr/>
        </p:nvSpPr>
        <p:spPr>
          <a:xfrm>
            <a:off x="1353385"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5B50773E-17B1-50A6-8B63-B29027D26CEE}"/>
              </a:ext>
            </a:extLst>
          </p:cNvPr>
          <p:cNvSpPr/>
          <p:nvPr/>
        </p:nvSpPr>
        <p:spPr>
          <a:xfrm>
            <a:off x="5261993"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92F025E8-0BE2-4720-A531-C8872C63B170}"/>
              </a:ext>
            </a:extLst>
          </p:cNvPr>
          <p:cNvSpPr/>
          <p:nvPr/>
        </p:nvSpPr>
        <p:spPr>
          <a:xfrm>
            <a:off x="2556034"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B3D6D418-C38B-C7B6-A6A0-AC1CD44A97E7}"/>
              </a:ext>
            </a:extLst>
          </p:cNvPr>
          <p:cNvSpPr/>
          <p:nvPr/>
        </p:nvSpPr>
        <p:spPr>
          <a:xfrm>
            <a:off x="4059344"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a16="http://schemas.microsoft.com/office/drawing/2014/main" id="{A794BF5A-32B2-26BA-AB73-5AC70EB4BB58}"/>
              </a:ext>
            </a:extLst>
          </p:cNvPr>
          <p:cNvSpPr/>
          <p:nvPr/>
        </p:nvSpPr>
        <p:spPr>
          <a:xfrm>
            <a:off x="4961331"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E1EBCF18-E005-1888-D896-7DA78A4C1B1E}"/>
              </a:ext>
            </a:extLst>
          </p:cNvPr>
          <p:cNvSpPr/>
          <p:nvPr/>
        </p:nvSpPr>
        <p:spPr>
          <a:xfrm>
            <a:off x="4660669"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a:extLst>
              <a:ext uri="{FF2B5EF4-FFF2-40B4-BE49-F238E27FC236}">
                <a16:creationId xmlns:a16="http://schemas.microsoft.com/office/drawing/2014/main" id="{6A099B6B-C759-44BB-3A4B-C89BC608F6D5}"/>
              </a:ext>
            </a:extLst>
          </p:cNvPr>
          <p:cNvSpPr/>
          <p:nvPr/>
        </p:nvSpPr>
        <p:spPr>
          <a:xfrm>
            <a:off x="4360007"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AA8C341E-8C5D-FF12-CF27-727424639B65}"/>
              </a:ext>
            </a:extLst>
          </p:cNvPr>
          <p:cNvSpPr/>
          <p:nvPr/>
        </p:nvSpPr>
        <p:spPr>
          <a:xfrm>
            <a:off x="2856696"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0CEA55E5-43C0-DFBF-017E-A40042EB3A7B}"/>
              </a:ext>
            </a:extLst>
          </p:cNvPr>
          <p:cNvSpPr/>
          <p:nvPr/>
        </p:nvSpPr>
        <p:spPr>
          <a:xfrm>
            <a:off x="3157358"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E55C2250-590A-0DEC-DC16-F96F489495F8}"/>
              </a:ext>
            </a:extLst>
          </p:cNvPr>
          <p:cNvSpPr/>
          <p:nvPr/>
        </p:nvSpPr>
        <p:spPr>
          <a:xfrm>
            <a:off x="3458020"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8199344E-5D73-F079-FB16-79D1A0F65281}"/>
              </a:ext>
            </a:extLst>
          </p:cNvPr>
          <p:cNvSpPr/>
          <p:nvPr/>
        </p:nvSpPr>
        <p:spPr>
          <a:xfrm>
            <a:off x="3758682"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A50C5056-C147-5CCF-473F-2B2D01EFACFB}"/>
              </a:ext>
            </a:extLst>
          </p:cNvPr>
          <p:cNvSpPr/>
          <p:nvPr/>
        </p:nvSpPr>
        <p:spPr>
          <a:xfrm>
            <a:off x="1954710"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98469B96-5CB6-5C8D-B6B1-CA6493A3B136}"/>
              </a:ext>
            </a:extLst>
          </p:cNvPr>
          <p:cNvSpPr/>
          <p:nvPr/>
        </p:nvSpPr>
        <p:spPr>
          <a:xfrm>
            <a:off x="2255372"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24D00C3F-3C34-1590-C855-0EBD132FCA6E}"/>
              </a:ext>
            </a:extLst>
          </p:cNvPr>
          <p:cNvSpPr/>
          <p:nvPr/>
        </p:nvSpPr>
        <p:spPr>
          <a:xfrm>
            <a:off x="1654047" y="569259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EC62E092-F7D0-714B-CFDE-301B255611CB}"/>
              </a:ext>
            </a:extLst>
          </p:cNvPr>
          <p:cNvSpPr/>
          <p:nvPr/>
        </p:nvSpPr>
        <p:spPr>
          <a:xfrm>
            <a:off x="4809550" y="5093205"/>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C5C37F15-787E-8D85-0877-7B48E0AECCC6}"/>
              </a:ext>
            </a:extLst>
          </p:cNvPr>
          <p:cNvSpPr/>
          <p:nvPr/>
        </p:nvSpPr>
        <p:spPr>
          <a:xfrm>
            <a:off x="3611216" y="5093937"/>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6CF7BADB-75A1-A943-514B-204C22747DC1}"/>
              </a:ext>
            </a:extLst>
          </p:cNvPr>
          <p:cNvSpPr/>
          <p:nvPr/>
        </p:nvSpPr>
        <p:spPr>
          <a:xfrm>
            <a:off x="2402839" y="5097583"/>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00EDBF91-8414-96AE-0036-24B06F98611D}"/>
              </a:ext>
            </a:extLst>
          </p:cNvPr>
          <p:cNvSpPr/>
          <p:nvPr/>
        </p:nvSpPr>
        <p:spPr>
          <a:xfrm>
            <a:off x="1194462" y="5093205"/>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3" name="Straight Connector 32">
            <a:extLst>
              <a:ext uri="{FF2B5EF4-FFF2-40B4-BE49-F238E27FC236}">
                <a16:creationId xmlns:a16="http://schemas.microsoft.com/office/drawing/2014/main" id="{EE387345-EC53-9C14-446F-A8D674C4EB83}"/>
              </a:ext>
            </a:extLst>
          </p:cNvPr>
          <p:cNvCxnSpPr>
            <a:endCxn id="32" idx="0"/>
          </p:cNvCxnSpPr>
          <p:nvPr/>
        </p:nvCxnSpPr>
        <p:spPr>
          <a:xfrm flipH="1">
            <a:off x="1237977" y="4578793"/>
            <a:ext cx="1208377" cy="514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09AC6C6-B1CA-92FB-7F50-C76690A9F82E}"/>
              </a:ext>
            </a:extLst>
          </p:cNvPr>
          <p:cNvCxnSpPr>
            <a:cxnSpLocks/>
            <a:stCxn id="31" idx="0"/>
            <a:endCxn id="7" idx="4"/>
          </p:cNvCxnSpPr>
          <p:nvPr/>
        </p:nvCxnSpPr>
        <p:spPr>
          <a:xfrm flipH="1" flipV="1">
            <a:off x="1248019" y="4573716"/>
            <a:ext cx="1198334" cy="52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3C66C7-E863-04E0-E494-C509DF216334}"/>
              </a:ext>
            </a:extLst>
          </p:cNvPr>
          <p:cNvCxnSpPr>
            <a:cxnSpLocks/>
            <a:stCxn id="11" idx="4"/>
          </p:cNvCxnSpPr>
          <p:nvPr/>
        </p:nvCxnSpPr>
        <p:spPr>
          <a:xfrm flipH="1">
            <a:off x="2446354" y="4573716"/>
            <a:ext cx="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B7B585-2FA0-A4F4-513C-1024745E1C6A}"/>
              </a:ext>
            </a:extLst>
          </p:cNvPr>
          <p:cNvCxnSpPr>
            <a:cxnSpLocks/>
            <a:stCxn id="7" idx="4"/>
            <a:endCxn id="32" idx="0"/>
          </p:cNvCxnSpPr>
          <p:nvPr/>
        </p:nvCxnSpPr>
        <p:spPr>
          <a:xfrm flipH="1">
            <a:off x="1237977" y="4573716"/>
            <a:ext cx="10043"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FC25A4-F0FA-A658-0084-EDCF54BB1EDE}"/>
              </a:ext>
            </a:extLst>
          </p:cNvPr>
          <p:cNvCxnSpPr>
            <a:cxnSpLocks/>
          </p:cNvCxnSpPr>
          <p:nvPr/>
        </p:nvCxnSpPr>
        <p:spPr>
          <a:xfrm flipH="1">
            <a:off x="3654730" y="4570613"/>
            <a:ext cx="115482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B136F5-E03B-9099-5177-DB8757D1D750}"/>
              </a:ext>
            </a:extLst>
          </p:cNvPr>
          <p:cNvCxnSpPr>
            <a:cxnSpLocks/>
          </p:cNvCxnSpPr>
          <p:nvPr/>
        </p:nvCxnSpPr>
        <p:spPr>
          <a:xfrm flipH="1" flipV="1">
            <a:off x="3654730" y="4570613"/>
            <a:ext cx="1198334" cy="52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834A99B-8813-D0A2-8B2F-CBAC9989866F}"/>
              </a:ext>
            </a:extLst>
          </p:cNvPr>
          <p:cNvCxnSpPr>
            <a:cxnSpLocks/>
          </p:cNvCxnSpPr>
          <p:nvPr/>
        </p:nvCxnSpPr>
        <p:spPr>
          <a:xfrm flipH="1">
            <a:off x="4853064" y="4570613"/>
            <a:ext cx="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6F7C07-92DA-CFD0-DEB0-5227F63602B6}"/>
              </a:ext>
            </a:extLst>
          </p:cNvPr>
          <p:cNvCxnSpPr>
            <a:cxnSpLocks/>
          </p:cNvCxnSpPr>
          <p:nvPr/>
        </p:nvCxnSpPr>
        <p:spPr>
          <a:xfrm flipH="1">
            <a:off x="3644687" y="4570613"/>
            <a:ext cx="10043"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1F6AB11-D6FE-93BA-0EA4-37C37E38BCC5}"/>
              </a:ext>
            </a:extLst>
          </p:cNvPr>
          <p:cNvCxnSpPr>
            <a:cxnSpLocks/>
            <a:stCxn id="32" idx="4"/>
            <a:endCxn id="9" idx="7"/>
          </p:cNvCxnSpPr>
          <p:nvPr/>
        </p:nvCxnSpPr>
        <p:spPr>
          <a:xfrm flipH="1">
            <a:off x="826346" y="5173541"/>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45F187C-4090-EB6B-5E64-B501B0737973}"/>
              </a:ext>
            </a:extLst>
          </p:cNvPr>
          <p:cNvCxnSpPr>
            <a:cxnSpLocks/>
            <a:stCxn id="32" idx="4"/>
            <a:endCxn id="14" idx="0"/>
          </p:cNvCxnSpPr>
          <p:nvPr/>
        </p:nvCxnSpPr>
        <p:spPr>
          <a:xfrm flipH="1">
            <a:off x="1096238" y="5173541"/>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34DEC5-D710-7D4E-827F-6D40DF1789E9}"/>
              </a:ext>
            </a:extLst>
          </p:cNvPr>
          <p:cNvCxnSpPr>
            <a:cxnSpLocks/>
            <a:stCxn id="32" idx="4"/>
            <a:endCxn id="15" idx="0"/>
          </p:cNvCxnSpPr>
          <p:nvPr/>
        </p:nvCxnSpPr>
        <p:spPr>
          <a:xfrm>
            <a:off x="1237977" y="5173541"/>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E5E257-402D-83EE-B0CB-A9A76BC4C628}"/>
              </a:ext>
            </a:extLst>
          </p:cNvPr>
          <p:cNvCxnSpPr>
            <a:cxnSpLocks/>
            <a:stCxn id="32" idx="4"/>
            <a:endCxn id="28" idx="1"/>
          </p:cNvCxnSpPr>
          <p:nvPr/>
        </p:nvCxnSpPr>
        <p:spPr>
          <a:xfrm>
            <a:off x="1237977" y="5173541"/>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76FA28-50BD-8672-01D2-4EB0D76CC113}"/>
              </a:ext>
            </a:extLst>
          </p:cNvPr>
          <p:cNvCxnSpPr>
            <a:cxnSpLocks/>
          </p:cNvCxnSpPr>
          <p:nvPr/>
        </p:nvCxnSpPr>
        <p:spPr>
          <a:xfrm flipH="1">
            <a:off x="2031473" y="5177458"/>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A2629D-74B7-CCE7-AF59-CF239DA0AE81}"/>
              </a:ext>
            </a:extLst>
          </p:cNvPr>
          <p:cNvCxnSpPr>
            <a:cxnSpLocks/>
          </p:cNvCxnSpPr>
          <p:nvPr/>
        </p:nvCxnSpPr>
        <p:spPr>
          <a:xfrm flipH="1">
            <a:off x="2301366" y="5177458"/>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317908E-BF0F-99E1-F4A4-E72BB9F0BEEC}"/>
              </a:ext>
            </a:extLst>
          </p:cNvPr>
          <p:cNvCxnSpPr>
            <a:cxnSpLocks/>
          </p:cNvCxnSpPr>
          <p:nvPr/>
        </p:nvCxnSpPr>
        <p:spPr>
          <a:xfrm>
            <a:off x="2443104" y="5177458"/>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78B5908-0DDB-C2E9-0BCD-9F39F06C3B27}"/>
              </a:ext>
            </a:extLst>
          </p:cNvPr>
          <p:cNvCxnSpPr>
            <a:cxnSpLocks/>
          </p:cNvCxnSpPr>
          <p:nvPr/>
        </p:nvCxnSpPr>
        <p:spPr>
          <a:xfrm>
            <a:off x="2443104" y="5177458"/>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9E8B26-9BD0-B7AA-9C46-0A581F3D4AB4}"/>
              </a:ext>
            </a:extLst>
          </p:cNvPr>
          <p:cNvCxnSpPr>
            <a:cxnSpLocks/>
          </p:cNvCxnSpPr>
          <p:nvPr/>
        </p:nvCxnSpPr>
        <p:spPr>
          <a:xfrm flipH="1">
            <a:off x="3233056" y="5174272"/>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BE06A5-31DA-45F5-C740-441AC082FBA2}"/>
              </a:ext>
            </a:extLst>
          </p:cNvPr>
          <p:cNvCxnSpPr>
            <a:cxnSpLocks/>
          </p:cNvCxnSpPr>
          <p:nvPr/>
        </p:nvCxnSpPr>
        <p:spPr>
          <a:xfrm flipH="1">
            <a:off x="3502949" y="5174272"/>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94A046B-BC42-8CD8-ED53-9BA940646A86}"/>
              </a:ext>
            </a:extLst>
          </p:cNvPr>
          <p:cNvCxnSpPr>
            <a:cxnSpLocks/>
          </p:cNvCxnSpPr>
          <p:nvPr/>
        </p:nvCxnSpPr>
        <p:spPr>
          <a:xfrm>
            <a:off x="3644687" y="5174272"/>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9FAE57C-4724-5F38-1BB4-BDDBBE43263A}"/>
              </a:ext>
            </a:extLst>
          </p:cNvPr>
          <p:cNvCxnSpPr>
            <a:cxnSpLocks/>
          </p:cNvCxnSpPr>
          <p:nvPr/>
        </p:nvCxnSpPr>
        <p:spPr>
          <a:xfrm>
            <a:off x="3644687" y="5174272"/>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04B5E11-032C-BD7B-C5D0-509FBACE72EE}"/>
              </a:ext>
            </a:extLst>
          </p:cNvPr>
          <p:cNvCxnSpPr>
            <a:cxnSpLocks/>
          </p:cNvCxnSpPr>
          <p:nvPr/>
        </p:nvCxnSpPr>
        <p:spPr>
          <a:xfrm flipH="1">
            <a:off x="4437707" y="5171712"/>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853054-37C8-EA34-1CC3-A1876D64AAEF}"/>
              </a:ext>
            </a:extLst>
          </p:cNvPr>
          <p:cNvCxnSpPr>
            <a:cxnSpLocks/>
          </p:cNvCxnSpPr>
          <p:nvPr/>
        </p:nvCxnSpPr>
        <p:spPr>
          <a:xfrm flipH="1">
            <a:off x="4707599" y="5171712"/>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E24FE9-1CD7-CC13-954F-50C3E903BB79}"/>
              </a:ext>
            </a:extLst>
          </p:cNvPr>
          <p:cNvCxnSpPr>
            <a:cxnSpLocks/>
          </p:cNvCxnSpPr>
          <p:nvPr/>
        </p:nvCxnSpPr>
        <p:spPr>
          <a:xfrm>
            <a:off x="4849338" y="5171712"/>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B765B4-060B-D276-F3B0-12B071BCECAF}"/>
              </a:ext>
            </a:extLst>
          </p:cNvPr>
          <p:cNvCxnSpPr>
            <a:cxnSpLocks/>
          </p:cNvCxnSpPr>
          <p:nvPr/>
        </p:nvCxnSpPr>
        <p:spPr>
          <a:xfrm>
            <a:off x="4849338" y="5171712"/>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233745B-7A50-C25A-9BDF-21F1EF5F8AF2}"/>
              </a:ext>
            </a:extLst>
          </p:cNvPr>
          <p:cNvCxnSpPr>
            <a:cxnSpLocks/>
            <a:stCxn id="6" idx="4"/>
            <a:endCxn id="7" idx="0"/>
          </p:cNvCxnSpPr>
          <p:nvPr/>
        </p:nvCxnSpPr>
        <p:spPr>
          <a:xfrm flipH="1">
            <a:off x="1248019" y="3973991"/>
            <a:ext cx="598610"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989D378-FE7A-2F4C-6EA5-B42348B4CFC9}"/>
              </a:ext>
            </a:extLst>
          </p:cNvPr>
          <p:cNvCxnSpPr>
            <a:cxnSpLocks/>
            <a:stCxn id="11" idx="0"/>
            <a:endCxn id="6" idx="4"/>
          </p:cNvCxnSpPr>
          <p:nvPr/>
        </p:nvCxnSpPr>
        <p:spPr>
          <a:xfrm flipH="1" flipV="1">
            <a:off x="1846629" y="3973991"/>
            <a:ext cx="599725"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B81F7FE-BA8B-DF9E-8B19-CF18C9160F1D}"/>
              </a:ext>
            </a:extLst>
          </p:cNvPr>
          <p:cNvCxnSpPr>
            <a:cxnSpLocks/>
            <a:stCxn id="12" idx="0"/>
            <a:endCxn id="6" idx="4"/>
          </p:cNvCxnSpPr>
          <p:nvPr/>
        </p:nvCxnSpPr>
        <p:spPr>
          <a:xfrm flipH="1" flipV="1">
            <a:off x="1846629" y="3973991"/>
            <a:ext cx="1808102"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5510A1-6291-8C74-E366-894821E994E0}"/>
              </a:ext>
            </a:extLst>
          </p:cNvPr>
          <p:cNvCxnSpPr>
            <a:cxnSpLocks/>
            <a:stCxn id="13" idx="0"/>
            <a:endCxn id="6" idx="4"/>
          </p:cNvCxnSpPr>
          <p:nvPr/>
        </p:nvCxnSpPr>
        <p:spPr>
          <a:xfrm flipH="1" flipV="1">
            <a:off x="1846629" y="3973991"/>
            <a:ext cx="3006436"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CCDADD-A322-ADFF-D60C-EA5DF29E0603}"/>
              </a:ext>
            </a:extLst>
          </p:cNvPr>
          <p:cNvCxnSpPr>
            <a:cxnSpLocks/>
          </p:cNvCxnSpPr>
          <p:nvPr/>
        </p:nvCxnSpPr>
        <p:spPr>
          <a:xfrm>
            <a:off x="4258819" y="3978369"/>
            <a:ext cx="598610"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B488F07-3DBD-DDA9-72D1-199C6E7083E6}"/>
              </a:ext>
            </a:extLst>
          </p:cNvPr>
          <p:cNvCxnSpPr>
            <a:cxnSpLocks/>
          </p:cNvCxnSpPr>
          <p:nvPr/>
        </p:nvCxnSpPr>
        <p:spPr>
          <a:xfrm flipV="1">
            <a:off x="3659094" y="3978369"/>
            <a:ext cx="599725"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0E4FA1-B746-1E5D-390A-5195C1FB5166}"/>
              </a:ext>
            </a:extLst>
          </p:cNvPr>
          <p:cNvCxnSpPr>
            <a:cxnSpLocks/>
          </p:cNvCxnSpPr>
          <p:nvPr/>
        </p:nvCxnSpPr>
        <p:spPr>
          <a:xfrm flipV="1">
            <a:off x="2450717" y="3978369"/>
            <a:ext cx="1808102"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2C476B-895F-FEB3-34D5-E0F5255F98BA}"/>
              </a:ext>
            </a:extLst>
          </p:cNvPr>
          <p:cNvCxnSpPr>
            <a:cxnSpLocks/>
          </p:cNvCxnSpPr>
          <p:nvPr/>
        </p:nvCxnSpPr>
        <p:spPr>
          <a:xfrm flipV="1">
            <a:off x="1252383" y="3978369"/>
            <a:ext cx="3006436"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a:extLst>
              <a:ext uri="{FF2B5EF4-FFF2-40B4-BE49-F238E27FC236}">
                <a16:creationId xmlns:a16="http://schemas.microsoft.com/office/drawing/2014/main" id="{6FF50A23-77AB-2C84-BE93-F5634F2B4B72}"/>
              </a:ext>
            </a:extLst>
          </p:cNvPr>
          <p:cNvSpPr/>
          <p:nvPr/>
        </p:nvSpPr>
        <p:spPr>
          <a:xfrm>
            <a:off x="865367" y="4626204"/>
            <a:ext cx="2081582" cy="112192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6" name="Freeform 65">
            <a:extLst>
              <a:ext uri="{FF2B5EF4-FFF2-40B4-BE49-F238E27FC236}">
                <a16:creationId xmlns:a16="http://schemas.microsoft.com/office/drawing/2014/main" id="{62A8C67D-769E-8C04-6FB6-8A617E0FDEC0}"/>
              </a:ext>
            </a:extLst>
          </p:cNvPr>
          <p:cNvSpPr/>
          <p:nvPr/>
        </p:nvSpPr>
        <p:spPr>
          <a:xfrm>
            <a:off x="1164816" y="4040599"/>
            <a:ext cx="3116164" cy="1670445"/>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8" name="Freeform 67">
            <a:extLst>
              <a:ext uri="{FF2B5EF4-FFF2-40B4-BE49-F238E27FC236}">
                <a16:creationId xmlns:a16="http://schemas.microsoft.com/office/drawing/2014/main" id="{3574D92C-8104-C7D4-5053-09947235FA02}"/>
              </a:ext>
            </a:extLst>
          </p:cNvPr>
          <p:cNvSpPr/>
          <p:nvPr/>
        </p:nvSpPr>
        <p:spPr>
          <a:xfrm>
            <a:off x="4399650" y="5179136"/>
            <a:ext cx="559630" cy="504743"/>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36" name="TextBox 135">
            <a:extLst>
              <a:ext uri="{FF2B5EF4-FFF2-40B4-BE49-F238E27FC236}">
                <a16:creationId xmlns:a16="http://schemas.microsoft.com/office/drawing/2014/main" id="{9AFEB7F7-65A7-CA11-9D51-70E1DC27C5A3}"/>
              </a:ext>
            </a:extLst>
          </p:cNvPr>
          <p:cNvSpPr txBox="1"/>
          <p:nvPr/>
        </p:nvSpPr>
        <p:spPr>
          <a:xfrm>
            <a:off x="2592403" y="5987018"/>
            <a:ext cx="865617" cy="369332"/>
          </a:xfrm>
          <a:prstGeom prst="rect">
            <a:avLst/>
          </a:prstGeom>
          <a:noFill/>
        </p:spPr>
        <p:txBody>
          <a:bodyPr wrap="square">
            <a:spAutoFit/>
          </a:bodyPr>
          <a:lstStyle/>
          <a:p>
            <a:r>
              <a:rPr lang="en-US" sz="1800" dirty="0"/>
              <a:t>[ns-3] </a:t>
            </a:r>
            <a:endParaRPr lang="en-US" dirty="0"/>
          </a:p>
        </p:txBody>
      </p:sp>
      <p:sp>
        <p:nvSpPr>
          <p:cNvPr id="3" name="Freeform 2">
            <a:extLst>
              <a:ext uri="{FF2B5EF4-FFF2-40B4-BE49-F238E27FC236}">
                <a16:creationId xmlns:a16="http://schemas.microsoft.com/office/drawing/2014/main" id="{56EFEE3F-E0B5-0706-7E96-9A125F3F640F}"/>
              </a:ext>
            </a:extLst>
          </p:cNvPr>
          <p:cNvSpPr/>
          <p:nvPr/>
        </p:nvSpPr>
        <p:spPr>
          <a:xfrm>
            <a:off x="3444789" y="4465834"/>
            <a:ext cx="1519871" cy="1239674"/>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nvGrpSpPr>
          <p:cNvPr id="103" name="Group 102">
            <a:extLst>
              <a:ext uri="{FF2B5EF4-FFF2-40B4-BE49-F238E27FC236}">
                <a16:creationId xmlns:a16="http://schemas.microsoft.com/office/drawing/2014/main" id="{B6E8B130-2D61-5836-1FE0-CDBF74F8A44B}"/>
              </a:ext>
            </a:extLst>
          </p:cNvPr>
          <p:cNvGrpSpPr/>
          <p:nvPr/>
        </p:nvGrpSpPr>
        <p:grpSpPr>
          <a:xfrm>
            <a:off x="6502261" y="4381337"/>
            <a:ext cx="4315531" cy="1986925"/>
            <a:chOff x="6502261" y="4381337"/>
            <a:chExt cx="4315531" cy="1986925"/>
          </a:xfrm>
        </p:grpSpPr>
        <p:sp>
          <p:nvSpPr>
            <p:cNvPr id="193" name="TextBox 192">
              <a:extLst>
                <a:ext uri="{FF2B5EF4-FFF2-40B4-BE49-F238E27FC236}">
                  <a16:creationId xmlns:a16="http://schemas.microsoft.com/office/drawing/2014/main" id="{42A7C871-24A8-6131-1F38-D1F185C01979}"/>
                </a:ext>
              </a:extLst>
            </p:cNvPr>
            <p:cNvSpPr txBox="1"/>
            <p:nvPr/>
          </p:nvSpPr>
          <p:spPr>
            <a:xfrm>
              <a:off x="7878422" y="5998930"/>
              <a:ext cx="1253309" cy="369332"/>
            </a:xfrm>
            <a:prstGeom prst="rect">
              <a:avLst/>
            </a:prstGeom>
            <a:noFill/>
          </p:spPr>
          <p:txBody>
            <a:bodyPr wrap="square">
              <a:spAutoFit/>
            </a:bodyPr>
            <a:lstStyle/>
            <a:p>
              <a:r>
                <a:rPr lang="en-US" sz="1800" dirty="0"/>
                <a:t>[ns-3-path] </a:t>
              </a:r>
              <a:endParaRPr lang="en-US" dirty="0"/>
            </a:p>
          </p:txBody>
        </p:sp>
        <p:grpSp>
          <p:nvGrpSpPr>
            <p:cNvPr id="81" name="Group 80">
              <a:extLst>
                <a:ext uri="{FF2B5EF4-FFF2-40B4-BE49-F238E27FC236}">
                  <a16:creationId xmlns:a16="http://schemas.microsoft.com/office/drawing/2014/main" id="{EAD1A20C-A91A-F109-2D4B-404CD5053D64}"/>
                </a:ext>
              </a:extLst>
            </p:cNvPr>
            <p:cNvGrpSpPr/>
            <p:nvPr/>
          </p:nvGrpSpPr>
          <p:grpSpPr>
            <a:xfrm>
              <a:off x="6502261" y="4381337"/>
              <a:ext cx="1576135" cy="1366793"/>
              <a:chOff x="5403785" y="1491088"/>
              <a:chExt cx="1576135" cy="1366793"/>
            </a:xfrm>
          </p:grpSpPr>
          <p:sp>
            <p:nvSpPr>
              <p:cNvPr id="8" name="Oval 7">
                <a:extLst>
                  <a:ext uri="{FF2B5EF4-FFF2-40B4-BE49-F238E27FC236}">
                    <a16:creationId xmlns:a16="http://schemas.microsoft.com/office/drawing/2014/main" id="{73AFD2D4-CE64-7385-428B-04E026D50D23}"/>
                  </a:ext>
                </a:extLst>
              </p:cNvPr>
              <p:cNvSpPr/>
              <p:nvPr/>
            </p:nvSpPr>
            <p:spPr>
              <a:xfrm>
                <a:off x="5582410" y="1671998"/>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Oval 66">
                <a:extLst>
                  <a:ext uri="{FF2B5EF4-FFF2-40B4-BE49-F238E27FC236}">
                    <a16:creationId xmlns:a16="http://schemas.microsoft.com/office/drawing/2014/main" id="{9844B9CB-55D5-7FEC-B468-2CA83E1D9D88}"/>
                  </a:ext>
                </a:extLst>
              </p:cNvPr>
              <p:cNvSpPr/>
              <p:nvPr/>
            </p:nvSpPr>
            <p:spPr>
              <a:xfrm>
                <a:off x="5440429" y="278342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70">
                <a:extLst>
                  <a:ext uri="{FF2B5EF4-FFF2-40B4-BE49-F238E27FC236}">
                    <a16:creationId xmlns:a16="http://schemas.microsoft.com/office/drawing/2014/main" id="{8F59AA55-637F-1FE3-6C65-EF8EDFE75482}"/>
                  </a:ext>
                </a:extLst>
              </p:cNvPr>
              <p:cNvSpPr/>
              <p:nvPr/>
            </p:nvSpPr>
            <p:spPr>
              <a:xfrm>
                <a:off x="6693022" y="22279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71">
                <a:extLst>
                  <a:ext uri="{FF2B5EF4-FFF2-40B4-BE49-F238E27FC236}">
                    <a16:creationId xmlns:a16="http://schemas.microsoft.com/office/drawing/2014/main" id="{E9E5F2D2-3B5D-3998-01F6-004228BE1198}"/>
                  </a:ext>
                </a:extLst>
              </p:cNvPr>
              <p:cNvSpPr/>
              <p:nvPr/>
            </p:nvSpPr>
            <p:spPr>
              <a:xfrm>
                <a:off x="5582410" y="222859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3" name="Straight Connector 72">
                <a:extLst>
                  <a:ext uri="{FF2B5EF4-FFF2-40B4-BE49-F238E27FC236}">
                    <a16:creationId xmlns:a16="http://schemas.microsoft.com/office/drawing/2014/main" id="{E84E7A28-557A-369D-F1D6-58058431B8D5}"/>
                  </a:ext>
                </a:extLst>
              </p:cNvPr>
              <p:cNvCxnSpPr>
                <a:cxnSpLocks/>
              </p:cNvCxnSpPr>
              <p:nvPr/>
            </p:nvCxnSpPr>
            <p:spPr>
              <a:xfrm flipH="1" flipV="1">
                <a:off x="5622739" y="1743576"/>
                <a:ext cx="1110612" cy="48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51CF56-9914-F683-F61C-A4FBFCCBAFDB}"/>
                  </a:ext>
                </a:extLst>
              </p:cNvPr>
              <p:cNvCxnSpPr>
                <a:cxnSpLocks/>
              </p:cNvCxnSpPr>
              <p:nvPr/>
            </p:nvCxnSpPr>
            <p:spPr>
              <a:xfrm flipH="1">
                <a:off x="5613431" y="1743576"/>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FF737C8-BD98-201F-151A-691B44079B38}"/>
                  </a:ext>
                </a:extLst>
              </p:cNvPr>
              <p:cNvCxnSpPr>
                <a:cxnSpLocks/>
              </p:cNvCxnSpPr>
              <p:nvPr/>
            </p:nvCxnSpPr>
            <p:spPr>
              <a:xfrm flipH="1">
                <a:off x="5482069" y="2303046"/>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reeform 75">
                <a:extLst>
                  <a:ext uri="{FF2B5EF4-FFF2-40B4-BE49-F238E27FC236}">
                    <a16:creationId xmlns:a16="http://schemas.microsoft.com/office/drawing/2014/main" id="{68B300E9-C0A5-13A1-7F21-337AC80EBEEE}"/>
                  </a:ext>
                </a:extLst>
              </p:cNvPr>
              <p:cNvSpPr/>
              <p:nvPr/>
            </p:nvSpPr>
            <p:spPr>
              <a:xfrm>
                <a:off x="5703398" y="1491088"/>
                <a:ext cx="228021" cy="859963"/>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sp>
            <p:nvSpPr>
              <p:cNvPr id="77" name="Oval 76">
                <a:extLst>
                  <a:ext uri="{FF2B5EF4-FFF2-40B4-BE49-F238E27FC236}">
                    <a16:creationId xmlns:a16="http://schemas.microsoft.com/office/drawing/2014/main" id="{D88B426A-798A-2A82-FEB6-22A58A4ADF8B}"/>
                  </a:ext>
                </a:extLst>
              </p:cNvPr>
              <p:cNvSpPr/>
              <p:nvPr/>
            </p:nvSpPr>
            <p:spPr>
              <a:xfrm>
                <a:off x="6273846" y="27662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8" name="Straight Connector 77">
                <a:extLst>
                  <a:ext uri="{FF2B5EF4-FFF2-40B4-BE49-F238E27FC236}">
                    <a16:creationId xmlns:a16="http://schemas.microsoft.com/office/drawing/2014/main" id="{523A0CE0-1605-1530-81E1-E887B1240D4D}"/>
                  </a:ext>
                </a:extLst>
              </p:cNvPr>
              <p:cNvCxnSpPr>
                <a:cxnSpLocks/>
              </p:cNvCxnSpPr>
              <p:nvPr/>
            </p:nvCxnSpPr>
            <p:spPr>
              <a:xfrm flipH="1">
                <a:off x="6345858" y="2283460"/>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eeform 78">
                <a:extLst>
                  <a:ext uri="{FF2B5EF4-FFF2-40B4-BE49-F238E27FC236}">
                    <a16:creationId xmlns:a16="http://schemas.microsoft.com/office/drawing/2014/main" id="{9ED14047-55D8-AD25-C946-26578872A836}"/>
                  </a:ext>
                </a:extLst>
              </p:cNvPr>
              <p:cNvSpPr/>
              <p:nvPr/>
            </p:nvSpPr>
            <p:spPr>
              <a:xfrm>
                <a:off x="6263640" y="2268213"/>
                <a:ext cx="716280" cy="467367"/>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80" name="Freeform 79">
                <a:extLst>
                  <a:ext uri="{FF2B5EF4-FFF2-40B4-BE49-F238E27FC236}">
                    <a16:creationId xmlns:a16="http://schemas.microsoft.com/office/drawing/2014/main" id="{232BF2C0-83A2-EFB8-CED0-237F9884E42A}"/>
                  </a:ext>
                </a:extLst>
              </p:cNvPr>
              <p:cNvSpPr/>
              <p:nvPr/>
            </p:nvSpPr>
            <p:spPr>
              <a:xfrm>
                <a:off x="5403785" y="1608409"/>
                <a:ext cx="1422103" cy="1159930"/>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grpSp>
          <p:nvGrpSpPr>
            <p:cNvPr id="93" name="Group 92">
              <a:extLst>
                <a:ext uri="{FF2B5EF4-FFF2-40B4-BE49-F238E27FC236}">
                  <a16:creationId xmlns:a16="http://schemas.microsoft.com/office/drawing/2014/main" id="{7DD60E7C-A995-EFD3-FCAE-36EF5F6C41FD}"/>
                </a:ext>
              </a:extLst>
            </p:cNvPr>
            <p:cNvGrpSpPr/>
            <p:nvPr/>
          </p:nvGrpSpPr>
          <p:grpSpPr>
            <a:xfrm>
              <a:off x="7993741" y="4505690"/>
              <a:ext cx="2034214" cy="1206173"/>
              <a:chOff x="5291588" y="3091956"/>
              <a:chExt cx="2034214" cy="1206173"/>
            </a:xfrm>
          </p:grpSpPr>
          <p:sp>
            <p:nvSpPr>
              <p:cNvPr id="82" name="Oval 81">
                <a:extLst>
                  <a:ext uri="{FF2B5EF4-FFF2-40B4-BE49-F238E27FC236}">
                    <a16:creationId xmlns:a16="http://schemas.microsoft.com/office/drawing/2014/main" id="{E016F922-FAC5-D480-6AE7-568EBC632737}"/>
                  </a:ext>
                </a:extLst>
              </p:cNvPr>
              <p:cNvSpPr/>
              <p:nvPr/>
            </p:nvSpPr>
            <p:spPr>
              <a:xfrm>
                <a:off x="5291588"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Oval 82">
                <a:extLst>
                  <a:ext uri="{FF2B5EF4-FFF2-40B4-BE49-F238E27FC236}">
                    <a16:creationId xmlns:a16="http://schemas.microsoft.com/office/drawing/2014/main" id="{D7C93084-86E9-03C6-7C4C-52A3D421838C}"/>
                  </a:ext>
                </a:extLst>
              </p:cNvPr>
              <p:cNvSpPr/>
              <p:nvPr/>
            </p:nvSpPr>
            <p:spPr>
              <a:xfrm>
                <a:off x="6821524" y="3112246"/>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Oval 83">
                <a:extLst>
                  <a:ext uri="{FF2B5EF4-FFF2-40B4-BE49-F238E27FC236}">
                    <a16:creationId xmlns:a16="http://schemas.microsoft.com/office/drawing/2014/main" id="{B5D8F9C1-3E78-3167-EC39-F8E2BBC5F4CF}"/>
                  </a:ext>
                </a:extLst>
              </p:cNvPr>
              <p:cNvSpPr/>
              <p:nvPr/>
            </p:nvSpPr>
            <p:spPr>
              <a:xfrm>
                <a:off x="7242157"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Oval 84">
                <a:extLst>
                  <a:ext uri="{FF2B5EF4-FFF2-40B4-BE49-F238E27FC236}">
                    <a16:creationId xmlns:a16="http://schemas.microsoft.com/office/drawing/2014/main" id="{87525DFF-1E03-3938-CFA2-36D13B71EE68}"/>
                  </a:ext>
                </a:extLst>
              </p:cNvPr>
              <p:cNvSpPr/>
              <p:nvPr/>
            </p:nvSpPr>
            <p:spPr>
              <a:xfrm>
                <a:off x="6821523" y="3672219"/>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6" name="Oval 85">
                <a:extLst>
                  <a:ext uri="{FF2B5EF4-FFF2-40B4-BE49-F238E27FC236}">
                    <a16:creationId xmlns:a16="http://schemas.microsoft.com/office/drawing/2014/main" id="{6BDDCD4C-6033-CC8E-96B9-AB4E6B253D5F}"/>
                  </a:ext>
                </a:extLst>
              </p:cNvPr>
              <p:cNvSpPr/>
              <p:nvPr/>
            </p:nvSpPr>
            <p:spPr>
              <a:xfrm>
                <a:off x="5701603" y="366816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87" name="Straight Connector 86">
                <a:extLst>
                  <a:ext uri="{FF2B5EF4-FFF2-40B4-BE49-F238E27FC236}">
                    <a16:creationId xmlns:a16="http://schemas.microsoft.com/office/drawing/2014/main" id="{3309BE1C-6B56-6847-F769-6BF841701B8F}"/>
                  </a:ext>
                </a:extLst>
              </p:cNvPr>
              <p:cNvCxnSpPr>
                <a:endCxn id="86" idx="0"/>
              </p:cNvCxnSpPr>
              <p:nvPr/>
            </p:nvCxnSpPr>
            <p:spPr>
              <a:xfrm flipH="1">
                <a:off x="5741933" y="3191405"/>
                <a:ext cx="1119920" cy="476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6206C26-A132-830D-AFE4-5C10A8360AEF}"/>
                  </a:ext>
                </a:extLst>
              </p:cNvPr>
              <p:cNvCxnSpPr>
                <a:cxnSpLocks/>
                <a:stCxn id="83" idx="4"/>
              </p:cNvCxnSpPr>
              <p:nvPr/>
            </p:nvCxnSpPr>
            <p:spPr>
              <a:xfrm flipH="1">
                <a:off x="6861853" y="3186700"/>
                <a:ext cx="0"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AD95C73-7F64-627A-3A0F-F9102AC6623A}"/>
                  </a:ext>
                </a:extLst>
              </p:cNvPr>
              <p:cNvCxnSpPr>
                <a:cxnSpLocks/>
                <a:stCxn id="86" idx="4"/>
                <a:endCxn id="82" idx="7"/>
              </p:cNvCxnSpPr>
              <p:nvPr/>
            </p:nvCxnSpPr>
            <p:spPr>
              <a:xfrm flipH="1">
                <a:off x="5360435" y="3742616"/>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4554E4-043E-3A23-D2AC-449E191FD113}"/>
                  </a:ext>
                </a:extLst>
              </p:cNvPr>
              <p:cNvCxnSpPr>
                <a:cxnSpLocks/>
              </p:cNvCxnSpPr>
              <p:nvPr/>
            </p:nvCxnSpPr>
            <p:spPr>
              <a:xfrm>
                <a:off x="6858841" y="3746247"/>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a:extLst>
                  <a:ext uri="{FF2B5EF4-FFF2-40B4-BE49-F238E27FC236}">
                    <a16:creationId xmlns:a16="http://schemas.microsoft.com/office/drawing/2014/main" id="{306C7B83-80BB-9E7A-780F-C31C3A300003}"/>
                  </a:ext>
                </a:extLst>
              </p:cNvPr>
              <p:cNvSpPr/>
              <p:nvPr/>
            </p:nvSpPr>
            <p:spPr>
              <a:xfrm>
                <a:off x="5396599" y="3235346"/>
                <a:ext cx="1929203" cy="1039797"/>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92" name="Freeform 91">
                <a:extLst>
                  <a:ext uri="{FF2B5EF4-FFF2-40B4-BE49-F238E27FC236}">
                    <a16:creationId xmlns:a16="http://schemas.microsoft.com/office/drawing/2014/main" id="{BC1120B3-C9DA-1C59-223D-4E130D11BB13}"/>
                  </a:ext>
                </a:extLst>
              </p:cNvPr>
              <p:cNvSpPr/>
              <p:nvPr/>
            </p:nvSpPr>
            <p:spPr>
              <a:xfrm>
                <a:off x="5657956" y="3091956"/>
                <a:ext cx="1659028" cy="856369"/>
              </a:xfrm>
              <a:custGeom>
                <a:avLst/>
                <a:gdLst>
                  <a:gd name="connsiteX0" fmla="*/ 266411 w 1762058"/>
                  <a:gd name="connsiteY0" fmla="*/ 1062651 h 1062651"/>
                  <a:gd name="connsiteX1" fmla="*/ 67937 w 1762058"/>
                  <a:gd name="connsiteY1" fmla="*/ 594818 h 1062651"/>
                  <a:gd name="connsiteX2" fmla="*/ 1294225 w 1762058"/>
                  <a:gd name="connsiteY2" fmla="*/ 6484 h 1062651"/>
                  <a:gd name="connsiteX3" fmla="*/ 1762058 w 1762058"/>
                  <a:gd name="connsiteY3" fmla="*/ 332549 h 1062651"/>
                </a:gdLst>
                <a:ahLst/>
                <a:cxnLst>
                  <a:cxn ang="0">
                    <a:pos x="connsiteX0" y="connsiteY0"/>
                  </a:cxn>
                  <a:cxn ang="0">
                    <a:pos x="connsiteX1" y="connsiteY1"/>
                  </a:cxn>
                  <a:cxn ang="0">
                    <a:pos x="connsiteX2" y="connsiteY2"/>
                  </a:cxn>
                  <a:cxn ang="0">
                    <a:pos x="connsiteX3" y="connsiteY3"/>
                  </a:cxn>
                </a:cxnLst>
                <a:rect l="l" t="t" r="r" b="b"/>
                <a:pathLst>
                  <a:path w="1762058" h="1062651">
                    <a:moveTo>
                      <a:pt x="266411" y="1062651"/>
                    </a:moveTo>
                    <a:cubicBezTo>
                      <a:pt x="81523" y="916748"/>
                      <a:pt x="-103365" y="770846"/>
                      <a:pt x="67937" y="594818"/>
                    </a:cubicBezTo>
                    <a:cubicBezTo>
                      <a:pt x="239239" y="418790"/>
                      <a:pt x="1011872" y="50195"/>
                      <a:pt x="1294225" y="6484"/>
                    </a:cubicBezTo>
                    <a:cubicBezTo>
                      <a:pt x="1576578" y="-37227"/>
                      <a:pt x="1669318" y="147661"/>
                      <a:pt x="1762058" y="332549"/>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grpSp>
        <p:grpSp>
          <p:nvGrpSpPr>
            <p:cNvPr id="102" name="Group 101">
              <a:extLst>
                <a:ext uri="{FF2B5EF4-FFF2-40B4-BE49-F238E27FC236}">
                  <a16:creationId xmlns:a16="http://schemas.microsoft.com/office/drawing/2014/main" id="{E08574C3-28DD-E23B-664A-05476D911B3D}"/>
                </a:ext>
              </a:extLst>
            </p:cNvPr>
            <p:cNvGrpSpPr/>
            <p:nvPr/>
          </p:nvGrpSpPr>
          <p:grpSpPr>
            <a:xfrm>
              <a:off x="9462942" y="4786064"/>
              <a:ext cx="1354850" cy="913259"/>
              <a:chOff x="5129364" y="5861780"/>
              <a:chExt cx="1354850" cy="913259"/>
            </a:xfrm>
          </p:grpSpPr>
          <p:sp>
            <p:nvSpPr>
              <p:cNvPr id="94" name="Oval 93">
                <a:extLst>
                  <a:ext uri="{FF2B5EF4-FFF2-40B4-BE49-F238E27FC236}">
                    <a16:creationId xmlns:a16="http://schemas.microsoft.com/office/drawing/2014/main" id="{A9BF3EF1-7555-FBEF-0D6E-7B3D45C2336B}"/>
                  </a:ext>
                </a:extLst>
              </p:cNvPr>
              <p:cNvSpPr/>
              <p:nvPr/>
            </p:nvSpPr>
            <p:spPr>
              <a:xfrm>
                <a:off x="5129364" y="586178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Oval 94">
                <a:extLst>
                  <a:ext uri="{FF2B5EF4-FFF2-40B4-BE49-F238E27FC236}">
                    <a16:creationId xmlns:a16="http://schemas.microsoft.com/office/drawing/2014/main" id="{F6C956A3-3CB8-949B-FDB9-14DAE7D1271D}"/>
                  </a:ext>
                </a:extLst>
              </p:cNvPr>
              <p:cNvSpPr/>
              <p:nvPr/>
            </p:nvSpPr>
            <p:spPr>
              <a:xfrm>
                <a:off x="6403555"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6" name="Oval 95">
                <a:extLst>
                  <a:ext uri="{FF2B5EF4-FFF2-40B4-BE49-F238E27FC236}">
                    <a16:creationId xmlns:a16="http://schemas.microsoft.com/office/drawing/2014/main" id="{BDF368B9-64E8-EFCB-A987-5AC68F622046}"/>
                  </a:ext>
                </a:extLst>
              </p:cNvPr>
              <p:cNvSpPr/>
              <p:nvPr/>
            </p:nvSpPr>
            <p:spPr>
              <a:xfrm>
                <a:off x="5846250"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7" name="Oval 96">
                <a:extLst>
                  <a:ext uri="{FF2B5EF4-FFF2-40B4-BE49-F238E27FC236}">
                    <a16:creationId xmlns:a16="http://schemas.microsoft.com/office/drawing/2014/main" id="{15B66AC3-47F4-B091-B2EF-750D32EDA1D1}"/>
                  </a:ext>
                </a:extLst>
              </p:cNvPr>
              <p:cNvSpPr/>
              <p:nvPr/>
            </p:nvSpPr>
            <p:spPr>
              <a:xfrm>
                <a:off x="6262885" y="614507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98" name="Straight Connector 97">
                <a:extLst>
                  <a:ext uri="{FF2B5EF4-FFF2-40B4-BE49-F238E27FC236}">
                    <a16:creationId xmlns:a16="http://schemas.microsoft.com/office/drawing/2014/main" id="{0F89AF44-3158-A41F-CBD3-B0EDD4C1C49D}"/>
                  </a:ext>
                </a:extLst>
              </p:cNvPr>
              <p:cNvCxnSpPr>
                <a:cxnSpLocks/>
              </p:cNvCxnSpPr>
              <p:nvPr/>
            </p:nvCxnSpPr>
            <p:spPr>
              <a:xfrm flipH="1">
                <a:off x="5918262" y="6217831"/>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39AF8C9-7F05-2BD4-73B9-8E61EBC5B16C}"/>
                  </a:ext>
                </a:extLst>
              </p:cNvPr>
              <p:cNvCxnSpPr>
                <a:cxnSpLocks/>
              </p:cNvCxnSpPr>
              <p:nvPr/>
            </p:nvCxnSpPr>
            <p:spPr>
              <a:xfrm>
                <a:off x="6299761" y="6217831"/>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Freeform 99">
                <a:extLst>
                  <a:ext uri="{FF2B5EF4-FFF2-40B4-BE49-F238E27FC236}">
                    <a16:creationId xmlns:a16="http://schemas.microsoft.com/office/drawing/2014/main" id="{67B7F587-4952-2679-8075-0A6994F73686}"/>
                  </a:ext>
                </a:extLst>
              </p:cNvPr>
              <p:cNvSpPr/>
              <p:nvPr/>
            </p:nvSpPr>
            <p:spPr>
              <a:xfrm>
                <a:off x="5882992" y="6224712"/>
                <a:ext cx="518663" cy="467794"/>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01" name="Freeform 100">
                <a:extLst>
                  <a:ext uri="{FF2B5EF4-FFF2-40B4-BE49-F238E27FC236}">
                    <a16:creationId xmlns:a16="http://schemas.microsoft.com/office/drawing/2014/main" id="{CB4C1090-B00F-E961-FB99-4F49717A2749}"/>
                  </a:ext>
                </a:extLst>
              </p:cNvPr>
              <p:cNvSpPr/>
              <p:nvPr/>
            </p:nvSpPr>
            <p:spPr>
              <a:xfrm>
                <a:off x="5974080" y="5920740"/>
                <a:ext cx="450042" cy="815340"/>
              </a:xfrm>
              <a:custGeom>
                <a:avLst/>
                <a:gdLst>
                  <a:gd name="connsiteX0" fmla="*/ 0 w 450042"/>
                  <a:gd name="connsiteY0" fmla="*/ 815340 h 815340"/>
                  <a:gd name="connsiteX1" fmla="*/ 441960 w 450042"/>
                  <a:gd name="connsiteY1" fmla="*/ 289560 h 815340"/>
                  <a:gd name="connsiteX2" fmla="*/ 297180 w 450042"/>
                  <a:gd name="connsiteY2" fmla="*/ 0 h 815340"/>
                  <a:gd name="connsiteX3" fmla="*/ 297180 w 450042"/>
                  <a:gd name="connsiteY3" fmla="*/ 0 h 815340"/>
                </a:gdLst>
                <a:ahLst/>
                <a:cxnLst>
                  <a:cxn ang="0">
                    <a:pos x="connsiteX0" y="connsiteY0"/>
                  </a:cxn>
                  <a:cxn ang="0">
                    <a:pos x="connsiteX1" y="connsiteY1"/>
                  </a:cxn>
                  <a:cxn ang="0">
                    <a:pos x="connsiteX2" y="connsiteY2"/>
                  </a:cxn>
                  <a:cxn ang="0">
                    <a:pos x="connsiteX3" y="connsiteY3"/>
                  </a:cxn>
                </a:cxnLst>
                <a:rect l="l" t="t" r="r" b="b"/>
                <a:pathLst>
                  <a:path w="450042" h="815340">
                    <a:moveTo>
                      <a:pt x="0" y="815340"/>
                    </a:moveTo>
                    <a:cubicBezTo>
                      <a:pt x="196215" y="620395"/>
                      <a:pt x="392430" y="425450"/>
                      <a:pt x="441960" y="289560"/>
                    </a:cubicBezTo>
                    <a:cubicBezTo>
                      <a:pt x="491490" y="153670"/>
                      <a:pt x="297180" y="0"/>
                      <a:pt x="297180" y="0"/>
                    </a:cubicBezTo>
                    <a:lnTo>
                      <a:pt x="297180" y="0"/>
                    </a:ln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grpSp>
      </p:grpSp>
    </p:spTree>
    <p:custDataLst>
      <p:tags r:id="rId1"/>
    </p:custDataLst>
    <p:extLst>
      <p:ext uri="{BB962C8B-B14F-4D97-AF65-F5344CB8AC3E}">
        <p14:creationId xmlns:p14="http://schemas.microsoft.com/office/powerpoint/2010/main" val="4076401768"/>
      </p:ext>
    </p:extLst>
  </p:cSld>
  <p:clrMapOvr>
    <a:masterClrMapping/>
  </p:clrMapOvr>
  <mc:AlternateContent xmlns:mc="http://schemas.openxmlformats.org/markup-compatibility/2006">
    <mc:Choice xmlns:p159="http://schemas.microsoft.com/office/powerpoint/2015/09/main" Requires="p159">
      <p:transition spd="slow" advTm="49972">
        <p159:morph option="byObject"/>
      </p:transition>
    </mc:Choice>
    <mc:Fallback>
      <p:transition spd="slow" advTm="499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animEffect transition="in" filter="fade">
                                      <p:cBhvr>
                                        <p:cTn id="9" dur="500"/>
                                        <p:tgtEl>
                                          <p:spTgt spid="10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p:txBody>
          <a:bodyPr/>
          <a:lstStyle/>
          <a:p>
            <a:r>
              <a:rPr lang="en-US" dirty="0"/>
              <a:t>Path-level sim is </a:t>
            </a:r>
            <a:r>
              <a:rPr lang="en-US" dirty="0">
                <a:solidFill>
                  <a:srgbClr val="00882A"/>
                </a:solidFill>
              </a:rPr>
              <a:t>accurate</a:t>
            </a:r>
            <a:r>
              <a:rPr lang="en-US" dirty="0"/>
              <a:t> but still </a:t>
            </a:r>
            <a:r>
              <a:rPr lang="en-US" dirty="0">
                <a:solidFill>
                  <a:srgbClr val="FF0000"/>
                </a:solidFill>
              </a:rPr>
              <a:t>slow</a:t>
            </a:r>
          </a:p>
        </p:txBody>
      </p:sp>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17</a:t>
            </a:fld>
            <a:endParaRPr lang="en-US"/>
          </a:p>
        </p:txBody>
      </p:sp>
      <p:graphicFrame>
        <p:nvGraphicFramePr>
          <p:cNvPr id="3" name="Table 2">
            <a:extLst>
              <a:ext uri="{FF2B5EF4-FFF2-40B4-BE49-F238E27FC236}">
                <a16:creationId xmlns:a16="http://schemas.microsoft.com/office/drawing/2014/main" id="{CFE282A6-FCE5-EB22-B8AD-26E5C934E457}"/>
              </a:ext>
            </a:extLst>
          </p:cNvPr>
          <p:cNvGraphicFramePr>
            <a:graphicFrameLocks noGrp="1"/>
          </p:cNvGraphicFramePr>
          <p:nvPr/>
        </p:nvGraphicFramePr>
        <p:xfrm>
          <a:off x="6255198" y="4493381"/>
          <a:ext cx="4505865" cy="1753173"/>
        </p:xfrm>
        <a:graphic>
          <a:graphicData uri="http://schemas.openxmlformats.org/drawingml/2006/table">
            <a:tbl>
              <a:tblPr firstRow="1" bandRow="1">
                <a:tableStyleId>{5C22544A-7EE6-4342-B048-85BDC9FD1C3A}</a:tableStyleId>
              </a:tblPr>
              <a:tblGrid>
                <a:gridCol w="1134318">
                  <a:extLst>
                    <a:ext uri="{9D8B030D-6E8A-4147-A177-3AD203B41FA5}">
                      <a16:colId xmlns:a16="http://schemas.microsoft.com/office/drawing/2014/main" val="1526467526"/>
                    </a:ext>
                  </a:extLst>
                </a:gridCol>
                <a:gridCol w="2199190">
                  <a:extLst>
                    <a:ext uri="{9D8B030D-6E8A-4147-A177-3AD203B41FA5}">
                      <a16:colId xmlns:a16="http://schemas.microsoft.com/office/drawing/2014/main" val="1724605899"/>
                    </a:ext>
                  </a:extLst>
                </a:gridCol>
                <a:gridCol w="1172357">
                  <a:extLst>
                    <a:ext uri="{9D8B030D-6E8A-4147-A177-3AD203B41FA5}">
                      <a16:colId xmlns:a16="http://schemas.microsoft.com/office/drawing/2014/main" val="2959377538"/>
                    </a:ext>
                  </a:extLst>
                </a:gridCol>
              </a:tblGrid>
              <a:tr h="0">
                <a:tc>
                  <a:txBody>
                    <a:bodyPr/>
                    <a:lstStyle/>
                    <a:p>
                      <a:pPr algn="ctr"/>
                      <a:r>
                        <a:rPr lang="en-US" dirty="0"/>
                        <a:t>Scenario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Median relative estimation error</a:t>
                      </a:r>
                    </a:p>
                  </a:txBody>
                  <a:tcPr/>
                </a:tc>
                <a:tc>
                  <a:txBody>
                    <a:bodyPr/>
                    <a:lstStyle/>
                    <a:p>
                      <a:pPr algn="ctr"/>
                      <a:r>
                        <a:rPr lang="en-US" dirty="0"/>
                        <a:t>Overall speedup</a:t>
                      </a:r>
                    </a:p>
                  </a:txBody>
                  <a:tcPr/>
                </a:tc>
                <a:extLst>
                  <a:ext uri="{0D108BD9-81ED-4DB2-BD59-A6C34878D82A}">
                    <a16:rowId xmlns:a16="http://schemas.microsoft.com/office/drawing/2014/main" val="2373308977"/>
                  </a:ext>
                </a:extLst>
              </a:tr>
              <a:tr h="371031">
                <a:tc>
                  <a:txBody>
                    <a:bodyPr/>
                    <a:lstStyle/>
                    <a:p>
                      <a:pPr algn="ctr"/>
                      <a:r>
                        <a:rPr lang="en-US" dirty="0"/>
                        <a:t>1</a:t>
                      </a:r>
                    </a:p>
                  </a:txBody>
                  <a:tcPr/>
                </a:tc>
                <a:tc>
                  <a:txBody>
                    <a:bodyPr/>
                    <a:lstStyle/>
                    <a:p>
                      <a:pPr algn="ctr"/>
                      <a:r>
                        <a:rPr lang="en-US" dirty="0"/>
                        <a:t>-0.83%</a:t>
                      </a:r>
                    </a:p>
                  </a:txBody>
                  <a:tcPr/>
                </a:tc>
                <a:tc>
                  <a:txBody>
                    <a:bodyPr/>
                    <a:lstStyle/>
                    <a:p>
                      <a:pPr algn="ctr"/>
                      <a:r>
                        <a:rPr lang="en-US" dirty="0"/>
                        <a:t>3.6X</a:t>
                      </a:r>
                    </a:p>
                  </a:txBody>
                  <a:tcPr/>
                </a:tc>
                <a:extLst>
                  <a:ext uri="{0D108BD9-81ED-4DB2-BD59-A6C34878D82A}">
                    <a16:rowId xmlns:a16="http://schemas.microsoft.com/office/drawing/2014/main" val="659675381"/>
                  </a:ext>
                </a:extLst>
              </a:tr>
              <a:tr h="371031">
                <a:tc>
                  <a:txBody>
                    <a:bodyPr/>
                    <a:lstStyle/>
                    <a:p>
                      <a:pPr algn="ctr"/>
                      <a:r>
                        <a:rPr lang="en-US" dirty="0"/>
                        <a:t>2</a:t>
                      </a:r>
                    </a:p>
                  </a:txBody>
                  <a:tcPr/>
                </a:tc>
                <a:tc>
                  <a:txBody>
                    <a:bodyPr/>
                    <a:lstStyle/>
                    <a:p>
                      <a:pPr algn="ctr"/>
                      <a:r>
                        <a:rPr lang="en-US" dirty="0"/>
                        <a:t>-2.13%</a:t>
                      </a:r>
                    </a:p>
                  </a:txBody>
                  <a:tcPr/>
                </a:tc>
                <a:tc>
                  <a:txBody>
                    <a:bodyPr/>
                    <a:lstStyle/>
                    <a:p>
                      <a:pPr algn="ctr"/>
                      <a:r>
                        <a:rPr lang="en-US" dirty="0"/>
                        <a:t>5.4X</a:t>
                      </a:r>
                    </a:p>
                  </a:txBody>
                  <a:tcPr/>
                </a:tc>
                <a:extLst>
                  <a:ext uri="{0D108BD9-81ED-4DB2-BD59-A6C34878D82A}">
                    <a16:rowId xmlns:a16="http://schemas.microsoft.com/office/drawing/2014/main" val="2183055520"/>
                  </a:ext>
                </a:extLst>
              </a:tr>
              <a:tr h="371031">
                <a:tc>
                  <a:txBody>
                    <a:bodyPr/>
                    <a:lstStyle/>
                    <a:p>
                      <a:pPr algn="ctr"/>
                      <a:r>
                        <a:rPr lang="en-US" dirty="0"/>
                        <a:t>3</a:t>
                      </a:r>
                    </a:p>
                  </a:txBody>
                  <a:tcPr/>
                </a:tc>
                <a:tc>
                  <a:txBody>
                    <a:bodyPr/>
                    <a:lstStyle/>
                    <a:p>
                      <a:pPr algn="ctr"/>
                      <a:r>
                        <a:rPr lang="en-US" dirty="0"/>
                        <a:t>-5.91%</a:t>
                      </a:r>
                    </a:p>
                  </a:txBody>
                  <a:tcPr/>
                </a:tc>
                <a:tc>
                  <a:txBody>
                    <a:bodyPr/>
                    <a:lstStyle/>
                    <a:p>
                      <a:pPr algn="ctr"/>
                      <a:r>
                        <a:rPr lang="en-US" dirty="0"/>
                        <a:t>14.2X</a:t>
                      </a:r>
                    </a:p>
                  </a:txBody>
                  <a:tcPr/>
                </a:tc>
                <a:extLst>
                  <a:ext uri="{0D108BD9-81ED-4DB2-BD59-A6C34878D82A}">
                    <a16:rowId xmlns:a16="http://schemas.microsoft.com/office/drawing/2014/main" val="2346913128"/>
                  </a:ext>
                </a:extLst>
              </a:tr>
            </a:tbl>
          </a:graphicData>
        </a:graphic>
      </p:graphicFrame>
      <p:sp>
        <p:nvSpPr>
          <p:cNvPr id="6" name="Oval 5">
            <a:extLst>
              <a:ext uri="{FF2B5EF4-FFF2-40B4-BE49-F238E27FC236}">
                <a16:creationId xmlns:a16="http://schemas.microsoft.com/office/drawing/2014/main" id="{6D6DB8E8-BF53-9D7E-8B25-E7EA575D1B85}"/>
              </a:ext>
            </a:extLst>
          </p:cNvPr>
          <p:cNvSpPr/>
          <p:nvPr/>
        </p:nvSpPr>
        <p:spPr>
          <a:xfrm>
            <a:off x="1803114" y="163628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Oval 6">
            <a:extLst>
              <a:ext uri="{FF2B5EF4-FFF2-40B4-BE49-F238E27FC236}">
                <a16:creationId xmlns:a16="http://schemas.microsoft.com/office/drawing/2014/main" id="{D2440CB1-259D-01FD-1049-7A1FB2D019DC}"/>
              </a:ext>
            </a:extLst>
          </p:cNvPr>
          <p:cNvSpPr/>
          <p:nvPr/>
        </p:nvSpPr>
        <p:spPr>
          <a:xfrm>
            <a:off x="1204504" y="223601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2F0C6804-F61C-079F-4E8F-6738ED303589}"/>
              </a:ext>
            </a:extLst>
          </p:cNvPr>
          <p:cNvSpPr/>
          <p:nvPr/>
        </p:nvSpPr>
        <p:spPr>
          <a:xfrm>
            <a:off x="752061"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a:extLst>
              <a:ext uri="{FF2B5EF4-FFF2-40B4-BE49-F238E27FC236}">
                <a16:creationId xmlns:a16="http://schemas.microsoft.com/office/drawing/2014/main" id="{2AF788EF-D4AB-4C62-CE70-C8C52E99D691}"/>
              </a:ext>
            </a:extLst>
          </p:cNvPr>
          <p:cNvSpPr/>
          <p:nvPr/>
        </p:nvSpPr>
        <p:spPr>
          <a:xfrm>
            <a:off x="4210940" y="1633183"/>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Oval 10">
            <a:extLst>
              <a:ext uri="{FF2B5EF4-FFF2-40B4-BE49-F238E27FC236}">
                <a16:creationId xmlns:a16="http://schemas.microsoft.com/office/drawing/2014/main" id="{BB3A15C7-EA6C-5436-136B-BFF21D201135}"/>
              </a:ext>
            </a:extLst>
          </p:cNvPr>
          <p:cNvSpPr/>
          <p:nvPr/>
        </p:nvSpPr>
        <p:spPr>
          <a:xfrm>
            <a:off x="2402839" y="223601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a:extLst>
              <a:ext uri="{FF2B5EF4-FFF2-40B4-BE49-F238E27FC236}">
                <a16:creationId xmlns:a16="http://schemas.microsoft.com/office/drawing/2014/main" id="{79F34761-C130-C75E-D7C8-56E5194F3C93}"/>
              </a:ext>
            </a:extLst>
          </p:cNvPr>
          <p:cNvSpPr/>
          <p:nvPr/>
        </p:nvSpPr>
        <p:spPr>
          <a:xfrm>
            <a:off x="3611216" y="223601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Oval 12">
            <a:extLst>
              <a:ext uri="{FF2B5EF4-FFF2-40B4-BE49-F238E27FC236}">
                <a16:creationId xmlns:a16="http://schemas.microsoft.com/office/drawing/2014/main" id="{73204554-878F-570A-AEC9-7B5CBA4FFEAB}"/>
              </a:ext>
            </a:extLst>
          </p:cNvPr>
          <p:cNvSpPr/>
          <p:nvPr/>
        </p:nvSpPr>
        <p:spPr>
          <a:xfrm>
            <a:off x="4809550" y="2236011"/>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a:extLst>
              <a:ext uri="{FF2B5EF4-FFF2-40B4-BE49-F238E27FC236}">
                <a16:creationId xmlns:a16="http://schemas.microsoft.com/office/drawing/2014/main" id="{E62A6903-DCE8-B0D5-2D11-B00F63832598}"/>
              </a:ext>
            </a:extLst>
          </p:cNvPr>
          <p:cNvSpPr/>
          <p:nvPr/>
        </p:nvSpPr>
        <p:spPr>
          <a:xfrm>
            <a:off x="1052723"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a:extLst>
              <a:ext uri="{FF2B5EF4-FFF2-40B4-BE49-F238E27FC236}">
                <a16:creationId xmlns:a16="http://schemas.microsoft.com/office/drawing/2014/main" id="{008C556C-FC5F-00A9-F5A3-93283C7D52E7}"/>
              </a:ext>
            </a:extLst>
          </p:cNvPr>
          <p:cNvSpPr/>
          <p:nvPr/>
        </p:nvSpPr>
        <p:spPr>
          <a:xfrm>
            <a:off x="1353385"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77E2B585-2964-FA9E-FEFA-F8CF3A241B72}"/>
              </a:ext>
            </a:extLst>
          </p:cNvPr>
          <p:cNvSpPr/>
          <p:nvPr/>
        </p:nvSpPr>
        <p:spPr>
          <a:xfrm>
            <a:off x="5261993"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A1F3557A-5ACB-F6DF-C7E4-FCC5873CD525}"/>
              </a:ext>
            </a:extLst>
          </p:cNvPr>
          <p:cNvSpPr/>
          <p:nvPr/>
        </p:nvSpPr>
        <p:spPr>
          <a:xfrm>
            <a:off x="2556034"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7D9F050A-91B3-C4C6-BD9A-33918F7925DF}"/>
              </a:ext>
            </a:extLst>
          </p:cNvPr>
          <p:cNvSpPr/>
          <p:nvPr/>
        </p:nvSpPr>
        <p:spPr>
          <a:xfrm>
            <a:off x="4059344"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a16="http://schemas.microsoft.com/office/drawing/2014/main" id="{69DC0817-82D1-28B0-1A48-3A4C2D8EB9BD}"/>
              </a:ext>
            </a:extLst>
          </p:cNvPr>
          <p:cNvSpPr/>
          <p:nvPr/>
        </p:nvSpPr>
        <p:spPr>
          <a:xfrm>
            <a:off x="4961331"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A323C9E2-7F5F-E11C-DFFE-8129BA60B916}"/>
              </a:ext>
            </a:extLst>
          </p:cNvPr>
          <p:cNvSpPr/>
          <p:nvPr/>
        </p:nvSpPr>
        <p:spPr>
          <a:xfrm>
            <a:off x="4660669"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a:extLst>
              <a:ext uri="{FF2B5EF4-FFF2-40B4-BE49-F238E27FC236}">
                <a16:creationId xmlns:a16="http://schemas.microsoft.com/office/drawing/2014/main" id="{6F489B41-7A35-14F4-37E7-2261AD0B79B9}"/>
              </a:ext>
            </a:extLst>
          </p:cNvPr>
          <p:cNvSpPr/>
          <p:nvPr/>
        </p:nvSpPr>
        <p:spPr>
          <a:xfrm>
            <a:off x="4360007"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967F07E5-FE01-C2AC-5C31-71114FD978D2}"/>
              </a:ext>
            </a:extLst>
          </p:cNvPr>
          <p:cNvSpPr/>
          <p:nvPr/>
        </p:nvSpPr>
        <p:spPr>
          <a:xfrm>
            <a:off x="2856696"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8636C85C-D71B-6E34-28A6-F2218A0E23B1}"/>
              </a:ext>
            </a:extLst>
          </p:cNvPr>
          <p:cNvSpPr/>
          <p:nvPr/>
        </p:nvSpPr>
        <p:spPr>
          <a:xfrm>
            <a:off x="3157358"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A2A1FAD9-C5EF-ADD5-DC1D-B457DCC3CB5F}"/>
              </a:ext>
            </a:extLst>
          </p:cNvPr>
          <p:cNvSpPr/>
          <p:nvPr/>
        </p:nvSpPr>
        <p:spPr>
          <a:xfrm>
            <a:off x="3458020"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F4B7E153-07F6-6140-B929-3EC7A0BAC828}"/>
              </a:ext>
            </a:extLst>
          </p:cNvPr>
          <p:cNvSpPr/>
          <p:nvPr/>
        </p:nvSpPr>
        <p:spPr>
          <a:xfrm>
            <a:off x="3758682"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CEAFAC7D-269E-C0B4-3E98-512396CFFC3E}"/>
              </a:ext>
            </a:extLst>
          </p:cNvPr>
          <p:cNvSpPr/>
          <p:nvPr/>
        </p:nvSpPr>
        <p:spPr>
          <a:xfrm>
            <a:off x="1954710"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2B7D6884-1DA1-FD24-CCAB-39C9A70AB958}"/>
              </a:ext>
            </a:extLst>
          </p:cNvPr>
          <p:cNvSpPr/>
          <p:nvPr/>
        </p:nvSpPr>
        <p:spPr>
          <a:xfrm>
            <a:off x="2255372"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8DCBC244-AE57-FA9C-6150-BCB57C098559}"/>
              </a:ext>
            </a:extLst>
          </p:cNvPr>
          <p:cNvSpPr/>
          <p:nvPr/>
        </p:nvSpPr>
        <p:spPr>
          <a:xfrm>
            <a:off x="1654047" y="3435226"/>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33AC09DA-C6D6-57BA-78C7-C4B51B6B0DBB}"/>
              </a:ext>
            </a:extLst>
          </p:cNvPr>
          <p:cNvSpPr/>
          <p:nvPr/>
        </p:nvSpPr>
        <p:spPr>
          <a:xfrm>
            <a:off x="4809550" y="2835835"/>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9263A797-B343-9B66-0034-1B8A416C0617}"/>
              </a:ext>
            </a:extLst>
          </p:cNvPr>
          <p:cNvSpPr/>
          <p:nvPr/>
        </p:nvSpPr>
        <p:spPr>
          <a:xfrm>
            <a:off x="3611216" y="2836567"/>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BB32BEFD-3980-848B-88DF-E7F457AA1A63}"/>
              </a:ext>
            </a:extLst>
          </p:cNvPr>
          <p:cNvSpPr/>
          <p:nvPr/>
        </p:nvSpPr>
        <p:spPr>
          <a:xfrm>
            <a:off x="2402839" y="2840213"/>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0257DE37-1662-D607-9E82-D9645E941E4F}"/>
              </a:ext>
            </a:extLst>
          </p:cNvPr>
          <p:cNvSpPr/>
          <p:nvPr/>
        </p:nvSpPr>
        <p:spPr>
          <a:xfrm>
            <a:off x="1194462" y="2835835"/>
            <a:ext cx="87030" cy="80335"/>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3" name="Straight Connector 32">
            <a:extLst>
              <a:ext uri="{FF2B5EF4-FFF2-40B4-BE49-F238E27FC236}">
                <a16:creationId xmlns:a16="http://schemas.microsoft.com/office/drawing/2014/main" id="{1A6ED484-A5AF-4C67-EFA1-87EC97C84AB9}"/>
              </a:ext>
            </a:extLst>
          </p:cNvPr>
          <p:cNvCxnSpPr>
            <a:endCxn id="32" idx="0"/>
          </p:cNvCxnSpPr>
          <p:nvPr/>
        </p:nvCxnSpPr>
        <p:spPr>
          <a:xfrm flipH="1">
            <a:off x="1237977" y="2321423"/>
            <a:ext cx="1208377" cy="514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B0D0A36-17C3-8A68-FC51-A3669076FE02}"/>
              </a:ext>
            </a:extLst>
          </p:cNvPr>
          <p:cNvCxnSpPr>
            <a:cxnSpLocks/>
            <a:stCxn id="31" idx="0"/>
            <a:endCxn id="7" idx="4"/>
          </p:cNvCxnSpPr>
          <p:nvPr/>
        </p:nvCxnSpPr>
        <p:spPr>
          <a:xfrm flipH="1" flipV="1">
            <a:off x="1248019" y="2316346"/>
            <a:ext cx="1198334" cy="52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4CB742-D7E7-7775-DF49-35B7BD509007}"/>
              </a:ext>
            </a:extLst>
          </p:cNvPr>
          <p:cNvCxnSpPr>
            <a:cxnSpLocks/>
            <a:stCxn id="11" idx="4"/>
          </p:cNvCxnSpPr>
          <p:nvPr/>
        </p:nvCxnSpPr>
        <p:spPr>
          <a:xfrm flipH="1">
            <a:off x="2446354" y="2316346"/>
            <a:ext cx="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585591-1CFE-DFFF-228A-B81CA4DB1B53}"/>
              </a:ext>
            </a:extLst>
          </p:cNvPr>
          <p:cNvCxnSpPr>
            <a:cxnSpLocks/>
            <a:stCxn id="7" idx="4"/>
            <a:endCxn id="32" idx="0"/>
          </p:cNvCxnSpPr>
          <p:nvPr/>
        </p:nvCxnSpPr>
        <p:spPr>
          <a:xfrm flipH="1">
            <a:off x="1237977" y="2316346"/>
            <a:ext cx="10043"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D91B0B8-9CDD-1D84-A997-6DF20D4F7852}"/>
              </a:ext>
            </a:extLst>
          </p:cNvPr>
          <p:cNvCxnSpPr>
            <a:cxnSpLocks/>
          </p:cNvCxnSpPr>
          <p:nvPr/>
        </p:nvCxnSpPr>
        <p:spPr>
          <a:xfrm flipH="1">
            <a:off x="3654730" y="2313243"/>
            <a:ext cx="115482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5897F5-BD82-50C8-F733-5EB11652CAE5}"/>
              </a:ext>
            </a:extLst>
          </p:cNvPr>
          <p:cNvCxnSpPr>
            <a:cxnSpLocks/>
          </p:cNvCxnSpPr>
          <p:nvPr/>
        </p:nvCxnSpPr>
        <p:spPr>
          <a:xfrm flipH="1" flipV="1">
            <a:off x="3654730" y="2313243"/>
            <a:ext cx="1198334" cy="52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16C868-D840-60F8-C3A7-6A8556C7826B}"/>
              </a:ext>
            </a:extLst>
          </p:cNvPr>
          <p:cNvCxnSpPr>
            <a:cxnSpLocks/>
          </p:cNvCxnSpPr>
          <p:nvPr/>
        </p:nvCxnSpPr>
        <p:spPr>
          <a:xfrm flipH="1">
            <a:off x="4853064" y="2313243"/>
            <a:ext cx="0"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F811A5-602D-1C24-45B4-B69A4703B032}"/>
              </a:ext>
            </a:extLst>
          </p:cNvPr>
          <p:cNvCxnSpPr>
            <a:cxnSpLocks/>
          </p:cNvCxnSpPr>
          <p:nvPr/>
        </p:nvCxnSpPr>
        <p:spPr>
          <a:xfrm flipH="1">
            <a:off x="3644687" y="2313243"/>
            <a:ext cx="10043" cy="519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25B620-7B3D-A785-B122-1543403053EC}"/>
              </a:ext>
            </a:extLst>
          </p:cNvPr>
          <p:cNvCxnSpPr>
            <a:cxnSpLocks/>
            <a:stCxn id="32" idx="4"/>
            <a:endCxn id="9" idx="7"/>
          </p:cNvCxnSpPr>
          <p:nvPr/>
        </p:nvCxnSpPr>
        <p:spPr>
          <a:xfrm flipH="1">
            <a:off x="826346" y="2916171"/>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8B38D0-D8D3-37F7-A8A9-C23551AFA401}"/>
              </a:ext>
            </a:extLst>
          </p:cNvPr>
          <p:cNvCxnSpPr>
            <a:cxnSpLocks/>
            <a:stCxn id="32" idx="4"/>
            <a:endCxn id="14" idx="0"/>
          </p:cNvCxnSpPr>
          <p:nvPr/>
        </p:nvCxnSpPr>
        <p:spPr>
          <a:xfrm flipH="1">
            <a:off x="1096238" y="2916171"/>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6354503-8F9A-8262-D60D-366AF4EFDE01}"/>
              </a:ext>
            </a:extLst>
          </p:cNvPr>
          <p:cNvCxnSpPr>
            <a:cxnSpLocks/>
            <a:stCxn id="32" idx="4"/>
            <a:endCxn id="15" idx="0"/>
          </p:cNvCxnSpPr>
          <p:nvPr/>
        </p:nvCxnSpPr>
        <p:spPr>
          <a:xfrm>
            <a:off x="1237977" y="2916171"/>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6FBF33A-5257-60A9-C6C9-6C762637CE70}"/>
              </a:ext>
            </a:extLst>
          </p:cNvPr>
          <p:cNvCxnSpPr>
            <a:cxnSpLocks/>
            <a:stCxn id="32" idx="4"/>
            <a:endCxn id="28" idx="1"/>
          </p:cNvCxnSpPr>
          <p:nvPr/>
        </p:nvCxnSpPr>
        <p:spPr>
          <a:xfrm>
            <a:off x="1237977" y="2916171"/>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6DA05D-2DED-A49F-6D07-96CAFA540151}"/>
              </a:ext>
            </a:extLst>
          </p:cNvPr>
          <p:cNvCxnSpPr>
            <a:cxnSpLocks/>
          </p:cNvCxnSpPr>
          <p:nvPr/>
        </p:nvCxnSpPr>
        <p:spPr>
          <a:xfrm flipH="1">
            <a:off x="2031473" y="2920088"/>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3084F0-B3B4-51A5-D640-B7A0DEECF92F}"/>
              </a:ext>
            </a:extLst>
          </p:cNvPr>
          <p:cNvCxnSpPr>
            <a:cxnSpLocks/>
          </p:cNvCxnSpPr>
          <p:nvPr/>
        </p:nvCxnSpPr>
        <p:spPr>
          <a:xfrm flipH="1">
            <a:off x="2301366" y="2920088"/>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E1C3E3E-90EC-E8D7-1947-084F2905CCC0}"/>
              </a:ext>
            </a:extLst>
          </p:cNvPr>
          <p:cNvCxnSpPr>
            <a:cxnSpLocks/>
          </p:cNvCxnSpPr>
          <p:nvPr/>
        </p:nvCxnSpPr>
        <p:spPr>
          <a:xfrm>
            <a:off x="2443104" y="2920088"/>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B64EC4-D6B8-8E16-6CC6-0F871716F419}"/>
              </a:ext>
            </a:extLst>
          </p:cNvPr>
          <p:cNvCxnSpPr>
            <a:cxnSpLocks/>
          </p:cNvCxnSpPr>
          <p:nvPr/>
        </p:nvCxnSpPr>
        <p:spPr>
          <a:xfrm>
            <a:off x="2443104" y="2920088"/>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B905648-FB24-78B7-ECE7-619D5587402D}"/>
              </a:ext>
            </a:extLst>
          </p:cNvPr>
          <p:cNvCxnSpPr>
            <a:cxnSpLocks/>
          </p:cNvCxnSpPr>
          <p:nvPr/>
        </p:nvCxnSpPr>
        <p:spPr>
          <a:xfrm flipH="1">
            <a:off x="3233056" y="2916902"/>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D6BF91E-D415-627A-B6CC-C54E155DB6CB}"/>
              </a:ext>
            </a:extLst>
          </p:cNvPr>
          <p:cNvCxnSpPr>
            <a:cxnSpLocks/>
          </p:cNvCxnSpPr>
          <p:nvPr/>
        </p:nvCxnSpPr>
        <p:spPr>
          <a:xfrm flipH="1">
            <a:off x="3502949" y="2916902"/>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DC27DB-1683-90B8-FCC2-DB94E3EB3F67}"/>
              </a:ext>
            </a:extLst>
          </p:cNvPr>
          <p:cNvCxnSpPr>
            <a:cxnSpLocks/>
          </p:cNvCxnSpPr>
          <p:nvPr/>
        </p:nvCxnSpPr>
        <p:spPr>
          <a:xfrm>
            <a:off x="3644687" y="2916902"/>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D6DF41-93B5-847E-41F1-0822066671E9}"/>
              </a:ext>
            </a:extLst>
          </p:cNvPr>
          <p:cNvCxnSpPr>
            <a:cxnSpLocks/>
          </p:cNvCxnSpPr>
          <p:nvPr/>
        </p:nvCxnSpPr>
        <p:spPr>
          <a:xfrm>
            <a:off x="3644687" y="2916902"/>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924E14-E75A-10D8-ECAB-3D7D5B4293D9}"/>
              </a:ext>
            </a:extLst>
          </p:cNvPr>
          <p:cNvCxnSpPr>
            <a:cxnSpLocks/>
          </p:cNvCxnSpPr>
          <p:nvPr/>
        </p:nvCxnSpPr>
        <p:spPr>
          <a:xfrm flipH="1">
            <a:off x="4437707" y="2914342"/>
            <a:ext cx="411631"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852770-7095-F6B8-C5C1-7AF5B91D2377}"/>
              </a:ext>
            </a:extLst>
          </p:cNvPr>
          <p:cNvCxnSpPr>
            <a:cxnSpLocks/>
          </p:cNvCxnSpPr>
          <p:nvPr/>
        </p:nvCxnSpPr>
        <p:spPr>
          <a:xfrm flipH="1">
            <a:off x="4707599" y="2914342"/>
            <a:ext cx="141739"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4A82F3-C49C-B21C-E791-837D23CA0314}"/>
              </a:ext>
            </a:extLst>
          </p:cNvPr>
          <p:cNvCxnSpPr>
            <a:cxnSpLocks/>
          </p:cNvCxnSpPr>
          <p:nvPr/>
        </p:nvCxnSpPr>
        <p:spPr>
          <a:xfrm>
            <a:off x="4849338" y="2914342"/>
            <a:ext cx="158924" cy="519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0D7E087-81C6-26FA-289B-48522108DB18}"/>
              </a:ext>
            </a:extLst>
          </p:cNvPr>
          <p:cNvCxnSpPr>
            <a:cxnSpLocks/>
          </p:cNvCxnSpPr>
          <p:nvPr/>
        </p:nvCxnSpPr>
        <p:spPr>
          <a:xfrm>
            <a:off x="4849338" y="2914342"/>
            <a:ext cx="428816" cy="530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48596AC-C914-0DB3-688D-67FD9342FF4B}"/>
              </a:ext>
            </a:extLst>
          </p:cNvPr>
          <p:cNvCxnSpPr>
            <a:cxnSpLocks/>
            <a:stCxn id="6" idx="4"/>
            <a:endCxn id="7" idx="0"/>
          </p:cNvCxnSpPr>
          <p:nvPr/>
        </p:nvCxnSpPr>
        <p:spPr>
          <a:xfrm flipH="1">
            <a:off x="1248019" y="1716621"/>
            <a:ext cx="598610"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9FA8F0B-0F2C-E089-071D-58CC70B81FD4}"/>
              </a:ext>
            </a:extLst>
          </p:cNvPr>
          <p:cNvCxnSpPr>
            <a:cxnSpLocks/>
            <a:stCxn id="11" idx="0"/>
            <a:endCxn id="6" idx="4"/>
          </p:cNvCxnSpPr>
          <p:nvPr/>
        </p:nvCxnSpPr>
        <p:spPr>
          <a:xfrm flipH="1" flipV="1">
            <a:off x="1846629" y="1716621"/>
            <a:ext cx="599725"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74152B4-FD23-A119-D620-149AFE9999BC}"/>
              </a:ext>
            </a:extLst>
          </p:cNvPr>
          <p:cNvCxnSpPr>
            <a:cxnSpLocks/>
            <a:stCxn id="12" idx="0"/>
            <a:endCxn id="6" idx="4"/>
          </p:cNvCxnSpPr>
          <p:nvPr/>
        </p:nvCxnSpPr>
        <p:spPr>
          <a:xfrm flipH="1" flipV="1">
            <a:off x="1846629" y="1716621"/>
            <a:ext cx="1808102"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230945-30F3-A824-0227-C1CD57043150}"/>
              </a:ext>
            </a:extLst>
          </p:cNvPr>
          <p:cNvCxnSpPr>
            <a:cxnSpLocks/>
            <a:stCxn id="13" idx="0"/>
            <a:endCxn id="6" idx="4"/>
          </p:cNvCxnSpPr>
          <p:nvPr/>
        </p:nvCxnSpPr>
        <p:spPr>
          <a:xfrm flipH="1" flipV="1">
            <a:off x="1846629" y="1716621"/>
            <a:ext cx="3006436"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98F0ACD-726F-A280-4E50-571793926A74}"/>
              </a:ext>
            </a:extLst>
          </p:cNvPr>
          <p:cNvCxnSpPr>
            <a:cxnSpLocks/>
          </p:cNvCxnSpPr>
          <p:nvPr/>
        </p:nvCxnSpPr>
        <p:spPr>
          <a:xfrm>
            <a:off x="4258819" y="1720999"/>
            <a:ext cx="598610"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226CF-0971-A6D7-8052-105301AD99AB}"/>
              </a:ext>
            </a:extLst>
          </p:cNvPr>
          <p:cNvCxnSpPr>
            <a:cxnSpLocks/>
          </p:cNvCxnSpPr>
          <p:nvPr/>
        </p:nvCxnSpPr>
        <p:spPr>
          <a:xfrm flipV="1">
            <a:off x="3659094" y="1720999"/>
            <a:ext cx="599725"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A11C486-C48E-75DA-D4C0-3AF7A3224D34}"/>
              </a:ext>
            </a:extLst>
          </p:cNvPr>
          <p:cNvCxnSpPr>
            <a:cxnSpLocks/>
          </p:cNvCxnSpPr>
          <p:nvPr/>
        </p:nvCxnSpPr>
        <p:spPr>
          <a:xfrm flipV="1">
            <a:off x="2450717" y="1720999"/>
            <a:ext cx="1808102"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674FC8-12BB-E045-C20F-363A8DA12FBD}"/>
              </a:ext>
            </a:extLst>
          </p:cNvPr>
          <p:cNvCxnSpPr>
            <a:cxnSpLocks/>
          </p:cNvCxnSpPr>
          <p:nvPr/>
        </p:nvCxnSpPr>
        <p:spPr>
          <a:xfrm flipV="1">
            <a:off x="1252383" y="1720999"/>
            <a:ext cx="3006436" cy="5193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64">
            <a:extLst>
              <a:ext uri="{FF2B5EF4-FFF2-40B4-BE49-F238E27FC236}">
                <a16:creationId xmlns:a16="http://schemas.microsoft.com/office/drawing/2014/main" id="{EEA9CE06-5CC2-BA86-23B0-A6B7C32992E9}"/>
              </a:ext>
            </a:extLst>
          </p:cNvPr>
          <p:cNvSpPr/>
          <p:nvPr/>
        </p:nvSpPr>
        <p:spPr>
          <a:xfrm>
            <a:off x="865367" y="2368834"/>
            <a:ext cx="2081582" cy="112192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6" name="Freeform 65">
            <a:extLst>
              <a:ext uri="{FF2B5EF4-FFF2-40B4-BE49-F238E27FC236}">
                <a16:creationId xmlns:a16="http://schemas.microsoft.com/office/drawing/2014/main" id="{5BE9E120-0CA7-23F6-0E2B-9B8D01CD9268}"/>
              </a:ext>
            </a:extLst>
          </p:cNvPr>
          <p:cNvSpPr/>
          <p:nvPr/>
        </p:nvSpPr>
        <p:spPr>
          <a:xfrm>
            <a:off x="1164816" y="1783229"/>
            <a:ext cx="3116164" cy="1670445"/>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8" name="Freeform 67">
            <a:extLst>
              <a:ext uri="{FF2B5EF4-FFF2-40B4-BE49-F238E27FC236}">
                <a16:creationId xmlns:a16="http://schemas.microsoft.com/office/drawing/2014/main" id="{8B7BEA80-3D3B-B7FA-864C-35E79EDD4A64}"/>
              </a:ext>
            </a:extLst>
          </p:cNvPr>
          <p:cNvSpPr/>
          <p:nvPr/>
        </p:nvSpPr>
        <p:spPr>
          <a:xfrm>
            <a:off x="4399650" y="2921766"/>
            <a:ext cx="559630" cy="504743"/>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pic>
        <p:nvPicPr>
          <p:cNvPr id="132" name="Picture 131">
            <a:extLst>
              <a:ext uri="{FF2B5EF4-FFF2-40B4-BE49-F238E27FC236}">
                <a16:creationId xmlns:a16="http://schemas.microsoft.com/office/drawing/2014/main" id="{047D6FA6-4AF1-61AC-E776-114FF8A56B0D}"/>
              </a:ext>
            </a:extLst>
          </p:cNvPr>
          <p:cNvPicPr>
            <a:picLocks noChangeAspect="1"/>
          </p:cNvPicPr>
          <p:nvPr/>
        </p:nvPicPr>
        <p:blipFill>
          <a:blip r:embed="rId3"/>
          <a:stretch>
            <a:fillRect/>
          </a:stretch>
        </p:blipFill>
        <p:spPr>
          <a:xfrm>
            <a:off x="1096238" y="3982562"/>
            <a:ext cx="3297511" cy="2761011"/>
          </a:xfrm>
          <a:prstGeom prst="rect">
            <a:avLst/>
          </a:prstGeom>
        </p:spPr>
      </p:pic>
      <p:sp>
        <p:nvSpPr>
          <p:cNvPr id="134" name="TextBox 133">
            <a:extLst>
              <a:ext uri="{FF2B5EF4-FFF2-40B4-BE49-F238E27FC236}">
                <a16:creationId xmlns:a16="http://schemas.microsoft.com/office/drawing/2014/main" id="{C17E1EBE-4E1B-AC1D-78EA-BF71F0D62991}"/>
              </a:ext>
            </a:extLst>
          </p:cNvPr>
          <p:cNvSpPr txBox="1"/>
          <p:nvPr/>
        </p:nvSpPr>
        <p:spPr>
          <a:xfrm>
            <a:off x="2367439" y="3553245"/>
            <a:ext cx="865617" cy="369332"/>
          </a:xfrm>
          <a:prstGeom prst="rect">
            <a:avLst/>
          </a:prstGeom>
          <a:noFill/>
        </p:spPr>
        <p:txBody>
          <a:bodyPr wrap="square">
            <a:spAutoFit/>
          </a:bodyPr>
          <a:lstStyle/>
          <a:p>
            <a:r>
              <a:rPr lang="en-US" sz="1800" dirty="0"/>
              <a:t>[ns-3] </a:t>
            </a:r>
            <a:endParaRPr lang="en-US" dirty="0"/>
          </a:p>
        </p:txBody>
      </p:sp>
      <p:sp>
        <p:nvSpPr>
          <p:cNvPr id="135" name="TextBox 134">
            <a:extLst>
              <a:ext uri="{FF2B5EF4-FFF2-40B4-BE49-F238E27FC236}">
                <a16:creationId xmlns:a16="http://schemas.microsoft.com/office/drawing/2014/main" id="{D128AF51-5A95-BBB9-21AE-85D42DD32875}"/>
              </a:ext>
            </a:extLst>
          </p:cNvPr>
          <p:cNvSpPr txBox="1"/>
          <p:nvPr/>
        </p:nvSpPr>
        <p:spPr>
          <a:xfrm>
            <a:off x="1629182" y="6311115"/>
            <a:ext cx="2949344" cy="492443"/>
          </a:xfrm>
          <a:prstGeom prst="rect">
            <a:avLst/>
          </a:prstGeom>
          <a:solidFill>
            <a:schemeClr val="bg1"/>
          </a:solidFill>
          <a:ln w="28575">
            <a:noFill/>
          </a:ln>
        </p:spPr>
        <p:txBody>
          <a:bodyPr wrap="square" lIns="0" tIns="0" rIns="0" bIns="0">
            <a:spAutoFit/>
          </a:bodyPr>
          <a:lstStyle/>
          <a:p>
            <a:pPr algn="ctr"/>
            <a:r>
              <a:rPr lang="en-US" sz="1600" dirty="0">
                <a:latin typeface="Gill Sans" panose="020B0502020104020203" pitchFamily="34" charset="-79"/>
                <a:cs typeface="Gill Sans" panose="020B0502020104020203" pitchFamily="34" charset="-79"/>
              </a:rPr>
              <a:t>Magnitude of relative estimation error (%)</a:t>
            </a:r>
            <a:endParaRPr lang="en-US" sz="1600" dirty="0"/>
          </a:p>
        </p:txBody>
      </p:sp>
      <p:sp>
        <p:nvSpPr>
          <p:cNvPr id="5" name="Freeform 4">
            <a:extLst>
              <a:ext uri="{FF2B5EF4-FFF2-40B4-BE49-F238E27FC236}">
                <a16:creationId xmlns:a16="http://schemas.microsoft.com/office/drawing/2014/main" id="{ADE86103-8D50-9A53-9AE4-71E21123512A}"/>
              </a:ext>
            </a:extLst>
          </p:cNvPr>
          <p:cNvSpPr/>
          <p:nvPr/>
        </p:nvSpPr>
        <p:spPr>
          <a:xfrm>
            <a:off x="3451480" y="2203161"/>
            <a:ext cx="1519871" cy="1239674"/>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nvGrpSpPr>
          <p:cNvPr id="8" name="Group 7">
            <a:extLst>
              <a:ext uri="{FF2B5EF4-FFF2-40B4-BE49-F238E27FC236}">
                <a16:creationId xmlns:a16="http://schemas.microsoft.com/office/drawing/2014/main" id="{1DDB1749-AD09-341C-281E-3D114E763C1F}"/>
              </a:ext>
            </a:extLst>
          </p:cNvPr>
          <p:cNvGrpSpPr/>
          <p:nvPr/>
        </p:nvGrpSpPr>
        <p:grpSpPr>
          <a:xfrm>
            <a:off x="6523084" y="1903072"/>
            <a:ext cx="4315531" cy="1986925"/>
            <a:chOff x="6502261" y="4381337"/>
            <a:chExt cx="4315531" cy="1986925"/>
          </a:xfrm>
        </p:grpSpPr>
        <p:sp>
          <p:nvSpPr>
            <p:cNvPr id="67" name="TextBox 66">
              <a:extLst>
                <a:ext uri="{FF2B5EF4-FFF2-40B4-BE49-F238E27FC236}">
                  <a16:creationId xmlns:a16="http://schemas.microsoft.com/office/drawing/2014/main" id="{29382AE0-472E-97D5-87B9-F71CC29E585F}"/>
                </a:ext>
              </a:extLst>
            </p:cNvPr>
            <p:cNvSpPr txBox="1"/>
            <p:nvPr/>
          </p:nvSpPr>
          <p:spPr>
            <a:xfrm>
              <a:off x="7878422" y="5998930"/>
              <a:ext cx="1253309" cy="369332"/>
            </a:xfrm>
            <a:prstGeom prst="rect">
              <a:avLst/>
            </a:prstGeom>
            <a:noFill/>
          </p:spPr>
          <p:txBody>
            <a:bodyPr wrap="square">
              <a:spAutoFit/>
            </a:bodyPr>
            <a:lstStyle/>
            <a:p>
              <a:r>
                <a:rPr lang="en-US" sz="1800" dirty="0"/>
                <a:t>[ns-3-path] </a:t>
              </a:r>
              <a:endParaRPr lang="en-US" dirty="0"/>
            </a:p>
          </p:txBody>
        </p:sp>
        <p:grpSp>
          <p:nvGrpSpPr>
            <p:cNvPr id="69" name="Group 68">
              <a:extLst>
                <a:ext uri="{FF2B5EF4-FFF2-40B4-BE49-F238E27FC236}">
                  <a16:creationId xmlns:a16="http://schemas.microsoft.com/office/drawing/2014/main" id="{24C21865-5976-32BF-573F-492DCA88BD2E}"/>
                </a:ext>
              </a:extLst>
            </p:cNvPr>
            <p:cNvGrpSpPr/>
            <p:nvPr/>
          </p:nvGrpSpPr>
          <p:grpSpPr>
            <a:xfrm>
              <a:off x="6502261" y="4381337"/>
              <a:ext cx="1576135" cy="1366793"/>
              <a:chOff x="5403785" y="1491088"/>
              <a:chExt cx="1576135" cy="1366793"/>
            </a:xfrm>
          </p:grpSpPr>
          <p:sp>
            <p:nvSpPr>
              <p:cNvPr id="91" name="Oval 90">
                <a:extLst>
                  <a:ext uri="{FF2B5EF4-FFF2-40B4-BE49-F238E27FC236}">
                    <a16:creationId xmlns:a16="http://schemas.microsoft.com/office/drawing/2014/main" id="{E76B658B-428C-87E6-A080-18B6AA4A9F56}"/>
                  </a:ext>
                </a:extLst>
              </p:cNvPr>
              <p:cNvSpPr/>
              <p:nvPr/>
            </p:nvSpPr>
            <p:spPr>
              <a:xfrm>
                <a:off x="5582410" y="1671998"/>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2" name="Oval 91">
                <a:extLst>
                  <a:ext uri="{FF2B5EF4-FFF2-40B4-BE49-F238E27FC236}">
                    <a16:creationId xmlns:a16="http://schemas.microsoft.com/office/drawing/2014/main" id="{C8DA59C9-11BB-9C3C-EF89-80F53A3F2293}"/>
                  </a:ext>
                </a:extLst>
              </p:cNvPr>
              <p:cNvSpPr/>
              <p:nvPr/>
            </p:nvSpPr>
            <p:spPr>
              <a:xfrm>
                <a:off x="5440429" y="2783427"/>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3" name="Oval 92">
                <a:extLst>
                  <a:ext uri="{FF2B5EF4-FFF2-40B4-BE49-F238E27FC236}">
                    <a16:creationId xmlns:a16="http://schemas.microsoft.com/office/drawing/2014/main" id="{0ABC9200-7592-4326-08B2-DB468AC80B5C}"/>
                  </a:ext>
                </a:extLst>
              </p:cNvPr>
              <p:cNvSpPr/>
              <p:nvPr/>
            </p:nvSpPr>
            <p:spPr>
              <a:xfrm>
                <a:off x="6693022" y="22279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4" name="Oval 93">
                <a:extLst>
                  <a:ext uri="{FF2B5EF4-FFF2-40B4-BE49-F238E27FC236}">
                    <a16:creationId xmlns:a16="http://schemas.microsoft.com/office/drawing/2014/main" id="{B893EAFC-72A9-73B4-152A-C1C852D61094}"/>
                  </a:ext>
                </a:extLst>
              </p:cNvPr>
              <p:cNvSpPr/>
              <p:nvPr/>
            </p:nvSpPr>
            <p:spPr>
              <a:xfrm>
                <a:off x="5582410" y="2228591"/>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95" name="Straight Connector 94">
                <a:extLst>
                  <a:ext uri="{FF2B5EF4-FFF2-40B4-BE49-F238E27FC236}">
                    <a16:creationId xmlns:a16="http://schemas.microsoft.com/office/drawing/2014/main" id="{71C934DB-0903-4B89-B39D-0A47F394C618}"/>
                  </a:ext>
                </a:extLst>
              </p:cNvPr>
              <p:cNvCxnSpPr>
                <a:cxnSpLocks/>
              </p:cNvCxnSpPr>
              <p:nvPr/>
            </p:nvCxnSpPr>
            <p:spPr>
              <a:xfrm flipH="1" flipV="1">
                <a:off x="5622739" y="1743576"/>
                <a:ext cx="1110612" cy="485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D3E5827-1C9D-FF4C-954D-324FB20D65D6}"/>
                  </a:ext>
                </a:extLst>
              </p:cNvPr>
              <p:cNvCxnSpPr>
                <a:cxnSpLocks/>
              </p:cNvCxnSpPr>
              <p:nvPr/>
            </p:nvCxnSpPr>
            <p:spPr>
              <a:xfrm flipH="1">
                <a:off x="5613431" y="1743576"/>
                <a:ext cx="9308"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EC940BA-D723-2E17-FB66-2ABEC9A3D6E9}"/>
                  </a:ext>
                </a:extLst>
              </p:cNvPr>
              <p:cNvCxnSpPr>
                <a:cxnSpLocks/>
              </p:cNvCxnSpPr>
              <p:nvPr/>
            </p:nvCxnSpPr>
            <p:spPr>
              <a:xfrm flipH="1">
                <a:off x="5482069" y="2303046"/>
                <a:ext cx="131363"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Freeform 97">
                <a:extLst>
                  <a:ext uri="{FF2B5EF4-FFF2-40B4-BE49-F238E27FC236}">
                    <a16:creationId xmlns:a16="http://schemas.microsoft.com/office/drawing/2014/main" id="{D8B1950C-6EC1-2528-94F6-BC418D19D28B}"/>
                  </a:ext>
                </a:extLst>
              </p:cNvPr>
              <p:cNvSpPr/>
              <p:nvPr/>
            </p:nvSpPr>
            <p:spPr>
              <a:xfrm>
                <a:off x="5703398" y="1491088"/>
                <a:ext cx="228021" cy="859963"/>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sp>
            <p:nvSpPr>
              <p:cNvPr id="99" name="Oval 98">
                <a:extLst>
                  <a:ext uri="{FF2B5EF4-FFF2-40B4-BE49-F238E27FC236}">
                    <a16:creationId xmlns:a16="http://schemas.microsoft.com/office/drawing/2014/main" id="{181443E7-87E2-3818-143C-2E607D8A0268}"/>
                  </a:ext>
                </a:extLst>
              </p:cNvPr>
              <p:cNvSpPr/>
              <p:nvPr/>
            </p:nvSpPr>
            <p:spPr>
              <a:xfrm>
                <a:off x="6273846" y="2766214"/>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00" name="Straight Connector 99">
                <a:extLst>
                  <a:ext uri="{FF2B5EF4-FFF2-40B4-BE49-F238E27FC236}">
                    <a16:creationId xmlns:a16="http://schemas.microsoft.com/office/drawing/2014/main" id="{755B5CC1-EC2E-384B-9735-6FB0450E5037}"/>
                  </a:ext>
                </a:extLst>
              </p:cNvPr>
              <p:cNvCxnSpPr>
                <a:cxnSpLocks/>
              </p:cNvCxnSpPr>
              <p:nvPr/>
            </p:nvCxnSpPr>
            <p:spPr>
              <a:xfrm flipH="1">
                <a:off x="6345858" y="2283460"/>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Freeform 100">
                <a:extLst>
                  <a:ext uri="{FF2B5EF4-FFF2-40B4-BE49-F238E27FC236}">
                    <a16:creationId xmlns:a16="http://schemas.microsoft.com/office/drawing/2014/main" id="{9ADDAF29-002A-8ABC-87C3-51CE817110DC}"/>
                  </a:ext>
                </a:extLst>
              </p:cNvPr>
              <p:cNvSpPr/>
              <p:nvPr/>
            </p:nvSpPr>
            <p:spPr>
              <a:xfrm>
                <a:off x="6263640" y="2268213"/>
                <a:ext cx="716280" cy="467367"/>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
            <p:nvSpPr>
              <p:cNvPr id="102" name="Freeform 101">
                <a:extLst>
                  <a:ext uri="{FF2B5EF4-FFF2-40B4-BE49-F238E27FC236}">
                    <a16:creationId xmlns:a16="http://schemas.microsoft.com/office/drawing/2014/main" id="{7EF19378-9298-2AC0-64B4-96DF064D7D2B}"/>
                  </a:ext>
                </a:extLst>
              </p:cNvPr>
              <p:cNvSpPr/>
              <p:nvPr/>
            </p:nvSpPr>
            <p:spPr>
              <a:xfrm>
                <a:off x="5403785" y="1608409"/>
                <a:ext cx="1422103" cy="1159930"/>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grpSp>
        <p:grpSp>
          <p:nvGrpSpPr>
            <p:cNvPr id="70" name="Group 69">
              <a:extLst>
                <a:ext uri="{FF2B5EF4-FFF2-40B4-BE49-F238E27FC236}">
                  <a16:creationId xmlns:a16="http://schemas.microsoft.com/office/drawing/2014/main" id="{BC1F74AB-06B9-8820-E918-AEA7376BD61D}"/>
                </a:ext>
              </a:extLst>
            </p:cNvPr>
            <p:cNvGrpSpPr/>
            <p:nvPr/>
          </p:nvGrpSpPr>
          <p:grpSpPr>
            <a:xfrm>
              <a:off x="7993741" y="4505690"/>
              <a:ext cx="2034214" cy="1206173"/>
              <a:chOff x="5291588" y="3091956"/>
              <a:chExt cx="2034214" cy="1206173"/>
            </a:xfrm>
          </p:grpSpPr>
          <p:sp>
            <p:nvSpPr>
              <p:cNvPr id="80" name="Oval 79">
                <a:extLst>
                  <a:ext uri="{FF2B5EF4-FFF2-40B4-BE49-F238E27FC236}">
                    <a16:creationId xmlns:a16="http://schemas.microsoft.com/office/drawing/2014/main" id="{606F7F3C-EEE9-AF6F-EAA1-A78186868B76}"/>
                  </a:ext>
                </a:extLst>
              </p:cNvPr>
              <p:cNvSpPr/>
              <p:nvPr/>
            </p:nvSpPr>
            <p:spPr>
              <a:xfrm>
                <a:off x="5291588"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1" name="Oval 80">
                <a:extLst>
                  <a:ext uri="{FF2B5EF4-FFF2-40B4-BE49-F238E27FC236}">
                    <a16:creationId xmlns:a16="http://schemas.microsoft.com/office/drawing/2014/main" id="{8127F296-A094-D592-C676-9F96A6ED6921}"/>
                  </a:ext>
                </a:extLst>
              </p:cNvPr>
              <p:cNvSpPr/>
              <p:nvPr/>
            </p:nvSpPr>
            <p:spPr>
              <a:xfrm>
                <a:off x="6821524" y="3112246"/>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 name="Oval 81">
                <a:extLst>
                  <a:ext uri="{FF2B5EF4-FFF2-40B4-BE49-F238E27FC236}">
                    <a16:creationId xmlns:a16="http://schemas.microsoft.com/office/drawing/2014/main" id="{3BE1DAA0-F856-AA8F-78E4-DC1406B03767}"/>
                  </a:ext>
                </a:extLst>
              </p:cNvPr>
              <p:cNvSpPr/>
              <p:nvPr/>
            </p:nvSpPr>
            <p:spPr>
              <a:xfrm>
                <a:off x="7242157" y="422367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Oval 82">
                <a:extLst>
                  <a:ext uri="{FF2B5EF4-FFF2-40B4-BE49-F238E27FC236}">
                    <a16:creationId xmlns:a16="http://schemas.microsoft.com/office/drawing/2014/main" id="{876D0412-BD82-5595-FAFD-6A955057B8BB}"/>
                  </a:ext>
                </a:extLst>
              </p:cNvPr>
              <p:cNvSpPr/>
              <p:nvPr/>
            </p:nvSpPr>
            <p:spPr>
              <a:xfrm>
                <a:off x="6821523" y="3672219"/>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Oval 83">
                <a:extLst>
                  <a:ext uri="{FF2B5EF4-FFF2-40B4-BE49-F238E27FC236}">
                    <a16:creationId xmlns:a16="http://schemas.microsoft.com/office/drawing/2014/main" id="{B7FA2CB9-408F-DE56-7E3E-D9B32307F2AD}"/>
                  </a:ext>
                </a:extLst>
              </p:cNvPr>
              <p:cNvSpPr/>
              <p:nvPr/>
            </p:nvSpPr>
            <p:spPr>
              <a:xfrm>
                <a:off x="5701603" y="366816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85" name="Straight Connector 84">
                <a:extLst>
                  <a:ext uri="{FF2B5EF4-FFF2-40B4-BE49-F238E27FC236}">
                    <a16:creationId xmlns:a16="http://schemas.microsoft.com/office/drawing/2014/main" id="{29E5DEBF-5DEE-DDD7-63BB-E4619EF1E533}"/>
                  </a:ext>
                </a:extLst>
              </p:cNvPr>
              <p:cNvCxnSpPr>
                <a:endCxn id="84" idx="0"/>
              </p:cNvCxnSpPr>
              <p:nvPr/>
            </p:nvCxnSpPr>
            <p:spPr>
              <a:xfrm flipH="1">
                <a:off x="5741933" y="3191405"/>
                <a:ext cx="1119920" cy="476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D830605-FB23-0D1F-669F-4893DF3CF233}"/>
                  </a:ext>
                </a:extLst>
              </p:cNvPr>
              <p:cNvCxnSpPr>
                <a:cxnSpLocks/>
                <a:stCxn id="81" idx="4"/>
              </p:cNvCxnSpPr>
              <p:nvPr/>
            </p:nvCxnSpPr>
            <p:spPr>
              <a:xfrm flipH="1">
                <a:off x="6861853" y="3186700"/>
                <a:ext cx="0" cy="4814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347E435-1452-44DF-F84B-FB9DD4A15C08}"/>
                  </a:ext>
                </a:extLst>
              </p:cNvPr>
              <p:cNvCxnSpPr>
                <a:cxnSpLocks/>
                <a:stCxn id="84" idx="4"/>
                <a:endCxn id="80" idx="7"/>
              </p:cNvCxnSpPr>
              <p:nvPr/>
            </p:nvCxnSpPr>
            <p:spPr>
              <a:xfrm flipH="1">
                <a:off x="5360435" y="3742616"/>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823541D-0571-845A-EC30-73C9451A8A1B}"/>
                  </a:ext>
                </a:extLst>
              </p:cNvPr>
              <p:cNvCxnSpPr>
                <a:cxnSpLocks/>
              </p:cNvCxnSpPr>
              <p:nvPr/>
            </p:nvCxnSpPr>
            <p:spPr>
              <a:xfrm>
                <a:off x="6858841" y="3746247"/>
                <a:ext cx="397425"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Freeform 88">
                <a:extLst>
                  <a:ext uri="{FF2B5EF4-FFF2-40B4-BE49-F238E27FC236}">
                    <a16:creationId xmlns:a16="http://schemas.microsoft.com/office/drawing/2014/main" id="{F80490F7-41C8-2917-E2A9-D6892E0D5033}"/>
                  </a:ext>
                </a:extLst>
              </p:cNvPr>
              <p:cNvSpPr/>
              <p:nvPr/>
            </p:nvSpPr>
            <p:spPr>
              <a:xfrm>
                <a:off x="5396599" y="3235346"/>
                <a:ext cx="1929203" cy="1039797"/>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90" name="Freeform 89">
                <a:extLst>
                  <a:ext uri="{FF2B5EF4-FFF2-40B4-BE49-F238E27FC236}">
                    <a16:creationId xmlns:a16="http://schemas.microsoft.com/office/drawing/2014/main" id="{17837C81-F13B-2AD1-F1A6-305AC0A2A8EA}"/>
                  </a:ext>
                </a:extLst>
              </p:cNvPr>
              <p:cNvSpPr/>
              <p:nvPr/>
            </p:nvSpPr>
            <p:spPr>
              <a:xfrm>
                <a:off x="5657956" y="3091956"/>
                <a:ext cx="1659028" cy="856369"/>
              </a:xfrm>
              <a:custGeom>
                <a:avLst/>
                <a:gdLst>
                  <a:gd name="connsiteX0" fmla="*/ 266411 w 1762058"/>
                  <a:gd name="connsiteY0" fmla="*/ 1062651 h 1062651"/>
                  <a:gd name="connsiteX1" fmla="*/ 67937 w 1762058"/>
                  <a:gd name="connsiteY1" fmla="*/ 594818 h 1062651"/>
                  <a:gd name="connsiteX2" fmla="*/ 1294225 w 1762058"/>
                  <a:gd name="connsiteY2" fmla="*/ 6484 h 1062651"/>
                  <a:gd name="connsiteX3" fmla="*/ 1762058 w 1762058"/>
                  <a:gd name="connsiteY3" fmla="*/ 332549 h 1062651"/>
                </a:gdLst>
                <a:ahLst/>
                <a:cxnLst>
                  <a:cxn ang="0">
                    <a:pos x="connsiteX0" y="connsiteY0"/>
                  </a:cxn>
                  <a:cxn ang="0">
                    <a:pos x="connsiteX1" y="connsiteY1"/>
                  </a:cxn>
                  <a:cxn ang="0">
                    <a:pos x="connsiteX2" y="connsiteY2"/>
                  </a:cxn>
                  <a:cxn ang="0">
                    <a:pos x="connsiteX3" y="connsiteY3"/>
                  </a:cxn>
                </a:cxnLst>
                <a:rect l="l" t="t" r="r" b="b"/>
                <a:pathLst>
                  <a:path w="1762058" h="1062651">
                    <a:moveTo>
                      <a:pt x="266411" y="1062651"/>
                    </a:moveTo>
                    <a:cubicBezTo>
                      <a:pt x="81523" y="916748"/>
                      <a:pt x="-103365" y="770846"/>
                      <a:pt x="67937" y="594818"/>
                    </a:cubicBezTo>
                    <a:cubicBezTo>
                      <a:pt x="239239" y="418790"/>
                      <a:pt x="1011872" y="50195"/>
                      <a:pt x="1294225" y="6484"/>
                    </a:cubicBezTo>
                    <a:cubicBezTo>
                      <a:pt x="1576578" y="-37227"/>
                      <a:pt x="1669318" y="147661"/>
                      <a:pt x="1762058" y="332549"/>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grpSp>
        <p:grpSp>
          <p:nvGrpSpPr>
            <p:cNvPr id="71" name="Group 70">
              <a:extLst>
                <a:ext uri="{FF2B5EF4-FFF2-40B4-BE49-F238E27FC236}">
                  <a16:creationId xmlns:a16="http://schemas.microsoft.com/office/drawing/2014/main" id="{5F65996F-E5FB-251A-89E3-EFF92E0E87EB}"/>
                </a:ext>
              </a:extLst>
            </p:cNvPr>
            <p:cNvGrpSpPr/>
            <p:nvPr/>
          </p:nvGrpSpPr>
          <p:grpSpPr>
            <a:xfrm>
              <a:off x="9462942" y="4786064"/>
              <a:ext cx="1354850" cy="913259"/>
              <a:chOff x="5129364" y="5861780"/>
              <a:chExt cx="1354850" cy="913259"/>
            </a:xfrm>
          </p:grpSpPr>
          <p:sp>
            <p:nvSpPr>
              <p:cNvPr id="72" name="Oval 71">
                <a:extLst>
                  <a:ext uri="{FF2B5EF4-FFF2-40B4-BE49-F238E27FC236}">
                    <a16:creationId xmlns:a16="http://schemas.microsoft.com/office/drawing/2014/main" id="{FC20B9D4-AA63-0720-1524-25D775FF7E9B}"/>
                  </a:ext>
                </a:extLst>
              </p:cNvPr>
              <p:cNvSpPr/>
              <p:nvPr/>
            </p:nvSpPr>
            <p:spPr>
              <a:xfrm>
                <a:off x="5129364" y="5861780"/>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Oval 72">
                <a:extLst>
                  <a:ext uri="{FF2B5EF4-FFF2-40B4-BE49-F238E27FC236}">
                    <a16:creationId xmlns:a16="http://schemas.microsoft.com/office/drawing/2014/main" id="{C0951073-F991-0899-1746-6FC80ACBED3B}"/>
                  </a:ext>
                </a:extLst>
              </p:cNvPr>
              <p:cNvSpPr/>
              <p:nvPr/>
            </p:nvSpPr>
            <p:spPr>
              <a:xfrm>
                <a:off x="6403555"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 name="Oval 73">
                <a:extLst>
                  <a:ext uri="{FF2B5EF4-FFF2-40B4-BE49-F238E27FC236}">
                    <a16:creationId xmlns:a16="http://schemas.microsoft.com/office/drawing/2014/main" id="{5B8F97A3-B446-DB3B-E005-EF2AF5976E19}"/>
                  </a:ext>
                </a:extLst>
              </p:cNvPr>
              <p:cNvSpPr/>
              <p:nvPr/>
            </p:nvSpPr>
            <p:spPr>
              <a:xfrm>
                <a:off x="5846250" y="6700585"/>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Oval 74">
                <a:extLst>
                  <a:ext uri="{FF2B5EF4-FFF2-40B4-BE49-F238E27FC236}">
                    <a16:creationId xmlns:a16="http://schemas.microsoft.com/office/drawing/2014/main" id="{93614D94-0730-2D1C-8543-CC9017E79997}"/>
                  </a:ext>
                </a:extLst>
              </p:cNvPr>
              <p:cNvSpPr/>
              <p:nvPr/>
            </p:nvSpPr>
            <p:spPr>
              <a:xfrm>
                <a:off x="6262885" y="6145072"/>
                <a:ext cx="80659" cy="7445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6" name="Straight Connector 75">
                <a:extLst>
                  <a:ext uri="{FF2B5EF4-FFF2-40B4-BE49-F238E27FC236}">
                    <a16:creationId xmlns:a16="http://schemas.microsoft.com/office/drawing/2014/main" id="{71AAD059-AA02-3E2B-BE33-757A9854C089}"/>
                  </a:ext>
                </a:extLst>
              </p:cNvPr>
              <p:cNvCxnSpPr>
                <a:cxnSpLocks/>
              </p:cNvCxnSpPr>
              <p:nvPr/>
            </p:nvCxnSpPr>
            <p:spPr>
              <a:xfrm flipH="1">
                <a:off x="5918262" y="6217831"/>
                <a:ext cx="381498" cy="49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F47D68A-A301-CD49-6D3E-69A83F46C4C2}"/>
                  </a:ext>
                </a:extLst>
              </p:cNvPr>
              <p:cNvCxnSpPr>
                <a:cxnSpLocks/>
              </p:cNvCxnSpPr>
              <p:nvPr/>
            </p:nvCxnSpPr>
            <p:spPr>
              <a:xfrm>
                <a:off x="6299761" y="6217831"/>
                <a:ext cx="147290" cy="481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77">
                <a:extLst>
                  <a:ext uri="{FF2B5EF4-FFF2-40B4-BE49-F238E27FC236}">
                    <a16:creationId xmlns:a16="http://schemas.microsoft.com/office/drawing/2014/main" id="{A510F4F7-6FBA-F4D3-5AF6-43A527507D5F}"/>
                  </a:ext>
                </a:extLst>
              </p:cNvPr>
              <p:cNvSpPr/>
              <p:nvPr/>
            </p:nvSpPr>
            <p:spPr>
              <a:xfrm>
                <a:off x="5882992" y="6224712"/>
                <a:ext cx="518663" cy="467794"/>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79" name="Freeform 78">
                <a:extLst>
                  <a:ext uri="{FF2B5EF4-FFF2-40B4-BE49-F238E27FC236}">
                    <a16:creationId xmlns:a16="http://schemas.microsoft.com/office/drawing/2014/main" id="{0B051A29-01B2-07E6-4E69-B13B77F070C4}"/>
                  </a:ext>
                </a:extLst>
              </p:cNvPr>
              <p:cNvSpPr/>
              <p:nvPr/>
            </p:nvSpPr>
            <p:spPr>
              <a:xfrm>
                <a:off x="5974080" y="5920740"/>
                <a:ext cx="450042" cy="815340"/>
              </a:xfrm>
              <a:custGeom>
                <a:avLst/>
                <a:gdLst>
                  <a:gd name="connsiteX0" fmla="*/ 0 w 450042"/>
                  <a:gd name="connsiteY0" fmla="*/ 815340 h 815340"/>
                  <a:gd name="connsiteX1" fmla="*/ 441960 w 450042"/>
                  <a:gd name="connsiteY1" fmla="*/ 289560 h 815340"/>
                  <a:gd name="connsiteX2" fmla="*/ 297180 w 450042"/>
                  <a:gd name="connsiteY2" fmla="*/ 0 h 815340"/>
                  <a:gd name="connsiteX3" fmla="*/ 297180 w 450042"/>
                  <a:gd name="connsiteY3" fmla="*/ 0 h 815340"/>
                </a:gdLst>
                <a:ahLst/>
                <a:cxnLst>
                  <a:cxn ang="0">
                    <a:pos x="connsiteX0" y="connsiteY0"/>
                  </a:cxn>
                  <a:cxn ang="0">
                    <a:pos x="connsiteX1" y="connsiteY1"/>
                  </a:cxn>
                  <a:cxn ang="0">
                    <a:pos x="connsiteX2" y="connsiteY2"/>
                  </a:cxn>
                  <a:cxn ang="0">
                    <a:pos x="connsiteX3" y="connsiteY3"/>
                  </a:cxn>
                </a:cxnLst>
                <a:rect l="l" t="t" r="r" b="b"/>
                <a:pathLst>
                  <a:path w="450042" h="815340">
                    <a:moveTo>
                      <a:pt x="0" y="815340"/>
                    </a:moveTo>
                    <a:cubicBezTo>
                      <a:pt x="196215" y="620395"/>
                      <a:pt x="392430" y="425450"/>
                      <a:pt x="441960" y="289560"/>
                    </a:cubicBezTo>
                    <a:cubicBezTo>
                      <a:pt x="491490" y="153670"/>
                      <a:pt x="297180" y="0"/>
                      <a:pt x="297180" y="0"/>
                    </a:cubicBezTo>
                    <a:lnTo>
                      <a:pt x="297180" y="0"/>
                    </a:ln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grpSp>
      </p:grpSp>
    </p:spTree>
    <p:extLst>
      <p:ext uri="{BB962C8B-B14F-4D97-AF65-F5344CB8AC3E}">
        <p14:creationId xmlns:p14="http://schemas.microsoft.com/office/powerpoint/2010/main" val="1099406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3614">
        <p159:morph option="byObject"/>
      </p:transition>
    </mc:Choice>
    <mc:Fallback>
      <p:transition spd="slow" advTm="3361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A13F7E-EE4F-360A-1D56-05AE59183C21}"/>
              </a:ext>
            </a:extLst>
          </p:cNvPr>
          <p:cNvSpPr>
            <a:spLocks noGrp="1"/>
          </p:cNvSpPr>
          <p:nvPr>
            <p:ph type="sldNum" sz="quarter" idx="12"/>
          </p:nvPr>
        </p:nvSpPr>
        <p:spPr/>
        <p:txBody>
          <a:bodyPr/>
          <a:lstStyle/>
          <a:p>
            <a:fld id="{2E28429A-6A1C-1C4F-80FB-0115F81C6BA7}" type="slidenum">
              <a:rPr lang="en-US" smtClean="0"/>
              <a:t>18</a:t>
            </a:fld>
            <a:endParaRPr lang="en-US"/>
          </a:p>
        </p:txBody>
      </p:sp>
      <p:sp>
        <p:nvSpPr>
          <p:cNvPr id="5" name="Oval 4">
            <a:extLst>
              <a:ext uri="{FF2B5EF4-FFF2-40B4-BE49-F238E27FC236}">
                <a16:creationId xmlns:a16="http://schemas.microsoft.com/office/drawing/2014/main" id="{CF1DA214-38D3-60D0-2F1E-63BB815AB742}"/>
              </a:ext>
            </a:extLst>
          </p:cNvPr>
          <p:cNvSpPr/>
          <p:nvPr/>
        </p:nvSpPr>
        <p:spPr>
          <a:xfrm>
            <a:off x="1372217" y="155173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Oval 5">
            <a:extLst>
              <a:ext uri="{FF2B5EF4-FFF2-40B4-BE49-F238E27FC236}">
                <a16:creationId xmlns:a16="http://schemas.microsoft.com/office/drawing/2014/main" id="{8AB09E2A-01E3-8CD4-078B-1D481D71932C}"/>
              </a:ext>
            </a:extLst>
          </p:cNvPr>
          <p:cNvSpPr/>
          <p:nvPr/>
        </p:nvSpPr>
        <p:spPr>
          <a:xfrm>
            <a:off x="3495312" y="466922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Oval 6">
            <a:extLst>
              <a:ext uri="{FF2B5EF4-FFF2-40B4-BE49-F238E27FC236}">
                <a16:creationId xmlns:a16="http://schemas.microsoft.com/office/drawing/2014/main" id="{76C093FA-0595-F7E0-94BC-AEC4A3162B4E}"/>
              </a:ext>
            </a:extLst>
          </p:cNvPr>
          <p:cNvSpPr/>
          <p:nvPr/>
        </p:nvSpPr>
        <p:spPr>
          <a:xfrm>
            <a:off x="965914" y="473227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Oval 7">
            <a:extLst>
              <a:ext uri="{FF2B5EF4-FFF2-40B4-BE49-F238E27FC236}">
                <a16:creationId xmlns:a16="http://schemas.microsoft.com/office/drawing/2014/main" id="{F91D8569-4865-2D65-31C7-74DD5138D485}"/>
              </a:ext>
            </a:extLst>
          </p:cNvPr>
          <p:cNvSpPr/>
          <p:nvPr/>
        </p:nvSpPr>
        <p:spPr>
          <a:xfrm>
            <a:off x="4550422" y="3142582"/>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A16DCF0F-75C5-A4BA-2F79-AF3D98139CF0}"/>
              </a:ext>
            </a:extLst>
          </p:cNvPr>
          <p:cNvSpPr/>
          <p:nvPr/>
        </p:nvSpPr>
        <p:spPr>
          <a:xfrm>
            <a:off x="1372217" y="3144522"/>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0" name="Straight Connector 9">
            <a:extLst>
              <a:ext uri="{FF2B5EF4-FFF2-40B4-BE49-F238E27FC236}">
                <a16:creationId xmlns:a16="http://schemas.microsoft.com/office/drawing/2014/main" id="{2AB4B35A-577C-CC6A-80BA-DB259AC150CC}"/>
              </a:ext>
            </a:extLst>
          </p:cNvPr>
          <p:cNvCxnSpPr>
            <a:cxnSpLocks/>
          </p:cNvCxnSpPr>
          <p:nvPr/>
        </p:nvCxnSpPr>
        <p:spPr>
          <a:xfrm flipH="1" flipV="1">
            <a:off x="1487625" y="1756569"/>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91FE17-8103-6722-0AD3-45B6CF1BC94E}"/>
              </a:ext>
            </a:extLst>
          </p:cNvPr>
          <p:cNvCxnSpPr>
            <a:cxnSpLocks/>
          </p:cNvCxnSpPr>
          <p:nvPr/>
        </p:nvCxnSpPr>
        <p:spPr>
          <a:xfrm flipH="1">
            <a:off x="1460990" y="1756569"/>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743C68-B21D-3C6E-CD79-A1C0A125F736}"/>
              </a:ext>
            </a:extLst>
          </p:cNvPr>
          <p:cNvCxnSpPr>
            <a:cxnSpLocks/>
          </p:cNvCxnSpPr>
          <p:nvPr/>
        </p:nvCxnSpPr>
        <p:spPr>
          <a:xfrm flipH="1">
            <a:off x="1085073" y="3357586"/>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94A4A2-6BB3-C70D-EFD3-F31117F77C85}"/>
              </a:ext>
            </a:extLst>
          </p:cNvPr>
          <p:cNvCxnSpPr>
            <a:cxnSpLocks/>
            <a:endCxn id="6" idx="0"/>
          </p:cNvCxnSpPr>
          <p:nvPr/>
        </p:nvCxnSpPr>
        <p:spPr>
          <a:xfrm flipH="1">
            <a:off x="3610722" y="3350797"/>
            <a:ext cx="1045226" cy="13184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A68DA0DF-E01B-7A86-DDBB-5B06D68F9D5F}"/>
              </a:ext>
            </a:extLst>
          </p:cNvPr>
          <p:cNvSpPr/>
          <p:nvPr/>
        </p:nvSpPr>
        <p:spPr>
          <a:xfrm>
            <a:off x="1604181" y="966389"/>
            <a:ext cx="816069" cy="3077737"/>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sp>
        <p:nvSpPr>
          <p:cNvPr id="17" name="TextBox 16">
            <a:extLst>
              <a:ext uri="{FF2B5EF4-FFF2-40B4-BE49-F238E27FC236}">
                <a16:creationId xmlns:a16="http://schemas.microsoft.com/office/drawing/2014/main" id="{2E977BA0-3387-B938-3B47-CA91E2B89DDA}"/>
              </a:ext>
            </a:extLst>
          </p:cNvPr>
          <p:cNvSpPr txBox="1"/>
          <p:nvPr/>
        </p:nvSpPr>
        <p:spPr>
          <a:xfrm>
            <a:off x="6505294" y="3895052"/>
            <a:ext cx="5147320" cy="1384995"/>
          </a:xfrm>
          <a:prstGeom prst="rect">
            <a:avLst/>
          </a:prstGeom>
          <a:noFill/>
        </p:spPr>
        <p:txBody>
          <a:bodyPr wrap="square">
            <a:spAutoFit/>
          </a:bodyPr>
          <a:lstStyle/>
          <a:p>
            <a:pPr algn="ctr" rtl="0">
              <a:spcBef>
                <a:spcPts val="0"/>
              </a:spcBef>
              <a:spcAft>
                <a:spcPts val="0"/>
              </a:spcAft>
            </a:pPr>
            <a:r>
              <a:rPr lang="en-US" sz="2800" dirty="0">
                <a:latin typeface="Gill Sans" panose="020B0502020104020203" pitchFamily="34" charset="-79"/>
                <a:cs typeface="Gill Sans" panose="020B0502020104020203" pitchFamily="34" charset="-79"/>
              </a:rPr>
              <a:t>~ 10 K foreground flows</a:t>
            </a:r>
          </a:p>
          <a:p>
            <a:pPr algn="ctr"/>
            <a:r>
              <a:rPr lang="en-US" sz="2800" dirty="0">
                <a:latin typeface="Gill Sans" panose="020B0502020104020203" pitchFamily="34" charset="-79"/>
                <a:cs typeface="Gill Sans" panose="020B0502020104020203" pitchFamily="34" charset="-79"/>
              </a:rPr>
              <a:t>~ 1 million background flows</a:t>
            </a:r>
          </a:p>
          <a:p>
            <a:pPr algn="ctr" rtl="0">
              <a:spcBef>
                <a:spcPts val="0"/>
              </a:spcBef>
              <a:spcAft>
                <a:spcPts val="0"/>
              </a:spcAft>
            </a:pPr>
            <a:endParaRPr lang="en-US" sz="2800" b="0" dirty="0">
              <a:effectLst/>
            </a:endParaRPr>
          </a:p>
        </p:txBody>
      </p:sp>
      <p:pic>
        <p:nvPicPr>
          <p:cNvPr id="18" name="Picture 6">
            <a:extLst>
              <a:ext uri="{FF2B5EF4-FFF2-40B4-BE49-F238E27FC236}">
                <a16:creationId xmlns:a16="http://schemas.microsoft.com/office/drawing/2014/main" id="{687B7450-E86F-2AB8-DD86-D696697A9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755" y="1907841"/>
            <a:ext cx="1613106" cy="161310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67E04D22-72A6-F7F9-FFE6-121E210D7465}"/>
              </a:ext>
            </a:extLst>
          </p:cNvPr>
          <p:cNvSpPr>
            <a:spLocks noGrp="1"/>
          </p:cNvSpPr>
          <p:nvPr>
            <p:ph type="title"/>
          </p:nvPr>
        </p:nvSpPr>
        <p:spPr>
          <a:xfrm>
            <a:off x="838200" y="365125"/>
            <a:ext cx="10515600" cy="1325563"/>
          </a:xfrm>
        </p:spPr>
        <p:txBody>
          <a:bodyPr/>
          <a:lstStyle/>
          <a:p>
            <a:r>
              <a:rPr lang="en-US" dirty="0"/>
              <a:t>Estimate </a:t>
            </a:r>
            <a:r>
              <a:rPr lang="en-US" dirty="0">
                <a:solidFill>
                  <a:srgbClr val="FF0000"/>
                </a:solidFill>
              </a:rPr>
              <a:t>path-level perf.</a:t>
            </a:r>
            <a:r>
              <a:rPr lang="en-US" dirty="0"/>
              <a:t> with ML</a:t>
            </a:r>
          </a:p>
        </p:txBody>
      </p:sp>
      <p:grpSp>
        <p:nvGrpSpPr>
          <p:cNvPr id="22" name="Group 21">
            <a:extLst>
              <a:ext uri="{FF2B5EF4-FFF2-40B4-BE49-F238E27FC236}">
                <a16:creationId xmlns:a16="http://schemas.microsoft.com/office/drawing/2014/main" id="{4764C70B-FE8B-A706-9F8E-3FC7CA614888}"/>
              </a:ext>
            </a:extLst>
          </p:cNvPr>
          <p:cNvGrpSpPr/>
          <p:nvPr/>
        </p:nvGrpSpPr>
        <p:grpSpPr>
          <a:xfrm>
            <a:off x="1487626" y="5342489"/>
            <a:ext cx="9549568" cy="1128871"/>
            <a:chOff x="1070874" y="5048702"/>
            <a:chExt cx="6602418" cy="1128871"/>
          </a:xfrm>
        </p:grpSpPr>
        <p:pic>
          <p:nvPicPr>
            <p:cNvPr id="23" name="Picture 22">
              <a:extLst>
                <a:ext uri="{FF2B5EF4-FFF2-40B4-BE49-F238E27FC236}">
                  <a16:creationId xmlns:a16="http://schemas.microsoft.com/office/drawing/2014/main" id="{C35274BF-7039-7757-BC28-91617B2C34BA}"/>
                </a:ext>
              </a:extLst>
            </p:cNvPr>
            <p:cNvPicPr>
              <a:picLocks noChangeAspect="1"/>
            </p:cNvPicPr>
            <p:nvPr/>
          </p:nvPicPr>
          <p:blipFill>
            <a:blip r:embed="rId5"/>
            <a:stretch>
              <a:fillRect/>
            </a:stretch>
          </p:blipFill>
          <p:spPr>
            <a:xfrm>
              <a:off x="1070874" y="5048702"/>
              <a:ext cx="807990" cy="811970"/>
            </a:xfrm>
            <a:prstGeom prst="rect">
              <a:avLst/>
            </a:prstGeom>
          </p:spPr>
        </p:pic>
        <p:sp>
          <p:nvSpPr>
            <p:cNvPr id="24" name="TextBox 23">
              <a:extLst>
                <a:ext uri="{FF2B5EF4-FFF2-40B4-BE49-F238E27FC236}">
                  <a16:creationId xmlns:a16="http://schemas.microsoft.com/office/drawing/2014/main" id="{BA6D609F-4BFD-027E-23B3-E57DF0B79196}"/>
                </a:ext>
              </a:extLst>
            </p:cNvPr>
            <p:cNvSpPr txBox="1"/>
            <p:nvPr/>
          </p:nvSpPr>
          <p:spPr>
            <a:xfrm>
              <a:off x="2009058" y="5223466"/>
              <a:ext cx="5664234" cy="954107"/>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m3 uses a </a:t>
              </a:r>
              <a:r>
                <a:rPr lang="en-US" sz="2800" dirty="0">
                  <a:solidFill>
                    <a:srgbClr val="FF0000"/>
                  </a:solidFill>
                  <a:latin typeface="Gill Sans" panose="020B0502020104020203" pitchFamily="34" charset="-79"/>
                  <a:cs typeface="Gill Sans" panose="020B0502020104020203" pitchFamily="34" charset="-79"/>
                </a:rPr>
                <a:t>flow-level simulator</a:t>
              </a:r>
              <a:r>
                <a:rPr lang="en-US" sz="2800" dirty="0">
                  <a:latin typeface="Gill Sans" panose="020B0502020104020203" pitchFamily="34" charset="-79"/>
                  <a:cs typeface="Gill Sans" panose="020B0502020104020203" pitchFamily="34" charset="-79"/>
                </a:rPr>
                <a:t> to extract compact features for its ML model</a:t>
              </a:r>
            </a:p>
          </p:txBody>
        </p:sp>
      </p:grpSp>
      <p:sp>
        <p:nvSpPr>
          <p:cNvPr id="2" name="Freeform 1">
            <a:extLst>
              <a:ext uri="{FF2B5EF4-FFF2-40B4-BE49-F238E27FC236}">
                <a16:creationId xmlns:a16="http://schemas.microsoft.com/office/drawing/2014/main" id="{53961F77-4201-3935-A32F-6A2041E91BFD}"/>
              </a:ext>
            </a:extLst>
          </p:cNvPr>
          <p:cNvSpPr/>
          <p:nvPr/>
        </p:nvSpPr>
        <p:spPr>
          <a:xfrm>
            <a:off x="965914" y="1524459"/>
            <a:ext cx="3987060" cy="3252022"/>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0" name="Freeform 19">
            <a:extLst>
              <a:ext uri="{FF2B5EF4-FFF2-40B4-BE49-F238E27FC236}">
                <a16:creationId xmlns:a16="http://schemas.microsoft.com/office/drawing/2014/main" id="{0C0380CE-21D5-0157-1673-F30E3FDEE5C1}"/>
              </a:ext>
            </a:extLst>
          </p:cNvPr>
          <p:cNvSpPr/>
          <p:nvPr/>
        </p:nvSpPr>
        <p:spPr>
          <a:xfrm>
            <a:off x="3523474" y="3298903"/>
            <a:ext cx="2003214" cy="1307081"/>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Tree>
    <p:custDataLst>
      <p:tags r:id="rId1"/>
    </p:custDataLst>
    <p:extLst>
      <p:ext uri="{BB962C8B-B14F-4D97-AF65-F5344CB8AC3E}">
        <p14:creationId xmlns:p14="http://schemas.microsoft.com/office/powerpoint/2010/main" val="280394167"/>
      </p:ext>
    </p:extLst>
  </p:cSld>
  <p:clrMapOvr>
    <a:masterClrMapping/>
  </p:clrMapOvr>
  <mc:AlternateContent xmlns:mc="http://schemas.openxmlformats.org/markup-compatibility/2006">
    <mc:Choice xmlns:p14="http://schemas.microsoft.com/office/powerpoint/2010/main" Requires="p14">
      <p:transition spd="slow" p14:dur="2000" advTm="35103"/>
    </mc:Choice>
    <mc:Fallback>
      <p:transition spd="slow" advTm="35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1E06DB83-64AE-B7EC-5312-D936D3D22DF6}"/>
              </a:ext>
            </a:extLst>
          </p:cNvPr>
          <p:cNvSpPr txBox="1">
            <a:spLocks/>
          </p:cNvSpPr>
          <p:nvPr/>
        </p:nvSpPr>
        <p:spPr>
          <a:xfrm>
            <a:off x="752061" y="1690688"/>
            <a:ext cx="111930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dirty="0"/>
              <a:t> Max-min flow-level simulation </a:t>
            </a:r>
          </a:p>
          <a:p>
            <a:pPr lvl="1">
              <a:buFont typeface="Wingdings" pitchFamily="2" charset="2"/>
              <a:buChar char="q"/>
            </a:pPr>
            <a:r>
              <a:rPr lang="en-US" dirty="0"/>
              <a:t>No packets – A “fluid” flow </a:t>
            </a:r>
            <a:r>
              <a:rPr lang="en-US" i="1" dirty="0" err="1"/>
              <a:t>i</a:t>
            </a:r>
            <a:r>
              <a:rPr lang="en-US" dirty="0"/>
              <a:t> sending at time-varying rates </a:t>
            </a:r>
            <a:r>
              <a:rPr lang="en-US" i="1" dirty="0" err="1"/>
              <a:t>r</a:t>
            </a:r>
            <a:r>
              <a:rPr lang="en-US" i="1" baseline="-25000" dirty="0" err="1"/>
              <a:t>i</a:t>
            </a:r>
            <a:r>
              <a:rPr lang="en-US" i="1" baseline="-25000" dirty="0"/>
              <a:t> </a:t>
            </a:r>
            <a:r>
              <a:rPr lang="en-US" dirty="0"/>
              <a:t>(</a:t>
            </a:r>
            <a:r>
              <a:rPr lang="en-US" i="1" dirty="0"/>
              <a:t>t</a:t>
            </a:r>
            <a:r>
              <a:rPr lang="en-US" dirty="0"/>
              <a:t>) </a:t>
            </a:r>
          </a:p>
          <a:p>
            <a:pPr lvl="2">
              <a:buFont typeface="Wingdings" pitchFamily="2" charset="2"/>
              <a:buChar char="q"/>
            </a:pPr>
            <a:r>
              <a:rPr lang="en-US" dirty="0"/>
              <a:t> Flows transmit at the max-min fair rates </a:t>
            </a:r>
            <a:r>
              <a:rPr lang="en-US" b="0" i="0" baseline="30000" dirty="0">
                <a:solidFill>
                  <a:srgbClr val="0D0D0D"/>
                </a:solidFill>
                <a:effectLst/>
                <a:latin typeface="Söhne"/>
              </a:rPr>
              <a:t>[1]</a:t>
            </a:r>
            <a:r>
              <a:rPr lang="en-US" baseline="30000" dirty="0"/>
              <a:t> </a:t>
            </a:r>
            <a:r>
              <a:rPr lang="en-US" dirty="0"/>
              <a:t>(approximates congestion control)</a:t>
            </a:r>
          </a:p>
          <a:p>
            <a:pPr lvl="1">
              <a:buFont typeface="Wingdings" pitchFamily="2" charset="2"/>
              <a:buChar char="q"/>
            </a:pPr>
            <a:r>
              <a:rPr lang="en-US" dirty="0"/>
              <a:t>Events: flow arrivals and departures</a:t>
            </a:r>
          </a:p>
          <a:p>
            <a:pPr lvl="1">
              <a:buFont typeface="Wingdings" pitchFamily="2" charset="2"/>
              <a:buChar char="q"/>
            </a:pPr>
            <a:r>
              <a:rPr lang="en-US" dirty="0"/>
              <a:t>No queues!</a:t>
            </a:r>
          </a:p>
          <a:p>
            <a:pPr lvl="1">
              <a:buFont typeface="Wingdings" pitchFamily="2" charset="2"/>
              <a:buChar char="q"/>
            </a:pPr>
            <a:endParaRPr lang="en-US" dirty="0"/>
          </a:p>
          <a:p>
            <a:pPr marL="457200" lvl="1" indent="0">
              <a:buNone/>
            </a:pPr>
            <a:endParaRPr lang="en-US" dirty="0"/>
          </a:p>
          <a:p>
            <a:pPr lvl="1">
              <a:buFont typeface="Wingdings" pitchFamily="2" charset="2"/>
              <a:buChar char="q"/>
            </a:pPr>
            <a:endParaRPr lang="en-US" dirty="0"/>
          </a:p>
          <a:p>
            <a:pPr lvl="1">
              <a:buFont typeface="Wingdings" pitchFamily="2" charset="2"/>
              <a:buChar char="q"/>
            </a:pPr>
            <a:endParaRPr lang="en-US" dirty="0"/>
          </a:p>
          <a:p>
            <a:pPr marL="457200" lvl="1" indent="0">
              <a:buNone/>
            </a:pPr>
            <a:endParaRPr lang="en-US" dirty="0"/>
          </a:p>
        </p:txBody>
      </p:sp>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a:xfrm>
            <a:off x="713232" y="365125"/>
            <a:ext cx="10640568" cy="1325563"/>
          </a:xfrm>
        </p:spPr>
        <p:txBody>
          <a:bodyPr/>
          <a:lstStyle/>
          <a:p>
            <a:r>
              <a:rPr lang="en-US" dirty="0"/>
              <a:t>Flow-level simulator (</a:t>
            </a:r>
            <a:r>
              <a:rPr lang="en-US" dirty="0" err="1"/>
              <a:t>flowSim</a:t>
            </a:r>
            <a:r>
              <a:rPr lang="en-US" dirty="0"/>
              <a:t>)</a:t>
            </a:r>
          </a:p>
        </p:txBody>
      </p:sp>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19</a:t>
            </a:fld>
            <a:endParaRPr lang="en-US"/>
          </a:p>
        </p:txBody>
      </p:sp>
      <p:grpSp>
        <p:nvGrpSpPr>
          <p:cNvPr id="12" name="Group 11">
            <a:extLst>
              <a:ext uri="{FF2B5EF4-FFF2-40B4-BE49-F238E27FC236}">
                <a16:creationId xmlns:a16="http://schemas.microsoft.com/office/drawing/2014/main" id="{B115CCE5-DC30-A374-223D-AE00A048E83B}"/>
              </a:ext>
            </a:extLst>
          </p:cNvPr>
          <p:cNvGrpSpPr/>
          <p:nvPr/>
        </p:nvGrpSpPr>
        <p:grpSpPr>
          <a:xfrm>
            <a:off x="2903081" y="4690258"/>
            <a:ext cx="6288856" cy="954107"/>
            <a:chOff x="2903081" y="4690258"/>
            <a:chExt cx="6288856" cy="954107"/>
          </a:xfrm>
        </p:grpSpPr>
        <p:sp>
          <p:nvSpPr>
            <p:cNvPr id="7" name="TextBox 6">
              <a:extLst>
                <a:ext uri="{FF2B5EF4-FFF2-40B4-BE49-F238E27FC236}">
                  <a16:creationId xmlns:a16="http://schemas.microsoft.com/office/drawing/2014/main" id="{0F425DCF-5ADA-7CD8-AE3F-7A2724FD54D6}"/>
                </a:ext>
              </a:extLst>
            </p:cNvPr>
            <p:cNvSpPr txBox="1"/>
            <p:nvPr/>
          </p:nvSpPr>
          <p:spPr>
            <a:xfrm>
              <a:off x="3731137" y="4690258"/>
              <a:ext cx="5460800" cy="954107"/>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Fast: &lt;1 sec for a path-level sim with 1 million flows</a:t>
              </a:r>
            </a:p>
          </p:txBody>
        </p:sp>
        <p:pic>
          <p:nvPicPr>
            <p:cNvPr id="22534" name="Picture 6" descr="Download Check Mark, Tick Mark, Check. Royalty-Free Vector Graphic - Pixabay">
              <a:extLst>
                <a:ext uri="{FF2B5EF4-FFF2-40B4-BE49-F238E27FC236}">
                  <a16:creationId xmlns:a16="http://schemas.microsoft.com/office/drawing/2014/main" id="{DC8F3D01-1280-90C3-6AE6-F42C77423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081" y="4818189"/>
              <a:ext cx="711660" cy="69824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127994073"/>
      </p:ext>
    </p:extLst>
  </p:cSld>
  <p:clrMapOvr>
    <a:masterClrMapping/>
  </p:clrMapOvr>
  <mc:AlternateContent xmlns:mc="http://schemas.openxmlformats.org/markup-compatibility/2006">
    <mc:Choice xmlns:p14="http://schemas.microsoft.com/office/powerpoint/2010/main" Requires="p14">
      <p:transition spd="slow" p14:dur="2000" advTm="43769"/>
    </mc:Choice>
    <mc:Fallback>
      <p:transition spd="slow" advTm="43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096F-8CE4-7ECF-2F89-FD0EB94B6735}"/>
              </a:ext>
            </a:extLst>
          </p:cNvPr>
          <p:cNvSpPr>
            <a:spLocks noGrp="1"/>
          </p:cNvSpPr>
          <p:nvPr>
            <p:ph type="title"/>
          </p:nvPr>
        </p:nvSpPr>
        <p:spPr/>
        <p:txBody>
          <a:bodyPr/>
          <a:lstStyle/>
          <a:p>
            <a:r>
              <a:rPr lang="en-US" dirty="0"/>
              <a:t>Lead Authors</a:t>
            </a:r>
            <a:br>
              <a:rPr lang="en-US" dirty="0"/>
            </a:br>
            <a:r>
              <a:rPr lang="en-US" sz="3600" dirty="0"/>
              <a:t>(not here due to visa issues)</a:t>
            </a:r>
            <a:endParaRPr lang="en-US" dirty="0"/>
          </a:p>
        </p:txBody>
      </p:sp>
      <p:sp>
        <p:nvSpPr>
          <p:cNvPr id="4" name="Slide Number Placeholder 3">
            <a:extLst>
              <a:ext uri="{FF2B5EF4-FFF2-40B4-BE49-F238E27FC236}">
                <a16:creationId xmlns:a16="http://schemas.microsoft.com/office/drawing/2014/main" id="{244E1892-98C9-9A37-5AE9-30D4C30A1DEB}"/>
              </a:ext>
            </a:extLst>
          </p:cNvPr>
          <p:cNvSpPr>
            <a:spLocks noGrp="1"/>
          </p:cNvSpPr>
          <p:nvPr>
            <p:ph type="sldNum" sz="quarter" idx="12"/>
          </p:nvPr>
        </p:nvSpPr>
        <p:spPr/>
        <p:txBody>
          <a:bodyPr/>
          <a:lstStyle/>
          <a:p>
            <a:fld id="{2E28429A-6A1C-1C4F-80FB-0115F81C6BA7}" type="slidenum">
              <a:rPr lang="en-US" smtClean="0"/>
              <a:t>2</a:t>
            </a:fld>
            <a:endParaRPr lang="en-US"/>
          </a:p>
        </p:txBody>
      </p:sp>
      <p:pic>
        <p:nvPicPr>
          <p:cNvPr id="5" name="Picture 4">
            <a:extLst>
              <a:ext uri="{FF2B5EF4-FFF2-40B4-BE49-F238E27FC236}">
                <a16:creationId xmlns:a16="http://schemas.microsoft.com/office/drawing/2014/main" id="{1AB3819D-6920-9541-16F3-531C4850304B}"/>
              </a:ext>
            </a:extLst>
          </p:cNvPr>
          <p:cNvPicPr>
            <a:picLocks noChangeAspect="1"/>
          </p:cNvPicPr>
          <p:nvPr/>
        </p:nvPicPr>
        <p:blipFill>
          <a:blip r:embed="rId2"/>
          <a:srcRect l="9121" r="9121"/>
          <a:stretch/>
        </p:blipFill>
        <p:spPr>
          <a:xfrm>
            <a:off x="2531788" y="2230519"/>
            <a:ext cx="2403576" cy="2939894"/>
          </a:xfrm>
          <a:prstGeom prst="rect">
            <a:avLst/>
          </a:prstGeom>
        </p:spPr>
      </p:pic>
      <p:pic>
        <p:nvPicPr>
          <p:cNvPr id="6" name="Picture 5">
            <a:extLst>
              <a:ext uri="{FF2B5EF4-FFF2-40B4-BE49-F238E27FC236}">
                <a16:creationId xmlns:a16="http://schemas.microsoft.com/office/drawing/2014/main" id="{22E0738D-5BF2-970D-6757-90A8B9686486}"/>
              </a:ext>
            </a:extLst>
          </p:cNvPr>
          <p:cNvPicPr>
            <a:picLocks noChangeAspect="1"/>
          </p:cNvPicPr>
          <p:nvPr/>
        </p:nvPicPr>
        <p:blipFill>
          <a:blip r:embed="rId3"/>
          <a:srcRect l="14408" r="14408"/>
          <a:stretch/>
        </p:blipFill>
        <p:spPr>
          <a:xfrm>
            <a:off x="6870875" y="2230519"/>
            <a:ext cx="2101676" cy="2952434"/>
          </a:xfrm>
          <a:prstGeom prst="rect">
            <a:avLst/>
          </a:prstGeom>
        </p:spPr>
      </p:pic>
      <p:sp>
        <p:nvSpPr>
          <p:cNvPr id="7" name="TextBox 6">
            <a:extLst>
              <a:ext uri="{FF2B5EF4-FFF2-40B4-BE49-F238E27FC236}">
                <a16:creationId xmlns:a16="http://schemas.microsoft.com/office/drawing/2014/main" id="{4C35823E-4035-0C56-A00F-6645D7480C4D}"/>
              </a:ext>
            </a:extLst>
          </p:cNvPr>
          <p:cNvSpPr txBox="1"/>
          <p:nvPr/>
        </p:nvSpPr>
        <p:spPr>
          <a:xfrm>
            <a:off x="2890612" y="5277155"/>
            <a:ext cx="1628775" cy="461665"/>
          </a:xfrm>
          <a:prstGeom prst="rect">
            <a:avLst/>
          </a:prstGeom>
          <a:noFill/>
        </p:spPr>
        <p:txBody>
          <a:bodyPr wrap="square" rtlCol="0">
            <a:spAutoFit/>
          </a:bodyPr>
          <a:lstStyle/>
          <a:p>
            <a:r>
              <a:rPr lang="en-US" sz="2400" dirty="0" err="1"/>
              <a:t>Chenning</a:t>
            </a:r>
            <a:r>
              <a:rPr lang="en-US" sz="2400" dirty="0"/>
              <a:t> Li</a:t>
            </a:r>
          </a:p>
        </p:txBody>
      </p:sp>
      <p:sp>
        <p:nvSpPr>
          <p:cNvPr id="9" name="TextBox 8">
            <a:extLst>
              <a:ext uri="{FF2B5EF4-FFF2-40B4-BE49-F238E27FC236}">
                <a16:creationId xmlns:a16="http://schemas.microsoft.com/office/drawing/2014/main" id="{56C1D087-C597-92D2-CCD4-86DC997BC2D0}"/>
              </a:ext>
            </a:extLst>
          </p:cNvPr>
          <p:cNvSpPr txBox="1"/>
          <p:nvPr/>
        </p:nvSpPr>
        <p:spPr>
          <a:xfrm>
            <a:off x="6093773" y="5371042"/>
            <a:ext cx="3736020" cy="461665"/>
          </a:xfrm>
          <a:prstGeom prst="rect">
            <a:avLst/>
          </a:prstGeom>
          <a:noFill/>
        </p:spPr>
        <p:txBody>
          <a:bodyPr wrap="square" rtlCol="0">
            <a:spAutoFit/>
          </a:bodyPr>
          <a:lstStyle/>
          <a:p>
            <a:pPr algn="ctr"/>
            <a:r>
              <a:rPr lang="en-US" sz="2400" dirty="0" err="1"/>
              <a:t>Arash</a:t>
            </a:r>
            <a:r>
              <a:rPr lang="en-US" sz="2400" dirty="0"/>
              <a:t> Nasr-</a:t>
            </a:r>
            <a:r>
              <a:rPr lang="en-US" sz="2400" dirty="0" err="1"/>
              <a:t>Esfahany</a:t>
            </a:r>
            <a:endParaRPr lang="en-US" sz="2400" dirty="0"/>
          </a:p>
        </p:txBody>
      </p:sp>
    </p:spTree>
    <p:extLst>
      <p:ext uri="{BB962C8B-B14F-4D97-AF65-F5344CB8AC3E}">
        <p14:creationId xmlns:p14="http://schemas.microsoft.com/office/powerpoint/2010/main" val="2943546892"/>
      </p:ext>
    </p:extLst>
  </p:cSld>
  <p:clrMapOvr>
    <a:masterClrMapping/>
  </p:clrMapOvr>
  <mc:AlternateContent xmlns:mc="http://schemas.openxmlformats.org/markup-compatibility/2006">
    <mc:Choice xmlns:p14="http://schemas.microsoft.com/office/powerpoint/2010/main" Requires="p14">
      <p:transition spd="slow" p14:dur="2000" advTm="8832"/>
    </mc:Choice>
    <mc:Fallback>
      <p:transition spd="slow" advTm="883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A3DF-AE81-6079-B0D8-D67FDEC64041}"/>
              </a:ext>
            </a:extLst>
          </p:cNvPr>
          <p:cNvSpPr>
            <a:spLocks noGrp="1"/>
          </p:cNvSpPr>
          <p:nvPr>
            <p:ph type="title"/>
          </p:nvPr>
        </p:nvSpPr>
        <p:spPr/>
        <p:txBody>
          <a:bodyPr/>
          <a:lstStyle/>
          <a:p>
            <a:r>
              <a:rPr lang="en-US" dirty="0" err="1"/>
              <a:t>flowSim</a:t>
            </a:r>
            <a:r>
              <a:rPr lang="en-US" dirty="0"/>
              <a:t> is </a:t>
            </a:r>
            <a:r>
              <a:rPr lang="en-US" dirty="0">
                <a:solidFill>
                  <a:srgbClr val="00882A"/>
                </a:solidFill>
              </a:rPr>
              <a:t>fast</a:t>
            </a:r>
            <a:r>
              <a:rPr lang="en-US" dirty="0"/>
              <a:t> but </a:t>
            </a:r>
            <a:r>
              <a:rPr lang="en-US" dirty="0">
                <a:solidFill>
                  <a:srgbClr val="FF0000"/>
                </a:solidFill>
              </a:rPr>
              <a:t>inaccurate</a:t>
            </a:r>
          </a:p>
        </p:txBody>
      </p:sp>
      <p:sp>
        <p:nvSpPr>
          <p:cNvPr id="4" name="Slide Number Placeholder 3">
            <a:extLst>
              <a:ext uri="{FF2B5EF4-FFF2-40B4-BE49-F238E27FC236}">
                <a16:creationId xmlns:a16="http://schemas.microsoft.com/office/drawing/2014/main" id="{74DD579A-B7FB-752E-6C43-B7F740CBB8EB}"/>
              </a:ext>
            </a:extLst>
          </p:cNvPr>
          <p:cNvSpPr>
            <a:spLocks noGrp="1"/>
          </p:cNvSpPr>
          <p:nvPr>
            <p:ph type="sldNum" sz="quarter" idx="12"/>
          </p:nvPr>
        </p:nvSpPr>
        <p:spPr/>
        <p:txBody>
          <a:bodyPr/>
          <a:lstStyle/>
          <a:p>
            <a:fld id="{2E28429A-6A1C-1C4F-80FB-0115F81C6BA7}" type="slidenum">
              <a:rPr lang="en-US" smtClean="0"/>
              <a:t>20</a:t>
            </a:fld>
            <a:endParaRPr lang="en-US"/>
          </a:p>
        </p:txBody>
      </p:sp>
      <p:grpSp>
        <p:nvGrpSpPr>
          <p:cNvPr id="13" name="Group 12">
            <a:extLst>
              <a:ext uri="{FF2B5EF4-FFF2-40B4-BE49-F238E27FC236}">
                <a16:creationId xmlns:a16="http://schemas.microsoft.com/office/drawing/2014/main" id="{466DC8C2-56A2-F6CC-E786-6E67E87F24F5}"/>
              </a:ext>
            </a:extLst>
          </p:cNvPr>
          <p:cNvGrpSpPr/>
          <p:nvPr/>
        </p:nvGrpSpPr>
        <p:grpSpPr>
          <a:xfrm>
            <a:off x="2551500" y="1590592"/>
            <a:ext cx="6602267" cy="4181558"/>
            <a:chOff x="2120899" y="1433719"/>
            <a:chExt cx="7987906" cy="5059156"/>
          </a:xfrm>
        </p:grpSpPr>
        <p:pic>
          <p:nvPicPr>
            <p:cNvPr id="6" name="Picture 5">
              <a:extLst>
                <a:ext uri="{FF2B5EF4-FFF2-40B4-BE49-F238E27FC236}">
                  <a16:creationId xmlns:a16="http://schemas.microsoft.com/office/drawing/2014/main" id="{FEBBFCF1-232C-6078-B48B-B6152D3C7AC9}"/>
                </a:ext>
              </a:extLst>
            </p:cNvPr>
            <p:cNvPicPr>
              <a:picLocks noChangeAspect="1"/>
            </p:cNvPicPr>
            <p:nvPr/>
          </p:nvPicPr>
          <p:blipFill>
            <a:blip r:embed="rId4"/>
            <a:stretch>
              <a:fillRect/>
            </a:stretch>
          </p:blipFill>
          <p:spPr>
            <a:xfrm>
              <a:off x="2209800" y="1433719"/>
              <a:ext cx="7772400" cy="5059156"/>
            </a:xfrm>
            <a:prstGeom prst="rect">
              <a:avLst/>
            </a:prstGeom>
          </p:spPr>
        </p:pic>
        <p:pic>
          <p:nvPicPr>
            <p:cNvPr id="9" name="Picture 8">
              <a:extLst>
                <a:ext uri="{FF2B5EF4-FFF2-40B4-BE49-F238E27FC236}">
                  <a16:creationId xmlns:a16="http://schemas.microsoft.com/office/drawing/2014/main" id="{37E593D3-CBC2-5678-78B7-191488D423E1}"/>
                </a:ext>
              </a:extLst>
            </p:cNvPr>
            <p:cNvPicPr>
              <a:picLocks noChangeAspect="1"/>
            </p:cNvPicPr>
            <p:nvPr/>
          </p:nvPicPr>
          <p:blipFill>
            <a:blip r:embed="rId5"/>
            <a:stretch>
              <a:fillRect/>
            </a:stretch>
          </p:blipFill>
          <p:spPr>
            <a:xfrm>
              <a:off x="2209799" y="1433719"/>
              <a:ext cx="3884743" cy="2106186"/>
            </a:xfrm>
            <a:prstGeom prst="rect">
              <a:avLst/>
            </a:prstGeom>
          </p:spPr>
        </p:pic>
        <p:pic>
          <p:nvPicPr>
            <p:cNvPr id="10" name="Picture 9">
              <a:extLst>
                <a:ext uri="{FF2B5EF4-FFF2-40B4-BE49-F238E27FC236}">
                  <a16:creationId xmlns:a16="http://schemas.microsoft.com/office/drawing/2014/main" id="{EBCFEF3A-558D-C133-8D2D-59C2F9265BA8}"/>
                </a:ext>
              </a:extLst>
            </p:cNvPr>
            <p:cNvPicPr>
              <a:picLocks noChangeAspect="1"/>
            </p:cNvPicPr>
            <p:nvPr/>
          </p:nvPicPr>
          <p:blipFill>
            <a:blip r:embed="rId6"/>
            <a:stretch>
              <a:fillRect/>
            </a:stretch>
          </p:blipFill>
          <p:spPr>
            <a:xfrm>
              <a:off x="6094542" y="1433719"/>
              <a:ext cx="3884743" cy="2106186"/>
            </a:xfrm>
            <a:prstGeom prst="rect">
              <a:avLst/>
            </a:prstGeom>
          </p:spPr>
        </p:pic>
        <p:pic>
          <p:nvPicPr>
            <p:cNvPr id="11" name="Picture 10">
              <a:extLst>
                <a:ext uri="{FF2B5EF4-FFF2-40B4-BE49-F238E27FC236}">
                  <a16:creationId xmlns:a16="http://schemas.microsoft.com/office/drawing/2014/main" id="{820577D1-1656-E6B0-35E4-C127A43FFED5}"/>
                </a:ext>
              </a:extLst>
            </p:cNvPr>
            <p:cNvPicPr>
              <a:picLocks noChangeAspect="1"/>
            </p:cNvPicPr>
            <p:nvPr/>
          </p:nvPicPr>
          <p:blipFill>
            <a:blip r:embed="rId7"/>
            <a:stretch>
              <a:fillRect/>
            </a:stretch>
          </p:blipFill>
          <p:spPr>
            <a:xfrm>
              <a:off x="2120899" y="4035425"/>
              <a:ext cx="3993953" cy="2106186"/>
            </a:xfrm>
            <a:prstGeom prst="rect">
              <a:avLst/>
            </a:prstGeom>
          </p:spPr>
        </p:pic>
        <p:pic>
          <p:nvPicPr>
            <p:cNvPr id="12" name="Picture 11">
              <a:extLst>
                <a:ext uri="{FF2B5EF4-FFF2-40B4-BE49-F238E27FC236}">
                  <a16:creationId xmlns:a16="http://schemas.microsoft.com/office/drawing/2014/main" id="{9898AE45-7740-30C3-2E85-7CC525EF24FA}"/>
                </a:ext>
              </a:extLst>
            </p:cNvPr>
            <p:cNvPicPr>
              <a:picLocks noChangeAspect="1"/>
            </p:cNvPicPr>
            <p:nvPr/>
          </p:nvPicPr>
          <p:blipFill>
            <a:blip r:embed="rId8"/>
            <a:stretch>
              <a:fillRect/>
            </a:stretch>
          </p:blipFill>
          <p:spPr>
            <a:xfrm>
              <a:off x="6114852" y="4035425"/>
              <a:ext cx="3993953" cy="2106186"/>
            </a:xfrm>
            <a:prstGeom prst="rect">
              <a:avLst/>
            </a:prstGeom>
          </p:spPr>
        </p:pic>
      </p:grpSp>
      <p:grpSp>
        <p:nvGrpSpPr>
          <p:cNvPr id="18" name="Group 17">
            <a:extLst>
              <a:ext uri="{FF2B5EF4-FFF2-40B4-BE49-F238E27FC236}">
                <a16:creationId xmlns:a16="http://schemas.microsoft.com/office/drawing/2014/main" id="{526DE2C4-4B4C-EF89-0AB4-A7EA3AF4814A}"/>
              </a:ext>
            </a:extLst>
          </p:cNvPr>
          <p:cNvGrpSpPr/>
          <p:nvPr/>
        </p:nvGrpSpPr>
        <p:grpSpPr>
          <a:xfrm>
            <a:off x="3294368" y="5883401"/>
            <a:ext cx="6019565" cy="811970"/>
            <a:chOff x="1709080" y="5086117"/>
            <a:chExt cx="6019565" cy="811970"/>
          </a:xfrm>
        </p:grpSpPr>
        <p:sp>
          <p:nvSpPr>
            <p:cNvPr id="19" name="TextBox 18">
              <a:extLst>
                <a:ext uri="{FF2B5EF4-FFF2-40B4-BE49-F238E27FC236}">
                  <a16:creationId xmlns:a16="http://schemas.microsoft.com/office/drawing/2014/main" id="{12F77CE0-FFA6-844A-909C-FD5A439B4805}"/>
                </a:ext>
              </a:extLst>
            </p:cNvPr>
            <p:cNvSpPr txBox="1"/>
            <p:nvPr/>
          </p:nvSpPr>
          <p:spPr>
            <a:xfrm>
              <a:off x="2504568" y="5227810"/>
              <a:ext cx="5224077" cy="523220"/>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Not accurate, esp. for short flows</a:t>
              </a:r>
            </a:p>
          </p:txBody>
        </p:sp>
        <p:pic>
          <p:nvPicPr>
            <p:cNvPr id="20" name="Picture 2" descr="check mark and cross mark icon. Tick symbol in red color. vector  illustration 11193361 Vector Art at Vecteezy">
              <a:extLst>
                <a:ext uri="{FF2B5EF4-FFF2-40B4-BE49-F238E27FC236}">
                  <a16:creationId xmlns:a16="http://schemas.microsoft.com/office/drawing/2014/main" id="{BDA2C438-D4F4-7728-F2C4-976D3F0CFB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9080" y="5086117"/>
              <a:ext cx="811970" cy="81197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445092642"/>
      </p:ext>
    </p:extLst>
  </p:cSld>
  <p:clrMapOvr>
    <a:masterClrMapping/>
  </p:clrMapOvr>
  <mc:AlternateContent xmlns:mc="http://schemas.openxmlformats.org/markup-compatibility/2006">
    <mc:Choice xmlns:p14="http://schemas.microsoft.com/office/powerpoint/2010/main" Requires="p14">
      <p:transition spd="slow" p14:dur="2000" advTm="33467"/>
    </mc:Choice>
    <mc:Fallback>
      <p:transition spd="slow" advTm="334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5E85-FC72-5ADC-7D33-02A0ED23B43A}"/>
              </a:ext>
            </a:extLst>
          </p:cNvPr>
          <p:cNvSpPr>
            <a:spLocks noGrp="1"/>
          </p:cNvSpPr>
          <p:nvPr>
            <p:ph type="title"/>
          </p:nvPr>
        </p:nvSpPr>
        <p:spPr>
          <a:xfrm>
            <a:off x="390293" y="365126"/>
            <a:ext cx="11463453" cy="983324"/>
          </a:xfrm>
        </p:spPr>
        <p:txBody>
          <a:bodyPr/>
          <a:lstStyle/>
          <a:p>
            <a:r>
              <a:rPr lang="en-US" dirty="0"/>
              <a:t>Use </a:t>
            </a:r>
            <a:r>
              <a:rPr lang="en-US" dirty="0" err="1"/>
              <a:t>flowSim</a:t>
            </a:r>
            <a:r>
              <a:rPr lang="en-US" dirty="0"/>
              <a:t> to extract a feature map</a:t>
            </a:r>
          </a:p>
        </p:txBody>
      </p:sp>
      <p:sp>
        <p:nvSpPr>
          <p:cNvPr id="4" name="Slide Number Placeholder 3">
            <a:extLst>
              <a:ext uri="{FF2B5EF4-FFF2-40B4-BE49-F238E27FC236}">
                <a16:creationId xmlns:a16="http://schemas.microsoft.com/office/drawing/2014/main" id="{2EB0F01C-94B8-550A-0D99-DD074D32866F}"/>
              </a:ext>
            </a:extLst>
          </p:cNvPr>
          <p:cNvSpPr>
            <a:spLocks noGrp="1"/>
          </p:cNvSpPr>
          <p:nvPr>
            <p:ph type="sldNum" sz="quarter" idx="12"/>
          </p:nvPr>
        </p:nvSpPr>
        <p:spPr/>
        <p:txBody>
          <a:bodyPr/>
          <a:lstStyle/>
          <a:p>
            <a:fld id="{2E28429A-6A1C-1C4F-80FB-0115F81C6BA7}" type="slidenum">
              <a:rPr lang="en-US" smtClean="0"/>
              <a:t>21</a:t>
            </a:fld>
            <a:endParaRPr lang="en-US"/>
          </a:p>
        </p:txBody>
      </p:sp>
      <p:sp>
        <p:nvSpPr>
          <p:cNvPr id="3" name="Content Placeholder 4">
            <a:extLst>
              <a:ext uri="{FF2B5EF4-FFF2-40B4-BE49-F238E27FC236}">
                <a16:creationId xmlns:a16="http://schemas.microsoft.com/office/drawing/2014/main" id="{A0730126-31A6-1789-B691-A04F4CACD41B}"/>
              </a:ext>
            </a:extLst>
          </p:cNvPr>
          <p:cNvSpPr>
            <a:spLocks noGrp="1"/>
          </p:cNvSpPr>
          <p:nvPr>
            <p:ph idx="1"/>
          </p:nvPr>
        </p:nvSpPr>
        <p:spPr>
          <a:xfrm>
            <a:off x="821508" y="1507302"/>
            <a:ext cx="9236892" cy="1014406"/>
          </a:xfrm>
        </p:spPr>
        <p:txBody>
          <a:bodyPr>
            <a:normAutofit/>
          </a:bodyPr>
          <a:lstStyle/>
          <a:p>
            <a:pPr>
              <a:buFont typeface="Wingdings" pitchFamily="2" charset="2"/>
              <a:buChar char="Ø"/>
            </a:pPr>
            <a:r>
              <a:rPr lang="en-US" dirty="0"/>
              <a:t>Run path-level simulation on </a:t>
            </a:r>
            <a:r>
              <a:rPr lang="en-US" dirty="0" err="1"/>
              <a:t>flowSim</a:t>
            </a:r>
            <a:endParaRPr lang="en-US" dirty="0"/>
          </a:p>
          <a:p>
            <a:pPr>
              <a:buFont typeface="Wingdings" pitchFamily="2" charset="2"/>
              <a:buChar char="Ø"/>
            </a:pPr>
            <a:r>
              <a:rPr lang="en-US" dirty="0"/>
              <a:t>Summarize per-flow FCT slowdown</a:t>
            </a:r>
            <a:r>
              <a:rPr lang="en-US" baseline="30000" dirty="0"/>
              <a:t> </a:t>
            </a:r>
            <a:r>
              <a:rPr lang="en-US" dirty="0"/>
              <a:t>into a feature map</a:t>
            </a:r>
          </a:p>
          <a:p>
            <a:pPr>
              <a:buFont typeface="Wingdings" pitchFamily="2" charset="2"/>
              <a:buChar char="Ø"/>
            </a:pPr>
            <a:endParaRPr lang="en-US" dirty="0"/>
          </a:p>
        </p:txBody>
      </p:sp>
      <p:grpSp>
        <p:nvGrpSpPr>
          <p:cNvPr id="6" name="Group 5">
            <a:extLst>
              <a:ext uri="{FF2B5EF4-FFF2-40B4-BE49-F238E27FC236}">
                <a16:creationId xmlns:a16="http://schemas.microsoft.com/office/drawing/2014/main" id="{2B779F6B-69A8-7EFF-E941-6AB2593743F6}"/>
              </a:ext>
            </a:extLst>
          </p:cNvPr>
          <p:cNvGrpSpPr/>
          <p:nvPr/>
        </p:nvGrpSpPr>
        <p:grpSpPr>
          <a:xfrm>
            <a:off x="1025933" y="2378637"/>
            <a:ext cx="9139696" cy="3979109"/>
            <a:chOff x="1025933" y="2378637"/>
            <a:chExt cx="9139696" cy="3979109"/>
          </a:xfrm>
        </p:grpSpPr>
        <p:pic>
          <p:nvPicPr>
            <p:cNvPr id="16" name="Picture 15" descr="A blue and red graph&#10;&#10;Description automatically generated">
              <a:extLst>
                <a:ext uri="{FF2B5EF4-FFF2-40B4-BE49-F238E27FC236}">
                  <a16:creationId xmlns:a16="http://schemas.microsoft.com/office/drawing/2014/main" id="{C660EFEA-B12A-6882-B2CF-C44D0353E932}"/>
                </a:ext>
              </a:extLst>
            </p:cNvPr>
            <p:cNvPicPr>
              <a:picLocks noChangeAspect="1"/>
            </p:cNvPicPr>
            <p:nvPr/>
          </p:nvPicPr>
          <p:blipFill>
            <a:blip r:embed="rId4"/>
            <a:stretch>
              <a:fillRect/>
            </a:stretch>
          </p:blipFill>
          <p:spPr>
            <a:xfrm>
              <a:off x="2026370" y="2378637"/>
              <a:ext cx="8139259" cy="3646025"/>
            </a:xfrm>
            <a:prstGeom prst="rect">
              <a:avLst/>
            </a:prstGeom>
          </p:spPr>
        </p:pic>
        <p:sp>
          <p:nvSpPr>
            <p:cNvPr id="7" name="TextBox 6">
              <a:extLst>
                <a:ext uri="{FF2B5EF4-FFF2-40B4-BE49-F238E27FC236}">
                  <a16:creationId xmlns:a16="http://schemas.microsoft.com/office/drawing/2014/main" id="{7FE080BA-EA26-E88B-D7A4-BA2F1FC6873E}"/>
                </a:ext>
              </a:extLst>
            </p:cNvPr>
            <p:cNvSpPr txBox="1"/>
            <p:nvPr/>
          </p:nvSpPr>
          <p:spPr>
            <a:xfrm rot="16200000">
              <a:off x="-58884" y="3695697"/>
              <a:ext cx="2692853" cy="523220"/>
            </a:xfrm>
            <a:prstGeom prst="rect">
              <a:avLst/>
            </a:prstGeom>
            <a:noFill/>
          </p:spPr>
          <p:txBody>
            <a:bodyPr wrap="none" rtlCol="0">
              <a:spAutoFit/>
            </a:bodyPr>
            <a:lstStyle/>
            <a:p>
              <a:r>
                <a:rPr lang="en-US" sz="2800" dirty="0"/>
                <a:t>Flow size buckets</a:t>
              </a:r>
            </a:p>
          </p:txBody>
        </p:sp>
        <p:sp>
          <p:nvSpPr>
            <p:cNvPr id="8" name="TextBox 7">
              <a:extLst>
                <a:ext uri="{FF2B5EF4-FFF2-40B4-BE49-F238E27FC236}">
                  <a16:creationId xmlns:a16="http://schemas.microsoft.com/office/drawing/2014/main" id="{B59C84DE-2225-BCD9-BC57-C213449B240E}"/>
                </a:ext>
              </a:extLst>
            </p:cNvPr>
            <p:cNvSpPr txBox="1"/>
            <p:nvPr/>
          </p:nvSpPr>
          <p:spPr>
            <a:xfrm>
              <a:off x="5439954" y="5834526"/>
              <a:ext cx="1779911" cy="523220"/>
            </a:xfrm>
            <a:prstGeom prst="rect">
              <a:avLst/>
            </a:prstGeom>
            <a:noFill/>
          </p:spPr>
          <p:txBody>
            <a:bodyPr wrap="none" rtlCol="0">
              <a:spAutoFit/>
            </a:bodyPr>
            <a:lstStyle/>
            <a:p>
              <a:r>
                <a:rPr lang="en-US" sz="2800" dirty="0"/>
                <a:t>Percentiles</a:t>
              </a:r>
            </a:p>
          </p:txBody>
        </p:sp>
      </p:grpSp>
    </p:spTree>
    <p:custDataLst>
      <p:tags r:id="rId1"/>
    </p:custDataLst>
    <p:extLst>
      <p:ext uri="{BB962C8B-B14F-4D97-AF65-F5344CB8AC3E}">
        <p14:creationId xmlns:p14="http://schemas.microsoft.com/office/powerpoint/2010/main" val="1861546756"/>
      </p:ext>
    </p:extLst>
  </p:cSld>
  <p:clrMapOvr>
    <a:masterClrMapping/>
  </p:clrMapOvr>
  <mc:AlternateContent xmlns:mc="http://schemas.openxmlformats.org/markup-compatibility/2006">
    <mc:Choice xmlns:p14="http://schemas.microsoft.com/office/powerpoint/2010/main" Requires="p14">
      <p:transition spd="slow" p14:dur="2000" advTm="56224"/>
    </mc:Choice>
    <mc:Fallback>
      <p:transition spd="slow" advTm="56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5E85-FC72-5ADC-7D33-02A0ED23B43A}"/>
              </a:ext>
            </a:extLst>
          </p:cNvPr>
          <p:cNvSpPr>
            <a:spLocks noGrp="1"/>
          </p:cNvSpPr>
          <p:nvPr>
            <p:ph type="title"/>
          </p:nvPr>
        </p:nvSpPr>
        <p:spPr/>
        <p:txBody>
          <a:bodyPr/>
          <a:lstStyle/>
          <a:p>
            <a:r>
              <a:rPr lang="en-US" dirty="0"/>
              <a:t>m3’s feature map captures workload characteristics</a:t>
            </a:r>
          </a:p>
        </p:txBody>
      </p:sp>
      <p:sp>
        <p:nvSpPr>
          <p:cNvPr id="4" name="Slide Number Placeholder 3">
            <a:extLst>
              <a:ext uri="{FF2B5EF4-FFF2-40B4-BE49-F238E27FC236}">
                <a16:creationId xmlns:a16="http://schemas.microsoft.com/office/drawing/2014/main" id="{2EB0F01C-94B8-550A-0D99-DD074D32866F}"/>
              </a:ext>
            </a:extLst>
          </p:cNvPr>
          <p:cNvSpPr>
            <a:spLocks noGrp="1"/>
          </p:cNvSpPr>
          <p:nvPr>
            <p:ph type="sldNum" sz="quarter" idx="12"/>
          </p:nvPr>
        </p:nvSpPr>
        <p:spPr/>
        <p:txBody>
          <a:bodyPr/>
          <a:lstStyle/>
          <a:p>
            <a:fld id="{2E28429A-6A1C-1C4F-80FB-0115F81C6BA7}" type="slidenum">
              <a:rPr lang="en-US" smtClean="0"/>
              <a:t>22</a:t>
            </a:fld>
            <a:endParaRPr lang="en-US" dirty="0"/>
          </a:p>
        </p:txBody>
      </p:sp>
      <p:sp>
        <p:nvSpPr>
          <p:cNvPr id="6" name="Content Placeholder 4">
            <a:extLst>
              <a:ext uri="{FF2B5EF4-FFF2-40B4-BE49-F238E27FC236}">
                <a16:creationId xmlns:a16="http://schemas.microsoft.com/office/drawing/2014/main" id="{8F948D1E-2ED0-4053-F01A-9B8C0B76EFBC}"/>
              </a:ext>
            </a:extLst>
          </p:cNvPr>
          <p:cNvSpPr>
            <a:spLocks noGrp="1"/>
          </p:cNvSpPr>
          <p:nvPr>
            <p:ph idx="1"/>
          </p:nvPr>
        </p:nvSpPr>
        <p:spPr>
          <a:xfrm>
            <a:off x="531877" y="1890808"/>
            <a:ext cx="10715110" cy="1501517"/>
          </a:xfrm>
        </p:spPr>
        <p:txBody>
          <a:bodyPr>
            <a:normAutofit/>
          </a:bodyPr>
          <a:lstStyle/>
          <a:p>
            <a:pPr marL="0" indent="0">
              <a:buNone/>
            </a:pPr>
            <a:r>
              <a:rPr lang="en-US" sz="2800" dirty="0"/>
              <a:t>Example: Different levels of load </a:t>
            </a:r>
            <a:r>
              <a:rPr lang="en-US" dirty="0"/>
              <a:t>for</a:t>
            </a:r>
            <a:r>
              <a:rPr lang="en-US" sz="2800" dirty="0"/>
              <a:t> the simulated network</a:t>
            </a:r>
          </a:p>
        </p:txBody>
      </p:sp>
      <p:grpSp>
        <p:nvGrpSpPr>
          <p:cNvPr id="3" name="Group 2">
            <a:extLst>
              <a:ext uri="{FF2B5EF4-FFF2-40B4-BE49-F238E27FC236}">
                <a16:creationId xmlns:a16="http://schemas.microsoft.com/office/drawing/2014/main" id="{3B005DAE-216B-46A6-FEBE-B54D735553D0}"/>
              </a:ext>
            </a:extLst>
          </p:cNvPr>
          <p:cNvGrpSpPr/>
          <p:nvPr/>
        </p:nvGrpSpPr>
        <p:grpSpPr>
          <a:xfrm>
            <a:off x="286703" y="2675414"/>
            <a:ext cx="11373420" cy="3076063"/>
            <a:chOff x="286703" y="2675414"/>
            <a:chExt cx="11373420" cy="3076063"/>
          </a:xfrm>
        </p:grpSpPr>
        <p:pic>
          <p:nvPicPr>
            <p:cNvPr id="5" name="Picture 4">
              <a:extLst>
                <a:ext uri="{FF2B5EF4-FFF2-40B4-BE49-F238E27FC236}">
                  <a16:creationId xmlns:a16="http://schemas.microsoft.com/office/drawing/2014/main" id="{2D06716C-306A-7E27-15B6-A5C7D6AA544E}"/>
                </a:ext>
              </a:extLst>
            </p:cNvPr>
            <p:cNvPicPr>
              <a:picLocks noChangeAspect="1"/>
            </p:cNvPicPr>
            <p:nvPr/>
          </p:nvPicPr>
          <p:blipFill>
            <a:blip r:embed="rId4"/>
            <a:stretch>
              <a:fillRect/>
            </a:stretch>
          </p:blipFill>
          <p:spPr>
            <a:xfrm>
              <a:off x="286703" y="3282597"/>
              <a:ext cx="4874725" cy="2468880"/>
            </a:xfrm>
            <a:prstGeom prst="rect">
              <a:avLst/>
            </a:prstGeom>
          </p:spPr>
        </p:pic>
        <p:pic>
          <p:nvPicPr>
            <p:cNvPr id="7" name="Picture 6">
              <a:extLst>
                <a:ext uri="{FF2B5EF4-FFF2-40B4-BE49-F238E27FC236}">
                  <a16:creationId xmlns:a16="http://schemas.microsoft.com/office/drawing/2014/main" id="{638F029D-DA22-D67C-DC27-0C36EE328423}"/>
                </a:ext>
              </a:extLst>
            </p:cNvPr>
            <p:cNvPicPr>
              <a:picLocks noChangeAspect="1"/>
            </p:cNvPicPr>
            <p:nvPr/>
          </p:nvPicPr>
          <p:blipFill>
            <a:blip r:embed="rId5"/>
            <a:stretch>
              <a:fillRect/>
            </a:stretch>
          </p:blipFill>
          <p:spPr>
            <a:xfrm>
              <a:off x="5052225" y="3282597"/>
              <a:ext cx="3456432" cy="2468880"/>
            </a:xfrm>
            <a:prstGeom prst="rect">
              <a:avLst/>
            </a:prstGeom>
          </p:spPr>
        </p:pic>
        <p:pic>
          <p:nvPicPr>
            <p:cNvPr id="8" name="Picture 7">
              <a:extLst>
                <a:ext uri="{FF2B5EF4-FFF2-40B4-BE49-F238E27FC236}">
                  <a16:creationId xmlns:a16="http://schemas.microsoft.com/office/drawing/2014/main" id="{B1CB7D98-D4DE-7F69-663B-78F4F56D48AD}"/>
                </a:ext>
              </a:extLst>
            </p:cNvPr>
            <p:cNvPicPr>
              <a:picLocks noChangeAspect="1"/>
            </p:cNvPicPr>
            <p:nvPr/>
          </p:nvPicPr>
          <p:blipFill>
            <a:blip r:embed="rId6"/>
            <a:stretch>
              <a:fillRect/>
            </a:stretch>
          </p:blipFill>
          <p:spPr>
            <a:xfrm>
              <a:off x="8415893" y="3282597"/>
              <a:ext cx="3244230" cy="2468880"/>
            </a:xfrm>
            <a:prstGeom prst="rect">
              <a:avLst/>
            </a:prstGeom>
          </p:spPr>
        </p:pic>
        <p:sp>
          <p:nvSpPr>
            <p:cNvPr id="9" name="TextBox 8">
              <a:extLst>
                <a:ext uri="{FF2B5EF4-FFF2-40B4-BE49-F238E27FC236}">
                  <a16:creationId xmlns:a16="http://schemas.microsoft.com/office/drawing/2014/main" id="{E48BE7BE-5FA9-E6FB-03F4-E566C8ACAAEE}"/>
                </a:ext>
              </a:extLst>
            </p:cNvPr>
            <p:cNvSpPr txBox="1"/>
            <p:nvPr/>
          </p:nvSpPr>
          <p:spPr>
            <a:xfrm>
              <a:off x="5532354" y="2675414"/>
              <a:ext cx="1952087" cy="523220"/>
            </a:xfrm>
            <a:prstGeom prst="rect">
              <a:avLst/>
            </a:prstGeom>
            <a:noFill/>
          </p:spPr>
          <p:txBody>
            <a:bodyPr wrap="square" rtlCol="0">
              <a:spAutoFit/>
            </a:bodyPr>
            <a:lstStyle/>
            <a:p>
              <a:pPr algn="ctr"/>
              <a:r>
                <a:rPr lang="en-US" sz="2800" dirty="0"/>
                <a:t>Load = 50%</a:t>
              </a:r>
            </a:p>
          </p:txBody>
        </p:sp>
        <p:sp>
          <p:nvSpPr>
            <p:cNvPr id="13" name="TextBox 12">
              <a:extLst>
                <a:ext uri="{FF2B5EF4-FFF2-40B4-BE49-F238E27FC236}">
                  <a16:creationId xmlns:a16="http://schemas.microsoft.com/office/drawing/2014/main" id="{67CB33A2-06EF-7AFF-F146-548E7F1DC3D4}"/>
                </a:ext>
              </a:extLst>
            </p:cNvPr>
            <p:cNvSpPr txBox="1"/>
            <p:nvPr/>
          </p:nvSpPr>
          <p:spPr>
            <a:xfrm>
              <a:off x="2384962" y="2675414"/>
              <a:ext cx="1952087" cy="523220"/>
            </a:xfrm>
            <a:prstGeom prst="rect">
              <a:avLst/>
            </a:prstGeom>
            <a:noFill/>
          </p:spPr>
          <p:txBody>
            <a:bodyPr wrap="square" rtlCol="0">
              <a:spAutoFit/>
            </a:bodyPr>
            <a:lstStyle/>
            <a:p>
              <a:pPr algn="ctr"/>
              <a:r>
                <a:rPr lang="en-US" sz="2800" dirty="0"/>
                <a:t>Load = 20%</a:t>
              </a:r>
            </a:p>
          </p:txBody>
        </p:sp>
        <p:sp>
          <p:nvSpPr>
            <p:cNvPr id="14" name="TextBox 13">
              <a:extLst>
                <a:ext uri="{FF2B5EF4-FFF2-40B4-BE49-F238E27FC236}">
                  <a16:creationId xmlns:a16="http://schemas.microsoft.com/office/drawing/2014/main" id="{A276954B-DF7E-E75F-105D-F5AC3F1860F3}"/>
                </a:ext>
              </a:extLst>
            </p:cNvPr>
            <p:cNvSpPr txBox="1"/>
            <p:nvPr/>
          </p:nvSpPr>
          <p:spPr>
            <a:xfrm>
              <a:off x="8799014" y="2675414"/>
              <a:ext cx="1952087" cy="523220"/>
            </a:xfrm>
            <a:prstGeom prst="rect">
              <a:avLst/>
            </a:prstGeom>
            <a:noFill/>
          </p:spPr>
          <p:txBody>
            <a:bodyPr wrap="square" rtlCol="0">
              <a:spAutoFit/>
            </a:bodyPr>
            <a:lstStyle/>
            <a:p>
              <a:pPr algn="ctr"/>
              <a:r>
                <a:rPr lang="en-US" sz="2800" dirty="0"/>
                <a:t>Load = 80%</a:t>
              </a:r>
            </a:p>
          </p:txBody>
        </p:sp>
      </p:grpSp>
    </p:spTree>
    <p:custDataLst>
      <p:tags r:id="rId1"/>
    </p:custDataLst>
    <p:extLst>
      <p:ext uri="{BB962C8B-B14F-4D97-AF65-F5344CB8AC3E}">
        <p14:creationId xmlns:p14="http://schemas.microsoft.com/office/powerpoint/2010/main" val="1324720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769">
        <p159:morph option="byObject"/>
      </p:transition>
    </mc:Choice>
    <mc:Fallback>
      <p:transition spd="slow" advTm="29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5E85-FC72-5ADC-7D33-02A0ED23B43A}"/>
              </a:ext>
            </a:extLst>
          </p:cNvPr>
          <p:cNvSpPr>
            <a:spLocks noGrp="1"/>
          </p:cNvSpPr>
          <p:nvPr>
            <p:ph type="title"/>
          </p:nvPr>
        </p:nvSpPr>
        <p:spPr/>
        <p:txBody>
          <a:bodyPr/>
          <a:lstStyle/>
          <a:p>
            <a:r>
              <a:rPr lang="en-US" dirty="0"/>
              <a:t>m3’s feature map captures workload characteristics</a:t>
            </a:r>
          </a:p>
        </p:txBody>
      </p:sp>
      <p:sp>
        <p:nvSpPr>
          <p:cNvPr id="4" name="Slide Number Placeholder 3">
            <a:extLst>
              <a:ext uri="{FF2B5EF4-FFF2-40B4-BE49-F238E27FC236}">
                <a16:creationId xmlns:a16="http://schemas.microsoft.com/office/drawing/2014/main" id="{2EB0F01C-94B8-550A-0D99-DD074D32866F}"/>
              </a:ext>
            </a:extLst>
          </p:cNvPr>
          <p:cNvSpPr>
            <a:spLocks noGrp="1"/>
          </p:cNvSpPr>
          <p:nvPr>
            <p:ph type="sldNum" sz="quarter" idx="12"/>
          </p:nvPr>
        </p:nvSpPr>
        <p:spPr/>
        <p:txBody>
          <a:bodyPr/>
          <a:lstStyle/>
          <a:p>
            <a:fld id="{2E28429A-6A1C-1C4F-80FB-0115F81C6BA7}" type="slidenum">
              <a:rPr lang="en-US" smtClean="0"/>
              <a:t>23</a:t>
            </a:fld>
            <a:endParaRPr lang="en-US" dirty="0"/>
          </a:p>
        </p:txBody>
      </p:sp>
      <p:sp>
        <p:nvSpPr>
          <p:cNvPr id="10" name="TextBox 9">
            <a:extLst>
              <a:ext uri="{FF2B5EF4-FFF2-40B4-BE49-F238E27FC236}">
                <a16:creationId xmlns:a16="http://schemas.microsoft.com/office/drawing/2014/main" id="{315BF258-5E38-4E05-EF67-5702E669FBF0}"/>
              </a:ext>
            </a:extLst>
          </p:cNvPr>
          <p:cNvSpPr txBox="1"/>
          <p:nvPr/>
        </p:nvSpPr>
        <p:spPr>
          <a:xfrm>
            <a:off x="5742069" y="2562000"/>
            <a:ext cx="1952087" cy="523220"/>
          </a:xfrm>
          <a:prstGeom prst="rect">
            <a:avLst/>
          </a:prstGeom>
          <a:noFill/>
        </p:spPr>
        <p:txBody>
          <a:bodyPr wrap="square" rtlCol="0">
            <a:spAutoFit/>
          </a:bodyPr>
          <a:lstStyle/>
          <a:p>
            <a:pPr algn="ctr"/>
            <a:r>
              <a:rPr lang="en-US" sz="2800" dirty="0"/>
              <a:t>𝜎 = 1.5</a:t>
            </a:r>
          </a:p>
        </p:txBody>
      </p:sp>
      <p:sp>
        <p:nvSpPr>
          <p:cNvPr id="11" name="TextBox 10">
            <a:extLst>
              <a:ext uri="{FF2B5EF4-FFF2-40B4-BE49-F238E27FC236}">
                <a16:creationId xmlns:a16="http://schemas.microsoft.com/office/drawing/2014/main" id="{BF8005D7-C800-EE70-164A-C6CD58FD3252}"/>
              </a:ext>
            </a:extLst>
          </p:cNvPr>
          <p:cNvSpPr txBox="1"/>
          <p:nvPr/>
        </p:nvSpPr>
        <p:spPr>
          <a:xfrm>
            <a:off x="2193233" y="2562000"/>
            <a:ext cx="1952087" cy="523220"/>
          </a:xfrm>
          <a:prstGeom prst="rect">
            <a:avLst/>
          </a:prstGeom>
          <a:noFill/>
        </p:spPr>
        <p:txBody>
          <a:bodyPr wrap="square" rtlCol="0">
            <a:spAutoFit/>
          </a:bodyPr>
          <a:lstStyle/>
          <a:p>
            <a:pPr algn="ctr"/>
            <a:r>
              <a:rPr lang="en-US" sz="2800" dirty="0"/>
              <a:t>𝜎 = 1.0</a:t>
            </a:r>
          </a:p>
        </p:txBody>
      </p:sp>
      <p:sp>
        <p:nvSpPr>
          <p:cNvPr id="12" name="TextBox 11">
            <a:extLst>
              <a:ext uri="{FF2B5EF4-FFF2-40B4-BE49-F238E27FC236}">
                <a16:creationId xmlns:a16="http://schemas.microsoft.com/office/drawing/2014/main" id="{3311A16F-121F-F019-E70F-D60ECDC6E30E}"/>
              </a:ext>
            </a:extLst>
          </p:cNvPr>
          <p:cNvSpPr txBox="1"/>
          <p:nvPr/>
        </p:nvSpPr>
        <p:spPr>
          <a:xfrm>
            <a:off x="8607285" y="2562000"/>
            <a:ext cx="1952087" cy="523220"/>
          </a:xfrm>
          <a:prstGeom prst="rect">
            <a:avLst/>
          </a:prstGeom>
          <a:noFill/>
        </p:spPr>
        <p:txBody>
          <a:bodyPr wrap="square" rtlCol="0">
            <a:spAutoFit/>
          </a:bodyPr>
          <a:lstStyle/>
          <a:p>
            <a:pPr algn="ctr"/>
            <a:r>
              <a:rPr lang="en-US" sz="2800" dirty="0"/>
              <a:t>𝜎 = 2.0</a:t>
            </a:r>
          </a:p>
        </p:txBody>
      </p:sp>
      <p:pic>
        <p:nvPicPr>
          <p:cNvPr id="3" name="Picture 2">
            <a:extLst>
              <a:ext uri="{FF2B5EF4-FFF2-40B4-BE49-F238E27FC236}">
                <a16:creationId xmlns:a16="http://schemas.microsoft.com/office/drawing/2014/main" id="{B7E4216D-65CF-B8C0-C160-11B838553599}"/>
              </a:ext>
            </a:extLst>
          </p:cNvPr>
          <p:cNvPicPr>
            <a:picLocks noChangeAspect="1"/>
          </p:cNvPicPr>
          <p:nvPr/>
        </p:nvPicPr>
        <p:blipFill>
          <a:blip r:embed="rId3"/>
          <a:stretch>
            <a:fillRect/>
          </a:stretch>
        </p:blipFill>
        <p:spPr>
          <a:xfrm>
            <a:off x="428334" y="3031119"/>
            <a:ext cx="11335332" cy="2503603"/>
          </a:xfrm>
          <a:prstGeom prst="rect">
            <a:avLst/>
          </a:prstGeom>
        </p:spPr>
      </p:pic>
      <p:sp>
        <p:nvSpPr>
          <p:cNvPr id="8" name="Content Placeholder 4">
            <a:extLst>
              <a:ext uri="{FF2B5EF4-FFF2-40B4-BE49-F238E27FC236}">
                <a16:creationId xmlns:a16="http://schemas.microsoft.com/office/drawing/2014/main" id="{3F0A2F2C-A1BC-A933-F529-B1BB45CB3B35}"/>
              </a:ext>
            </a:extLst>
          </p:cNvPr>
          <p:cNvSpPr txBox="1">
            <a:spLocks/>
          </p:cNvSpPr>
          <p:nvPr/>
        </p:nvSpPr>
        <p:spPr>
          <a:xfrm>
            <a:off x="531877" y="1927384"/>
            <a:ext cx="10715110" cy="1501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Example: Different levels of burstiness of the workload</a:t>
            </a:r>
          </a:p>
        </p:txBody>
      </p:sp>
      <p:sp>
        <p:nvSpPr>
          <p:cNvPr id="17" name="TextBox 16">
            <a:extLst>
              <a:ext uri="{FF2B5EF4-FFF2-40B4-BE49-F238E27FC236}">
                <a16:creationId xmlns:a16="http://schemas.microsoft.com/office/drawing/2014/main" id="{5360C3F6-B7B4-BDBD-D4B6-E07BF55D83AA}"/>
              </a:ext>
            </a:extLst>
          </p:cNvPr>
          <p:cNvSpPr txBox="1"/>
          <p:nvPr/>
        </p:nvSpPr>
        <p:spPr>
          <a:xfrm>
            <a:off x="3048000" y="5722358"/>
            <a:ext cx="6096000" cy="523220"/>
          </a:xfrm>
          <a:prstGeom prst="rect">
            <a:avLst/>
          </a:prstGeom>
          <a:noFill/>
        </p:spPr>
        <p:txBody>
          <a:bodyPr wrap="square">
            <a:spAutoFit/>
          </a:bodyPr>
          <a:lstStyle/>
          <a:p>
            <a:pPr marL="0" indent="0" algn="ctr">
              <a:buNone/>
            </a:pPr>
            <a:r>
              <a:rPr lang="en-US" sz="2800" dirty="0"/>
              <a:t>(higher </a:t>
            </a:r>
            <a:r>
              <a:rPr lang="en-US" sz="2800" dirty="0">
                <a:solidFill>
                  <a:srgbClr val="0D0D0D"/>
                </a:solidFill>
                <a:latin typeface="Söhne"/>
              </a:rPr>
              <a:t>𝜎 → more </a:t>
            </a:r>
            <a:r>
              <a:rPr lang="en-US" sz="2800" dirty="0" err="1">
                <a:solidFill>
                  <a:srgbClr val="0D0D0D"/>
                </a:solidFill>
                <a:latin typeface="Söhne"/>
              </a:rPr>
              <a:t>bursty</a:t>
            </a:r>
            <a:r>
              <a:rPr lang="en-US" sz="2800" dirty="0">
                <a:solidFill>
                  <a:srgbClr val="0D0D0D"/>
                </a:solidFill>
                <a:latin typeface="Söhne"/>
              </a:rPr>
              <a:t>)</a:t>
            </a:r>
            <a:r>
              <a:rPr lang="en-US" sz="2800" dirty="0"/>
              <a:t>  </a:t>
            </a:r>
          </a:p>
        </p:txBody>
      </p:sp>
    </p:spTree>
    <p:extLst>
      <p:ext uri="{BB962C8B-B14F-4D97-AF65-F5344CB8AC3E}">
        <p14:creationId xmlns:p14="http://schemas.microsoft.com/office/powerpoint/2010/main" val="1935570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2800">
        <p159:morph option="byObject"/>
      </p:transition>
    </mc:Choice>
    <mc:Fallback>
      <p:transition spd="slow" advTm="228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a:xfrm>
            <a:off x="0" y="365125"/>
            <a:ext cx="12192000" cy="1325563"/>
          </a:xfrm>
        </p:spPr>
        <p:txBody>
          <a:bodyPr/>
          <a:lstStyle/>
          <a:p>
            <a:r>
              <a:rPr lang="en-US" dirty="0"/>
              <a:t>m3 uses ML to correct </a:t>
            </a:r>
            <a:r>
              <a:rPr lang="en-US" dirty="0" err="1"/>
              <a:t>flowSim</a:t>
            </a:r>
            <a:endParaRPr lang="en-US" dirty="0"/>
          </a:p>
        </p:txBody>
      </p:sp>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24</a:t>
            </a:fld>
            <a:endParaRPr lang="en-US"/>
          </a:p>
        </p:txBody>
      </p:sp>
      <p:grpSp>
        <p:nvGrpSpPr>
          <p:cNvPr id="40" name="Group 39">
            <a:extLst>
              <a:ext uri="{FF2B5EF4-FFF2-40B4-BE49-F238E27FC236}">
                <a16:creationId xmlns:a16="http://schemas.microsoft.com/office/drawing/2014/main" id="{6C840487-EA83-19E7-D476-90611D1BD2FB}"/>
              </a:ext>
            </a:extLst>
          </p:cNvPr>
          <p:cNvGrpSpPr/>
          <p:nvPr/>
        </p:nvGrpSpPr>
        <p:grpSpPr>
          <a:xfrm>
            <a:off x="190747" y="2138513"/>
            <a:ext cx="1893721" cy="1885005"/>
            <a:chOff x="475260" y="1769277"/>
            <a:chExt cx="3997349" cy="3978952"/>
          </a:xfrm>
        </p:grpSpPr>
        <p:sp>
          <p:nvSpPr>
            <p:cNvPr id="7" name="Rectangle 6">
              <a:extLst>
                <a:ext uri="{FF2B5EF4-FFF2-40B4-BE49-F238E27FC236}">
                  <a16:creationId xmlns:a16="http://schemas.microsoft.com/office/drawing/2014/main" id="{FE9C80F8-4D00-0523-7D21-3F842E35D5AB}"/>
                </a:ext>
              </a:extLst>
            </p:cNvPr>
            <p:cNvSpPr/>
            <p:nvPr/>
          </p:nvSpPr>
          <p:spPr>
            <a:xfrm>
              <a:off x="1477617" y="2364701"/>
              <a:ext cx="2994992" cy="11338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DDB6D6A-F253-8FC2-141B-1BA3472FE433}"/>
                </a:ext>
              </a:extLst>
            </p:cNvPr>
            <p:cNvSpPr/>
            <p:nvPr/>
          </p:nvSpPr>
          <p:spPr>
            <a:xfrm>
              <a:off x="881563" y="2354623"/>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Oval 4">
              <a:extLst>
                <a:ext uri="{FF2B5EF4-FFF2-40B4-BE49-F238E27FC236}">
                  <a16:creationId xmlns:a16="http://schemas.microsoft.com/office/drawing/2014/main" id="{279C45A0-C440-E704-3F2B-E955EF92B2C4}"/>
                </a:ext>
              </a:extLst>
            </p:cNvPr>
            <p:cNvSpPr/>
            <p:nvPr/>
          </p:nvSpPr>
          <p:spPr>
            <a:xfrm>
              <a:off x="2975114" y="5513379"/>
              <a:ext cx="230821"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Oval 5">
              <a:extLst>
                <a:ext uri="{FF2B5EF4-FFF2-40B4-BE49-F238E27FC236}">
                  <a16:creationId xmlns:a16="http://schemas.microsoft.com/office/drawing/2014/main" id="{4E875357-CF33-EAAF-E90C-00B3B50DB844}"/>
                </a:ext>
              </a:extLst>
            </p:cNvPr>
            <p:cNvSpPr/>
            <p:nvPr/>
          </p:nvSpPr>
          <p:spPr>
            <a:xfrm>
              <a:off x="475260" y="55351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Oval 7">
              <a:extLst>
                <a:ext uri="{FF2B5EF4-FFF2-40B4-BE49-F238E27FC236}">
                  <a16:creationId xmlns:a16="http://schemas.microsoft.com/office/drawing/2014/main" id="{1E894893-3E58-9A46-17A0-0F9E3C3250F0}"/>
                </a:ext>
              </a:extLst>
            </p:cNvPr>
            <p:cNvSpPr/>
            <p:nvPr/>
          </p:nvSpPr>
          <p:spPr>
            <a:xfrm>
              <a:off x="4059768" y="3945470"/>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Oval 8">
              <a:extLst>
                <a:ext uri="{FF2B5EF4-FFF2-40B4-BE49-F238E27FC236}">
                  <a16:creationId xmlns:a16="http://schemas.microsoft.com/office/drawing/2014/main" id="{798164F8-6DAE-B3A6-0884-D800E4790665}"/>
                </a:ext>
              </a:extLst>
            </p:cNvPr>
            <p:cNvSpPr/>
            <p:nvPr/>
          </p:nvSpPr>
          <p:spPr>
            <a:xfrm>
              <a:off x="881563" y="3947410"/>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1" name="Straight Connector 10">
              <a:extLst>
                <a:ext uri="{FF2B5EF4-FFF2-40B4-BE49-F238E27FC236}">
                  <a16:creationId xmlns:a16="http://schemas.microsoft.com/office/drawing/2014/main" id="{EA748C84-3C20-B84C-EADD-C0812393B06A}"/>
                </a:ext>
              </a:extLst>
            </p:cNvPr>
            <p:cNvCxnSpPr>
              <a:cxnSpLocks/>
            </p:cNvCxnSpPr>
            <p:nvPr/>
          </p:nvCxnSpPr>
          <p:spPr>
            <a:xfrm flipH="1" flipV="1">
              <a:off x="996971" y="2559457"/>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FEA3BA-E166-17D3-B31E-193622B3BF9A}"/>
                </a:ext>
              </a:extLst>
            </p:cNvPr>
            <p:cNvCxnSpPr>
              <a:cxnSpLocks/>
            </p:cNvCxnSpPr>
            <p:nvPr/>
          </p:nvCxnSpPr>
          <p:spPr>
            <a:xfrm flipH="1">
              <a:off x="970336" y="2559457"/>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4038B5-CD5F-F1E4-F224-62DC3245C8DA}"/>
                </a:ext>
              </a:extLst>
            </p:cNvPr>
            <p:cNvCxnSpPr>
              <a:cxnSpLocks/>
            </p:cNvCxnSpPr>
            <p:nvPr/>
          </p:nvCxnSpPr>
          <p:spPr>
            <a:xfrm flipH="1">
              <a:off x="594419" y="4160474"/>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1F053E-5159-0BDE-26FA-A7F39F983613}"/>
                </a:ext>
              </a:extLst>
            </p:cNvPr>
            <p:cNvCxnSpPr>
              <a:cxnSpLocks/>
              <a:endCxn id="5" idx="0"/>
            </p:cNvCxnSpPr>
            <p:nvPr/>
          </p:nvCxnSpPr>
          <p:spPr>
            <a:xfrm flipH="1">
              <a:off x="3090524" y="4153685"/>
              <a:ext cx="1074770" cy="1359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a:extLst>
                <a:ext uri="{FF2B5EF4-FFF2-40B4-BE49-F238E27FC236}">
                  <a16:creationId xmlns:a16="http://schemas.microsoft.com/office/drawing/2014/main" id="{60ADC1E7-0813-FBF1-F124-39DB6D730520}"/>
                </a:ext>
              </a:extLst>
            </p:cNvPr>
            <p:cNvSpPr/>
            <p:nvPr/>
          </p:nvSpPr>
          <p:spPr>
            <a:xfrm>
              <a:off x="1113527" y="1769277"/>
              <a:ext cx="816069" cy="3077737"/>
            </a:xfrm>
            <a:custGeom>
              <a:avLst/>
              <a:gdLst>
                <a:gd name="connsiteX0" fmla="*/ 816069 w 816069"/>
                <a:gd name="connsiteY0" fmla="*/ 0 h 3077737"/>
                <a:gd name="connsiteX1" fmla="*/ 46635 w 816069"/>
                <a:gd name="connsiteY1" fmla="*/ 758283 h 3077737"/>
                <a:gd name="connsiteX2" fmla="*/ 124693 w 816069"/>
                <a:gd name="connsiteY2" fmla="*/ 2297151 h 3077737"/>
                <a:gd name="connsiteX3" fmla="*/ 448079 w 816069"/>
                <a:gd name="connsiteY3" fmla="*/ 3077737 h 3077737"/>
              </a:gdLst>
              <a:ahLst/>
              <a:cxnLst>
                <a:cxn ang="0">
                  <a:pos x="connsiteX0" y="connsiteY0"/>
                </a:cxn>
                <a:cxn ang="0">
                  <a:pos x="connsiteX1" y="connsiteY1"/>
                </a:cxn>
                <a:cxn ang="0">
                  <a:pos x="connsiteX2" y="connsiteY2"/>
                </a:cxn>
                <a:cxn ang="0">
                  <a:pos x="connsiteX3" y="connsiteY3"/>
                </a:cxn>
              </a:cxnLst>
              <a:rect l="l" t="t" r="r" b="b"/>
              <a:pathLst>
                <a:path w="816069" h="3077737">
                  <a:moveTo>
                    <a:pt x="816069" y="0"/>
                  </a:moveTo>
                  <a:cubicBezTo>
                    <a:pt x="488966" y="187712"/>
                    <a:pt x="161864" y="375425"/>
                    <a:pt x="46635" y="758283"/>
                  </a:cubicBezTo>
                  <a:cubicBezTo>
                    <a:pt x="-68594" y="1141142"/>
                    <a:pt x="57786" y="1910575"/>
                    <a:pt x="124693" y="2297151"/>
                  </a:cubicBezTo>
                  <a:cubicBezTo>
                    <a:pt x="191600" y="2683727"/>
                    <a:pt x="319839" y="2880732"/>
                    <a:pt x="448079" y="307773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chemeClr val="accent5">
                    <a:lumMod val="40000"/>
                    <a:lumOff val="60000"/>
                  </a:schemeClr>
                </a:solidFill>
                <a:highlight>
                  <a:srgbClr val="00FFFF"/>
                </a:highlight>
              </a:endParaRPr>
            </a:p>
          </p:txBody>
        </p:sp>
      </p:grpSp>
      <p:pic>
        <p:nvPicPr>
          <p:cNvPr id="19" name="Picture 18">
            <a:extLst>
              <a:ext uri="{FF2B5EF4-FFF2-40B4-BE49-F238E27FC236}">
                <a16:creationId xmlns:a16="http://schemas.microsoft.com/office/drawing/2014/main" id="{6BE78861-135A-9BA4-A885-921F751CBFB4}"/>
              </a:ext>
            </a:extLst>
          </p:cNvPr>
          <p:cNvPicPr>
            <a:picLocks noChangeAspect="1"/>
          </p:cNvPicPr>
          <p:nvPr/>
        </p:nvPicPr>
        <p:blipFill>
          <a:blip r:embed="rId4"/>
          <a:stretch>
            <a:fillRect/>
          </a:stretch>
        </p:blipFill>
        <p:spPr>
          <a:xfrm>
            <a:off x="3485850" y="1872416"/>
            <a:ext cx="861958" cy="571794"/>
          </a:xfrm>
          <a:prstGeom prst="rect">
            <a:avLst/>
          </a:prstGeom>
        </p:spPr>
      </p:pic>
      <p:pic>
        <p:nvPicPr>
          <p:cNvPr id="23" name="Picture 22">
            <a:extLst>
              <a:ext uri="{FF2B5EF4-FFF2-40B4-BE49-F238E27FC236}">
                <a16:creationId xmlns:a16="http://schemas.microsoft.com/office/drawing/2014/main" id="{D8C2C789-4E14-C0EB-A4E2-C1F7AD5CBCA4}"/>
              </a:ext>
            </a:extLst>
          </p:cNvPr>
          <p:cNvPicPr>
            <a:picLocks noChangeAspect="1"/>
          </p:cNvPicPr>
          <p:nvPr/>
        </p:nvPicPr>
        <p:blipFill>
          <a:blip r:embed="rId5"/>
          <a:stretch>
            <a:fillRect/>
          </a:stretch>
        </p:blipFill>
        <p:spPr>
          <a:xfrm>
            <a:off x="3513823" y="2525068"/>
            <a:ext cx="806011" cy="527676"/>
          </a:xfrm>
          <a:prstGeom prst="rect">
            <a:avLst/>
          </a:prstGeom>
        </p:spPr>
      </p:pic>
      <p:pic>
        <p:nvPicPr>
          <p:cNvPr id="25" name="Picture 24">
            <a:extLst>
              <a:ext uri="{FF2B5EF4-FFF2-40B4-BE49-F238E27FC236}">
                <a16:creationId xmlns:a16="http://schemas.microsoft.com/office/drawing/2014/main" id="{5EB1E8A3-5A01-43BB-86B6-8F691C3A3540}"/>
              </a:ext>
            </a:extLst>
          </p:cNvPr>
          <p:cNvPicPr>
            <a:picLocks noChangeAspect="1"/>
          </p:cNvPicPr>
          <p:nvPr/>
        </p:nvPicPr>
        <p:blipFill>
          <a:blip r:embed="rId6"/>
          <a:stretch>
            <a:fillRect/>
          </a:stretch>
        </p:blipFill>
        <p:spPr>
          <a:xfrm>
            <a:off x="3541797" y="3810780"/>
            <a:ext cx="806011" cy="512614"/>
          </a:xfrm>
          <a:prstGeom prst="rect">
            <a:avLst/>
          </a:prstGeom>
        </p:spPr>
      </p:pic>
      <p:pic>
        <p:nvPicPr>
          <p:cNvPr id="26" name="Picture 25">
            <a:extLst>
              <a:ext uri="{FF2B5EF4-FFF2-40B4-BE49-F238E27FC236}">
                <a16:creationId xmlns:a16="http://schemas.microsoft.com/office/drawing/2014/main" id="{3C14912D-F8F1-A49C-C1B2-BD962392810C}"/>
              </a:ext>
            </a:extLst>
          </p:cNvPr>
          <p:cNvPicPr>
            <a:picLocks noChangeAspect="1"/>
          </p:cNvPicPr>
          <p:nvPr/>
        </p:nvPicPr>
        <p:blipFill>
          <a:blip r:embed="rId7"/>
          <a:stretch>
            <a:fillRect/>
          </a:stretch>
        </p:blipFill>
        <p:spPr>
          <a:xfrm>
            <a:off x="3541797" y="4446353"/>
            <a:ext cx="825082" cy="495361"/>
          </a:xfrm>
          <a:prstGeom prst="rect">
            <a:avLst/>
          </a:prstGeom>
        </p:spPr>
      </p:pic>
      <p:pic>
        <p:nvPicPr>
          <p:cNvPr id="27" name="Picture 26">
            <a:extLst>
              <a:ext uri="{FF2B5EF4-FFF2-40B4-BE49-F238E27FC236}">
                <a16:creationId xmlns:a16="http://schemas.microsoft.com/office/drawing/2014/main" id="{7D47B029-AAA6-8444-E6E0-0695E85C954C}"/>
              </a:ext>
            </a:extLst>
          </p:cNvPr>
          <p:cNvPicPr>
            <a:picLocks noChangeAspect="1"/>
          </p:cNvPicPr>
          <p:nvPr/>
        </p:nvPicPr>
        <p:blipFill>
          <a:blip r:embed="rId8"/>
          <a:stretch>
            <a:fillRect/>
          </a:stretch>
        </p:blipFill>
        <p:spPr>
          <a:xfrm>
            <a:off x="3546028" y="3165573"/>
            <a:ext cx="804711" cy="527676"/>
          </a:xfrm>
          <a:prstGeom prst="rect">
            <a:avLst/>
          </a:prstGeom>
        </p:spPr>
      </p:pic>
      <p:pic>
        <p:nvPicPr>
          <p:cNvPr id="30" name="Picture 29">
            <a:extLst>
              <a:ext uri="{FF2B5EF4-FFF2-40B4-BE49-F238E27FC236}">
                <a16:creationId xmlns:a16="http://schemas.microsoft.com/office/drawing/2014/main" id="{8CE0D8EE-B2F8-2807-B6D2-1D453AC0C09B}"/>
              </a:ext>
            </a:extLst>
          </p:cNvPr>
          <p:cNvPicPr>
            <a:picLocks noChangeAspect="1"/>
          </p:cNvPicPr>
          <p:nvPr/>
        </p:nvPicPr>
        <p:blipFill>
          <a:blip r:embed="rId9"/>
          <a:stretch>
            <a:fillRect/>
          </a:stretch>
        </p:blipFill>
        <p:spPr>
          <a:xfrm>
            <a:off x="2848945" y="5259894"/>
            <a:ext cx="1935562" cy="627614"/>
          </a:xfrm>
          <a:prstGeom prst="rect">
            <a:avLst/>
          </a:prstGeom>
        </p:spPr>
      </p:pic>
      <p:cxnSp>
        <p:nvCxnSpPr>
          <p:cNvPr id="35" name="Straight Arrow Connector 34">
            <a:extLst>
              <a:ext uri="{FF2B5EF4-FFF2-40B4-BE49-F238E27FC236}">
                <a16:creationId xmlns:a16="http://schemas.microsoft.com/office/drawing/2014/main" id="{822EAEE4-78BA-8E44-FDE9-501C7952EF44}"/>
              </a:ext>
            </a:extLst>
          </p:cNvPr>
          <p:cNvCxnSpPr>
            <a:cxnSpLocks/>
            <a:stCxn id="30" idx="3"/>
          </p:cNvCxnSpPr>
          <p:nvPr/>
        </p:nvCxnSpPr>
        <p:spPr>
          <a:xfrm flipV="1">
            <a:off x="4784507" y="3950829"/>
            <a:ext cx="1612289" cy="1622872"/>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576AFEE-519F-B972-C197-E420C1483822}"/>
              </a:ext>
            </a:extLst>
          </p:cNvPr>
          <p:cNvCxnSpPr>
            <a:cxnSpLocks/>
          </p:cNvCxnSpPr>
          <p:nvPr/>
        </p:nvCxnSpPr>
        <p:spPr>
          <a:xfrm>
            <a:off x="4499292" y="3175703"/>
            <a:ext cx="1917906" cy="2203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73DE108D-CE43-4413-0DDB-063D0EFDC80D}"/>
              </a:ext>
            </a:extLst>
          </p:cNvPr>
          <p:cNvCxnSpPr>
            <a:cxnSpLocks/>
          </p:cNvCxnSpPr>
          <p:nvPr/>
        </p:nvCxnSpPr>
        <p:spPr>
          <a:xfrm>
            <a:off x="2356834" y="3197733"/>
            <a:ext cx="998659"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4160D2C4-6312-C1C6-7B16-7FB282BD879C}"/>
              </a:ext>
            </a:extLst>
          </p:cNvPr>
          <p:cNvSpPr txBox="1"/>
          <p:nvPr/>
        </p:nvSpPr>
        <p:spPr>
          <a:xfrm>
            <a:off x="6545349" y="2981949"/>
            <a:ext cx="1724896" cy="1077218"/>
          </a:xfrm>
          <a:prstGeom prst="rect">
            <a:avLst/>
          </a:prstGeom>
          <a:solidFill>
            <a:schemeClr val="bg1"/>
          </a:solidFill>
          <a:ln w="28575">
            <a:solidFill>
              <a:schemeClr val="tx1"/>
            </a:solidFill>
          </a:ln>
        </p:spPr>
        <p:txBody>
          <a:bodyPr wrap="square">
            <a:spAutoFit/>
          </a:bodyPr>
          <a:lstStyle/>
          <a:p>
            <a:pPr algn="ctr"/>
            <a:r>
              <a:rPr lang="en-US" sz="3200" dirty="0">
                <a:latin typeface="Gill Sans" panose="020B0502020104020203" pitchFamily="34" charset="-79"/>
                <a:cs typeface="Gill Sans" panose="020B0502020104020203" pitchFamily="34" charset="-79"/>
              </a:rPr>
              <a:t>ML Model </a:t>
            </a:r>
          </a:p>
        </p:txBody>
      </p:sp>
      <p:sp>
        <p:nvSpPr>
          <p:cNvPr id="65" name="Content Placeholder 4">
            <a:extLst>
              <a:ext uri="{FF2B5EF4-FFF2-40B4-BE49-F238E27FC236}">
                <a16:creationId xmlns:a16="http://schemas.microsoft.com/office/drawing/2014/main" id="{B28F1454-2D76-065F-ACDE-EC7AC8C2314C}"/>
              </a:ext>
            </a:extLst>
          </p:cNvPr>
          <p:cNvSpPr txBox="1">
            <a:spLocks/>
          </p:cNvSpPr>
          <p:nvPr/>
        </p:nvSpPr>
        <p:spPr>
          <a:xfrm>
            <a:off x="8952491" y="2925746"/>
            <a:ext cx="2856278" cy="1325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0D0D0D"/>
                </a:solidFill>
                <a:latin typeface="Söhne"/>
              </a:rPr>
              <a:t>ns-3’s </a:t>
            </a:r>
          </a:p>
          <a:p>
            <a:pPr marL="0" indent="0">
              <a:buNone/>
            </a:pPr>
            <a:r>
              <a:rPr lang="en-US" sz="3200" dirty="0">
                <a:solidFill>
                  <a:srgbClr val="0D0D0D"/>
                </a:solidFill>
                <a:latin typeface="Söhne"/>
              </a:rPr>
              <a:t>FCT slowdown distribution </a:t>
            </a:r>
            <a:endParaRPr lang="en-US" sz="3200" dirty="0"/>
          </a:p>
        </p:txBody>
      </p:sp>
      <p:cxnSp>
        <p:nvCxnSpPr>
          <p:cNvPr id="66" name="Straight Arrow Connector 65">
            <a:extLst>
              <a:ext uri="{FF2B5EF4-FFF2-40B4-BE49-F238E27FC236}">
                <a16:creationId xmlns:a16="http://schemas.microsoft.com/office/drawing/2014/main" id="{6CDDE2D1-59F8-F0E9-E1BA-D544507BF554}"/>
              </a:ext>
            </a:extLst>
          </p:cNvPr>
          <p:cNvCxnSpPr>
            <a:cxnSpLocks/>
          </p:cNvCxnSpPr>
          <p:nvPr/>
        </p:nvCxnSpPr>
        <p:spPr>
          <a:xfrm>
            <a:off x="8418798" y="3429000"/>
            <a:ext cx="507253"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DB5764-B062-11C4-F98D-F98626A2D6B8}"/>
              </a:ext>
            </a:extLst>
          </p:cNvPr>
          <p:cNvSpPr txBox="1"/>
          <p:nvPr/>
        </p:nvSpPr>
        <p:spPr>
          <a:xfrm>
            <a:off x="1843613" y="5982443"/>
            <a:ext cx="5147320" cy="707886"/>
          </a:xfrm>
          <a:prstGeom prst="rect">
            <a:avLst/>
          </a:prstGeom>
          <a:noFill/>
        </p:spPr>
        <p:txBody>
          <a:bodyPr wrap="square">
            <a:spAutoFit/>
          </a:bodyPr>
          <a:lstStyle/>
          <a:p>
            <a:r>
              <a:rPr lang="en-US" sz="2000" dirty="0">
                <a:latin typeface="Gill Sans" panose="020B0502020104020203" pitchFamily="34" charset="-79"/>
                <a:cs typeface="Gill Sans" panose="020B0502020104020203" pitchFamily="34" charset="-79"/>
              </a:rPr>
              <a:t>Buffer size, initial window size, different CCAs as a one-hot vector, and CCA parameters</a:t>
            </a:r>
          </a:p>
        </p:txBody>
      </p:sp>
      <p:sp>
        <p:nvSpPr>
          <p:cNvPr id="36" name="TextBox 35">
            <a:extLst>
              <a:ext uri="{FF2B5EF4-FFF2-40B4-BE49-F238E27FC236}">
                <a16:creationId xmlns:a16="http://schemas.microsoft.com/office/drawing/2014/main" id="{7F790C64-46F8-972D-0D33-2C51C6ED706F}"/>
              </a:ext>
            </a:extLst>
          </p:cNvPr>
          <p:cNvSpPr txBox="1"/>
          <p:nvPr/>
        </p:nvSpPr>
        <p:spPr>
          <a:xfrm>
            <a:off x="2181610" y="2575310"/>
            <a:ext cx="1358677" cy="523220"/>
          </a:xfrm>
          <a:prstGeom prst="rect">
            <a:avLst/>
          </a:prstGeom>
          <a:noFill/>
        </p:spPr>
        <p:txBody>
          <a:bodyPr wrap="square">
            <a:spAutoFit/>
          </a:bodyPr>
          <a:lstStyle/>
          <a:p>
            <a:r>
              <a:rPr lang="en-US" sz="2800" dirty="0" err="1">
                <a:latin typeface="Gill Sans" panose="020B0502020104020203" pitchFamily="34" charset="-79"/>
                <a:cs typeface="Gill Sans" panose="020B0502020104020203" pitchFamily="34" charset="-79"/>
              </a:rPr>
              <a:t>flowSim</a:t>
            </a:r>
            <a:endParaRPr lang="en-US" sz="2800" dirty="0">
              <a:latin typeface="Gill Sans" panose="020B0502020104020203" pitchFamily="34" charset="-79"/>
              <a:cs typeface="Gill Sans" panose="020B0502020104020203" pitchFamily="34" charset="-79"/>
            </a:endParaRPr>
          </a:p>
        </p:txBody>
      </p:sp>
      <p:sp>
        <p:nvSpPr>
          <p:cNvPr id="10" name="Freeform 9">
            <a:extLst>
              <a:ext uri="{FF2B5EF4-FFF2-40B4-BE49-F238E27FC236}">
                <a16:creationId xmlns:a16="http://schemas.microsoft.com/office/drawing/2014/main" id="{59EFA6F6-092E-84D9-59C1-3A858BB8FFFB}"/>
              </a:ext>
            </a:extLst>
          </p:cNvPr>
          <p:cNvSpPr/>
          <p:nvPr/>
        </p:nvSpPr>
        <p:spPr>
          <a:xfrm>
            <a:off x="179999" y="2404440"/>
            <a:ext cx="1904469" cy="1553369"/>
          </a:xfrm>
          <a:custGeom>
            <a:avLst/>
            <a:gdLst>
              <a:gd name="connsiteX0" fmla="*/ 0 w 4040339"/>
              <a:gd name="connsiteY0" fmla="*/ 3037614 h 3090111"/>
              <a:gd name="connsiteX1" fmla="*/ 424543 w 4040339"/>
              <a:gd name="connsiteY1" fmla="*/ 1589814 h 3090111"/>
              <a:gd name="connsiteX2" fmla="*/ 391886 w 4040339"/>
              <a:gd name="connsiteY2" fmla="*/ 499 h 3090111"/>
              <a:gd name="connsiteX3" fmla="*/ 3973286 w 4040339"/>
              <a:gd name="connsiteY3" fmla="*/ 1437414 h 3090111"/>
              <a:gd name="connsiteX4" fmla="*/ 2819400 w 4040339"/>
              <a:gd name="connsiteY4" fmla="*/ 3081156 h 3090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0339" h="3090111">
                <a:moveTo>
                  <a:pt x="0" y="3037614"/>
                </a:moveTo>
                <a:cubicBezTo>
                  <a:pt x="179614" y="2566807"/>
                  <a:pt x="359229" y="2096000"/>
                  <a:pt x="424543" y="1589814"/>
                </a:cubicBezTo>
                <a:cubicBezTo>
                  <a:pt x="489857" y="1083628"/>
                  <a:pt x="-199571" y="25899"/>
                  <a:pt x="391886" y="499"/>
                </a:cubicBezTo>
                <a:cubicBezTo>
                  <a:pt x="983343" y="-24901"/>
                  <a:pt x="3568700" y="923971"/>
                  <a:pt x="3973286" y="1437414"/>
                </a:cubicBezTo>
                <a:cubicBezTo>
                  <a:pt x="4377872" y="1950857"/>
                  <a:pt x="2819400" y="3208156"/>
                  <a:pt x="2819400" y="3081156"/>
                </a:cubicBezTo>
              </a:path>
            </a:pathLst>
          </a:custGeom>
          <a:noFill/>
          <a:ln w="57150" cap="rnd">
            <a:solidFill>
              <a:srgbClr val="FF0000"/>
            </a:solidFill>
            <a:miter lim="800000"/>
            <a:headEnd type="stealth" w="lg" len="lg"/>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0" name="Freeform 19">
            <a:extLst>
              <a:ext uri="{FF2B5EF4-FFF2-40B4-BE49-F238E27FC236}">
                <a16:creationId xmlns:a16="http://schemas.microsoft.com/office/drawing/2014/main" id="{61BCFAA2-E2FE-8AB0-4C77-A35863ADA9D0}"/>
              </a:ext>
            </a:extLst>
          </p:cNvPr>
          <p:cNvSpPr/>
          <p:nvPr/>
        </p:nvSpPr>
        <p:spPr>
          <a:xfrm>
            <a:off x="1391976" y="3195569"/>
            <a:ext cx="1073904" cy="700714"/>
          </a:xfrm>
          <a:custGeom>
            <a:avLst/>
            <a:gdLst>
              <a:gd name="connsiteX0" fmla="*/ 0 w 716280"/>
              <a:gd name="connsiteY0" fmla="*/ 467367 h 467367"/>
              <a:gd name="connsiteX1" fmla="*/ 411480 w 716280"/>
              <a:gd name="connsiteY1" fmla="*/ 2547 h 467367"/>
              <a:gd name="connsiteX2" fmla="*/ 716280 w 716280"/>
              <a:gd name="connsiteY2" fmla="*/ 314967 h 467367"/>
            </a:gdLst>
            <a:ahLst/>
            <a:cxnLst>
              <a:cxn ang="0">
                <a:pos x="connsiteX0" y="connsiteY0"/>
              </a:cxn>
              <a:cxn ang="0">
                <a:pos x="connsiteX1" y="connsiteY1"/>
              </a:cxn>
              <a:cxn ang="0">
                <a:pos x="connsiteX2" y="connsiteY2"/>
              </a:cxn>
            </a:cxnLst>
            <a:rect l="l" t="t" r="r" b="b"/>
            <a:pathLst>
              <a:path w="716280" h="467367">
                <a:moveTo>
                  <a:pt x="0" y="467367"/>
                </a:moveTo>
                <a:cubicBezTo>
                  <a:pt x="146050" y="247657"/>
                  <a:pt x="292100" y="27947"/>
                  <a:pt x="411480" y="2547"/>
                </a:cubicBezTo>
                <a:cubicBezTo>
                  <a:pt x="530860" y="-22853"/>
                  <a:pt x="623570" y="146057"/>
                  <a:pt x="716280" y="314967"/>
                </a:cubicBezTo>
              </a:path>
            </a:pathLst>
          </a:custGeom>
          <a:noFill/>
          <a:ln w="31750">
            <a:solidFill>
              <a:schemeClr val="accent1"/>
            </a:solidFill>
            <a:prstDash val="sysDot"/>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accent5">
                  <a:lumMod val="40000"/>
                  <a:lumOff val="60000"/>
                </a:schemeClr>
              </a:solidFill>
              <a:highlight>
                <a:srgbClr val="00FFFF"/>
              </a:highlight>
            </a:endParaRPr>
          </a:p>
        </p:txBody>
      </p:sp>
    </p:spTree>
    <p:custDataLst>
      <p:tags r:id="rId1"/>
    </p:custDataLst>
    <p:extLst>
      <p:ext uri="{BB962C8B-B14F-4D97-AF65-F5344CB8AC3E}">
        <p14:creationId xmlns:p14="http://schemas.microsoft.com/office/powerpoint/2010/main" val="4028060727"/>
      </p:ext>
    </p:extLst>
  </p:cSld>
  <p:clrMapOvr>
    <a:masterClrMapping/>
  </p:clrMapOvr>
  <mc:AlternateContent xmlns:mc="http://schemas.openxmlformats.org/markup-compatibility/2006">
    <mc:Choice xmlns:p14="http://schemas.microsoft.com/office/powerpoint/2010/main" Requires="p14">
      <p:transition spd="slow" p14:dur="2000" advTm="50211"/>
    </mc:Choice>
    <mc:Fallback>
      <p:transition spd="slow" advTm="50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p:bldP spid="21"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A3DF-AE81-6079-B0D8-D67FDEC64041}"/>
              </a:ext>
            </a:extLst>
          </p:cNvPr>
          <p:cNvSpPr>
            <a:spLocks noGrp="1"/>
          </p:cNvSpPr>
          <p:nvPr>
            <p:ph type="title"/>
          </p:nvPr>
        </p:nvSpPr>
        <p:spPr>
          <a:xfrm>
            <a:off x="838200" y="365125"/>
            <a:ext cx="10515600" cy="910009"/>
          </a:xfrm>
        </p:spPr>
        <p:txBody>
          <a:bodyPr/>
          <a:lstStyle/>
          <a:p>
            <a:r>
              <a:rPr lang="en-US" dirty="0"/>
              <a:t>Example</a:t>
            </a:r>
          </a:p>
        </p:txBody>
      </p:sp>
      <p:sp>
        <p:nvSpPr>
          <p:cNvPr id="4" name="Slide Number Placeholder 3">
            <a:extLst>
              <a:ext uri="{FF2B5EF4-FFF2-40B4-BE49-F238E27FC236}">
                <a16:creationId xmlns:a16="http://schemas.microsoft.com/office/drawing/2014/main" id="{74DD579A-B7FB-752E-6C43-B7F740CBB8EB}"/>
              </a:ext>
            </a:extLst>
          </p:cNvPr>
          <p:cNvSpPr>
            <a:spLocks noGrp="1"/>
          </p:cNvSpPr>
          <p:nvPr>
            <p:ph type="sldNum" sz="quarter" idx="12"/>
          </p:nvPr>
        </p:nvSpPr>
        <p:spPr/>
        <p:txBody>
          <a:bodyPr/>
          <a:lstStyle/>
          <a:p>
            <a:fld id="{2E28429A-6A1C-1C4F-80FB-0115F81C6BA7}" type="slidenum">
              <a:rPr lang="en-US" smtClean="0"/>
              <a:t>25</a:t>
            </a:fld>
            <a:endParaRPr lang="en-US"/>
          </a:p>
        </p:txBody>
      </p:sp>
      <p:grpSp>
        <p:nvGrpSpPr>
          <p:cNvPr id="18" name="Group 17">
            <a:extLst>
              <a:ext uri="{FF2B5EF4-FFF2-40B4-BE49-F238E27FC236}">
                <a16:creationId xmlns:a16="http://schemas.microsoft.com/office/drawing/2014/main" id="{82C7CCF0-D555-8F3E-F6D4-15BD63AAC559}"/>
              </a:ext>
            </a:extLst>
          </p:cNvPr>
          <p:cNvGrpSpPr/>
          <p:nvPr/>
        </p:nvGrpSpPr>
        <p:grpSpPr>
          <a:xfrm>
            <a:off x="1942694" y="1414462"/>
            <a:ext cx="8220736" cy="5329237"/>
            <a:chOff x="3223275" y="1590592"/>
            <a:chExt cx="5728465" cy="3713579"/>
          </a:xfrm>
        </p:grpSpPr>
        <p:pic>
          <p:nvPicPr>
            <p:cNvPr id="6" name="Picture 5">
              <a:extLst>
                <a:ext uri="{FF2B5EF4-FFF2-40B4-BE49-F238E27FC236}">
                  <a16:creationId xmlns:a16="http://schemas.microsoft.com/office/drawing/2014/main" id="{FEBBFCF1-232C-6078-B48B-B6152D3C7AC9}"/>
                </a:ext>
              </a:extLst>
            </p:cNvPr>
            <p:cNvPicPr>
              <a:picLocks noChangeAspect="1"/>
            </p:cNvPicPr>
            <p:nvPr/>
          </p:nvPicPr>
          <p:blipFill>
            <a:blip r:embed="rId3"/>
            <a:stretch>
              <a:fillRect/>
            </a:stretch>
          </p:blipFill>
          <p:spPr>
            <a:xfrm>
              <a:off x="3229569" y="1590592"/>
              <a:ext cx="5705186" cy="3713579"/>
            </a:xfrm>
            <a:prstGeom prst="rect">
              <a:avLst/>
            </a:prstGeom>
          </p:spPr>
        </p:pic>
        <p:pic>
          <p:nvPicPr>
            <p:cNvPr id="3" name="Picture 2">
              <a:extLst>
                <a:ext uri="{FF2B5EF4-FFF2-40B4-BE49-F238E27FC236}">
                  <a16:creationId xmlns:a16="http://schemas.microsoft.com/office/drawing/2014/main" id="{726090C5-54DB-90B0-DFDC-13F3A8D0F3C2}"/>
                </a:ext>
              </a:extLst>
            </p:cNvPr>
            <p:cNvPicPr>
              <a:picLocks noChangeAspect="1"/>
            </p:cNvPicPr>
            <p:nvPr/>
          </p:nvPicPr>
          <p:blipFill>
            <a:blip r:embed="rId4"/>
            <a:stretch>
              <a:fillRect/>
            </a:stretch>
          </p:blipFill>
          <p:spPr>
            <a:xfrm>
              <a:off x="3229569" y="1590592"/>
              <a:ext cx="2777653" cy="1505956"/>
            </a:xfrm>
            <a:prstGeom prst="rect">
              <a:avLst/>
            </a:prstGeom>
          </p:spPr>
        </p:pic>
        <p:pic>
          <p:nvPicPr>
            <p:cNvPr id="5" name="Picture 4">
              <a:extLst>
                <a:ext uri="{FF2B5EF4-FFF2-40B4-BE49-F238E27FC236}">
                  <a16:creationId xmlns:a16="http://schemas.microsoft.com/office/drawing/2014/main" id="{D5FC92CA-AFD5-6238-E0F1-9307AC6A946F}"/>
                </a:ext>
              </a:extLst>
            </p:cNvPr>
            <p:cNvPicPr>
              <a:picLocks noChangeAspect="1"/>
            </p:cNvPicPr>
            <p:nvPr/>
          </p:nvPicPr>
          <p:blipFill>
            <a:blip r:embed="rId5"/>
            <a:stretch>
              <a:fillRect/>
            </a:stretch>
          </p:blipFill>
          <p:spPr>
            <a:xfrm>
              <a:off x="6135043" y="1590592"/>
              <a:ext cx="2777653" cy="1505956"/>
            </a:xfrm>
            <a:prstGeom prst="rect">
              <a:avLst/>
            </a:prstGeom>
          </p:spPr>
        </p:pic>
        <p:pic>
          <p:nvPicPr>
            <p:cNvPr id="7" name="Picture 6">
              <a:extLst>
                <a:ext uri="{FF2B5EF4-FFF2-40B4-BE49-F238E27FC236}">
                  <a16:creationId xmlns:a16="http://schemas.microsoft.com/office/drawing/2014/main" id="{CD5242A5-8C0D-D9F7-0A83-F9B49EEC8613}"/>
                </a:ext>
              </a:extLst>
            </p:cNvPr>
            <p:cNvPicPr>
              <a:picLocks noChangeAspect="1"/>
            </p:cNvPicPr>
            <p:nvPr/>
          </p:nvPicPr>
          <p:blipFill>
            <a:blip r:embed="rId6"/>
            <a:stretch>
              <a:fillRect/>
            </a:stretch>
          </p:blipFill>
          <p:spPr>
            <a:xfrm>
              <a:off x="3223275" y="3571325"/>
              <a:ext cx="2855740" cy="1505957"/>
            </a:xfrm>
            <a:prstGeom prst="rect">
              <a:avLst/>
            </a:prstGeom>
          </p:spPr>
        </p:pic>
        <p:pic>
          <p:nvPicPr>
            <p:cNvPr id="8" name="Picture 7">
              <a:extLst>
                <a:ext uri="{FF2B5EF4-FFF2-40B4-BE49-F238E27FC236}">
                  <a16:creationId xmlns:a16="http://schemas.microsoft.com/office/drawing/2014/main" id="{83949173-620E-8456-723B-5BA20935B16A}"/>
                </a:ext>
              </a:extLst>
            </p:cNvPr>
            <p:cNvPicPr>
              <a:picLocks noChangeAspect="1"/>
            </p:cNvPicPr>
            <p:nvPr/>
          </p:nvPicPr>
          <p:blipFill>
            <a:blip r:embed="rId7"/>
            <a:stretch>
              <a:fillRect/>
            </a:stretch>
          </p:blipFill>
          <p:spPr>
            <a:xfrm>
              <a:off x="6096000" y="3569036"/>
              <a:ext cx="2855740" cy="1505957"/>
            </a:xfrm>
            <a:prstGeom prst="rect">
              <a:avLst/>
            </a:prstGeom>
          </p:spPr>
        </p:pic>
      </p:grpSp>
    </p:spTree>
    <p:extLst>
      <p:ext uri="{BB962C8B-B14F-4D97-AF65-F5344CB8AC3E}">
        <p14:creationId xmlns:p14="http://schemas.microsoft.com/office/powerpoint/2010/main" val="3478678232"/>
      </p:ext>
    </p:extLst>
  </p:cSld>
  <p:clrMapOvr>
    <a:masterClrMapping/>
  </p:clrMapOvr>
  <mc:AlternateContent xmlns:mc="http://schemas.openxmlformats.org/markup-compatibility/2006">
    <mc:Choice xmlns:p14="http://schemas.microsoft.com/office/powerpoint/2010/main" Requires="p14">
      <p:transition spd="slow" p14:dur="2000" advTm="21197"/>
    </mc:Choice>
    <mc:Fallback>
      <p:transition spd="slow" advTm="2119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spcBef>
                <a:spcPct val="0"/>
              </a:spcBef>
            </a:pPr>
            <a:r>
              <a:rPr lang="en" b="1" dirty="0"/>
              <a:t>Training </a:t>
            </a:r>
            <a:endParaRPr b="1" dirty="0"/>
          </a:p>
        </p:txBody>
      </p:sp>
      <p:sp>
        <p:nvSpPr>
          <p:cNvPr id="62" name="Google Shape;62;p14"/>
          <p:cNvSpPr txBox="1">
            <a:spLocks noGrp="1"/>
          </p:cNvSpPr>
          <p:nvPr>
            <p:ph type="body" idx="1"/>
          </p:nvPr>
        </p:nvSpPr>
        <p:spPr>
          <a:xfrm>
            <a:off x="500032" y="1448684"/>
            <a:ext cx="11432887" cy="4815949"/>
          </a:xfrm>
          <a:prstGeom prst="rect">
            <a:avLst/>
          </a:prstGeom>
        </p:spPr>
        <p:txBody>
          <a:bodyPr spcFirstLastPara="1" vert="horz" wrap="square" lIns="121900" tIns="121900" rIns="121900" bIns="121900" rtlCol="0" anchor="t" anchorCtr="0">
            <a:normAutofit/>
          </a:bodyPr>
          <a:lstStyle/>
          <a:p>
            <a:pPr marL="457200" indent="-457200">
              <a:buFont typeface="Wingdings" pitchFamily="2" charset="2"/>
              <a:buChar char="Ø"/>
            </a:pPr>
            <a:r>
              <a:rPr lang="en" dirty="0"/>
              <a:t>Train on diverse synthetic scenarios</a:t>
            </a:r>
          </a:p>
          <a:p>
            <a:pPr marL="1066785" lvl="1" indent="-457200">
              <a:buFont typeface="Wingdings" pitchFamily="2" charset="2"/>
              <a:buChar char="Ø"/>
            </a:pPr>
            <a:r>
              <a:rPr lang="en" dirty="0"/>
              <a:t>Path topology: </a:t>
            </a:r>
            <a:r>
              <a:rPr lang="en" dirty="0">
                <a:solidFill>
                  <a:srgbClr val="FF0000"/>
                </a:solidFill>
              </a:rPr>
              <a:t>2-hop, 4-hop, 6-hop parking-lot topology</a:t>
            </a:r>
            <a:endParaRPr lang="en" dirty="0"/>
          </a:p>
          <a:p>
            <a:pPr marL="1066785" lvl="1" indent="-457200">
              <a:buFont typeface="Wingdings" pitchFamily="2" charset="2"/>
              <a:buChar char="Ø"/>
            </a:pPr>
            <a:r>
              <a:rPr lang="en" dirty="0"/>
              <a:t>Flow size distribution: </a:t>
            </a:r>
            <a:r>
              <a:rPr lang="en" dirty="0">
                <a:solidFill>
                  <a:srgbClr val="FF0000"/>
                </a:solidFill>
              </a:rPr>
              <a:t>Pareto, Lognormal, Exponential, Gaussian</a:t>
            </a:r>
          </a:p>
          <a:p>
            <a:pPr marL="1066785" lvl="1" indent="-457200">
              <a:buFont typeface="Wingdings" pitchFamily="2" charset="2"/>
              <a:buChar char="Ø"/>
            </a:pPr>
            <a:r>
              <a:rPr lang="en" dirty="0"/>
              <a:t>Flow inter-arrival time distribution: </a:t>
            </a:r>
            <a:r>
              <a:rPr lang="en" dirty="0">
                <a:solidFill>
                  <a:srgbClr val="FF0000"/>
                </a:solidFill>
              </a:rPr>
              <a:t>burstiness</a:t>
            </a:r>
            <a:r>
              <a:rPr lang="en" dirty="0"/>
              <a:t>  from low (</a:t>
            </a:r>
            <a:r>
              <a:rPr lang="en-US" sz="2400" dirty="0"/>
              <a:t>𝜎 = 1.0</a:t>
            </a:r>
            <a:r>
              <a:rPr lang="en" dirty="0"/>
              <a:t>) to high (</a:t>
            </a:r>
            <a:r>
              <a:rPr lang="en-US" sz="2400" dirty="0"/>
              <a:t>𝜎 = 2.0</a:t>
            </a:r>
            <a:r>
              <a:rPr lang="en" dirty="0"/>
              <a:t>)</a:t>
            </a:r>
          </a:p>
          <a:p>
            <a:pPr marL="1066785" lvl="1" indent="-457200">
              <a:buFont typeface="Wingdings" pitchFamily="2" charset="2"/>
              <a:buChar char="Ø"/>
            </a:pPr>
            <a:r>
              <a:rPr lang="en" dirty="0"/>
              <a:t>Randomly chosen network config: </a:t>
            </a:r>
            <a:r>
              <a:rPr lang="en" dirty="0">
                <a:solidFill>
                  <a:srgbClr val="FF0000"/>
                </a:solidFill>
              </a:rPr>
              <a:t>Buffer size, initial window size, CC from DCTCP, TIMELY, DCQCN, HPCC, etc.</a:t>
            </a:r>
          </a:p>
          <a:p>
            <a:pPr marL="609585" lvl="1" indent="0">
              <a:buNone/>
            </a:pPr>
            <a:endParaRPr lang="en-US" sz="1600" dirty="0"/>
          </a:p>
          <a:p>
            <a:pPr marL="609585" lvl="1" indent="0">
              <a:buNone/>
            </a:pPr>
            <a:endParaRPr lang="en-US" sz="1600" dirty="0"/>
          </a:p>
          <a:p>
            <a:pPr marL="457200" indent="-457200">
              <a:buFont typeface="Wingdings" pitchFamily="2" charset="2"/>
              <a:buChar char="Ø"/>
            </a:pPr>
            <a:r>
              <a:rPr lang="en-US" dirty="0"/>
              <a:t>We train the model once and use it directly for inference</a:t>
            </a:r>
          </a:p>
          <a:p>
            <a:pPr marL="1066785" lvl="1" indent="-457200">
              <a:buFont typeface="Wingdings" pitchFamily="2" charset="2"/>
              <a:buChar char="Ø"/>
            </a:pPr>
            <a:r>
              <a:rPr lang="en-US" dirty="0"/>
              <a:t>m3 generalizes to unseen workloads &amp; topologies</a:t>
            </a:r>
          </a:p>
        </p:txBody>
      </p:sp>
      <p:sp>
        <p:nvSpPr>
          <p:cNvPr id="2" name="Slide Number Placeholder 3">
            <a:extLst>
              <a:ext uri="{FF2B5EF4-FFF2-40B4-BE49-F238E27FC236}">
                <a16:creationId xmlns:a16="http://schemas.microsoft.com/office/drawing/2014/main" id="{83E99D0F-A5FD-9078-7F7F-340B48889FE9}"/>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26</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2315"/>
    </mc:Choice>
    <mc:Fallback>
      <p:transition spd="slow" advTm="52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17883"/>
          </a:schemeClr>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600" y="179025"/>
            <a:ext cx="11360800" cy="1106850"/>
          </a:xfrm>
          <a:prstGeom prst="rect">
            <a:avLst/>
          </a:prstGeom>
        </p:spPr>
        <p:txBody>
          <a:bodyPr spcFirstLastPara="1" vert="horz" wrap="square" lIns="121900" tIns="121900" rIns="121900" bIns="121900" rtlCol="0" anchor="t" anchorCtr="0">
            <a:normAutofit/>
          </a:bodyPr>
          <a:lstStyle/>
          <a:p>
            <a:pPr algn="ctr">
              <a:spcBef>
                <a:spcPct val="0"/>
              </a:spcBef>
            </a:pPr>
            <a:r>
              <a:rPr lang="en" b="1" dirty="0"/>
              <a:t>Accuracy evaluation</a:t>
            </a:r>
            <a:endParaRPr b="1" dirty="0"/>
          </a:p>
        </p:txBody>
      </p:sp>
      <p:sp>
        <p:nvSpPr>
          <p:cNvPr id="92" name="Google Shape;92;p18"/>
          <p:cNvSpPr txBox="1">
            <a:spLocks noGrp="1"/>
          </p:cNvSpPr>
          <p:nvPr>
            <p:ph type="body" idx="1"/>
          </p:nvPr>
        </p:nvSpPr>
        <p:spPr>
          <a:xfrm>
            <a:off x="622870" y="867480"/>
            <a:ext cx="11153530" cy="5385355"/>
          </a:xfrm>
          <a:prstGeom prst="rect">
            <a:avLst/>
          </a:prstGeom>
        </p:spPr>
        <p:txBody>
          <a:bodyPr spcFirstLastPara="1" vert="horz" wrap="square" lIns="121900" tIns="121900" rIns="121900" bIns="121900" rtlCol="0" anchor="t" anchorCtr="0">
            <a:normAutofit/>
          </a:bodyPr>
          <a:lstStyle/>
          <a:p>
            <a:pPr>
              <a:spcBef>
                <a:spcPts val="1600"/>
              </a:spcBef>
            </a:pPr>
            <a:r>
              <a:rPr lang="en" dirty="0"/>
              <a:t>Various production workloads based on </a:t>
            </a:r>
            <a:r>
              <a:rPr lang="en-US" dirty="0"/>
              <a:t>Meta’s data center network</a:t>
            </a:r>
            <a:endParaRPr lang="en" dirty="0"/>
          </a:p>
          <a:p>
            <a:pPr lvl="1"/>
            <a:endParaRPr dirty="0"/>
          </a:p>
          <a:p>
            <a:pPr marL="0" indent="0">
              <a:spcBef>
                <a:spcPts val="1600"/>
              </a:spcBef>
              <a:buNone/>
            </a:pPr>
            <a:endParaRPr dirty="0"/>
          </a:p>
          <a:p>
            <a:pPr marL="0" indent="0">
              <a:spcBef>
                <a:spcPts val="1600"/>
              </a:spcBef>
              <a:buNone/>
            </a:pPr>
            <a:endParaRPr dirty="0"/>
          </a:p>
        </p:txBody>
      </p:sp>
      <p:sp>
        <p:nvSpPr>
          <p:cNvPr id="6" name="Slide Number Placeholder 3">
            <a:extLst>
              <a:ext uri="{FF2B5EF4-FFF2-40B4-BE49-F238E27FC236}">
                <a16:creationId xmlns:a16="http://schemas.microsoft.com/office/drawing/2014/main" id="{FAB60FBB-AB3C-A64D-4CEE-33AB585045AA}"/>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27</a:t>
            </a:fld>
            <a:endParaRPr lang="en-US"/>
          </a:p>
        </p:txBody>
      </p:sp>
      <p:grpSp>
        <p:nvGrpSpPr>
          <p:cNvPr id="13" name="Group 12">
            <a:extLst>
              <a:ext uri="{FF2B5EF4-FFF2-40B4-BE49-F238E27FC236}">
                <a16:creationId xmlns:a16="http://schemas.microsoft.com/office/drawing/2014/main" id="{4FB6441F-2B19-CC44-D50D-1DE9EBB22CAA}"/>
              </a:ext>
            </a:extLst>
          </p:cNvPr>
          <p:cNvGrpSpPr/>
          <p:nvPr/>
        </p:nvGrpSpPr>
        <p:grpSpPr>
          <a:xfrm>
            <a:off x="3110495" y="2445883"/>
            <a:ext cx="6369187" cy="3831336"/>
            <a:chOff x="3088193" y="2445883"/>
            <a:chExt cx="6369187" cy="3831336"/>
          </a:xfrm>
        </p:grpSpPr>
        <p:pic>
          <p:nvPicPr>
            <p:cNvPr id="9" name="Picture 8">
              <a:extLst>
                <a:ext uri="{FF2B5EF4-FFF2-40B4-BE49-F238E27FC236}">
                  <a16:creationId xmlns:a16="http://schemas.microsoft.com/office/drawing/2014/main" id="{8B9F5B7D-AC34-F396-4549-61BDC28490A1}"/>
                </a:ext>
              </a:extLst>
            </p:cNvPr>
            <p:cNvPicPr>
              <a:picLocks noChangeAspect="1"/>
            </p:cNvPicPr>
            <p:nvPr/>
          </p:nvPicPr>
          <p:blipFill>
            <a:blip r:embed="rId4"/>
            <a:stretch>
              <a:fillRect/>
            </a:stretch>
          </p:blipFill>
          <p:spPr>
            <a:xfrm>
              <a:off x="3088193" y="2445883"/>
              <a:ext cx="6369187" cy="3831336"/>
            </a:xfrm>
            <a:prstGeom prst="rect">
              <a:avLst/>
            </a:prstGeom>
          </p:spPr>
        </p:pic>
        <p:pic>
          <p:nvPicPr>
            <p:cNvPr id="11" name="Picture 10">
              <a:extLst>
                <a:ext uri="{FF2B5EF4-FFF2-40B4-BE49-F238E27FC236}">
                  <a16:creationId xmlns:a16="http://schemas.microsoft.com/office/drawing/2014/main" id="{E37E0A84-6707-CDF5-0DED-6EB5F273AADE}"/>
                </a:ext>
              </a:extLst>
            </p:cNvPr>
            <p:cNvPicPr>
              <a:picLocks noChangeAspect="1"/>
            </p:cNvPicPr>
            <p:nvPr/>
          </p:nvPicPr>
          <p:blipFill rotWithShape="1">
            <a:blip r:embed="rId5"/>
            <a:srcRect b="48575"/>
            <a:stretch/>
          </p:blipFill>
          <p:spPr>
            <a:xfrm>
              <a:off x="6107151" y="3913548"/>
              <a:ext cx="3081453" cy="530286"/>
            </a:xfrm>
            <a:prstGeom prst="rect">
              <a:avLst/>
            </a:prstGeom>
          </p:spPr>
        </p:pic>
        <p:pic>
          <p:nvPicPr>
            <p:cNvPr id="12" name="Picture 11">
              <a:extLst>
                <a:ext uri="{FF2B5EF4-FFF2-40B4-BE49-F238E27FC236}">
                  <a16:creationId xmlns:a16="http://schemas.microsoft.com/office/drawing/2014/main" id="{FFB28024-BAE7-566B-1F8B-5E4515DE142F}"/>
                </a:ext>
              </a:extLst>
            </p:cNvPr>
            <p:cNvPicPr>
              <a:picLocks noChangeAspect="1"/>
            </p:cNvPicPr>
            <p:nvPr/>
          </p:nvPicPr>
          <p:blipFill>
            <a:blip r:embed="rId6"/>
            <a:stretch>
              <a:fillRect/>
            </a:stretch>
          </p:blipFill>
          <p:spPr>
            <a:xfrm>
              <a:off x="7072884" y="4361551"/>
              <a:ext cx="2156460" cy="555127"/>
            </a:xfrm>
            <a:prstGeom prst="rect">
              <a:avLst/>
            </a:prstGeom>
          </p:spPr>
        </p:pic>
      </p:grpSp>
    </p:spTree>
    <p:custDataLst>
      <p:tags r:id="rId1"/>
    </p:custDataLst>
    <p:extLst>
      <p:ext uri="{BB962C8B-B14F-4D97-AF65-F5344CB8AC3E}">
        <p14:creationId xmlns:p14="http://schemas.microsoft.com/office/powerpoint/2010/main" val="2511963521"/>
      </p:ext>
    </p:extLst>
  </p:cSld>
  <p:clrMapOvr>
    <a:masterClrMapping/>
  </p:clrMapOvr>
  <mc:AlternateContent xmlns:mc="http://schemas.openxmlformats.org/markup-compatibility/2006">
    <mc:Choice xmlns:p14="http://schemas.microsoft.com/office/powerpoint/2010/main" Requires="p14">
      <p:transition spd="slow" p14:dur="2000" advTm="25904"/>
    </mc:Choice>
    <mc:Fallback>
      <p:transition spd="slow" advTm="259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600" y="179025"/>
            <a:ext cx="11360800" cy="1106850"/>
          </a:xfrm>
          <a:prstGeom prst="rect">
            <a:avLst/>
          </a:prstGeom>
        </p:spPr>
        <p:txBody>
          <a:bodyPr spcFirstLastPara="1" vert="horz" wrap="square" lIns="121900" tIns="121900" rIns="121900" bIns="121900" rtlCol="0" anchor="t" anchorCtr="0">
            <a:normAutofit/>
          </a:bodyPr>
          <a:lstStyle/>
          <a:p>
            <a:pPr algn="ctr">
              <a:spcBef>
                <a:spcPct val="0"/>
              </a:spcBef>
            </a:pPr>
            <a:r>
              <a:rPr lang="en" b="1" dirty="0"/>
              <a:t>Accuracy evaluation</a:t>
            </a:r>
            <a:endParaRPr b="1" dirty="0"/>
          </a:p>
        </p:txBody>
      </p:sp>
      <p:sp>
        <p:nvSpPr>
          <p:cNvPr id="92" name="Google Shape;92;p18"/>
          <p:cNvSpPr txBox="1">
            <a:spLocks noGrp="1"/>
          </p:cNvSpPr>
          <p:nvPr>
            <p:ph type="body" idx="1"/>
          </p:nvPr>
        </p:nvSpPr>
        <p:spPr>
          <a:xfrm>
            <a:off x="622870" y="867480"/>
            <a:ext cx="11153530" cy="5385355"/>
          </a:xfrm>
          <a:prstGeom prst="rect">
            <a:avLst/>
          </a:prstGeom>
        </p:spPr>
        <p:txBody>
          <a:bodyPr spcFirstLastPara="1" vert="horz" wrap="square" lIns="121900" tIns="121900" rIns="121900" bIns="121900" rtlCol="0" anchor="t" anchorCtr="0">
            <a:normAutofit/>
          </a:bodyPr>
          <a:lstStyle/>
          <a:p>
            <a:pPr>
              <a:spcBef>
                <a:spcPts val="1600"/>
              </a:spcBef>
            </a:pPr>
            <a:r>
              <a:rPr lang="en" dirty="0"/>
              <a:t>Various production workloads based on </a:t>
            </a:r>
            <a:r>
              <a:rPr lang="en-US" dirty="0"/>
              <a:t>Meta’s data center network</a:t>
            </a:r>
          </a:p>
          <a:p>
            <a:pPr>
              <a:spcBef>
                <a:spcPts val="1600"/>
              </a:spcBef>
            </a:pPr>
            <a:r>
              <a:rPr lang="en-US" dirty="0"/>
              <a:t>Baseline: </a:t>
            </a:r>
            <a:r>
              <a:rPr lang="en-US" dirty="0" err="1"/>
              <a:t>Parsimon</a:t>
            </a:r>
            <a:r>
              <a:rPr lang="en-US" dirty="0"/>
              <a:t> [NSDI’23]</a:t>
            </a:r>
            <a:endParaRPr lang="en" dirty="0"/>
          </a:p>
          <a:p>
            <a:pPr marL="152396" indent="0">
              <a:spcBef>
                <a:spcPts val="1600"/>
              </a:spcBef>
              <a:buNone/>
            </a:pPr>
            <a:endParaRPr lang="en" dirty="0"/>
          </a:p>
          <a:p>
            <a:pPr lvl="1"/>
            <a:endParaRPr dirty="0"/>
          </a:p>
          <a:p>
            <a:pPr marL="0" indent="0">
              <a:spcBef>
                <a:spcPts val="1600"/>
              </a:spcBef>
              <a:buNone/>
            </a:pPr>
            <a:endParaRPr dirty="0"/>
          </a:p>
          <a:p>
            <a:pPr marL="0" indent="0">
              <a:spcBef>
                <a:spcPts val="1600"/>
              </a:spcBef>
              <a:buNone/>
            </a:pPr>
            <a:endParaRPr dirty="0"/>
          </a:p>
        </p:txBody>
      </p:sp>
      <p:sp>
        <p:nvSpPr>
          <p:cNvPr id="6" name="Slide Number Placeholder 3">
            <a:extLst>
              <a:ext uri="{FF2B5EF4-FFF2-40B4-BE49-F238E27FC236}">
                <a16:creationId xmlns:a16="http://schemas.microsoft.com/office/drawing/2014/main" id="{FAB60FBB-AB3C-A64D-4CEE-33AB585045AA}"/>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28</a:t>
            </a:fld>
            <a:endParaRPr lang="en-US"/>
          </a:p>
        </p:txBody>
      </p:sp>
      <p:pic>
        <p:nvPicPr>
          <p:cNvPr id="11" name="Picture 10">
            <a:extLst>
              <a:ext uri="{FF2B5EF4-FFF2-40B4-BE49-F238E27FC236}">
                <a16:creationId xmlns:a16="http://schemas.microsoft.com/office/drawing/2014/main" id="{B6D45BFB-070B-8730-D33B-5AA70DAEF1C4}"/>
              </a:ext>
            </a:extLst>
          </p:cNvPr>
          <p:cNvPicPr>
            <a:picLocks noChangeAspect="1"/>
          </p:cNvPicPr>
          <p:nvPr/>
        </p:nvPicPr>
        <p:blipFill>
          <a:blip r:embed="rId4"/>
          <a:stretch>
            <a:fillRect/>
          </a:stretch>
        </p:blipFill>
        <p:spPr>
          <a:xfrm>
            <a:off x="3108010" y="2445976"/>
            <a:ext cx="6369187" cy="3831336"/>
          </a:xfrm>
          <a:prstGeom prst="rect">
            <a:avLst/>
          </a:prstGeom>
        </p:spPr>
      </p:pic>
      <p:sp>
        <p:nvSpPr>
          <p:cNvPr id="5" name="Rounded Rectangle 4">
            <a:extLst>
              <a:ext uri="{FF2B5EF4-FFF2-40B4-BE49-F238E27FC236}">
                <a16:creationId xmlns:a16="http://schemas.microsoft.com/office/drawing/2014/main" id="{BD060737-67E5-9590-BE17-2BEF2699E86F}"/>
              </a:ext>
            </a:extLst>
          </p:cNvPr>
          <p:cNvSpPr/>
          <p:nvPr/>
        </p:nvSpPr>
        <p:spPr>
          <a:xfrm>
            <a:off x="1442557" y="5543549"/>
            <a:ext cx="9572625" cy="1092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m3 reduces </a:t>
            </a:r>
            <a:r>
              <a:rPr lang="en" sz="3200" dirty="0" err="1"/>
              <a:t>Parsimon’s</a:t>
            </a:r>
            <a:r>
              <a:rPr lang="en-US" sz="3200" dirty="0"/>
              <a:t> mean error from </a:t>
            </a:r>
            <a:r>
              <a:rPr lang="en" sz="3200" dirty="0">
                <a:solidFill>
                  <a:srgbClr val="FF0000"/>
                </a:solidFill>
              </a:rPr>
              <a:t>18.3%</a:t>
            </a:r>
            <a:r>
              <a:rPr lang="en" sz="3200" dirty="0"/>
              <a:t> to </a:t>
            </a:r>
            <a:r>
              <a:rPr lang="en" sz="3200" dirty="0">
                <a:solidFill>
                  <a:srgbClr val="FF0000"/>
                </a:solidFill>
              </a:rPr>
              <a:t>9.9%</a:t>
            </a:r>
            <a:endParaRPr lang="en-US" sz="3200" dirty="0">
              <a:solidFill>
                <a:srgbClr val="FF0000"/>
              </a:solidFill>
            </a:endParaRPr>
          </a:p>
        </p:txBody>
      </p:sp>
    </p:spTree>
    <p:custDataLst>
      <p:tags r:id="rId1"/>
    </p:custDataLst>
    <p:extLst>
      <p:ext uri="{BB962C8B-B14F-4D97-AF65-F5344CB8AC3E}">
        <p14:creationId xmlns:p14="http://schemas.microsoft.com/office/powerpoint/2010/main" val="1261973846"/>
      </p:ext>
    </p:extLst>
  </p:cSld>
  <p:clrMapOvr>
    <a:masterClrMapping/>
  </p:clrMapOvr>
  <mc:AlternateContent xmlns:mc="http://schemas.openxmlformats.org/markup-compatibility/2006">
    <mc:Choice xmlns:p14="http://schemas.microsoft.com/office/powerpoint/2010/main" Requires="p14">
      <p:transition spd="slow" p14:dur="2000" advTm="26170"/>
    </mc:Choice>
    <mc:Fallback>
      <p:transition spd="slow" advTm="26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600" y="179025"/>
            <a:ext cx="11360800" cy="1106850"/>
          </a:xfrm>
          <a:prstGeom prst="rect">
            <a:avLst/>
          </a:prstGeom>
        </p:spPr>
        <p:txBody>
          <a:bodyPr spcFirstLastPara="1" vert="horz" wrap="square" lIns="121900" tIns="121900" rIns="121900" bIns="121900" rtlCol="0" anchor="t" anchorCtr="0">
            <a:normAutofit/>
          </a:bodyPr>
          <a:lstStyle/>
          <a:p>
            <a:pPr algn="ctr">
              <a:spcBef>
                <a:spcPct val="0"/>
              </a:spcBef>
            </a:pPr>
            <a:r>
              <a:rPr lang="en" b="1" dirty="0"/>
              <a:t>Runtime evaluation</a:t>
            </a:r>
            <a:endParaRPr b="1" dirty="0"/>
          </a:p>
        </p:txBody>
      </p:sp>
      <p:sp>
        <p:nvSpPr>
          <p:cNvPr id="92" name="Google Shape;92;p18"/>
          <p:cNvSpPr txBox="1">
            <a:spLocks noGrp="1"/>
          </p:cNvSpPr>
          <p:nvPr>
            <p:ph type="body" idx="1"/>
          </p:nvPr>
        </p:nvSpPr>
        <p:spPr>
          <a:xfrm>
            <a:off x="622870" y="867480"/>
            <a:ext cx="11153530" cy="5385355"/>
          </a:xfrm>
          <a:prstGeom prst="rect">
            <a:avLst/>
          </a:prstGeom>
        </p:spPr>
        <p:txBody>
          <a:bodyPr spcFirstLastPara="1" vert="horz" wrap="square" lIns="121900" tIns="121900" rIns="121900" bIns="121900" rtlCol="0" anchor="t" anchorCtr="0">
            <a:normAutofit/>
          </a:bodyPr>
          <a:lstStyle/>
          <a:p>
            <a:pPr>
              <a:spcBef>
                <a:spcPts val="1600"/>
              </a:spcBef>
            </a:pPr>
            <a:r>
              <a:rPr lang="en" dirty="0"/>
              <a:t>Various production workloads based on </a:t>
            </a:r>
            <a:r>
              <a:rPr lang="en-US" dirty="0"/>
              <a:t>Meta’s data center network</a:t>
            </a:r>
          </a:p>
          <a:p>
            <a:pPr>
              <a:spcBef>
                <a:spcPts val="1600"/>
              </a:spcBef>
            </a:pPr>
            <a:r>
              <a:rPr lang="en-US" dirty="0"/>
              <a:t>Baseline: </a:t>
            </a:r>
            <a:r>
              <a:rPr lang="en-US" dirty="0" err="1"/>
              <a:t>Parsimon</a:t>
            </a:r>
            <a:r>
              <a:rPr lang="en-US" dirty="0"/>
              <a:t> [NSDI’23]</a:t>
            </a:r>
            <a:endParaRPr lang="en" dirty="0"/>
          </a:p>
          <a:p>
            <a:pPr marL="152396" indent="0">
              <a:spcBef>
                <a:spcPts val="1600"/>
              </a:spcBef>
              <a:buNone/>
            </a:pPr>
            <a:endParaRPr lang="en" dirty="0"/>
          </a:p>
          <a:p>
            <a:pPr lvl="1"/>
            <a:endParaRPr dirty="0"/>
          </a:p>
          <a:p>
            <a:pPr marL="0" indent="0">
              <a:spcBef>
                <a:spcPts val="1600"/>
              </a:spcBef>
              <a:buNone/>
            </a:pPr>
            <a:endParaRPr dirty="0"/>
          </a:p>
          <a:p>
            <a:pPr marL="0" indent="0">
              <a:spcBef>
                <a:spcPts val="1600"/>
              </a:spcBef>
              <a:buNone/>
            </a:pPr>
            <a:endParaRPr dirty="0"/>
          </a:p>
        </p:txBody>
      </p:sp>
      <p:sp>
        <p:nvSpPr>
          <p:cNvPr id="6" name="Slide Number Placeholder 3">
            <a:extLst>
              <a:ext uri="{FF2B5EF4-FFF2-40B4-BE49-F238E27FC236}">
                <a16:creationId xmlns:a16="http://schemas.microsoft.com/office/drawing/2014/main" id="{FAB60FBB-AB3C-A64D-4CEE-33AB585045AA}"/>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29</a:t>
            </a:fld>
            <a:endParaRPr lang="en-US"/>
          </a:p>
        </p:txBody>
      </p:sp>
      <p:pic>
        <p:nvPicPr>
          <p:cNvPr id="7" name="Picture 6">
            <a:extLst>
              <a:ext uri="{FF2B5EF4-FFF2-40B4-BE49-F238E27FC236}">
                <a16:creationId xmlns:a16="http://schemas.microsoft.com/office/drawing/2014/main" id="{8E675189-2CE4-900E-77AB-C6858A6A45E1}"/>
              </a:ext>
            </a:extLst>
          </p:cNvPr>
          <p:cNvPicPr>
            <a:picLocks noChangeAspect="1"/>
          </p:cNvPicPr>
          <p:nvPr/>
        </p:nvPicPr>
        <p:blipFill>
          <a:blip r:embed="rId4"/>
          <a:stretch>
            <a:fillRect/>
          </a:stretch>
        </p:blipFill>
        <p:spPr>
          <a:xfrm>
            <a:off x="2800350" y="2434967"/>
            <a:ext cx="6349202" cy="3555553"/>
          </a:xfrm>
          <a:prstGeom prst="rect">
            <a:avLst/>
          </a:prstGeom>
        </p:spPr>
      </p:pic>
      <p:sp>
        <p:nvSpPr>
          <p:cNvPr id="5" name="Rounded Rectangle 4">
            <a:extLst>
              <a:ext uri="{FF2B5EF4-FFF2-40B4-BE49-F238E27FC236}">
                <a16:creationId xmlns:a16="http://schemas.microsoft.com/office/drawing/2014/main" id="{BD060737-67E5-9590-BE17-2BEF2699E86F}"/>
              </a:ext>
            </a:extLst>
          </p:cNvPr>
          <p:cNvSpPr/>
          <p:nvPr/>
        </p:nvSpPr>
        <p:spPr>
          <a:xfrm>
            <a:off x="444177" y="5629276"/>
            <a:ext cx="11568070" cy="1092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1"/>
            <a:r>
              <a:rPr lang="en-US" sz="3200" dirty="0"/>
              <a:t>m3 is </a:t>
            </a:r>
            <a:r>
              <a:rPr lang="en" sz="3200" dirty="0">
                <a:solidFill>
                  <a:srgbClr val="FF0000"/>
                </a:solidFill>
              </a:rPr>
              <a:t>5.7X </a:t>
            </a:r>
            <a:r>
              <a:rPr lang="en" sz="3200" dirty="0"/>
              <a:t>faster than </a:t>
            </a:r>
            <a:r>
              <a:rPr lang="en" sz="3200" dirty="0" err="1"/>
              <a:t>Parsimon</a:t>
            </a:r>
            <a:r>
              <a:rPr lang="en" sz="3200" dirty="0"/>
              <a:t> and </a:t>
            </a:r>
            <a:r>
              <a:rPr lang="en" sz="3200" dirty="0">
                <a:solidFill>
                  <a:srgbClr val="FF0000"/>
                </a:solidFill>
              </a:rPr>
              <a:t>~1000X </a:t>
            </a:r>
            <a:r>
              <a:rPr lang="en" sz="3200" dirty="0"/>
              <a:t>faster than ns-3</a:t>
            </a:r>
            <a:endParaRPr lang="en-US" sz="3200" dirty="0">
              <a:solidFill>
                <a:srgbClr val="FF0000"/>
              </a:solidFill>
            </a:endParaRPr>
          </a:p>
        </p:txBody>
      </p:sp>
    </p:spTree>
    <p:custDataLst>
      <p:tags r:id="rId1"/>
    </p:custDataLst>
    <p:extLst>
      <p:ext uri="{BB962C8B-B14F-4D97-AF65-F5344CB8AC3E}">
        <p14:creationId xmlns:p14="http://schemas.microsoft.com/office/powerpoint/2010/main" val="2937590301"/>
      </p:ext>
    </p:extLst>
  </p:cSld>
  <p:clrMapOvr>
    <a:masterClrMapping/>
  </p:clrMapOvr>
  <mc:AlternateContent xmlns:mc="http://schemas.openxmlformats.org/markup-compatibility/2006">
    <mc:Choice xmlns:p14="http://schemas.microsoft.com/office/powerpoint/2010/main" Requires="p14">
      <p:transition spd="slow" p14:dur="2000" advTm="13236"/>
    </mc:Choice>
    <mc:Fallback>
      <p:transition spd="slow" advTm="13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F5A0BA-165E-3441-A886-13246DFDE2C4}"/>
              </a:ext>
            </a:extLst>
          </p:cNvPr>
          <p:cNvSpPr>
            <a:spLocks noGrp="1"/>
          </p:cNvSpPr>
          <p:nvPr>
            <p:ph type="sldNum" sz="quarter" idx="12"/>
          </p:nvPr>
        </p:nvSpPr>
        <p:spPr/>
        <p:txBody>
          <a:bodyPr/>
          <a:lstStyle/>
          <a:p>
            <a:fld id="{2E28429A-6A1C-1C4F-80FB-0115F81C6BA7}" type="slidenum">
              <a:rPr lang="en-US" smtClean="0"/>
              <a:t>3</a:t>
            </a:fld>
            <a:endParaRPr lang="en-US"/>
          </a:p>
        </p:txBody>
      </p:sp>
      <p:grpSp>
        <p:nvGrpSpPr>
          <p:cNvPr id="1044" name="Group 1043">
            <a:extLst>
              <a:ext uri="{FF2B5EF4-FFF2-40B4-BE49-F238E27FC236}">
                <a16:creationId xmlns:a16="http://schemas.microsoft.com/office/drawing/2014/main" id="{376C12BE-B5DC-26B9-C1F0-F30CAC25CC28}"/>
              </a:ext>
            </a:extLst>
          </p:cNvPr>
          <p:cNvGrpSpPr/>
          <p:nvPr/>
        </p:nvGrpSpPr>
        <p:grpSpPr>
          <a:xfrm>
            <a:off x="0" y="915695"/>
            <a:ext cx="12192000" cy="4992418"/>
            <a:chOff x="0" y="915695"/>
            <a:chExt cx="12192000" cy="4992418"/>
          </a:xfrm>
        </p:grpSpPr>
        <p:sp>
          <p:nvSpPr>
            <p:cNvPr id="22" name="Oval 21">
              <a:extLst>
                <a:ext uri="{FF2B5EF4-FFF2-40B4-BE49-F238E27FC236}">
                  <a16:creationId xmlns:a16="http://schemas.microsoft.com/office/drawing/2014/main" id="{4116BA1E-299E-B859-59C7-90503F69965D}"/>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894D0E86-E0F9-35F4-78BB-091B13F097BF}"/>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E3F45E79-1220-FDBC-9CEF-78283D47B052}"/>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A87EE5CC-4368-0719-23CC-9F268734BB84}"/>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84AFC126-3F7C-3B64-5FED-7CB3DAC8DB77}"/>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0A30AA85-30A7-6B54-E9BF-CEA65C3BB847}"/>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9D51E88E-7215-1DBE-3D0B-FBE63405908F}"/>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DD56F935-CBEF-41A8-D056-80353DFC20E3}"/>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1362EE52-F82A-F183-3C8A-546288B122A1}"/>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37C80774-814C-6467-0205-EAB6F55DD250}"/>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F97BBDD2-2A75-5773-5F4F-EF841425B9E1}"/>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B6AB9F32-7D5B-8469-F011-0A39AD9A01DB}"/>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F7879170-964D-E918-AFB5-EE49D89B3FDA}"/>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538D8065-3B40-4CA1-F2C7-5FE342D19A95}"/>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8A627A74-EF1E-866B-6A42-1EC51BE582C1}"/>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5936B228-D33C-55A0-223B-B3394C1C579F}"/>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Oval 37">
              <a:extLst>
                <a:ext uri="{FF2B5EF4-FFF2-40B4-BE49-F238E27FC236}">
                  <a16:creationId xmlns:a16="http://schemas.microsoft.com/office/drawing/2014/main" id="{3F8401BD-50BF-E438-35E4-848E78DCEFF8}"/>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Oval 38">
              <a:extLst>
                <a:ext uri="{FF2B5EF4-FFF2-40B4-BE49-F238E27FC236}">
                  <a16:creationId xmlns:a16="http://schemas.microsoft.com/office/drawing/2014/main" id="{07E6960E-5385-12EA-820C-1054C543F284}"/>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Oval 39">
              <a:extLst>
                <a:ext uri="{FF2B5EF4-FFF2-40B4-BE49-F238E27FC236}">
                  <a16:creationId xmlns:a16="http://schemas.microsoft.com/office/drawing/2014/main" id="{0D8D5C19-9D40-B824-7926-2A53EB8A0D01}"/>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Oval 40">
              <a:extLst>
                <a:ext uri="{FF2B5EF4-FFF2-40B4-BE49-F238E27FC236}">
                  <a16:creationId xmlns:a16="http://schemas.microsoft.com/office/drawing/2014/main" id="{25E8832D-FD41-C190-0A95-AEA3C9F43FE0}"/>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Oval 41">
              <a:extLst>
                <a:ext uri="{FF2B5EF4-FFF2-40B4-BE49-F238E27FC236}">
                  <a16:creationId xmlns:a16="http://schemas.microsoft.com/office/drawing/2014/main" id="{3C7F517C-5DDA-FDE3-F65E-DE0E5FF20088}"/>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Oval 42">
              <a:extLst>
                <a:ext uri="{FF2B5EF4-FFF2-40B4-BE49-F238E27FC236}">
                  <a16:creationId xmlns:a16="http://schemas.microsoft.com/office/drawing/2014/main" id="{FFEB5906-7683-E1B8-E542-8079399CF15A}"/>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Oval 43">
              <a:extLst>
                <a:ext uri="{FF2B5EF4-FFF2-40B4-BE49-F238E27FC236}">
                  <a16:creationId xmlns:a16="http://schemas.microsoft.com/office/drawing/2014/main" id="{BEF695FE-2425-AC55-8F62-5F6C87E82FAB}"/>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Oval 44">
              <a:extLst>
                <a:ext uri="{FF2B5EF4-FFF2-40B4-BE49-F238E27FC236}">
                  <a16:creationId xmlns:a16="http://schemas.microsoft.com/office/drawing/2014/main" id="{936047F2-AAD2-6935-26EC-DE64E344B3CA}"/>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Oval 45">
              <a:extLst>
                <a:ext uri="{FF2B5EF4-FFF2-40B4-BE49-F238E27FC236}">
                  <a16:creationId xmlns:a16="http://schemas.microsoft.com/office/drawing/2014/main" id="{E12C6613-6180-153E-AB5E-B3C192D7EA35}"/>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 name="Oval 46">
              <a:extLst>
                <a:ext uri="{FF2B5EF4-FFF2-40B4-BE49-F238E27FC236}">
                  <a16:creationId xmlns:a16="http://schemas.microsoft.com/office/drawing/2014/main" id="{D3C3F3AC-2211-DE23-103E-4D1775A88726}"/>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8" name="Straight Connector 47">
              <a:extLst>
                <a:ext uri="{FF2B5EF4-FFF2-40B4-BE49-F238E27FC236}">
                  <a16:creationId xmlns:a16="http://schemas.microsoft.com/office/drawing/2014/main" id="{0F9A2DDC-D864-44AC-D077-EFCD0E58BE76}"/>
                </a:ext>
              </a:extLst>
            </p:cNvPr>
            <p:cNvCxnSpPr>
              <a:endCxn id="47"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5E6546-E949-FA4C-F91A-0071CF821C4F}"/>
                </a:ext>
              </a:extLst>
            </p:cNvPr>
            <p:cNvCxnSpPr>
              <a:cxnSpLocks/>
              <a:stCxn id="46" idx="0"/>
              <a:endCxn id="23"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695F5A0-460F-8802-1342-E59BDBF9F3CF}"/>
                </a:ext>
              </a:extLst>
            </p:cNvPr>
            <p:cNvCxnSpPr>
              <a:cxnSpLocks/>
              <a:stCxn id="26"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5F7D63B-3DE1-1F83-FB41-25C4BB4E55FB}"/>
                </a:ext>
              </a:extLst>
            </p:cNvPr>
            <p:cNvCxnSpPr>
              <a:cxnSpLocks/>
              <a:stCxn id="23" idx="4"/>
              <a:endCxn id="47"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EA2ADC-8A42-6947-7000-F81138E3CD55}"/>
                </a:ext>
              </a:extLst>
            </p:cNvPr>
            <p:cNvCxnSpPr>
              <a:cxnSpLocks/>
            </p:cNvCxnSpPr>
            <p:nvPr/>
          </p:nvCxnSpPr>
          <p:spPr>
            <a:xfrm flipH="1">
              <a:off x="7698419" y="2732805"/>
              <a:ext cx="3178206"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A03362-56DF-F710-EA2E-86E4F9DFF114}"/>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817461-0D32-33FF-0C0A-3A530D658659}"/>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49D96F-7609-1A74-ECC1-6F7940908BF8}"/>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983CA9C-D541-2796-8FEC-FD9219833E1D}"/>
                </a:ext>
              </a:extLst>
            </p:cNvPr>
            <p:cNvCxnSpPr>
              <a:cxnSpLocks/>
              <a:stCxn id="47" idx="4"/>
              <a:endCxn id="24"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4452EC8-113F-7AE3-8B69-A7F9C92C63BB}"/>
                </a:ext>
              </a:extLst>
            </p:cNvPr>
            <p:cNvCxnSpPr>
              <a:cxnSpLocks/>
              <a:stCxn id="47" idx="4"/>
              <a:endCxn id="29"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B19FE0-268C-E54A-AA04-7798E27F6F86}"/>
                </a:ext>
              </a:extLst>
            </p:cNvPr>
            <p:cNvCxnSpPr>
              <a:cxnSpLocks/>
              <a:stCxn id="47" idx="4"/>
              <a:endCxn id="30"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39EB716-A6FE-DE7C-2A11-C9504BFE9A66}"/>
                </a:ext>
              </a:extLst>
            </p:cNvPr>
            <p:cNvCxnSpPr>
              <a:cxnSpLocks/>
              <a:stCxn id="47" idx="4"/>
              <a:endCxn id="43"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3BBAD1-4A7F-5651-FC22-D580F53CF0F4}"/>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626864-E4DD-65B0-3E1C-4D8176729BAE}"/>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22932A-8D6E-5589-C61E-270D816C52FD}"/>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241164-6080-FD62-F4B2-4C835E4DBC3E}"/>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08A0AB8E-AB90-57E5-C388-9C94A769CAF3}"/>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E3FE2560-FD0F-72B2-3890-783BF9E5E915}"/>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AD30B960-D17F-7CBB-957B-CB98AD10AC12}"/>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AF904C0E-D8C7-E100-B17F-8B1BFCF2CFA2}"/>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2F2D842E-622B-A6E4-D914-70B7EBFB1941}"/>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7169FE37-5B86-7925-D956-8129419849F3}"/>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CC4FA3B-A82E-4A9C-D1A0-449E39DA97E4}"/>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41299E1F-2619-8FEC-6EF0-D6000C780304}"/>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8B217B8E-C494-7FA6-5066-9C1C8ECBD08E}"/>
                </a:ext>
              </a:extLst>
            </p:cNvPr>
            <p:cNvCxnSpPr>
              <a:cxnSpLocks/>
              <a:stCxn id="22" idx="4"/>
              <a:endCxn id="23"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2D7C95E1-C020-68C4-FA93-37EEC18A555F}"/>
                </a:ext>
              </a:extLst>
            </p:cNvPr>
            <p:cNvCxnSpPr>
              <a:cxnSpLocks/>
              <a:stCxn id="26" idx="0"/>
              <a:endCxn id="22"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11BB9A5F-9020-8AF6-F847-50CB98008803}"/>
                </a:ext>
              </a:extLst>
            </p:cNvPr>
            <p:cNvCxnSpPr>
              <a:cxnSpLocks/>
              <a:stCxn id="27" idx="0"/>
              <a:endCxn id="22"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773DE527-33E6-BD99-BC64-2316C8B525E0}"/>
                </a:ext>
              </a:extLst>
            </p:cNvPr>
            <p:cNvCxnSpPr>
              <a:cxnSpLocks/>
              <a:stCxn id="28" idx="0"/>
              <a:endCxn id="22"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04BAC4DE-159E-EE5B-F4F6-74C8E9BE7BA3}"/>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E7BEA692-F376-BAC0-3AF8-BE50390FD087}"/>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B8B3D6A1-F617-E1A4-4E97-72C24FBE4770}"/>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D43678C-C663-6B9E-7647-45A73401CFD7}"/>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CBD38182-35AE-78CB-41E9-424390329F0B}"/>
              </a:ext>
            </a:extLst>
          </p:cNvPr>
          <p:cNvSpPr/>
          <p:nvPr/>
        </p:nvSpPr>
        <p:spPr>
          <a:xfrm>
            <a:off x="300508" y="2866780"/>
            <a:ext cx="5520744" cy="2975556"/>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9" name="Freeform 18">
            <a:extLst>
              <a:ext uri="{FF2B5EF4-FFF2-40B4-BE49-F238E27FC236}">
                <a16:creationId xmlns:a16="http://schemas.microsoft.com/office/drawing/2014/main" id="{A8481172-A67A-C989-8453-76EEC3EE19F6}"/>
              </a:ext>
            </a:extLst>
          </p:cNvPr>
          <p:cNvSpPr/>
          <p:nvPr/>
        </p:nvSpPr>
        <p:spPr>
          <a:xfrm>
            <a:off x="1094704" y="1313645"/>
            <a:ext cx="8264648" cy="4430332"/>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1045" name="Freeform 1044">
            <a:extLst>
              <a:ext uri="{FF2B5EF4-FFF2-40B4-BE49-F238E27FC236}">
                <a16:creationId xmlns:a16="http://schemas.microsoft.com/office/drawing/2014/main" id="{260FB33E-FDAC-C507-1438-6E24EFA1C66F}"/>
              </a:ext>
            </a:extLst>
          </p:cNvPr>
          <p:cNvSpPr/>
          <p:nvPr/>
        </p:nvSpPr>
        <p:spPr>
          <a:xfrm>
            <a:off x="9674087" y="4333258"/>
            <a:ext cx="1484243" cy="1338672"/>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2" name="Title 1">
            <a:extLst>
              <a:ext uri="{FF2B5EF4-FFF2-40B4-BE49-F238E27FC236}">
                <a16:creationId xmlns:a16="http://schemas.microsoft.com/office/drawing/2014/main" id="{95FB131C-923E-04E6-648D-3B33E6ACA975}"/>
              </a:ext>
            </a:extLst>
          </p:cNvPr>
          <p:cNvSpPr>
            <a:spLocks noGrp="1"/>
          </p:cNvSpPr>
          <p:nvPr>
            <p:ph type="title"/>
          </p:nvPr>
        </p:nvSpPr>
        <p:spPr>
          <a:xfrm>
            <a:off x="622852" y="-108530"/>
            <a:ext cx="10946295" cy="1325563"/>
          </a:xfrm>
        </p:spPr>
        <p:txBody>
          <a:bodyPr/>
          <a:lstStyle/>
          <a:p>
            <a:r>
              <a:rPr lang="en-US" dirty="0"/>
              <a:t>Predicting datacenter network performance</a:t>
            </a:r>
          </a:p>
        </p:txBody>
      </p:sp>
      <p:sp>
        <p:nvSpPr>
          <p:cNvPr id="3" name="TextBox 2">
            <a:extLst>
              <a:ext uri="{FF2B5EF4-FFF2-40B4-BE49-F238E27FC236}">
                <a16:creationId xmlns:a16="http://schemas.microsoft.com/office/drawing/2014/main" id="{DCD3AFCB-A72B-C340-D580-80D629E76474}"/>
              </a:ext>
            </a:extLst>
          </p:cNvPr>
          <p:cNvSpPr txBox="1"/>
          <p:nvPr/>
        </p:nvSpPr>
        <p:spPr>
          <a:xfrm>
            <a:off x="1818047" y="6213579"/>
            <a:ext cx="3616837"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Network topology/configs</a:t>
            </a:r>
            <a:endParaRPr lang="en-US" sz="2400" dirty="0"/>
          </a:p>
        </p:txBody>
      </p:sp>
      <p:sp>
        <p:nvSpPr>
          <p:cNvPr id="5" name="TextBox 4">
            <a:extLst>
              <a:ext uri="{FF2B5EF4-FFF2-40B4-BE49-F238E27FC236}">
                <a16:creationId xmlns:a16="http://schemas.microsoft.com/office/drawing/2014/main" id="{6FE2FC2A-1879-EB0D-1C1F-FAE0E8ADED80}"/>
              </a:ext>
            </a:extLst>
          </p:cNvPr>
          <p:cNvSpPr txBox="1"/>
          <p:nvPr/>
        </p:nvSpPr>
        <p:spPr>
          <a:xfrm>
            <a:off x="7084048" y="6191004"/>
            <a:ext cx="1459566" cy="461665"/>
          </a:xfrm>
          <a:prstGeom prst="rect">
            <a:avLst/>
          </a:prstGeom>
          <a:solidFill>
            <a:schemeClr val="bg1"/>
          </a:solidFill>
          <a:ln w="28575">
            <a:solidFill>
              <a:srgbClr val="FF0000"/>
            </a:solidFill>
          </a:ln>
        </p:spPr>
        <p:txBody>
          <a:bodyPr wrap="square">
            <a:spAutoFit/>
          </a:bodyPr>
          <a:lstStyle/>
          <a:p>
            <a:r>
              <a:rPr lang="en-US" sz="2400" b="0" i="0" u="none" strike="noStrike" dirty="0">
                <a:solidFill>
                  <a:srgbClr val="FF0000"/>
                </a:solidFill>
                <a:effectLst/>
                <a:latin typeface="Gill Sans" panose="020B0502020104020203" pitchFamily="34" charset="-79"/>
                <a:cs typeface="Gill Sans" panose="020B0502020104020203" pitchFamily="34" charset="-79"/>
              </a:rPr>
              <a:t>Workload</a:t>
            </a:r>
            <a:endParaRPr lang="en-US" sz="2400" dirty="0">
              <a:solidFill>
                <a:srgbClr val="FF0000"/>
              </a:solidFill>
            </a:endParaRPr>
          </a:p>
        </p:txBody>
      </p:sp>
    </p:spTree>
    <p:custDataLst>
      <p:tags r:id="rId1"/>
    </p:custDataLst>
    <p:extLst>
      <p:ext uri="{BB962C8B-B14F-4D97-AF65-F5344CB8AC3E}">
        <p14:creationId xmlns:p14="http://schemas.microsoft.com/office/powerpoint/2010/main" val="2581851284"/>
      </p:ext>
    </p:extLst>
  </p:cSld>
  <p:clrMapOvr>
    <a:masterClrMapping/>
  </p:clrMapOvr>
  <mc:AlternateContent xmlns:mc="http://schemas.openxmlformats.org/markup-compatibility/2006">
    <mc:Choice xmlns:p14="http://schemas.microsoft.com/office/powerpoint/2010/main" Requires="p14">
      <p:transition spd="slow" p14:dur="2000" advTm="18376"/>
    </mc:Choice>
    <mc:Fallback>
      <p:transition spd="slow" advTm="18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04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045"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spcBef>
                <a:spcPct val="0"/>
              </a:spcBef>
            </a:pPr>
            <a:r>
              <a:rPr lang="en-US" b="1" dirty="0"/>
              <a:t>What m3 does not do</a:t>
            </a:r>
            <a:endParaRPr b="1" dirty="0"/>
          </a:p>
        </p:txBody>
      </p:sp>
      <p:sp>
        <p:nvSpPr>
          <p:cNvPr id="101" name="Google Shape;101;p19"/>
          <p:cNvSpPr txBox="1">
            <a:spLocks noGrp="1"/>
          </p:cNvSpPr>
          <p:nvPr>
            <p:ph type="body" idx="1"/>
          </p:nvPr>
        </p:nvSpPr>
        <p:spPr>
          <a:xfrm>
            <a:off x="734850" y="1576632"/>
            <a:ext cx="11041550" cy="5090867"/>
          </a:xfrm>
          <a:prstGeom prst="rect">
            <a:avLst/>
          </a:prstGeom>
        </p:spPr>
        <p:txBody>
          <a:bodyPr spcFirstLastPara="1" vert="horz" wrap="square" lIns="121900" tIns="121900" rIns="121900" bIns="121900" rtlCol="0" anchor="t" anchorCtr="0">
            <a:normAutofit/>
          </a:bodyPr>
          <a:lstStyle/>
          <a:p>
            <a:pPr marL="457200" indent="-457200">
              <a:spcAft>
                <a:spcPts val="1600"/>
              </a:spcAft>
              <a:buFont typeface="Wingdings" pitchFamily="2" charset="77"/>
              <a:buChar char="v"/>
            </a:pPr>
            <a:r>
              <a:rPr lang="en-US" dirty="0"/>
              <a:t>m3 assumes static flow routes known in advance</a:t>
            </a:r>
          </a:p>
          <a:p>
            <a:pPr marL="1066785" lvl="1" indent="-457200">
              <a:spcAft>
                <a:spcPts val="1600"/>
              </a:spcAft>
              <a:buFont typeface="Wingdings" pitchFamily="2" charset="77"/>
              <a:buChar char="v"/>
            </a:pPr>
            <a:r>
              <a:rPr lang="en-US" sz="2600" dirty="0"/>
              <a:t>Cannot model dynamic routing strategies like packet-spraying or </a:t>
            </a:r>
            <a:r>
              <a:rPr lang="en-US" sz="2600" dirty="0" err="1"/>
              <a:t>flowlets</a:t>
            </a:r>
            <a:endParaRPr lang="en-US" sz="2600" dirty="0"/>
          </a:p>
          <a:p>
            <a:pPr marL="457200" indent="-457200">
              <a:spcAft>
                <a:spcPts val="1600"/>
              </a:spcAft>
              <a:buFont typeface="Wingdings" pitchFamily="2" charset="77"/>
              <a:buChar char="v"/>
            </a:pPr>
            <a:endParaRPr lang="en-US" dirty="0"/>
          </a:p>
          <a:p>
            <a:pPr marL="457200" indent="-457200">
              <a:spcAft>
                <a:spcPts val="1600"/>
              </a:spcAft>
              <a:buFont typeface="Wingdings" pitchFamily="2" charset="77"/>
              <a:buChar char="v"/>
            </a:pPr>
            <a:r>
              <a:rPr lang="en-US" dirty="0"/>
              <a:t>m3 predicts the </a:t>
            </a:r>
            <a:r>
              <a:rPr lang="en-US" b="1" i="1" dirty="0"/>
              <a:t>distribution</a:t>
            </a:r>
            <a:r>
              <a:rPr lang="en-US" dirty="0"/>
              <a:t> of FCT slowdown, not per-flow or per-packet performance</a:t>
            </a:r>
          </a:p>
          <a:p>
            <a:pPr marL="0" indent="0">
              <a:spcAft>
                <a:spcPts val="1600"/>
              </a:spcAft>
              <a:buNone/>
            </a:pPr>
            <a:endParaRPr lang="en-US" dirty="0"/>
          </a:p>
          <a:p>
            <a:pPr marL="457200" indent="-457200">
              <a:spcAft>
                <a:spcPts val="1600"/>
              </a:spcAft>
              <a:buFont typeface="Wingdings" pitchFamily="2" charset="77"/>
              <a:buChar char="v"/>
            </a:pPr>
            <a:r>
              <a:rPr lang="en-US" dirty="0"/>
              <a:t>m3 learns the impact of network parameters from training examples, so it cannot predict unseen protocols</a:t>
            </a:r>
          </a:p>
        </p:txBody>
      </p:sp>
      <p:sp>
        <p:nvSpPr>
          <p:cNvPr id="2" name="Slide Number Placeholder 3">
            <a:extLst>
              <a:ext uri="{FF2B5EF4-FFF2-40B4-BE49-F238E27FC236}">
                <a16:creationId xmlns:a16="http://schemas.microsoft.com/office/drawing/2014/main" id="{7925A033-94EB-0B0E-00B1-56723DB02968}"/>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30</a:t>
            </a:fld>
            <a:endParaRPr lang="en-US"/>
          </a:p>
        </p:txBody>
      </p:sp>
    </p:spTree>
    <p:extLst>
      <p:ext uri="{BB962C8B-B14F-4D97-AF65-F5344CB8AC3E}">
        <p14:creationId xmlns:p14="http://schemas.microsoft.com/office/powerpoint/2010/main" val="3702107150"/>
      </p:ext>
    </p:extLst>
  </p:cSld>
  <p:clrMapOvr>
    <a:masterClrMapping/>
  </p:clrMapOvr>
  <mc:AlternateContent xmlns:mc="http://schemas.openxmlformats.org/markup-compatibility/2006" xmlns:p14="http://schemas.microsoft.com/office/powerpoint/2010/main">
    <mc:Choice Requires="p14">
      <p:transition spd="slow" p14:dur="2000" advTm="34678"/>
    </mc:Choice>
    <mc:Fallback xmlns="">
      <p:transition spd="slow" advTm="3467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17866-C070-5048-B092-A97937004482}"/>
              </a:ext>
            </a:extLst>
          </p:cNvPr>
          <p:cNvSpPr>
            <a:spLocks noGrp="1"/>
          </p:cNvSpPr>
          <p:nvPr>
            <p:ph idx="1"/>
          </p:nvPr>
        </p:nvSpPr>
        <p:spPr>
          <a:xfrm>
            <a:off x="243524" y="2025432"/>
            <a:ext cx="11948475" cy="4224540"/>
          </a:xfrm>
        </p:spPr>
        <p:txBody>
          <a:bodyPr>
            <a:normAutofit/>
          </a:bodyPr>
          <a:lstStyle/>
          <a:p>
            <a:pPr>
              <a:buFont typeface="Wingdings" pitchFamily="2" charset="2"/>
              <a:buChar char="q"/>
            </a:pPr>
            <a:r>
              <a:rPr lang="en-US" i="1" dirty="0"/>
              <a:t> </a:t>
            </a:r>
            <a:r>
              <a:rPr lang="en" b="1" dirty="0"/>
              <a:t>m3</a:t>
            </a:r>
            <a:r>
              <a:rPr lang="en" dirty="0"/>
              <a:t> is </a:t>
            </a:r>
            <a:r>
              <a:rPr lang="en-US" sz="2800" dirty="0"/>
              <a:t>fast and accurate for estimating </a:t>
            </a:r>
            <a:r>
              <a:rPr lang="en-US" dirty="0"/>
              <a:t>f</a:t>
            </a:r>
            <a:r>
              <a:rPr lang="en-US" sz="2800" dirty="0"/>
              <a:t>low-level </a:t>
            </a:r>
            <a:r>
              <a:rPr lang="en-US" dirty="0"/>
              <a:t>p</a:t>
            </a:r>
            <a:r>
              <a:rPr lang="en-US" sz="2800" dirty="0"/>
              <a:t>erformance</a:t>
            </a:r>
          </a:p>
          <a:p>
            <a:pPr>
              <a:buFont typeface="Wingdings" pitchFamily="2" charset="2"/>
              <a:buChar char="q"/>
            </a:pPr>
            <a:endParaRPr lang="en-US" dirty="0"/>
          </a:p>
          <a:p>
            <a:pPr>
              <a:buFont typeface="Wingdings" pitchFamily="2" charset="2"/>
              <a:buChar char="q"/>
            </a:pPr>
            <a:r>
              <a:rPr lang="en-US" b="1" i="1" dirty="0"/>
              <a:t> </a:t>
            </a:r>
            <a:r>
              <a:rPr lang="en-US" dirty="0"/>
              <a:t>Two key ideas:</a:t>
            </a:r>
            <a:r>
              <a:rPr lang="en-US" b="1" dirty="0"/>
              <a:t> </a:t>
            </a:r>
          </a:p>
          <a:p>
            <a:pPr lvl="1">
              <a:buFont typeface="Wingdings" pitchFamily="2" charset="2"/>
              <a:buChar char="q"/>
            </a:pPr>
            <a:r>
              <a:rPr lang="en-US" b="1" dirty="0"/>
              <a:t> </a:t>
            </a:r>
            <a:r>
              <a:rPr lang="en-US" dirty="0"/>
              <a:t>Path decomposition </a:t>
            </a:r>
          </a:p>
          <a:p>
            <a:pPr lvl="1">
              <a:buFont typeface="Wingdings" pitchFamily="2" charset="2"/>
              <a:buChar char="q"/>
            </a:pPr>
            <a:r>
              <a:rPr lang="en-US" dirty="0"/>
              <a:t> Workload featurization via flow-level simulation</a:t>
            </a:r>
            <a:endParaRPr lang="en-US" b="1" dirty="0"/>
          </a:p>
          <a:p>
            <a:pPr lvl="1">
              <a:buFont typeface="Wingdings" pitchFamily="2" charset="2"/>
              <a:buChar char="q"/>
            </a:pPr>
            <a:endParaRPr lang="en-US" dirty="0"/>
          </a:p>
          <a:p>
            <a:pPr>
              <a:buFont typeface="Wingdings" pitchFamily="2" charset="2"/>
              <a:buChar char="q"/>
            </a:pPr>
            <a:r>
              <a:rPr lang="en-US" b="1" i="1" dirty="0"/>
              <a:t> </a:t>
            </a:r>
            <a:r>
              <a:rPr lang="en-US" b="1" dirty="0"/>
              <a:t>General principle: </a:t>
            </a:r>
            <a:r>
              <a:rPr lang="en-US" dirty="0"/>
              <a:t>Learn to map from simple reference system to real system</a:t>
            </a:r>
            <a:endParaRPr lang="en-US" b="1" dirty="0"/>
          </a:p>
          <a:p>
            <a:pPr marL="0" indent="0">
              <a:buNone/>
            </a:pPr>
            <a:endParaRPr lang="en-US" dirty="0"/>
          </a:p>
          <a:p>
            <a:pPr>
              <a:buFont typeface="Wingdings" pitchFamily="2" charset="2"/>
              <a:buChar char="q"/>
            </a:pPr>
            <a:endParaRPr lang="en-US" dirty="0"/>
          </a:p>
        </p:txBody>
      </p:sp>
      <p:sp>
        <p:nvSpPr>
          <p:cNvPr id="5" name="Title 4">
            <a:extLst>
              <a:ext uri="{FF2B5EF4-FFF2-40B4-BE49-F238E27FC236}">
                <a16:creationId xmlns:a16="http://schemas.microsoft.com/office/drawing/2014/main" id="{0A9321D0-3927-E042-8D59-6DED4AEA39D8}"/>
              </a:ext>
            </a:extLst>
          </p:cNvPr>
          <p:cNvSpPr>
            <a:spLocks noGrp="1"/>
          </p:cNvSpPr>
          <p:nvPr>
            <p:ph type="title"/>
          </p:nvPr>
        </p:nvSpPr>
        <p:spPr/>
        <p:txBody>
          <a:bodyPr/>
          <a:lstStyle/>
          <a:p>
            <a:r>
              <a:rPr lang="en-US" dirty="0"/>
              <a:t>Summary</a:t>
            </a:r>
          </a:p>
        </p:txBody>
      </p:sp>
      <p:sp>
        <p:nvSpPr>
          <p:cNvPr id="2" name="Slide Number Placeholder 1">
            <a:extLst>
              <a:ext uri="{FF2B5EF4-FFF2-40B4-BE49-F238E27FC236}">
                <a16:creationId xmlns:a16="http://schemas.microsoft.com/office/drawing/2014/main" id="{259180C5-5F78-9F4F-A239-11D6CAFB2B24}"/>
              </a:ext>
            </a:extLst>
          </p:cNvPr>
          <p:cNvSpPr>
            <a:spLocks noGrp="1"/>
          </p:cNvSpPr>
          <p:nvPr>
            <p:ph type="sldNum" sz="quarter" idx="12"/>
          </p:nvPr>
        </p:nvSpPr>
        <p:spPr/>
        <p:txBody>
          <a:bodyPr/>
          <a:lstStyle/>
          <a:p>
            <a:fld id="{2E28429A-6A1C-1C4F-80FB-0115F81C6BA7}" type="slidenum">
              <a:rPr lang="en-US" smtClean="0"/>
              <a:t>31</a:t>
            </a:fld>
            <a:endParaRPr lang="en-US"/>
          </a:p>
        </p:txBody>
      </p:sp>
      <p:sp>
        <p:nvSpPr>
          <p:cNvPr id="4" name="TextBox 3">
            <a:extLst>
              <a:ext uri="{FF2B5EF4-FFF2-40B4-BE49-F238E27FC236}">
                <a16:creationId xmlns:a16="http://schemas.microsoft.com/office/drawing/2014/main" id="{5AD0161B-3785-6B08-D384-E7AAFA2A9C97}"/>
              </a:ext>
            </a:extLst>
          </p:cNvPr>
          <p:cNvSpPr txBox="1"/>
          <p:nvPr/>
        </p:nvSpPr>
        <p:spPr>
          <a:xfrm>
            <a:off x="2471595" y="5548543"/>
            <a:ext cx="6923128" cy="1200329"/>
          </a:xfrm>
          <a:prstGeom prst="rect">
            <a:avLst/>
          </a:prstGeom>
          <a:noFill/>
        </p:spPr>
        <p:txBody>
          <a:bodyPr wrap="square" rtlCol="0">
            <a:spAutoFit/>
          </a:bodyPr>
          <a:lstStyle/>
          <a:p>
            <a:pPr marL="457200" indent="-457200" algn="ctr">
              <a:buFont typeface="System Font Regular"/>
              <a:buChar char="🔗"/>
            </a:pPr>
            <a:r>
              <a:rPr lang="en-US" sz="3600" dirty="0">
                <a:solidFill>
                  <a:srgbClr val="05B0F0"/>
                </a:solidFill>
                <a:hlinkClick r:id="rId2">
                  <a:extLst>
                    <a:ext uri="{A12FA001-AC4F-418D-AE19-62706E023703}">
                      <ahyp:hlinkClr xmlns:ahyp="http://schemas.microsoft.com/office/drawing/2018/hyperlinkcolor" val="tx"/>
                    </a:ext>
                  </a:extLst>
                </a:hlinkClick>
              </a:rPr>
              <a:t>https://github.com/netiken/m3</a:t>
            </a:r>
            <a:endParaRPr lang="en-US" sz="3600" b="1" i="1" dirty="0">
              <a:solidFill>
                <a:srgbClr val="05B0F0"/>
              </a:solidFill>
            </a:endParaRPr>
          </a:p>
          <a:p>
            <a:pPr marL="457200" indent="-457200" algn="ctr">
              <a:buFont typeface="System Font Regular"/>
              <a:buChar char="🔗"/>
            </a:pPr>
            <a:endParaRPr lang="en-US" sz="3600" u="sng" dirty="0">
              <a:solidFill>
                <a:srgbClr val="00B0F0"/>
              </a:solidFill>
            </a:endParaRPr>
          </a:p>
        </p:txBody>
      </p:sp>
    </p:spTree>
    <p:extLst>
      <p:ext uri="{BB962C8B-B14F-4D97-AF65-F5344CB8AC3E}">
        <p14:creationId xmlns:p14="http://schemas.microsoft.com/office/powerpoint/2010/main" val="1004235906"/>
      </p:ext>
    </p:extLst>
  </p:cSld>
  <p:clrMapOvr>
    <a:masterClrMapping/>
  </p:clrMapOvr>
  <mc:AlternateContent xmlns:mc="http://schemas.openxmlformats.org/markup-compatibility/2006">
    <mc:Choice xmlns:p14="http://schemas.microsoft.com/office/powerpoint/2010/main" Requires="p14">
      <p:transition spd="slow" p14:dur="2000" advTm="54611"/>
    </mc:Choice>
    <mc:Fallback>
      <p:transition spd="slow" advTm="5461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90F7-650F-8499-B1DA-E9EE33112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F27028-B32F-6C62-2D23-2411D9037E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880B51D-C0B3-7B78-4150-72F98D1E9620}"/>
              </a:ext>
            </a:extLst>
          </p:cNvPr>
          <p:cNvSpPr>
            <a:spLocks noGrp="1"/>
          </p:cNvSpPr>
          <p:nvPr>
            <p:ph type="sldNum" sz="quarter" idx="12"/>
          </p:nvPr>
        </p:nvSpPr>
        <p:spPr/>
        <p:txBody>
          <a:bodyPr/>
          <a:lstStyle/>
          <a:p>
            <a:fld id="{2E28429A-6A1C-1C4F-80FB-0115F81C6BA7}" type="slidenum">
              <a:rPr lang="en-US" smtClean="0"/>
              <a:t>32</a:t>
            </a:fld>
            <a:endParaRPr lang="en-US"/>
          </a:p>
        </p:txBody>
      </p:sp>
    </p:spTree>
    <p:extLst>
      <p:ext uri="{BB962C8B-B14F-4D97-AF65-F5344CB8AC3E}">
        <p14:creationId xmlns:p14="http://schemas.microsoft.com/office/powerpoint/2010/main" val="1211724627"/>
      </p:ext>
    </p:extLst>
  </p:cSld>
  <p:clrMapOvr>
    <a:masterClrMapping/>
  </p:clrMapOvr>
  <mc:AlternateContent xmlns:mc="http://schemas.openxmlformats.org/markup-compatibility/2006">
    <mc:Choice xmlns:p14="http://schemas.microsoft.com/office/powerpoint/2010/main" Requires="p14">
      <p:transition spd="slow" p14:dur="2000" advTm="1263"/>
    </mc:Choice>
    <mc:Fallback>
      <p:transition spd="slow" advTm="126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spcBef>
                <a:spcPct val="0"/>
              </a:spcBef>
            </a:pPr>
            <a:r>
              <a:rPr lang="en" b="1" dirty="0"/>
              <a:t>Large-scale simulation</a:t>
            </a:r>
            <a:endParaRPr b="1" dirty="0"/>
          </a:p>
        </p:txBody>
      </p:sp>
      <p:sp>
        <p:nvSpPr>
          <p:cNvPr id="92" name="Google Shape;92;p18"/>
          <p:cNvSpPr txBox="1">
            <a:spLocks noGrp="1"/>
          </p:cNvSpPr>
          <p:nvPr>
            <p:ph type="body" idx="1"/>
          </p:nvPr>
        </p:nvSpPr>
        <p:spPr>
          <a:xfrm>
            <a:off x="0" y="1064871"/>
            <a:ext cx="4252332" cy="4236493"/>
          </a:xfrm>
          <a:prstGeom prst="rect">
            <a:avLst/>
          </a:prstGeom>
        </p:spPr>
        <p:txBody>
          <a:bodyPr spcFirstLastPara="1" vert="horz" wrap="square" lIns="121900" tIns="121900" rIns="121900" bIns="121900" rtlCol="0" anchor="t" anchorCtr="0">
            <a:normAutofit/>
          </a:bodyPr>
          <a:lstStyle/>
          <a:p>
            <a:pPr marL="0" indent="0">
              <a:buNone/>
            </a:pPr>
            <a:endParaRPr dirty="0">
              <a:solidFill>
                <a:srgbClr val="FFFFFF"/>
              </a:solidFill>
            </a:endParaRPr>
          </a:p>
          <a:p>
            <a:pPr>
              <a:spcBef>
                <a:spcPts val="1600"/>
              </a:spcBef>
            </a:pPr>
            <a:r>
              <a:rPr lang="en" dirty="0"/>
              <a:t>Meta Production Workload </a:t>
            </a:r>
            <a:endParaRPr dirty="0"/>
          </a:p>
          <a:p>
            <a:pPr>
              <a:spcBef>
                <a:spcPts val="1600"/>
              </a:spcBef>
            </a:pPr>
            <a:r>
              <a:rPr lang="en-US" dirty="0"/>
              <a:t>A 384-racks, 6,144-host Meta’s data center fabric</a:t>
            </a:r>
          </a:p>
          <a:p>
            <a:pPr>
              <a:spcBef>
                <a:spcPts val="1600"/>
              </a:spcBef>
            </a:pPr>
            <a:r>
              <a:rPr lang="en-US" dirty="0"/>
              <a:t>Baseline: Parsimon</a:t>
            </a:r>
            <a:endParaRPr lang="en-US" baseline="30000" dirty="0"/>
          </a:p>
        </p:txBody>
      </p:sp>
      <p:sp>
        <p:nvSpPr>
          <p:cNvPr id="3" name="Content Placeholder 2">
            <a:extLst>
              <a:ext uri="{FF2B5EF4-FFF2-40B4-BE49-F238E27FC236}">
                <a16:creationId xmlns:a16="http://schemas.microsoft.com/office/drawing/2014/main" id="{D578331D-9D3E-6EF2-1C7B-17B0046098DC}"/>
              </a:ext>
            </a:extLst>
          </p:cNvPr>
          <p:cNvSpPr txBox="1">
            <a:spLocks/>
          </p:cNvSpPr>
          <p:nvPr/>
        </p:nvSpPr>
        <p:spPr>
          <a:xfrm>
            <a:off x="717804" y="5483927"/>
            <a:ext cx="10756392" cy="10549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chemeClr val="tx1"/>
              </a:buClr>
              <a:buSzPct val="125000"/>
              <a:buFont typeface="Wingdings" pitchFamily="2" charset="77"/>
              <a:buChar char="Ø"/>
            </a:pPr>
            <a:r>
              <a:rPr lang="en-US" sz="3200" dirty="0"/>
              <a:t> m3 is faster, more accurate, and robust</a:t>
            </a:r>
          </a:p>
        </p:txBody>
      </p:sp>
      <p:sp>
        <p:nvSpPr>
          <p:cNvPr id="4" name="Slide Number Placeholder 3">
            <a:extLst>
              <a:ext uri="{FF2B5EF4-FFF2-40B4-BE49-F238E27FC236}">
                <a16:creationId xmlns:a16="http://schemas.microsoft.com/office/drawing/2014/main" id="{34DC04BE-1C62-A40C-CF63-C11B1D68CC52}"/>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33</a:t>
            </a:fld>
            <a:endParaRPr lang="en-US" dirty="0"/>
          </a:p>
        </p:txBody>
      </p:sp>
      <p:pic>
        <p:nvPicPr>
          <p:cNvPr id="6" name="Picture 5">
            <a:extLst>
              <a:ext uri="{FF2B5EF4-FFF2-40B4-BE49-F238E27FC236}">
                <a16:creationId xmlns:a16="http://schemas.microsoft.com/office/drawing/2014/main" id="{C77D3F93-E1B9-C6FF-4BBC-9AAA526F976A}"/>
              </a:ext>
            </a:extLst>
          </p:cNvPr>
          <p:cNvPicPr>
            <a:picLocks noChangeAspect="1"/>
          </p:cNvPicPr>
          <p:nvPr/>
        </p:nvPicPr>
        <p:blipFill>
          <a:blip r:embed="rId3"/>
          <a:stretch>
            <a:fillRect/>
          </a:stretch>
        </p:blipFill>
        <p:spPr>
          <a:xfrm>
            <a:off x="4164377" y="1806034"/>
            <a:ext cx="7772400" cy="2681882"/>
          </a:xfrm>
          <a:prstGeom prst="rect">
            <a:avLst/>
          </a:prstGeom>
        </p:spPr>
      </p:pic>
    </p:spTree>
    <p:extLst>
      <p:ext uri="{BB962C8B-B14F-4D97-AF65-F5344CB8AC3E}">
        <p14:creationId xmlns:p14="http://schemas.microsoft.com/office/powerpoint/2010/main" val="73718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15599" y="593367"/>
            <a:ext cx="11516205" cy="763600"/>
          </a:xfrm>
          <a:prstGeom prst="rect">
            <a:avLst/>
          </a:prstGeom>
        </p:spPr>
        <p:txBody>
          <a:bodyPr spcFirstLastPara="1" vert="horz" wrap="square" lIns="121900" tIns="121900" rIns="121900" bIns="121900" rtlCol="0" anchor="t" anchorCtr="0">
            <a:noAutofit/>
          </a:bodyPr>
          <a:lstStyle/>
          <a:p>
            <a:pPr algn="ctr">
              <a:spcBef>
                <a:spcPct val="0"/>
              </a:spcBef>
            </a:pPr>
            <a:r>
              <a:rPr lang="en-US" sz="3600" b="1" dirty="0"/>
              <a:t>m3 enables rapid design-space exploration</a:t>
            </a:r>
            <a:br>
              <a:rPr lang="en-US" sz="3600" b="1" dirty="0"/>
            </a:br>
            <a:endParaRPr lang="en-US" sz="3600" b="1" dirty="0"/>
          </a:p>
        </p:txBody>
      </p:sp>
      <p:sp>
        <p:nvSpPr>
          <p:cNvPr id="6" name="Content Placeholder 2">
            <a:extLst>
              <a:ext uri="{FF2B5EF4-FFF2-40B4-BE49-F238E27FC236}">
                <a16:creationId xmlns:a16="http://schemas.microsoft.com/office/drawing/2014/main" id="{ED963AD8-0261-2487-24C5-72898410D8C5}"/>
              </a:ext>
            </a:extLst>
          </p:cNvPr>
          <p:cNvSpPr txBox="1">
            <a:spLocks/>
          </p:cNvSpPr>
          <p:nvPr/>
        </p:nvSpPr>
        <p:spPr>
          <a:xfrm>
            <a:off x="937549" y="1465806"/>
            <a:ext cx="10012101" cy="39779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t>Example: </a:t>
            </a:r>
            <a:r>
              <a:rPr lang="en-US" sz="2800" dirty="0"/>
              <a:t>Effect of initial window size on p99 FCT slowdown for different classes of flows</a:t>
            </a:r>
          </a:p>
        </p:txBody>
      </p:sp>
      <p:sp>
        <p:nvSpPr>
          <p:cNvPr id="9" name="Slide Number Placeholder 3">
            <a:extLst>
              <a:ext uri="{FF2B5EF4-FFF2-40B4-BE49-F238E27FC236}">
                <a16:creationId xmlns:a16="http://schemas.microsoft.com/office/drawing/2014/main" id="{0825FF1C-1CE5-6AC0-7726-B72822448A5B}"/>
              </a:ext>
            </a:extLst>
          </p:cNvPr>
          <p:cNvSpPr>
            <a:spLocks noGrp="1"/>
          </p:cNvSpPr>
          <p:nvPr>
            <p:ph type="sldNum" sz="quarter" idx="12"/>
          </p:nvPr>
        </p:nvSpPr>
        <p:spPr>
          <a:xfrm>
            <a:off x="8610600" y="6356350"/>
            <a:ext cx="2743200" cy="365125"/>
          </a:xfrm>
        </p:spPr>
        <p:txBody>
          <a:bodyPr>
            <a:normAutofit lnSpcReduction="10000"/>
          </a:bodyPr>
          <a:lstStyle/>
          <a:p>
            <a:fld id="{2E28429A-6A1C-1C4F-80FB-0115F81C6BA7}" type="slidenum">
              <a:rPr lang="en-US" smtClean="0"/>
              <a:t>34</a:t>
            </a:fld>
            <a:endParaRPr lang="en-US"/>
          </a:p>
        </p:txBody>
      </p:sp>
      <p:pic>
        <p:nvPicPr>
          <p:cNvPr id="2" name="Picture 1">
            <a:extLst>
              <a:ext uri="{FF2B5EF4-FFF2-40B4-BE49-F238E27FC236}">
                <a16:creationId xmlns:a16="http://schemas.microsoft.com/office/drawing/2014/main" id="{CD589DDA-2010-DD17-C0A0-2DDF309020BD}"/>
              </a:ext>
            </a:extLst>
          </p:cNvPr>
          <p:cNvPicPr>
            <a:picLocks noChangeAspect="1"/>
          </p:cNvPicPr>
          <p:nvPr/>
        </p:nvPicPr>
        <p:blipFill>
          <a:blip r:embed="rId4"/>
          <a:stretch>
            <a:fillRect/>
          </a:stretch>
        </p:blipFill>
        <p:spPr>
          <a:xfrm>
            <a:off x="0" y="2403765"/>
            <a:ext cx="12192000" cy="2535076"/>
          </a:xfrm>
          <a:prstGeom prst="rect">
            <a:avLst/>
          </a:prstGeom>
        </p:spPr>
      </p:pic>
      <p:sp>
        <p:nvSpPr>
          <p:cNvPr id="3" name="Content Placeholder 2">
            <a:extLst>
              <a:ext uri="{FF2B5EF4-FFF2-40B4-BE49-F238E27FC236}">
                <a16:creationId xmlns:a16="http://schemas.microsoft.com/office/drawing/2014/main" id="{A191AE09-BD06-6289-ECC7-4DC94EC97F94}"/>
              </a:ext>
            </a:extLst>
          </p:cNvPr>
          <p:cNvSpPr txBox="1">
            <a:spLocks/>
          </p:cNvSpPr>
          <p:nvPr/>
        </p:nvSpPr>
        <p:spPr>
          <a:xfrm>
            <a:off x="937549" y="5093073"/>
            <a:ext cx="10756392" cy="13974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chemeClr val="tx1"/>
              </a:buClr>
              <a:buSzPct val="125000"/>
            </a:pPr>
            <a:r>
              <a:rPr lang="en-US" sz="3200" dirty="0"/>
              <a:t>The mean runtimes of each configuration in the plot</a:t>
            </a:r>
          </a:p>
          <a:p>
            <a:pPr lvl="1" algn="l">
              <a:buClr>
                <a:schemeClr val="tx1"/>
              </a:buClr>
              <a:buSzPct val="125000"/>
              <a:buFont typeface="Wingdings" pitchFamily="2" charset="77"/>
              <a:buChar char="Ø"/>
            </a:pPr>
            <a:r>
              <a:rPr lang="en-US" sz="2400" dirty="0"/>
              <a:t>m3: 25.2 seconds </a:t>
            </a:r>
          </a:p>
          <a:p>
            <a:pPr lvl="1" algn="l">
              <a:buClr>
                <a:schemeClr val="tx1"/>
              </a:buClr>
              <a:buSzPct val="125000"/>
              <a:buFont typeface="Wingdings" pitchFamily="2" charset="77"/>
              <a:buChar char="Ø"/>
            </a:pPr>
            <a:r>
              <a:rPr lang="en-US" sz="2400" dirty="0"/>
              <a:t>Ns-3: 8 hours</a:t>
            </a:r>
          </a:p>
        </p:txBody>
      </p:sp>
    </p:spTree>
    <p:custDataLst>
      <p:tags r:id="rId1"/>
    </p:custDataLst>
    <p:extLst>
      <p:ext uri="{BB962C8B-B14F-4D97-AF65-F5344CB8AC3E}">
        <p14:creationId xmlns:p14="http://schemas.microsoft.com/office/powerpoint/2010/main" val="3076481996"/>
      </p:ext>
    </p:extLst>
  </p:cSld>
  <p:clrMapOvr>
    <a:masterClrMapping/>
  </p:clrMapOvr>
  <mc:AlternateContent xmlns:mc="http://schemas.openxmlformats.org/markup-compatibility/2006">
    <mc:Choice xmlns:p14="http://schemas.microsoft.com/office/powerpoint/2010/main" Requires="p14">
      <p:transition spd="slow" p14:dur="2000" advTm="54253"/>
    </mc:Choice>
    <mc:Fallback>
      <p:transition spd="slow" advTm="542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4</a:t>
            </a:fld>
            <a:endParaRPr lang="en-US"/>
          </a:p>
        </p:txBody>
      </p:sp>
      <p:grpSp>
        <p:nvGrpSpPr>
          <p:cNvPr id="40" name="Group 39">
            <a:extLst>
              <a:ext uri="{FF2B5EF4-FFF2-40B4-BE49-F238E27FC236}">
                <a16:creationId xmlns:a16="http://schemas.microsoft.com/office/drawing/2014/main" id="{8E78BA2D-15EC-A96B-1CDA-9FCD6DBDB3D5}"/>
              </a:ext>
            </a:extLst>
          </p:cNvPr>
          <p:cNvGrpSpPr/>
          <p:nvPr/>
        </p:nvGrpSpPr>
        <p:grpSpPr>
          <a:xfrm>
            <a:off x="3373733" y="1786119"/>
            <a:ext cx="4321336" cy="2139009"/>
            <a:chOff x="3388247" y="2032862"/>
            <a:chExt cx="4321336" cy="2139009"/>
          </a:xfrm>
        </p:grpSpPr>
        <p:pic>
          <p:nvPicPr>
            <p:cNvPr id="2050" name="Picture 2">
              <a:extLst>
                <a:ext uri="{FF2B5EF4-FFF2-40B4-BE49-F238E27FC236}">
                  <a16:creationId xmlns:a16="http://schemas.microsoft.com/office/drawing/2014/main" id="{27F35002-D3D9-4CC3-7E31-859A2CB65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638" y="2032862"/>
              <a:ext cx="3739945" cy="2139009"/>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7C39B363-CA2C-6280-D942-C470630B2F39}"/>
                </a:ext>
              </a:extLst>
            </p:cNvPr>
            <p:cNvCxnSpPr>
              <a:cxnSpLocks/>
            </p:cNvCxnSpPr>
            <p:nvPr/>
          </p:nvCxnSpPr>
          <p:spPr>
            <a:xfrm>
              <a:off x="3388247" y="2485622"/>
              <a:ext cx="798490" cy="398813"/>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F9EFF02-E683-7143-7CD8-CB81C39196CF}"/>
                </a:ext>
              </a:extLst>
            </p:cNvPr>
            <p:cNvCxnSpPr>
              <a:cxnSpLocks/>
            </p:cNvCxnSpPr>
            <p:nvPr/>
          </p:nvCxnSpPr>
          <p:spPr>
            <a:xfrm flipV="1">
              <a:off x="3388247" y="3669295"/>
              <a:ext cx="798490" cy="306914"/>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8B1F0CAF-FC4E-015B-0D58-83CA604F7245}"/>
              </a:ext>
            </a:extLst>
          </p:cNvPr>
          <p:cNvGrpSpPr/>
          <p:nvPr/>
        </p:nvGrpSpPr>
        <p:grpSpPr>
          <a:xfrm>
            <a:off x="7797596" y="1673847"/>
            <a:ext cx="3519361" cy="2319990"/>
            <a:chOff x="7812110" y="1920590"/>
            <a:chExt cx="3519361" cy="2319990"/>
          </a:xfrm>
        </p:grpSpPr>
        <p:sp>
          <p:nvSpPr>
            <p:cNvPr id="27" name="TextBox 26">
              <a:extLst>
                <a:ext uri="{FF2B5EF4-FFF2-40B4-BE49-F238E27FC236}">
                  <a16:creationId xmlns:a16="http://schemas.microsoft.com/office/drawing/2014/main" id="{C975E5A8-BBCF-A209-29D5-859A413E864F}"/>
                </a:ext>
              </a:extLst>
            </p:cNvPr>
            <p:cNvSpPr txBox="1"/>
            <p:nvPr/>
          </p:nvSpPr>
          <p:spPr>
            <a:xfrm rot="20912476">
              <a:off x="8970642" y="1920590"/>
              <a:ext cx="2360829"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packet loss ratio</a:t>
              </a:r>
              <a:endParaRPr lang="en-US" sz="2400" dirty="0"/>
            </a:p>
          </p:txBody>
        </p:sp>
        <p:sp>
          <p:nvSpPr>
            <p:cNvPr id="29" name="TextBox 28">
              <a:extLst>
                <a:ext uri="{FF2B5EF4-FFF2-40B4-BE49-F238E27FC236}">
                  <a16:creationId xmlns:a16="http://schemas.microsoft.com/office/drawing/2014/main" id="{1831E4A1-D1AB-6C66-4EF4-A1E2847189BB}"/>
                </a:ext>
              </a:extLst>
            </p:cNvPr>
            <p:cNvSpPr txBox="1"/>
            <p:nvPr/>
          </p:nvSpPr>
          <p:spPr>
            <a:xfrm rot="21094792">
              <a:off x="9646489" y="3778915"/>
              <a:ext cx="1531201"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flow jitter</a:t>
              </a:r>
              <a:endParaRPr lang="en-US" sz="2400" dirty="0"/>
            </a:p>
          </p:txBody>
        </p:sp>
        <p:cxnSp>
          <p:nvCxnSpPr>
            <p:cNvPr id="32" name="Straight Arrow Connector 31">
              <a:extLst>
                <a:ext uri="{FF2B5EF4-FFF2-40B4-BE49-F238E27FC236}">
                  <a16:creationId xmlns:a16="http://schemas.microsoft.com/office/drawing/2014/main" id="{A8F70569-52E9-A801-A1F1-528A1F101BAE}"/>
                </a:ext>
              </a:extLst>
            </p:cNvPr>
            <p:cNvCxnSpPr>
              <a:cxnSpLocks/>
            </p:cNvCxnSpPr>
            <p:nvPr/>
          </p:nvCxnSpPr>
          <p:spPr>
            <a:xfrm>
              <a:off x="7812110" y="3091298"/>
              <a:ext cx="798490"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7F962F9C-41C1-A7BA-DDEA-185E2379ECD6}"/>
              </a:ext>
            </a:extLst>
          </p:cNvPr>
          <p:cNvSpPr txBox="1"/>
          <p:nvPr/>
        </p:nvSpPr>
        <p:spPr>
          <a:xfrm rot="330631">
            <a:off x="8759631" y="2342454"/>
            <a:ext cx="2743200" cy="1200329"/>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buffer occupancies for specific flows at specific times</a:t>
            </a:r>
            <a:endParaRPr lang="en-US" sz="2400" dirty="0"/>
          </a:p>
        </p:txBody>
      </p:sp>
      <p:grpSp>
        <p:nvGrpSpPr>
          <p:cNvPr id="2087" name="Group 2086">
            <a:extLst>
              <a:ext uri="{FF2B5EF4-FFF2-40B4-BE49-F238E27FC236}">
                <a16:creationId xmlns:a16="http://schemas.microsoft.com/office/drawing/2014/main" id="{4AC5D9C5-791E-154E-05DC-D2D8E5A2437F}"/>
              </a:ext>
            </a:extLst>
          </p:cNvPr>
          <p:cNvGrpSpPr/>
          <p:nvPr/>
        </p:nvGrpSpPr>
        <p:grpSpPr>
          <a:xfrm>
            <a:off x="304058" y="1643276"/>
            <a:ext cx="3069675" cy="1256980"/>
            <a:chOff x="0" y="915695"/>
            <a:chExt cx="12192000" cy="4992418"/>
          </a:xfrm>
        </p:grpSpPr>
        <p:sp>
          <p:nvSpPr>
            <p:cNvPr id="2088" name="Oval 2087">
              <a:extLst>
                <a:ext uri="{FF2B5EF4-FFF2-40B4-BE49-F238E27FC236}">
                  <a16:creationId xmlns:a16="http://schemas.microsoft.com/office/drawing/2014/main" id="{BB5A85B0-67A1-112F-6772-4C781CCAD170}"/>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89" name="Oval 2088">
              <a:extLst>
                <a:ext uri="{FF2B5EF4-FFF2-40B4-BE49-F238E27FC236}">
                  <a16:creationId xmlns:a16="http://schemas.microsoft.com/office/drawing/2014/main" id="{58C1439F-462A-C6A0-D697-8691B3DE639D}"/>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0" name="Oval 2089">
              <a:extLst>
                <a:ext uri="{FF2B5EF4-FFF2-40B4-BE49-F238E27FC236}">
                  <a16:creationId xmlns:a16="http://schemas.microsoft.com/office/drawing/2014/main" id="{AD5C971F-5E82-F377-5F57-CD41EB312D32}"/>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1" name="Oval 2090">
              <a:extLst>
                <a:ext uri="{FF2B5EF4-FFF2-40B4-BE49-F238E27FC236}">
                  <a16:creationId xmlns:a16="http://schemas.microsoft.com/office/drawing/2014/main" id="{FE8663FA-2DE0-A1D2-04F6-70C2F02ADE93}"/>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2" name="Oval 2091">
              <a:extLst>
                <a:ext uri="{FF2B5EF4-FFF2-40B4-BE49-F238E27FC236}">
                  <a16:creationId xmlns:a16="http://schemas.microsoft.com/office/drawing/2014/main" id="{3B6B95A2-1014-F3BF-BDE0-E3B0DB1BC423}"/>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3" name="Oval 2092">
              <a:extLst>
                <a:ext uri="{FF2B5EF4-FFF2-40B4-BE49-F238E27FC236}">
                  <a16:creationId xmlns:a16="http://schemas.microsoft.com/office/drawing/2014/main" id="{AA3A0CA4-61AC-21DB-0CC0-97B46AA421F9}"/>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4" name="Oval 2093">
              <a:extLst>
                <a:ext uri="{FF2B5EF4-FFF2-40B4-BE49-F238E27FC236}">
                  <a16:creationId xmlns:a16="http://schemas.microsoft.com/office/drawing/2014/main" id="{566DD013-BCB0-572F-7DE2-D6467364F644}"/>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5" name="Oval 2094">
              <a:extLst>
                <a:ext uri="{FF2B5EF4-FFF2-40B4-BE49-F238E27FC236}">
                  <a16:creationId xmlns:a16="http://schemas.microsoft.com/office/drawing/2014/main" id="{9E1C6D19-DA83-9AEB-8EEE-639761D2A5DA}"/>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6" name="Oval 2095">
              <a:extLst>
                <a:ext uri="{FF2B5EF4-FFF2-40B4-BE49-F238E27FC236}">
                  <a16:creationId xmlns:a16="http://schemas.microsoft.com/office/drawing/2014/main" id="{301B3478-81BE-FF4F-2334-46B7A1A9B8FC}"/>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7" name="Oval 2096">
              <a:extLst>
                <a:ext uri="{FF2B5EF4-FFF2-40B4-BE49-F238E27FC236}">
                  <a16:creationId xmlns:a16="http://schemas.microsoft.com/office/drawing/2014/main" id="{4F77250F-9647-420D-FAD4-FFB42FB20375}"/>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8" name="Oval 2097">
              <a:extLst>
                <a:ext uri="{FF2B5EF4-FFF2-40B4-BE49-F238E27FC236}">
                  <a16:creationId xmlns:a16="http://schemas.microsoft.com/office/drawing/2014/main" id="{1F5F868C-B578-4595-8394-FF34179122A4}"/>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9" name="Oval 2098">
              <a:extLst>
                <a:ext uri="{FF2B5EF4-FFF2-40B4-BE49-F238E27FC236}">
                  <a16:creationId xmlns:a16="http://schemas.microsoft.com/office/drawing/2014/main" id="{808AD71D-6EBF-D843-021B-9A07A2DCBE39}"/>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0" name="Oval 2099">
              <a:extLst>
                <a:ext uri="{FF2B5EF4-FFF2-40B4-BE49-F238E27FC236}">
                  <a16:creationId xmlns:a16="http://schemas.microsoft.com/office/drawing/2014/main" id="{D238CABD-D75F-3C70-0EBE-4AAEB5FACF1E}"/>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1" name="Oval 2100">
              <a:extLst>
                <a:ext uri="{FF2B5EF4-FFF2-40B4-BE49-F238E27FC236}">
                  <a16:creationId xmlns:a16="http://schemas.microsoft.com/office/drawing/2014/main" id="{E8A105CB-55A6-2AB0-F05F-E4A9F7D9990B}"/>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2" name="Oval 2101">
              <a:extLst>
                <a:ext uri="{FF2B5EF4-FFF2-40B4-BE49-F238E27FC236}">
                  <a16:creationId xmlns:a16="http://schemas.microsoft.com/office/drawing/2014/main" id="{379D528A-D97D-CDFB-61DE-C945E6A7E1BE}"/>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3" name="Oval 2102">
              <a:extLst>
                <a:ext uri="{FF2B5EF4-FFF2-40B4-BE49-F238E27FC236}">
                  <a16:creationId xmlns:a16="http://schemas.microsoft.com/office/drawing/2014/main" id="{485E0A23-144B-8A8E-C1CC-ED82CE79DF3C}"/>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4" name="Oval 2103">
              <a:extLst>
                <a:ext uri="{FF2B5EF4-FFF2-40B4-BE49-F238E27FC236}">
                  <a16:creationId xmlns:a16="http://schemas.microsoft.com/office/drawing/2014/main" id="{C44C0CFB-0482-D80E-B5B6-2F0F169ECD88}"/>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5" name="Oval 2104">
              <a:extLst>
                <a:ext uri="{FF2B5EF4-FFF2-40B4-BE49-F238E27FC236}">
                  <a16:creationId xmlns:a16="http://schemas.microsoft.com/office/drawing/2014/main" id="{01186004-534F-D25A-9D62-E3E16DAD9AF0}"/>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6" name="Oval 2105">
              <a:extLst>
                <a:ext uri="{FF2B5EF4-FFF2-40B4-BE49-F238E27FC236}">
                  <a16:creationId xmlns:a16="http://schemas.microsoft.com/office/drawing/2014/main" id="{C87B1E1B-D211-6A0B-7589-FCB3E5E4E8FB}"/>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7" name="Oval 2106">
              <a:extLst>
                <a:ext uri="{FF2B5EF4-FFF2-40B4-BE49-F238E27FC236}">
                  <a16:creationId xmlns:a16="http://schemas.microsoft.com/office/drawing/2014/main" id="{7E72B8AC-BEF5-981D-7CC8-DAB6CC19CE03}"/>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8" name="Oval 2107">
              <a:extLst>
                <a:ext uri="{FF2B5EF4-FFF2-40B4-BE49-F238E27FC236}">
                  <a16:creationId xmlns:a16="http://schemas.microsoft.com/office/drawing/2014/main" id="{776FA2D7-D6B8-D0BE-E88C-6F324C64D89C}"/>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09" name="Oval 2108">
              <a:extLst>
                <a:ext uri="{FF2B5EF4-FFF2-40B4-BE49-F238E27FC236}">
                  <a16:creationId xmlns:a16="http://schemas.microsoft.com/office/drawing/2014/main" id="{58DC42E3-1590-BFFB-F124-B186C765C305}"/>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10" name="Oval 2109">
              <a:extLst>
                <a:ext uri="{FF2B5EF4-FFF2-40B4-BE49-F238E27FC236}">
                  <a16:creationId xmlns:a16="http://schemas.microsoft.com/office/drawing/2014/main" id="{A6A9533F-B82B-8DD6-D68B-3AF9F3DA048F}"/>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11" name="Oval 2110">
              <a:extLst>
                <a:ext uri="{FF2B5EF4-FFF2-40B4-BE49-F238E27FC236}">
                  <a16:creationId xmlns:a16="http://schemas.microsoft.com/office/drawing/2014/main" id="{2EC23C58-14A6-80F5-C030-F9F2967FFA23}"/>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12" name="Oval 2111">
              <a:extLst>
                <a:ext uri="{FF2B5EF4-FFF2-40B4-BE49-F238E27FC236}">
                  <a16:creationId xmlns:a16="http://schemas.microsoft.com/office/drawing/2014/main" id="{83BAE0A2-E911-726E-4927-1AAAA7D5AD31}"/>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13" name="Oval 2112">
              <a:extLst>
                <a:ext uri="{FF2B5EF4-FFF2-40B4-BE49-F238E27FC236}">
                  <a16:creationId xmlns:a16="http://schemas.microsoft.com/office/drawing/2014/main" id="{6826254B-DDB6-6EF7-6630-7C169FE5CEFE}"/>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114" name="Straight Connector 2113">
              <a:extLst>
                <a:ext uri="{FF2B5EF4-FFF2-40B4-BE49-F238E27FC236}">
                  <a16:creationId xmlns:a16="http://schemas.microsoft.com/office/drawing/2014/main" id="{D55009B5-1777-4E50-5E96-910CD3F7DBE3}"/>
                </a:ext>
              </a:extLst>
            </p:cNvPr>
            <p:cNvCxnSpPr>
              <a:endCxn id="2113"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32F4DE86-B33A-0A77-002A-93517CA86DC1}"/>
                </a:ext>
              </a:extLst>
            </p:cNvPr>
            <p:cNvCxnSpPr>
              <a:cxnSpLocks/>
              <a:stCxn id="2112" idx="0"/>
              <a:endCxn id="2089"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B0142892-F314-C39F-4AF6-C063CE03858C}"/>
                </a:ext>
              </a:extLst>
            </p:cNvPr>
            <p:cNvCxnSpPr>
              <a:cxnSpLocks/>
              <a:stCxn id="2092"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5D1ED024-06E7-1051-C7E1-0AD7E3538143}"/>
                </a:ext>
              </a:extLst>
            </p:cNvPr>
            <p:cNvCxnSpPr>
              <a:cxnSpLocks/>
              <a:stCxn id="2089" idx="4"/>
              <a:endCxn id="2113"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61FFC8C4-DFA8-8189-E67C-F9B6056DA2DA}"/>
                </a:ext>
              </a:extLst>
            </p:cNvPr>
            <p:cNvCxnSpPr>
              <a:cxnSpLocks/>
            </p:cNvCxnSpPr>
            <p:nvPr/>
          </p:nvCxnSpPr>
          <p:spPr>
            <a:xfrm flipH="1">
              <a:off x="7698419" y="2732805"/>
              <a:ext cx="3178206"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8B42AD0E-FC31-22E9-28A5-840C78CBC27B}"/>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81221BFC-524B-A022-5F39-ED0246832430}"/>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EBB01E1C-C5C6-4052-DD0E-F6DCD4D79E69}"/>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69619117-A015-EAFB-1256-EF3384996B0B}"/>
                </a:ext>
              </a:extLst>
            </p:cNvPr>
            <p:cNvCxnSpPr>
              <a:cxnSpLocks/>
              <a:stCxn id="2113" idx="4"/>
              <a:endCxn id="2090"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B1FCBFD4-7B07-76B3-17E7-14EC0C7FCD86}"/>
                </a:ext>
              </a:extLst>
            </p:cNvPr>
            <p:cNvCxnSpPr>
              <a:cxnSpLocks/>
              <a:stCxn id="2113" idx="4"/>
              <a:endCxn id="2095"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6FD19DDF-9D33-0CAE-F622-A5D3ABFF7188}"/>
                </a:ext>
              </a:extLst>
            </p:cNvPr>
            <p:cNvCxnSpPr>
              <a:cxnSpLocks/>
              <a:stCxn id="2113" idx="4"/>
              <a:endCxn id="2096"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281E8B26-E0F1-8779-4DA1-B08B00FD1B78}"/>
                </a:ext>
              </a:extLst>
            </p:cNvPr>
            <p:cNvCxnSpPr>
              <a:cxnSpLocks/>
              <a:stCxn id="2113" idx="4"/>
              <a:endCxn id="2109"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AFDF4EB-12E8-8C61-7FD6-48979C4F9F4E}"/>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5B177DB1-B9B1-5758-747A-80846AE46EFA}"/>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2D9F76E8-C405-1B56-C323-83BAE948F5C1}"/>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CF980469-D7C7-6803-954A-0186DAD95A59}"/>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0" name="Straight Connector 2129">
              <a:extLst>
                <a:ext uri="{FF2B5EF4-FFF2-40B4-BE49-F238E27FC236}">
                  <a16:creationId xmlns:a16="http://schemas.microsoft.com/office/drawing/2014/main" id="{A9721B69-749A-A5C2-B12D-C8E3726100A0}"/>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1" name="Straight Connector 2130">
              <a:extLst>
                <a:ext uri="{FF2B5EF4-FFF2-40B4-BE49-F238E27FC236}">
                  <a16:creationId xmlns:a16="http://schemas.microsoft.com/office/drawing/2014/main" id="{1256F513-7391-8DBA-40D8-1111127958FF}"/>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2" name="Straight Connector 2131">
              <a:extLst>
                <a:ext uri="{FF2B5EF4-FFF2-40B4-BE49-F238E27FC236}">
                  <a16:creationId xmlns:a16="http://schemas.microsoft.com/office/drawing/2014/main" id="{8355B903-7B9E-7B5C-4DF2-6D18120B9B0D}"/>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3" name="Straight Connector 2132">
              <a:extLst>
                <a:ext uri="{FF2B5EF4-FFF2-40B4-BE49-F238E27FC236}">
                  <a16:creationId xmlns:a16="http://schemas.microsoft.com/office/drawing/2014/main" id="{5ACB9814-7DD7-5CA7-38CB-FEF226C33FB7}"/>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4" name="Straight Connector 2133">
              <a:extLst>
                <a:ext uri="{FF2B5EF4-FFF2-40B4-BE49-F238E27FC236}">
                  <a16:creationId xmlns:a16="http://schemas.microsoft.com/office/drawing/2014/main" id="{391B8544-5EF3-C982-8CB1-9273F46BE919}"/>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5" name="Straight Connector 2134">
              <a:extLst>
                <a:ext uri="{FF2B5EF4-FFF2-40B4-BE49-F238E27FC236}">
                  <a16:creationId xmlns:a16="http://schemas.microsoft.com/office/drawing/2014/main" id="{2B261293-78CC-D7CA-683E-A82B058200AD}"/>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6" name="Straight Connector 2135">
              <a:extLst>
                <a:ext uri="{FF2B5EF4-FFF2-40B4-BE49-F238E27FC236}">
                  <a16:creationId xmlns:a16="http://schemas.microsoft.com/office/drawing/2014/main" id="{8E538223-CCD5-2972-F127-BDE23EA507B1}"/>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7" name="Straight Connector 2136">
              <a:extLst>
                <a:ext uri="{FF2B5EF4-FFF2-40B4-BE49-F238E27FC236}">
                  <a16:creationId xmlns:a16="http://schemas.microsoft.com/office/drawing/2014/main" id="{0142B20D-6443-57AC-CFB3-9D41AEBD08CF}"/>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8" name="Straight Connector 2137">
              <a:extLst>
                <a:ext uri="{FF2B5EF4-FFF2-40B4-BE49-F238E27FC236}">
                  <a16:creationId xmlns:a16="http://schemas.microsoft.com/office/drawing/2014/main" id="{788AC37E-CD8E-6E67-1B14-93E3DF37C3CD}"/>
                </a:ext>
              </a:extLst>
            </p:cNvPr>
            <p:cNvCxnSpPr>
              <a:cxnSpLocks/>
              <a:stCxn id="2088" idx="4"/>
              <a:endCxn id="2089"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9" name="Straight Connector 2138">
              <a:extLst>
                <a:ext uri="{FF2B5EF4-FFF2-40B4-BE49-F238E27FC236}">
                  <a16:creationId xmlns:a16="http://schemas.microsoft.com/office/drawing/2014/main" id="{59BADD64-56F1-82BC-2718-139AF83CE354}"/>
                </a:ext>
              </a:extLst>
            </p:cNvPr>
            <p:cNvCxnSpPr>
              <a:cxnSpLocks/>
              <a:stCxn id="2092" idx="0"/>
              <a:endCxn id="2088"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0" name="Straight Connector 2139">
              <a:extLst>
                <a:ext uri="{FF2B5EF4-FFF2-40B4-BE49-F238E27FC236}">
                  <a16:creationId xmlns:a16="http://schemas.microsoft.com/office/drawing/2014/main" id="{D505D70A-DDA3-9DE4-53D3-CDD360BD8A41}"/>
                </a:ext>
              </a:extLst>
            </p:cNvPr>
            <p:cNvCxnSpPr>
              <a:cxnSpLocks/>
              <a:stCxn id="2093" idx="0"/>
              <a:endCxn id="2088"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1" name="Straight Connector 2140">
              <a:extLst>
                <a:ext uri="{FF2B5EF4-FFF2-40B4-BE49-F238E27FC236}">
                  <a16:creationId xmlns:a16="http://schemas.microsoft.com/office/drawing/2014/main" id="{2506D9FE-B1ED-2E00-AE14-2A6C53967303}"/>
                </a:ext>
              </a:extLst>
            </p:cNvPr>
            <p:cNvCxnSpPr>
              <a:cxnSpLocks/>
              <a:stCxn id="2094" idx="0"/>
              <a:endCxn id="2088"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2" name="Straight Connector 2141">
              <a:extLst>
                <a:ext uri="{FF2B5EF4-FFF2-40B4-BE49-F238E27FC236}">
                  <a16:creationId xmlns:a16="http://schemas.microsoft.com/office/drawing/2014/main" id="{498894B6-2845-6F80-5EDB-FC01640BC674}"/>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3" name="Straight Connector 2142">
              <a:extLst>
                <a:ext uri="{FF2B5EF4-FFF2-40B4-BE49-F238E27FC236}">
                  <a16:creationId xmlns:a16="http://schemas.microsoft.com/office/drawing/2014/main" id="{5AB0C784-7077-790A-A989-4C87702DC93E}"/>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4" name="Straight Connector 2143">
              <a:extLst>
                <a:ext uri="{FF2B5EF4-FFF2-40B4-BE49-F238E27FC236}">
                  <a16:creationId xmlns:a16="http://schemas.microsoft.com/office/drawing/2014/main" id="{C734EB1A-C89F-BCFD-3AA6-33FBE8F8F81C}"/>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5" name="Straight Connector 2144">
              <a:extLst>
                <a:ext uri="{FF2B5EF4-FFF2-40B4-BE49-F238E27FC236}">
                  <a16:creationId xmlns:a16="http://schemas.microsoft.com/office/drawing/2014/main" id="{970D0789-46FF-5548-7064-3122C4821395}"/>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9" name="Freeform 2158">
            <a:extLst>
              <a:ext uri="{FF2B5EF4-FFF2-40B4-BE49-F238E27FC236}">
                <a16:creationId xmlns:a16="http://schemas.microsoft.com/office/drawing/2014/main" id="{114579F3-6872-849E-77B9-A28E934BD72B}"/>
              </a:ext>
            </a:extLst>
          </p:cNvPr>
          <p:cNvSpPr/>
          <p:nvPr/>
        </p:nvSpPr>
        <p:spPr>
          <a:xfrm>
            <a:off x="307264" y="3646253"/>
            <a:ext cx="1370379" cy="738603"/>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160" name="Freeform 2159">
            <a:extLst>
              <a:ext uri="{FF2B5EF4-FFF2-40B4-BE49-F238E27FC236}">
                <a16:creationId xmlns:a16="http://schemas.microsoft.com/office/drawing/2014/main" id="{E376F571-0219-F20F-F8FB-CFF578210CBE}"/>
              </a:ext>
            </a:extLst>
          </p:cNvPr>
          <p:cNvSpPr/>
          <p:nvPr/>
        </p:nvSpPr>
        <p:spPr>
          <a:xfrm>
            <a:off x="519169" y="3234457"/>
            <a:ext cx="2146034" cy="1150399"/>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2161" name="Freeform 2160">
            <a:extLst>
              <a:ext uri="{FF2B5EF4-FFF2-40B4-BE49-F238E27FC236}">
                <a16:creationId xmlns:a16="http://schemas.microsoft.com/office/drawing/2014/main" id="{AE7C115C-10FE-044B-0F6A-A54A7ADA0463}"/>
              </a:ext>
            </a:extLst>
          </p:cNvPr>
          <p:cNvSpPr/>
          <p:nvPr/>
        </p:nvSpPr>
        <p:spPr>
          <a:xfrm>
            <a:off x="2793205" y="4004755"/>
            <a:ext cx="379757" cy="342511"/>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2" name="Title 1">
            <a:extLst>
              <a:ext uri="{FF2B5EF4-FFF2-40B4-BE49-F238E27FC236}">
                <a16:creationId xmlns:a16="http://schemas.microsoft.com/office/drawing/2014/main" id="{BD9263DB-16B2-8F60-D874-0D9F00A70308}"/>
              </a:ext>
            </a:extLst>
          </p:cNvPr>
          <p:cNvSpPr>
            <a:spLocks noGrp="1"/>
          </p:cNvSpPr>
          <p:nvPr>
            <p:ph type="title"/>
          </p:nvPr>
        </p:nvSpPr>
        <p:spPr>
          <a:xfrm>
            <a:off x="622852" y="-108530"/>
            <a:ext cx="10946295" cy="1325563"/>
          </a:xfrm>
        </p:spPr>
        <p:txBody>
          <a:bodyPr/>
          <a:lstStyle/>
          <a:p>
            <a:r>
              <a:rPr lang="en-US" dirty="0"/>
              <a:t>Existing tools for network perf. prediction</a:t>
            </a:r>
          </a:p>
        </p:txBody>
      </p:sp>
      <p:sp>
        <p:nvSpPr>
          <p:cNvPr id="5" name="TextBox 4">
            <a:extLst>
              <a:ext uri="{FF2B5EF4-FFF2-40B4-BE49-F238E27FC236}">
                <a16:creationId xmlns:a16="http://schemas.microsoft.com/office/drawing/2014/main" id="{D32F7BC2-BDE0-DCB7-F3C9-97856D9D98A0}"/>
              </a:ext>
            </a:extLst>
          </p:cNvPr>
          <p:cNvSpPr txBox="1"/>
          <p:nvPr/>
        </p:nvSpPr>
        <p:spPr>
          <a:xfrm>
            <a:off x="1033029" y="4565819"/>
            <a:ext cx="1539050" cy="461665"/>
          </a:xfrm>
          <a:prstGeom prst="rect">
            <a:avLst/>
          </a:prstGeom>
          <a:solidFill>
            <a:schemeClr val="bg1"/>
          </a:solidFill>
          <a:ln w="28575">
            <a:solidFill>
              <a:srgbClr val="FF0000"/>
            </a:solidFill>
          </a:ln>
        </p:spPr>
        <p:txBody>
          <a:bodyPr wrap="square">
            <a:spAutoFit/>
          </a:bodyPr>
          <a:lstStyle/>
          <a:p>
            <a:r>
              <a:rPr lang="en-US" sz="2400" b="0" i="0" u="none" strike="noStrike" dirty="0">
                <a:solidFill>
                  <a:srgbClr val="FF0000"/>
                </a:solidFill>
                <a:effectLst/>
                <a:latin typeface="Gill Sans" panose="020B0502020104020203" pitchFamily="34" charset="-79"/>
                <a:cs typeface="Gill Sans" panose="020B0502020104020203" pitchFamily="34" charset="-79"/>
              </a:rPr>
              <a:t>Workload</a:t>
            </a:r>
            <a:endParaRPr lang="en-US" sz="2400" dirty="0">
              <a:solidFill>
                <a:srgbClr val="FF0000"/>
              </a:solidFill>
            </a:endParaRPr>
          </a:p>
        </p:txBody>
      </p:sp>
      <p:sp>
        <p:nvSpPr>
          <p:cNvPr id="6" name="TextBox 5">
            <a:extLst>
              <a:ext uri="{FF2B5EF4-FFF2-40B4-BE49-F238E27FC236}">
                <a16:creationId xmlns:a16="http://schemas.microsoft.com/office/drawing/2014/main" id="{25A9C54F-EF73-80CB-A198-50C3DEA78EAD}"/>
              </a:ext>
            </a:extLst>
          </p:cNvPr>
          <p:cNvSpPr txBox="1"/>
          <p:nvPr/>
        </p:nvSpPr>
        <p:spPr>
          <a:xfrm>
            <a:off x="162818" y="1023202"/>
            <a:ext cx="3616837"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Network topology/configs</a:t>
            </a:r>
            <a:endParaRPr lang="en-US" sz="2400" dirty="0"/>
          </a:p>
        </p:txBody>
      </p:sp>
      <p:sp>
        <p:nvSpPr>
          <p:cNvPr id="3" name="TextBox 2">
            <a:extLst>
              <a:ext uri="{FF2B5EF4-FFF2-40B4-BE49-F238E27FC236}">
                <a16:creationId xmlns:a16="http://schemas.microsoft.com/office/drawing/2014/main" id="{BE1D2E26-B78E-AC17-C4A2-5560B8054CEF}"/>
              </a:ext>
            </a:extLst>
          </p:cNvPr>
          <p:cNvSpPr txBox="1"/>
          <p:nvPr/>
        </p:nvSpPr>
        <p:spPr>
          <a:xfrm>
            <a:off x="3917024" y="4177305"/>
            <a:ext cx="4563960" cy="646331"/>
          </a:xfrm>
          <a:prstGeom prst="rect">
            <a:avLst/>
          </a:prstGeom>
          <a:noFill/>
        </p:spPr>
        <p:txBody>
          <a:bodyPr wrap="square" rtlCol="0">
            <a:spAutoFit/>
          </a:bodyPr>
          <a:lstStyle/>
          <a:p>
            <a:r>
              <a:rPr lang="en-US" sz="3600" dirty="0"/>
              <a:t>But ns-3 is very slow…</a:t>
            </a:r>
          </a:p>
        </p:txBody>
      </p:sp>
      <p:grpSp>
        <p:nvGrpSpPr>
          <p:cNvPr id="10" name="Group 9">
            <a:extLst>
              <a:ext uri="{FF2B5EF4-FFF2-40B4-BE49-F238E27FC236}">
                <a16:creationId xmlns:a16="http://schemas.microsoft.com/office/drawing/2014/main" id="{BBDEC81E-F273-2CB0-E56B-079FE8B6CACB}"/>
              </a:ext>
            </a:extLst>
          </p:cNvPr>
          <p:cNvGrpSpPr/>
          <p:nvPr/>
        </p:nvGrpSpPr>
        <p:grpSpPr>
          <a:xfrm>
            <a:off x="1619107" y="5128728"/>
            <a:ext cx="9305378" cy="1613106"/>
            <a:chOff x="1619107" y="5128728"/>
            <a:chExt cx="9305378" cy="1613106"/>
          </a:xfrm>
        </p:grpSpPr>
        <p:sp>
          <p:nvSpPr>
            <p:cNvPr id="34" name="TextBox 33">
              <a:extLst>
                <a:ext uri="{FF2B5EF4-FFF2-40B4-BE49-F238E27FC236}">
                  <a16:creationId xmlns:a16="http://schemas.microsoft.com/office/drawing/2014/main" id="{330D8E61-E19D-F5B3-D5C8-9CCA6C7645B2}"/>
                </a:ext>
              </a:extLst>
            </p:cNvPr>
            <p:cNvSpPr txBox="1"/>
            <p:nvPr/>
          </p:nvSpPr>
          <p:spPr>
            <a:xfrm>
              <a:off x="1619107" y="5429323"/>
              <a:ext cx="3348538" cy="954107"/>
            </a:xfrm>
            <a:prstGeom prst="rect">
              <a:avLst/>
            </a:prstGeom>
            <a:noFill/>
          </p:spPr>
          <p:txBody>
            <a:bodyPr wrap="square">
              <a:spAutoFit/>
            </a:bodyPr>
            <a:lstStyle/>
            <a:p>
              <a:pPr algn="ctr" rtl="0">
                <a:spcBef>
                  <a:spcPts val="0"/>
                </a:spcBef>
                <a:spcAft>
                  <a:spcPts val="0"/>
                </a:spcAft>
              </a:pPr>
              <a:r>
                <a:rPr lang="en-US" sz="2800" b="0" i="0" u="none" strike="noStrike" dirty="0">
                  <a:effectLst/>
                  <a:latin typeface="Gill Sans" panose="020B0502020104020203" pitchFamily="34" charset="-79"/>
                  <a:cs typeface="Gill Sans" panose="020B0502020104020203" pitchFamily="34" charset="-79"/>
                </a:rPr>
                <a:t>~6,000 hosts</a:t>
              </a:r>
            </a:p>
            <a:p>
              <a:pPr algn="ctr" rtl="0">
                <a:spcBef>
                  <a:spcPts val="0"/>
                </a:spcBef>
                <a:spcAft>
                  <a:spcPts val="0"/>
                </a:spcAft>
              </a:pPr>
              <a:r>
                <a:rPr lang="en-US" sz="2800" dirty="0">
                  <a:latin typeface="Gill Sans" panose="020B0502020104020203" pitchFamily="34" charset="-79"/>
                  <a:cs typeface="Gill Sans" panose="020B0502020104020203" pitchFamily="34" charset="-79"/>
                </a:rPr>
                <a:t>~ 10 millions of flows</a:t>
              </a:r>
              <a:endParaRPr lang="en-US" sz="2800" b="0" dirty="0">
                <a:effectLst/>
              </a:endParaRPr>
            </a:p>
          </p:txBody>
        </p:sp>
        <p:grpSp>
          <p:nvGrpSpPr>
            <p:cNvPr id="2166" name="Group 2165">
              <a:extLst>
                <a:ext uri="{FF2B5EF4-FFF2-40B4-BE49-F238E27FC236}">
                  <a16:creationId xmlns:a16="http://schemas.microsoft.com/office/drawing/2014/main" id="{766951DE-09D2-D1D8-C7FA-56798F634D9B}"/>
                </a:ext>
              </a:extLst>
            </p:cNvPr>
            <p:cNvGrpSpPr/>
            <p:nvPr/>
          </p:nvGrpSpPr>
          <p:grpSpPr>
            <a:xfrm>
              <a:off x="6495326" y="5128728"/>
              <a:ext cx="4429159" cy="1613106"/>
              <a:chOff x="7198712" y="5058389"/>
              <a:chExt cx="4429159" cy="1613106"/>
            </a:xfrm>
          </p:grpSpPr>
          <p:pic>
            <p:nvPicPr>
              <p:cNvPr id="17" name="Picture 6">
                <a:extLst>
                  <a:ext uri="{FF2B5EF4-FFF2-40B4-BE49-F238E27FC236}">
                    <a16:creationId xmlns:a16="http://schemas.microsoft.com/office/drawing/2014/main" id="{A668D0BE-D7FD-9E86-23CA-954979B6FD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712" y="5058389"/>
                <a:ext cx="1613106" cy="161310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FE129F4-6BF7-A501-1EB5-5A6BE26E4E9F}"/>
                  </a:ext>
                </a:extLst>
              </p:cNvPr>
              <p:cNvSpPr txBox="1"/>
              <p:nvPr/>
            </p:nvSpPr>
            <p:spPr>
              <a:xfrm>
                <a:off x="8465034" y="5312666"/>
                <a:ext cx="3162837" cy="954107"/>
              </a:xfrm>
              <a:prstGeom prst="rect">
                <a:avLst/>
              </a:prstGeom>
              <a:noFill/>
            </p:spPr>
            <p:txBody>
              <a:bodyPr wrap="square">
                <a:spAutoFit/>
              </a:bodyPr>
              <a:lstStyle/>
              <a:p>
                <a:pPr algn="ctr" rtl="0">
                  <a:spcBef>
                    <a:spcPts val="0"/>
                  </a:spcBef>
                  <a:spcAft>
                    <a:spcPts val="0"/>
                  </a:spcAft>
                </a:pPr>
                <a:r>
                  <a:rPr lang="en-US" sz="2800" b="0" i="0" u="none" strike="noStrike" dirty="0">
                    <a:solidFill>
                      <a:srgbClr val="FF0000"/>
                    </a:solidFill>
                    <a:effectLst/>
                    <a:latin typeface="Gill Sans" panose="020B0502020104020203" pitchFamily="34" charset="-79"/>
                    <a:cs typeface="Gill Sans" panose="020B0502020104020203" pitchFamily="34" charset="-79"/>
                  </a:rPr>
                  <a:t>~10 hours for 5s simulated time</a:t>
                </a:r>
                <a:r>
                  <a:rPr lang="en-US" sz="2800" dirty="0">
                    <a:solidFill>
                      <a:srgbClr val="FF0000"/>
                    </a:solidFill>
                    <a:latin typeface="Gill Sans" panose="020B0502020104020203" pitchFamily="34" charset="-79"/>
                    <a:cs typeface="Gill Sans" panose="020B0502020104020203" pitchFamily="34" charset="-79"/>
                  </a:rPr>
                  <a:t>!</a:t>
                </a:r>
                <a:endParaRPr lang="en-US" sz="2800" b="0" dirty="0">
                  <a:solidFill>
                    <a:srgbClr val="FF0000"/>
                  </a:solidFill>
                  <a:effectLst/>
                </a:endParaRPr>
              </a:p>
            </p:txBody>
          </p:sp>
        </p:grpSp>
        <p:sp>
          <p:nvSpPr>
            <p:cNvPr id="9" name="Right Arrow 8">
              <a:extLst>
                <a:ext uri="{FF2B5EF4-FFF2-40B4-BE49-F238E27FC236}">
                  <a16:creationId xmlns:a16="http://schemas.microsoft.com/office/drawing/2014/main" id="{06B21968-B174-44AC-6AF0-1AD21E121F7B}"/>
                </a:ext>
              </a:extLst>
            </p:cNvPr>
            <p:cNvSpPr/>
            <p:nvPr/>
          </p:nvSpPr>
          <p:spPr>
            <a:xfrm>
              <a:off x="5046785" y="5608901"/>
              <a:ext cx="1049214" cy="5023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38155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255">
        <p159:morph option="byObject"/>
      </p:transition>
    </mc:Choice>
    <mc:Fallback>
      <p:transition spd="slow" advTm="3125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100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992B10D-7F97-9A62-BF9A-169243DAEA7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marL="0" indent="0">
              <a:buClr>
                <a:schemeClr val="tx1"/>
              </a:buClr>
              <a:buSzPct val="125000"/>
              <a:buNone/>
            </a:pPr>
            <a:endParaRPr lang="en-US" dirty="0">
              <a:solidFill>
                <a:prstClr val="black"/>
              </a:solidFill>
            </a:endParaRPr>
          </a:p>
          <a:p>
            <a:pPr marL="0" indent="0">
              <a:buClr>
                <a:schemeClr val="tx1"/>
              </a:buClr>
              <a:buSzPct val="100000"/>
              <a:buNone/>
            </a:pPr>
            <a:endParaRPr lang="en-US" dirty="0">
              <a:solidFill>
                <a:prstClr val="black"/>
              </a:solidFill>
            </a:endParaRPr>
          </a:p>
        </p:txBody>
      </p:sp>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a:xfrm>
            <a:off x="632721" y="41654"/>
            <a:ext cx="10946295" cy="1325563"/>
          </a:xfrm>
        </p:spPr>
        <p:txBody>
          <a:bodyPr/>
          <a:lstStyle/>
          <a:p>
            <a:r>
              <a:rPr lang="en-US" dirty="0"/>
              <a:t>Prior work on faster simulation  </a:t>
            </a:r>
          </a:p>
        </p:txBody>
      </p:sp>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5</a:t>
            </a:fld>
            <a:endParaRPr lang="en-US"/>
          </a:p>
        </p:txBody>
      </p:sp>
      <p:sp>
        <p:nvSpPr>
          <p:cNvPr id="80" name="Content Placeholder 4">
            <a:extLst>
              <a:ext uri="{FF2B5EF4-FFF2-40B4-BE49-F238E27FC236}">
                <a16:creationId xmlns:a16="http://schemas.microsoft.com/office/drawing/2014/main" id="{527B499E-8EEF-F940-E40F-B090EF03EEDA}"/>
              </a:ext>
            </a:extLst>
          </p:cNvPr>
          <p:cNvSpPr>
            <a:spLocks noGrp="1"/>
          </p:cNvSpPr>
          <p:nvPr>
            <p:ph idx="1"/>
          </p:nvPr>
        </p:nvSpPr>
        <p:spPr>
          <a:xfrm>
            <a:off x="5849846" y="1274969"/>
            <a:ext cx="6762176" cy="2932714"/>
          </a:xfrm>
        </p:spPr>
        <p:txBody>
          <a:bodyPr>
            <a:normAutofit/>
          </a:bodyPr>
          <a:lstStyle/>
          <a:p>
            <a:pPr marL="0" indent="0">
              <a:buNone/>
            </a:pPr>
            <a:endParaRPr lang="en-US" dirty="0"/>
          </a:p>
          <a:p>
            <a:pPr>
              <a:buFont typeface="Wingdings" pitchFamily="2" charset="2"/>
              <a:buChar char="Ø"/>
            </a:pPr>
            <a:r>
              <a:rPr lang="en-US" dirty="0"/>
              <a:t>Approximate simulation</a:t>
            </a:r>
          </a:p>
          <a:p>
            <a:pPr lvl="1">
              <a:buFont typeface="Wingdings" pitchFamily="2" charset="2"/>
              <a:buChar char="Ø"/>
            </a:pPr>
            <a:r>
              <a:rPr lang="en-US" dirty="0"/>
              <a:t>Parsimon, NSDI’23</a:t>
            </a:r>
          </a:p>
          <a:p>
            <a:pPr lvl="1">
              <a:buFont typeface="Wingdings" pitchFamily="2" charset="2"/>
              <a:buChar char="Ø"/>
            </a:pPr>
            <a:r>
              <a:rPr lang="en-US" dirty="0" err="1"/>
              <a:t>DeepQueueNet</a:t>
            </a:r>
            <a:r>
              <a:rPr lang="en-US" dirty="0"/>
              <a:t>, SIGCOMM’22</a:t>
            </a:r>
          </a:p>
          <a:p>
            <a:pPr lvl="1">
              <a:buFont typeface="Wingdings" pitchFamily="2" charset="2"/>
              <a:buChar char="Ø"/>
            </a:pPr>
            <a:r>
              <a:rPr lang="en-US" dirty="0" err="1"/>
              <a:t>MimicNet</a:t>
            </a:r>
            <a:r>
              <a:rPr lang="en-US" dirty="0"/>
              <a:t>, SIGCOMM’21</a:t>
            </a:r>
          </a:p>
          <a:p>
            <a:pPr lvl="1">
              <a:buFont typeface="Wingdings" pitchFamily="2" charset="2"/>
              <a:buChar char="Ø"/>
            </a:pPr>
            <a:endParaRPr lang="en-US" dirty="0"/>
          </a:p>
        </p:txBody>
      </p:sp>
      <p:sp>
        <p:nvSpPr>
          <p:cNvPr id="87" name="Content Placeholder 4">
            <a:extLst>
              <a:ext uri="{FF2B5EF4-FFF2-40B4-BE49-F238E27FC236}">
                <a16:creationId xmlns:a16="http://schemas.microsoft.com/office/drawing/2014/main" id="{263ACDE5-5746-49E0-B5A7-403A2165CA96}"/>
              </a:ext>
            </a:extLst>
          </p:cNvPr>
          <p:cNvSpPr txBox="1">
            <a:spLocks/>
          </p:cNvSpPr>
          <p:nvPr/>
        </p:nvSpPr>
        <p:spPr>
          <a:xfrm>
            <a:off x="632721" y="1323820"/>
            <a:ext cx="6762176" cy="2883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a:buFont typeface="Wingdings" pitchFamily="2" charset="2"/>
              <a:buChar char="Ø"/>
            </a:pPr>
            <a:r>
              <a:rPr lang="en-US" dirty="0"/>
              <a:t> Exact parallel simulation</a:t>
            </a:r>
          </a:p>
          <a:p>
            <a:pPr lvl="1">
              <a:buFont typeface="Wingdings" pitchFamily="2" charset="2"/>
              <a:buChar char="q"/>
            </a:pPr>
            <a:r>
              <a:rPr lang="en-US" dirty="0"/>
              <a:t>ns-3</a:t>
            </a:r>
          </a:p>
          <a:p>
            <a:pPr lvl="1">
              <a:buFont typeface="Wingdings" pitchFamily="2" charset="2"/>
              <a:buChar char="q"/>
            </a:pPr>
            <a:r>
              <a:rPr lang="en-US" dirty="0"/>
              <a:t>OMNET++</a:t>
            </a:r>
          </a:p>
          <a:p>
            <a:pPr lvl="1">
              <a:buFont typeface="Wingdings" pitchFamily="2" charset="2"/>
              <a:buChar char="q"/>
            </a:pPr>
            <a:r>
              <a:rPr lang="en-US" dirty="0"/>
              <a:t>DONS, SIGCOMM’23</a:t>
            </a:r>
          </a:p>
          <a:p>
            <a:pPr lvl="1">
              <a:buFont typeface="Wingdings" pitchFamily="2" charset="2"/>
              <a:buChar char="q"/>
            </a:pPr>
            <a:r>
              <a:rPr lang="en-US" dirty="0"/>
              <a:t>Unison, EuroSys’24</a:t>
            </a:r>
          </a:p>
        </p:txBody>
      </p:sp>
      <p:grpSp>
        <p:nvGrpSpPr>
          <p:cNvPr id="7" name="Group 6">
            <a:extLst>
              <a:ext uri="{FF2B5EF4-FFF2-40B4-BE49-F238E27FC236}">
                <a16:creationId xmlns:a16="http://schemas.microsoft.com/office/drawing/2014/main" id="{5D0D3DE9-3790-7D4B-EAD9-C694ABCF2964}"/>
              </a:ext>
            </a:extLst>
          </p:cNvPr>
          <p:cNvGrpSpPr/>
          <p:nvPr/>
        </p:nvGrpSpPr>
        <p:grpSpPr>
          <a:xfrm>
            <a:off x="1227594" y="4394537"/>
            <a:ext cx="9129744" cy="954107"/>
            <a:chOff x="1227594" y="4394537"/>
            <a:chExt cx="9129744" cy="954107"/>
          </a:xfrm>
        </p:grpSpPr>
        <p:grpSp>
          <p:nvGrpSpPr>
            <p:cNvPr id="81" name="Group 80">
              <a:extLst>
                <a:ext uri="{FF2B5EF4-FFF2-40B4-BE49-F238E27FC236}">
                  <a16:creationId xmlns:a16="http://schemas.microsoft.com/office/drawing/2014/main" id="{F14A922C-1520-AAA4-15EA-F7852472CEF9}"/>
                </a:ext>
              </a:extLst>
            </p:cNvPr>
            <p:cNvGrpSpPr/>
            <p:nvPr/>
          </p:nvGrpSpPr>
          <p:grpSpPr>
            <a:xfrm>
              <a:off x="1227594" y="4394537"/>
              <a:ext cx="9129744" cy="954107"/>
              <a:chOff x="533347" y="5103116"/>
              <a:chExt cx="8624582" cy="954107"/>
            </a:xfrm>
          </p:grpSpPr>
          <p:sp>
            <p:nvSpPr>
              <p:cNvPr id="82" name="TextBox 81">
                <a:extLst>
                  <a:ext uri="{FF2B5EF4-FFF2-40B4-BE49-F238E27FC236}">
                    <a16:creationId xmlns:a16="http://schemas.microsoft.com/office/drawing/2014/main" id="{D393630E-A266-CF3F-18E9-11F00E58B20C}"/>
                  </a:ext>
                </a:extLst>
              </p:cNvPr>
              <p:cNvSpPr txBox="1"/>
              <p:nvPr/>
            </p:nvSpPr>
            <p:spPr>
              <a:xfrm>
                <a:off x="1572441" y="5103116"/>
                <a:ext cx="7585488" cy="954107"/>
              </a:xfrm>
              <a:prstGeom prst="rect">
                <a:avLst/>
              </a:prstGeom>
              <a:solidFill>
                <a:schemeClr val="bg1"/>
              </a:solidFill>
              <a:ln w="28575">
                <a:noFill/>
              </a:ln>
            </p:spPr>
            <p:txBody>
              <a:bodyPr wrap="square">
                <a:spAutoFit/>
              </a:bodyPr>
              <a:lstStyle/>
              <a:p>
                <a:pPr algn="ctr"/>
                <a:r>
                  <a:rPr lang="en-US" sz="2800" dirty="0">
                    <a:latin typeface="Gill Sans" panose="020B0502020104020203" pitchFamily="34" charset="-79"/>
                    <a:cs typeface="Gill Sans" panose="020B0502020104020203" pitchFamily="34" charset="-79"/>
                  </a:rPr>
                  <a:t>All are packet-level simulators       slow for large-scale networks, especially as the network becomes faster  </a:t>
                </a:r>
              </a:p>
            </p:txBody>
          </p:sp>
          <p:pic>
            <p:nvPicPr>
              <p:cNvPr id="83" name="Picture 2" descr="check mark and cross mark icon. Tick symbol in red color. vector  illustration 11193361 Vector Art at Vecteezy">
                <a:extLst>
                  <a:ext uri="{FF2B5EF4-FFF2-40B4-BE49-F238E27FC236}">
                    <a16:creationId xmlns:a16="http://schemas.microsoft.com/office/drawing/2014/main" id="{8A2C770B-A8CC-EA88-5E16-3AFC2B199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47" y="5174184"/>
                <a:ext cx="811970" cy="81197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Arrow Connector 5">
              <a:extLst>
                <a:ext uri="{FF2B5EF4-FFF2-40B4-BE49-F238E27FC236}">
                  <a16:creationId xmlns:a16="http://schemas.microsoft.com/office/drawing/2014/main" id="{4B637460-CB8C-356C-6E21-2D1FAC774D17}"/>
                </a:ext>
              </a:extLst>
            </p:cNvPr>
            <p:cNvCxnSpPr>
              <a:cxnSpLocks/>
            </p:cNvCxnSpPr>
            <p:nvPr/>
          </p:nvCxnSpPr>
          <p:spPr>
            <a:xfrm>
              <a:off x="6856990" y="4697511"/>
              <a:ext cx="486442"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3756302800"/>
      </p:ext>
    </p:extLst>
  </p:cSld>
  <p:clrMapOvr>
    <a:masterClrMapping/>
  </p:clrMapOvr>
  <mc:AlternateContent xmlns:mc="http://schemas.openxmlformats.org/markup-compatibility/2006">
    <mc:Choice xmlns:p14="http://schemas.microsoft.com/office/powerpoint/2010/main" Requires="p14">
      <p:transition spd="slow" p14:dur="2000" advTm="43866"/>
    </mc:Choice>
    <mc:Fallback>
      <p:transition spd="slow" advTm="43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D698-BE2C-B190-D552-7F1CC2B5A777}"/>
              </a:ext>
            </a:extLst>
          </p:cNvPr>
          <p:cNvSpPr>
            <a:spLocks noGrp="1"/>
          </p:cNvSpPr>
          <p:nvPr>
            <p:ph type="title"/>
          </p:nvPr>
        </p:nvSpPr>
        <p:spPr/>
        <p:txBody>
          <a:bodyPr/>
          <a:lstStyle/>
          <a:p>
            <a:r>
              <a:rPr lang="en-US" dirty="0"/>
              <a:t>Do we always need packet-level simulation?</a:t>
            </a:r>
          </a:p>
        </p:txBody>
      </p:sp>
      <p:sp>
        <p:nvSpPr>
          <p:cNvPr id="3" name="Content Placeholder 2">
            <a:extLst>
              <a:ext uri="{FF2B5EF4-FFF2-40B4-BE49-F238E27FC236}">
                <a16:creationId xmlns:a16="http://schemas.microsoft.com/office/drawing/2014/main" id="{A2F990E1-6DDD-FD37-A5AD-7CC326912DF4}"/>
              </a:ext>
            </a:extLst>
          </p:cNvPr>
          <p:cNvSpPr>
            <a:spLocks noGrp="1"/>
          </p:cNvSpPr>
          <p:nvPr>
            <p:ph idx="1"/>
          </p:nvPr>
        </p:nvSpPr>
        <p:spPr/>
        <p:txBody>
          <a:bodyPr/>
          <a:lstStyle/>
          <a:p>
            <a:r>
              <a:rPr lang="en-US" dirty="0"/>
              <a:t>Many questions are about </a:t>
            </a:r>
            <a:r>
              <a:rPr lang="en-US" dirty="0">
                <a:solidFill>
                  <a:srgbClr val="FF0000"/>
                </a:solidFill>
              </a:rPr>
              <a:t>aggregate performance statistics</a:t>
            </a:r>
            <a:endParaRPr lang="en-US" b="1" dirty="0"/>
          </a:p>
          <a:p>
            <a:pPr lvl="1"/>
            <a:r>
              <a:rPr lang="en-US" dirty="0"/>
              <a:t>Tail latency</a:t>
            </a:r>
          </a:p>
          <a:p>
            <a:pPr lvl="1"/>
            <a:r>
              <a:rPr lang="en-US" dirty="0"/>
              <a:t>Throughput</a:t>
            </a:r>
          </a:p>
          <a:p>
            <a:pPr lvl="1"/>
            <a:r>
              <a:rPr lang="en-US" dirty="0"/>
              <a:t>Loss rates </a:t>
            </a:r>
          </a:p>
          <a:p>
            <a:pPr lvl="1"/>
            <a:r>
              <a:rPr lang="en-US" dirty="0"/>
              <a:t>Short &amp; long flow completion time</a:t>
            </a:r>
          </a:p>
          <a:p>
            <a:pPr lvl="1"/>
            <a:endParaRPr lang="en-US" dirty="0"/>
          </a:p>
          <a:p>
            <a:r>
              <a:rPr lang="en-US" dirty="0"/>
              <a:t>How would workload/design changes impact these statistics?</a:t>
            </a:r>
          </a:p>
        </p:txBody>
      </p:sp>
      <p:sp>
        <p:nvSpPr>
          <p:cNvPr id="4" name="Slide Number Placeholder 3">
            <a:extLst>
              <a:ext uri="{FF2B5EF4-FFF2-40B4-BE49-F238E27FC236}">
                <a16:creationId xmlns:a16="http://schemas.microsoft.com/office/drawing/2014/main" id="{535644DA-DC57-4CCF-0F10-67FC647B42BE}"/>
              </a:ext>
            </a:extLst>
          </p:cNvPr>
          <p:cNvSpPr>
            <a:spLocks noGrp="1"/>
          </p:cNvSpPr>
          <p:nvPr>
            <p:ph type="sldNum" sz="quarter" idx="12"/>
          </p:nvPr>
        </p:nvSpPr>
        <p:spPr/>
        <p:txBody>
          <a:bodyPr/>
          <a:lstStyle/>
          <a:p>
            <a:fld id="{2E28429A-6A1C-1C4F-80FB-0115F81C6BA7}" type="slidenum">
              <a:rPr lang="en-US" smtClean="0"/>
              <a:t>6</a:t>
            </a:fld>
            <a:endParaRPr lang="en-US"/>
          </a:p>
        </p:txBody>
      </p:sp>
      <p:sp>
        <p:nvSpPr>
          <p:cNvPr id="5" name="TextBox 4">
            <a:extLst>
              <a:ext uri="{FF2B5EF4-FFF2-40B4-BE49-F238E27FC236}">
                <a16:creationId xmlns:a16="http://schemas.microsoft.com/office/drawing/2014/main" id="{1BABAB15-7658-5E45-A132-B5662852BD70}"/>
              </a:ext>
            </a:extLst>
          </p:cNvPr>
          <p:cNvSpPr txBox="1"/>
          <p:nvPr/>
        </p:nvSpPr>
        <p:spPr>
          <a:xfrm>
            <a:off x="1767615" y="5369125"/>
            <a:ext cx="8964020" cy="954107"/>
          </a:xfrm>
          <a:prstGeom prst="rect">
            <a:avLst/>
          </a:prstGeom>
          <a:solidFill>
            <a:schemeClr val="bg1"/>
          </a:solidFill>
          <a:ln w="28575">
            <a:noFill/>
          </a:ln>
        </p:spPr>
        <p:txBody>
          <a:bodyPr wrap="square">
            <a:spAutoFit/>
          </a:bodyPr>
          <a:lstStyle/>
          <a:p>
            <a:pPr algn="ctr"/>
            <a:r>
              <a:rPr lang="en-US" sz="2800" dirty="0">
                <a:latin typeface="Gill Sans" panose="020B0502020104020203" pitchFamily="34" charset="-79"/>
                <a:cs typeface="Gill Sans" panose="020B0502020104020203" pitchFamily="34" charset="-79"/>
              </a:rPr>
              <a:t>Can we raise the level of abstraction for answering such questions without compromising fidelity?</a:t>
            </a:r>
          </a:p>
        </p:txBody>
      </p:sp>
      <p:pic>
        <p:nvPicPr>
          <p:cNvPr id="6" name="Picture 2" descr="Question mark. Red hand drawn Doodle FAQ symbol. 15568001 Vector Art at  Vecteezy">
            <a:extLst>
              <a:ext uri="{FF2B5EF4-FFF2-40B4-BE49-F238E27FC236}">
                <a16:creationId xmlns:a16="http://schemas.microsoft.com/office/drawing/2014/main" id="{9211598A-48BD-5149-D7E3-9DEAFBC0D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27" y="5373950"/>
            <a:ext cx="747132" cy="7471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46469346"/>
      </p:ext>
    </p:extLst>
  </p:cSld>
  <p:clrMapOvr>
    <a:masterClrMapping/>
  </p:clrMapOvr>
  <mc:AlternateContent xmlns:mc="http://schemas.openxmlformats.org/markup-compatibility/2006">
    <mc:Choice xmlns:p14="http://schemas.microsoft.com/office/powerpoint/2010/main" Requires="p14">
      <p:transition spd="slow" p14:dur="2000" advTm="35631"/>
    </mc:Choice>
    <mc:Fallback>
      <p:transition spd="slow" advTm="35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992B10D-7F97-9A62-BF9A-169243DAEA7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marL="0" indent="0">
              <a:buClr>
                <a:schemeClr val="tx1"/>
              </a:buClr>
              <a:buSzPct val="125000"/>
              <a:buNone/>
            </a:pPr>
            <a:endParaRPr lang="en-US" dirty="0">
              <a:solidFill>
                <a:prstClr val="black"/>
              </a:solidFill>
            </a:endParaRPr>
          </a:p>
          <a:p>
            <a:pPr marL="0" indent="0">
              <a:buClr>
                <a:schemeClr val="tx1"/>
              </a:buClr>
              <a:buSzPct val="100000"/>
              <a:buNone/>
            </a:pPr>
            <a:endParaRPr lang="en-US" dirty="0">
              <a:solidFill>
                <a:prstClr val="black"/>
              </a:solidFill>
            </a:endParaRPr>
          </a:p>
        </p:txBody>
      </p:sp>
      <p:sp>
        <p:nvSpPr>
          <p:cNvPr id="2" name="Title 1">
            <a:extLst>
              <a:ext uri="{FF2B5EF4-FFF2-40B4-BE49-F238E27FC236}">
                <a16:creationId xmlns:a16="http://schemas.microsoft.com/office/drawing/2014/main" id="{18696AF0-6F61-84A6-D7EF-D2978F0D0C31}"/>
              </a:ext>
            </a:extLst>
          </p:cNvPr>
          <p:cNvSpPr>
            <a:spLocks noGrp="1"/>
          </p:cNvSpPr>
          <p:nvPr>
            <p:ph type="title"/>
          </p:nvPr>
        </p:nvSpPr>
        <p:spPr>
          <a:xfrm>
            <a:off x="632721" y="-11101"/>
            <a:ext cx="10946295" cy="1325563"/>
          </a:xfrm>
        </p:spPr>
        <p:txBody>
          <a:bodyPr/>
          <a:lstStyle/>
          <a:p>
            <a:r>
              <a:rPr lang="en-US" dirty="0"/>
              <a:t>Abstract the network simulator as a function</a:t>
            </a:r>
          </a:p>
        </p:txBody>
      </p:sp>
      <p:pic>
        <p:nvPicPr>
          <p:cNvPr id="6" name="Content Placeholder 5">
            <a:extLst>
              <a:ext uri="{FF2B5EF4-FFF2-40B4-BE49-F238E27FC236}">
                <a16:creationId xmlns:a16="http://schemas.microsoft.com/office/drawing/2014/main" id="{110F6A16-596F-108D-F0AB-BEDD615ACF83}"/>
              </a:ext>
            </a:extLst>
          </p:cNvPr>
          <p:cNvPicPr>
            <a:picLocks noGrp="1" noChangeAspect="1"/>
          </p:cNvPicPr>
          <p:nvPr>
            <p:ph idx="1"/>
          </p:nvPr>
        </p:nvPicPr>
        <p:blipFill rotWithShape="1">
          <a:blip r:embed="rId4"/>
          <a:srcRect l="22822" r="26946"/>
          <a:stretch/>
        </p:blipFill>
        <p:spPr>
          <a:xfrm>
            <a:off x="4179681" y="1867462"/>
            <a:ext cx="4551071" cy="2128597"/>
          </a:xfrm>
        </p:spPr>
      </p:pic>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7</a:t>
            </a:fld>
            <a:endParaRPr lang="en-US"/>
          </a:p>
        </p:txBody>
      </p:sp>
      <p:pic>
        <p:nvPicPr>
          <p:cNvPr id="5" name="Picture 4">
            <a:extLst>
              <a:ext uri="{FF2B5EF4-FFF2-40B4-BE49-F238E27FC236}">
                <a16:creationId xmlns:a16="http://schemas.microsoft.com/office/drawing/2014/main" id="{FE8C21C8-FC89-70B5-FEA9-B92C2DC519E0}"/>
              </a:ext>
            </a:extLst>
          </p:cNvPr>
          <p:cNvPicPr>
            <a:picLocks noChangeAspect="1"/>
          </p:cNvPicPr>
          <p:nvPr/>
        </p:nvPicPr>
        <p:blipFill>
          <a:blip r:embed="rId5"/>
          <a:stretch>
            <a:fillRect/>
          </a:stretch>
        </p:blipFill>
        <p:spPr>
          <a:xfrm>
            <a:off x="5297804" y="2974508"/>
            <a:ext cx="2363308" cy="1351432"/>
          </a:xfrm>
          <a:prstGeom prst="rect">
            <a:avLst/>
          </a:prstGeom>
        </p:spPr>
      </p:pic>
      <p:sp>
        <p:nvSpPr>
          <p:cNvPr id="3" name="TextBox 2">
            <a:extLst>
              <a:ext uri="{FF2B5EF4-FFF2-40B4-BE49-F238E27FC236}">
                <a16:creationId xmlns:a16="http://schemas.microsoft.com/office/drawing/2014/main" id="{BDBE65E4-FC51-F00D-1BB0-A6E360220723}"/>
              </a:ext>
            </a:extLst>
          </p:cNvPr>
          <p:cNvSpPr txBox="1"/>
          <p:nvPr/>
        </p:nvSpPr>
        <p:spPr>
          <a:xfrm>
            <a:off x="8779235" y="2454706"/>
            <a:ext cx="1955287" cy="954107"/>
          </a:xfrm>
          <a:prstGeom prst="rect">
            <a:avLst/>
          </a:prstGeom>
          <a:solidFill>
            <a:schemeClr val="accent5">
              <a:lumMod val="20000"/>
              <a:lumOff val="80000"/>
            </a:schemeClr>
          </a:solidFill>
          <a:ln w="28575">
            <a:solidFill>
              <a:schemeClr val="tx1"/>
            </a:solidFill>
          </a:ln>
        </p:spPr>
        <p:txBody>
          <a:bodyPr wrap="square">
            <a:spAutoFit/>
          </a:bodyPr>
          <a:lstStyle/>
          <a:p>
            <a:pPr algn="ctr"/>
            <a:r>
              <a:rPr lang="en-US" altLang="zh-CN" sz="2800" b="0" i="0" u="none" strike="noStrike" dirty="0">
                <a:effectLst/>
                <a:latin typeface="Gill Sans" panose="020B0502020104020203" pitchFamily="34" charset="-79"/>
                <a:cs typeface="Gill Sans" panose="020B0502020104020203" pitchFamily="34" charset="-79"/>
              </a:rPr>
              <a:t>FCT Slowdown</a:t>
            </a:r>
            <a:endParaRPr lang="en-US" sz="2800" dirty="0"/>
          </a:p>
        </p:txBody>
      </p:sp>
      <p:grpSp>
        <p:nvGrpSpPr>
          <p:cNvPr id="7" name="Group 6">
            <a:extLst>
              <a:ext uri="{FF2B5EF4-FFF2-40B4-BE49-F238E27FC236}">
                <a16:creationId xmlns:a16="http://schemas.microsoft.com/office/drawing/2014/main" id="{C98A71AA-1DD9-3996-C51C-E90096F5AE01}"/>
              </a:ext>
            </a:extLst>
          </p:cNvPr>
          <p:cNvGrpSpPr/>
          <p:nvPr/>
        </p:nvGrpSpPr>
        <p:grpSpPr>
          <a:xfrm>
            <a:off x="958064" y="1829678"/>
            <a:ext cx="3069675" cy="1256980"/>
            <a:chOff x="0" y="915695"/>
            <a:chExt cx="12192000" cy="4992418"/>
          </a:xfrm>
        </p:grpSpPr>
        <p:sp>
          <p:nvSpPr>
            <p:cNvPr id="8" name="Oval 7">
              <a:extLst>
                <a:ext uri="{FF2B5EF4-FFF2-40B4-BE49-F238E27FC236}">
                  <a16:creationId xmlns:a16="http://schemas.microsoft.com/office/drawing/2014/main" id="{D0994A0F-5530-CE93-E333-F8054CC3DA73}"/>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a:extLst>
                <a:ext uri="{FF2B5EF4-FFF2-40B4-BE49-F238E27FC236}">
                  <a16:creationId xmlns:a16="http://schemas.microsoft.com/office/drawing/2014/main" id="{61C8F905-F02D-5789-BB90-DEDD41AF8905}"/>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a:extLst>
                <a:ext uri="{FF2B5EF4-FFF2-40B4-BE49-F238E27FC236}">
                  <a16:creationId xmlns:a16="http://schemas.microsoft.com/office/drawing/2014/main" id="{143EE3B8-40F9-1C6A-49A9-D63A7852C3EF}"/>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Oval 12">
              <a:extLst>
                <a:ext uri="{FF2B5EF4-FFF2-40B4-BE49-F238E27FC236}">
                  <a16:creationId xmlns:a16="http://schemas.microsoft.com/office/drawing/2014/main" id="{97B3D14E-08DD-72FA-4A5E-14F61F147439}"/>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a:extLst>
                <a:ext uri="{FF2B5EF4-FFF2-40B4-BE49-F238E27FC236}">
                  <a16:creationId xmlns:a16="http://schemas.microsoft.com/office/drawing/2014/main" id="{CA47C295-840A-8FD6-56FE-E042C04E2723}"/>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a:extLst>
                <a:ext uri="{FF2B5EF4-FFF2-40B4-BE49-F238E27FC236}">
                  <a16:creationId xmlns:a16="http://schemas.microsoft.com/office/drawing/2014/main" id="{54B65A07-9486-F9CA-4867-A0DAD24D6D64}"/>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00B3F311-82E0-5C9E-EE35-C70BABF7B170}"/>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BBA0826F-9312-A5E2-6795-719E6166EDD3}"/>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E7BCA9F0-8B60-3AB3-969C-7F592C13D9F2}"/>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a16="http://schemas.microsoft.com/office/drawing/2014/main" id="{33958083-0E8C-766F-7F6F-572F012AD0CA}"/>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8E217958-4E29-4527-3859-B0B22CA559A7}"/>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a:extLst>
                <a:ext uri="{FF2B5EF4-FFF2-40B4-BE49-F238E27FC236}">
                  <a16:creationId xmlns:a16="http://schemas.microsoft.com/office/drawing/2014/main" id="{B6383CA1-F692-AED1-6E4C-0153B391C81A}"/>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8B9BE85E-A277-9374-ADA7-9F9EEE74E542}"/>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8844A832-D88F-B5BB-5B7D-DF89CE40DD7B}"/>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192F8664-E909-294A-81D5-60C3E22C0F7A}"/>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B6DA49F0-CFFA-3045-C001-C8FACC94254D}"/>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D9CBFF10-FEA5-3CB7-EDAF-045EAB8C2AD4}"/>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8E246111-7270-B201-86CE-74D134BBB237}"/>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26CF074D-D1BA-8756-0EF5-01F7A07DE6C1}"/>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450DB1E9-FB43-9571-EA4B-72140D09943D}"/>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1D7C754D-5716-C825-0B22-06D219D0BDF2}"/>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5E359B89-6823-41AF-0B19-C1A8F50C5880}"/>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CCD8F955-3220-B82E-524D-C4F6347AFD79}"/>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5E52E8BC-DA5B-C6EC-3B19-A84159F0A0B2}"/>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C7554D7D-A1B1-4A1C-DFB9-D813FC492493}"/>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297DB0A6-4E5F-9822-A8E6-0EBB5B43DF03}"/>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6" name="Straight Connector 35">
              <a:extLst>
                <a:ext uri="{FF2B5EF4-FFF2-40B4-BE49-F238E27FC236}">
                  <a16:creationId xmlns:a16="http://schemas.microsoft.com/office/drawing/2014/main" id="{5B6DD481-AEC2-5B15-1713-C55F0BF85311}"/>
                </a:ext>
              </a:extLst>
            </p:cNvPr>
            <p:cNvCxnSpPr>
              <a:endCxn id="35"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2E07C05-F225-7EA8-6911-635671D4E895}"/>
                </a:ext>
              </a:extLst>
            </p:cNvPr>
            <p:cNvCxnSpPr>
              <a:cxnSpLocks/>
              <a:stCxn id="34" idx="0"/>
              <a:endCxn id="10"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484DE1-B8B6-CD64-CBDE-310FB915F30E}"/>
                </a:ext>
              </a:extLst>
            </p:cNvPr>
            <p:cNvCxnSpPr>
              <a:cxnSpLocks/>
              <a:stCxn id="14"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CF2F56-04CB-A55D-5DBA-17E45FF60B4B}"/>
                </a:ext>
              </a:extLst>
            </p:cNvPr>
            <p:cNvCxnSpPr>
              <a:cxnSpLocks/>
              <a:stCxn id="10" idx="4"/>
              <a:endCxn id="35"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2807D2-613F-519B-1487-14746AB8F3AE}"/>
                </a:ext>
              </a:extLst>
            </p:cNvPr>
            <p:cNvCxnSpPr>
              <a:cxnSpLocks/>
            </p:cNvCxnSpPr>
            <p:nvPr/>
          </p:nvCxnSpPr>
          <p:spPr>
            <a:xfrm flipH="1">
              <a:off x="7698419" y="2732805"/>
              <a:ext cx="3178206"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23B0FFE-CFCF-A82E-BC59-F972A0AE3DF5}"/>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41054A-A9F8-5373-36A7-757266ADA333}"/>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94FA73-50D2-BFA3-6496-0B82BC1B6D9A}"/>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A87ECB-A07F-DCE4-82E3-F85B4EC21E5B}"/>
                </a:ext>
              </a:extLst>
            </p:cNvPr>
            <p:cNvCxnSpPr>
              <a:cxnSpLocks/>
              <a:stCxn id="35" idx="4"/>
              <a:endCxn id="12"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53B6C2-5413-9472-80CC-4E08C0E49482}"/>
                </a:ext>
              </a:extLst>
            </p:cNvPr>
            <p:cNvCxnSpPr>
              <a:cxnSpLocks/>
              <a:stCxn id="35" idx="4"/>
              <a:endCxn id="17"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AFB4F2-4360-AD30-555F-D431622847B3}"/>
                </a:ext>
              </a:extLst>
            </p:cNvPr>
            <p:cNvCxnSpPr>
              <a:cxnSpLocks/>
              <a:stCxn id="35" idx="4"/>
              <a:endCxn id="18"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4B29C1-670C-0630-07EA-248342469B82}"/>
                </a:ext>
              </a:extLst>
            </p:cNvPr>
            <p:cNvCxnSpPr>
              <a:cxnSpLocks/>
              <a:stCxn id="35" idx="4"/>
              <a:endCxn id="31"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B634D27-6DEE-F5BA-A696-6C9A1DB85E05}"/>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F84752-1DBD-00E3-DDBD-835C9750A654}"/>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DDEEB96-56EF-0AA2-C811-877EA550886F}"/>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EB9ACF-7593-DD6E-6128-21BE6679A645}"/>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9DAA4E-31C9-90B4-FA91-06065DD7FE41}"/>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9D387BA-44DE-D081-AB97-4B0A9D345F59}"/>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BF1A25-6805-E7E8-8F9A-B562B45C61D0}"/>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FBE8F9-5901-F58F-8124-C2343E02DADE}"/>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7F81F10-7C88-D4BF-67E5-7942C875D52A}"/>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31C5EA7-4A90-92A6-37B4-58952B3939BB}"/>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4CE348-C45A-F00E-9142-75196BBC8C10}"/>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A72FAFC-E25A-BE66-BC2D-88FF283AA0DC}"/>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EB0626E-A319-1A66-A251-0BB0986F033D}"/>
                </a:ext>
              </a:extLst>
            </p:cNvPr>
            <p:cNvCxnSpPr>
              <a:cxnSpLocks/>
              <a:stCxn id="8" idx="4"/>
              <a:endCxn id="10"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D2260AD-3254-BAF7-FC97-6F3A59055719}"/>
                </a:ext>
              </a:extLst>
            </p:cNvPr>
            <p:cNvCxnSpPr>
              <a:cxnSpLocks/>
              <a:stCxn id="14" idx="0"/>
              <a:endCxn id="8"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DB4BEF5-7F2C-41C9-F076-C44989413D8B}"/>
                </a:ext>
              </a:extLst>
            </p:cNvPr>
            <p:cNvCxnSpPr>
              <a:cxnSpLocks/>
              <a:stCxn id="15" idx="0"/>
              <a:endCxn id="8"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A8929A-141C-481F-A4AB-F7D1185C9CF0}"/>
                </a:ext>
              </a:extLst>
            </p:cNvPr>
            <p:cNvCxnSpPr>
              <a:cxnSpLocks/>
              <a:stCxn id="16" idx="0"/>
              <a:endCxn id="8"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C2371B-68BF-8683-72E1-2186A652FFC2}"/>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76AD79E-34D8-AAE7-73B7-64B00AEEA2B7}"/>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266D272-6B22-ED1F-096B-75E00438F72E}"/>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C6B0C3-83D4-250F-A0AF-661755448060}"/>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Freeform 67">
            <a:extLst>
              <a:ext uri="{FF2B5EF4-FFF2-40B4-BE49-F238E27FC236}">
                <a16:creationId xmlns:a16="http://schemas.microsoft.com/office/drawing/2014/main" id="{847E312E-77ED-5D5A-5077-CA87007BC706}"/>
              </a:ext>
            </a:extLst>
          </p:cNvPr>
          <p:cNvSpPr/>
          <p:nvPr/>
        </p:nvSpPr>
        <p:spPr>
          <a:xfrm>
            <a:off x="961270" y="3832655"/>
            <a:ext cx="1370379" cy="738603"/>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9" name="Freeform 68">
            <a:extLst>
              <a:ext uri="{FF2B5EF4-FFF2-40B4-BE49-F238E27FC236}">
                <a16:creationId xmlns:a16="http://schemas.microsoft.com/office/drawing/2014/main" id="{CE38F73D-02DD-0C76-1A27-AF2B04B35E11}"/>
              </a:ext>
            </a:extLst>
          </p:cNvPr>
          <p:cNvSpPr/>
          <p:nvPr/>
        </p:nvSpPr>
        <p:spPr>
          <a:xfrm>
            <a:off x="1173175" y="3420859"/>
            <a:ext cx="2146034" cy="1150399"/>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70" name="Freeform 69">
            <a:extLst>
              <a:ext uri="{FF2B5EF4-FFF2-40B4-BE49-F238E27FC236}">
                <a16:creationId xmlns:a16="http://schemas.microsoft.com/office/drawing/2014/main" id="{0CBB9CDC-AC02-2993-8DAA-EBFF95D8ACE3}"/>
              </a:ext>
            </a:extLst>
          </p:cNvPr>
          <p:cNvSpPr/>
          <p:nvPr/>
        </p:nvSpPr>
        <p:spPr>
          <a:xfrm>
            <a:off x="3447211" y="4191157"/>
            <a:ext cx="379757" cy="342511"/>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nvGrpSpPr>
          <p:cNvPr id="76" name="Group 75">
            <a:extLst>
              <a:ext uri="{FF2B5EF4-FFF2-40B4-BE49-F238E27FC236}">
                <a16:creationId xmlns:a16="http://schemas.microsoft.com/office/drawing/2014/main" id="{77D932DC-EE07-4ACD-6531-9E4B566FD0FF}"/>
              </a:ext>
            </a:extLst>
          </p:cNvPr>
          <p:cNvGrpSpPr/>
          <p:nvPr/>
        </p:nvGrpSpPr>
        <p:grpSpPr>
          <a:xfrm>
            <a:off x="1176918" y="5798916"/>
            <a:ext cx="9761315" cy="1064713"/>
            <a:chOff x="1090809" y="5112860"/>
            <a:chExt cx="9761315" cy="1064713"/>
          </a:xfrm>
        </p:grpSpPr>
        <p:pic>
          <p:nvPicPr>
            <p:cNvPr id="74" name="Picture 73">
              <a:extLst>
                <a:ext uri="{FF2B5EF4-FFF2-40B4-BE49-F238E27FC236}">
                  <a16:creationId xmlns:a16="http://schemas.microsoft.com/office/drawing/2014/main" id="{D4D6C7B7-24D4-F74C-5502-69B1F7BB43A8}"/>
                </a:ext>
              </a:extLst>
            </p:cNvPr>
            <p:cNvPicPr>
              <a:picLocks noChangeAspect="1"/>
            </p:cNvPicPr>
            <p:nvPr/>
          </p:nvPicPr>
          <p:blipFill>
            <a:blip r:embed="rId6"/>
            <a:stretch>
              <a:fillRect/>
            </a:stretch>
          </p:blipFill>
          <p:spPr>
            <a:xfrm>
              <a:off x="1090809" y="5112860"/>
              <a:ext cx="807990" cy="811970"/>
            </a:xfrm>
            <a:prstGeom prst="rect">
              <a:avLst/>
            </a:prstGeom>
          </p:spPr>
        </p:pic>
        <p:sp>
          <p:nvSpPr>
            <p:cNvPr id="75" name="TextBox 74">
              <a:extLst>
                <a:ext uri="{FF2B5EF4-FFF2-40B4-BE49-F238E27FC236}">
                  <a16:creationId xmlns:a16="http://schemas.microsoft.com/office/drawing/2014/main" id="{4EE34CB2-B1A2-06F4-C5E0-01D8AB937BF6}"/>
                </a:ext>
              </a:extLst>
            </p:cNvPr>
            <p:cNvSpPr txBox="1"/>
            <p:nvPr/>
          </p:nvSpPr>
          <p:spPr>
            <a:xfrm>
              <a:off x="2009058" y="5223466"/>
              <a:ext cx="8843066" cy="954107"/>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Use supervised learning to learn the end-to-end function?</a:t>
              </a:r>
            </a:p>
            <a:p>
              <a:endParaRPr lang="en-US" sz="2800" dirty="0">
                <a:latin typeface="Gill Sans" panose="020B0502020104020203" pitchFamily="34" charset="-79"/>
                <a:cs typeface="Gill Sans" panose="020B0502020104020203" pitchFamily="34" charset="-79"/>
              </a:endParaRPr>
            </a:p>
          </p:txBody>
        </p:sp>
      </p:grpSp>
      <p:sp>
        <p:nvSpPr>
          <p:cNvPr id="11" name="TextBox 10">
            <a:extLst>
              <a:ext uri="{FF2B5EF4-FFF2-40B4-BE49-F238E27FC236}">
                <a16:creationId xmlns:a16="http://schemas.microsoft.com/office/drawing/2014/main" id="{EBD22B61-229F-FA1D-5BB6-C50A5833C067}"/>
              </a:ext>
            </a:extLst>
          </p:cNvPr>
          <p:cNvSpPr txBox="1"/>
          <p:nvPr/>
        </p:nvSpPr>
        <p:spPr>
          <a:xfrm>
            <a:off x="791141" y="1286882"/>
            <a:ext cx="3365873" cy="461665"/>
          </a:xfrm>
          <a:prstGeom prst="rect">
            <a:avLst/>
          </a:prstGeom>
          <a:solidFill>
            <a:schemeClr val="bg1"/>
          </a:solidFill>
          <a:ln w="28575">
            <a:solidFill>
              <a:schemeClr val="tx1"/>
            </a:solidFill>
          </a:ln>
        </p:spPr>
        <p:txBody>
          <a:bodyPr wrap="square">
            <a:spAutoFit/>
          </a:bodyPr>
          <a:lstStyle/>
          <a:p>
            <a:r>
              <a:rPr lang="en-US" sz="2400" b="0" i="0" u="none" strike="noStrike" dirty="0">
                <a:effectLst/>
                <a:latin typeface="Gill Sans" panose="020B0502020104020203" pitchFamily="34" charset="-79"/>
                <a:cs typeface="Gill Sans" panose="020B0502020104020203" pitchFamily="34" charset="-79"/>
              </a:rPr>
              <a:t>Network topology/config</a:t>
            </a:r>
            <a:endParaRPr lang="en-US" sz="2400" dirty="0"/>
          </a:p>
        </p:txBody>
      </p:sp>
      <p:sp>
        <p:nvSpPr>
          <p:cNvPr id="71" name="TextBox 70">
            <a:extLst>
              <a:ext uri="{FF2B5EF4-FFF2-40B4-BE49-F238E27FC236}">
                <a16:creationId xmlns:a16="http://schemas.microsoft.com/office/drawing/2014/main" id="{90DC87E6-86AE-668B-D17B-7733A84A2469}"/>
              </a:ext>
            </a:extLst>
          </p:cNvPr>
          <p:cNvSpPr txBox="1"/>
          <p:nvPr/>
        </p:nvSpPr>
        <p:spPr>
          <a:xfrm>
            <a:off x="1083768" y="4710378"/>
            <a:ext cx="2743200" cy="830997"/>
          </a:xfrm>
          <a:prstGeom prst="rect">
            <a:avLst/>
          </a:prstGeom>
          <a:solidFill>
            <a:schemeClr val="bg1"/>
          </a:solidFill>
          <a:ln w="28575">
            <a:solidFill>
              <a:srgbClr val="FF0000"/>
            </a:solidFill>
          </a:ln>
        </p:spPr>
        <p:txBody>
          <a:bodyPr wrap="square">
            <a:spAutoFit/>
          </a:bodyPr>
          <a:lstStyle/>
          <a:p>
            <a:pPr algn="ctr"/>
            <a:r>
              <a:rPr lang="en-US" sz="2400" b="0" i="0" u="none" strike="noStrike" dirty="0">
                <a:solidFill>
                  <a:srgbClr val="FF0000"/>
                </a:solidFill>
                <a:effectLst/>
                <a:latin typeface="Gill Sans" panose="020B0502020104020203" pitchFamily="34" charset="-79"/>
                <a:cs typeface="Gill Sans" panose="020B0502020104020203" pitchFamily="34" charset="-79"/>
              </a:rPr>
              <a:t>Workload:</a:t>
            </a:r>
          </a:p>
          <a:p>
            <a:pPr algn="ctr"/>
            <a:r>
              <a:rPr lang="en-US" sz="2400" b="0" i="0" u="none" strike="noStrike" dirty="0">
                <a:solidFill>
                  <a:srgbClr val="FF0000"/>
                </a:solidFill>
                <a:effectLst/>
                <a:latin typeface="Gill Sans" panose="020B0502020104020203" pitchFamily="34" charset="-79"/>
                <a:cs typeface="Gill Sans" panose="020B0502020104020203" pitchFamily="34" charset="-79"/>
              </a:rPr>
              <a:t>A sequence of flows</a:t>
            </a:r>
            <a:endParaRPr lang="en-US" sz="2400" dirty="0">
              <a:solidFill>
                <a:srgbClr val="FF0000"/>
              </a:solidFill>
            </a:endParaRPr>
          </a:p>
        </p:txBody>
      </p:sp>
      <p:sp>
        <p:nvSpPr>
          <p:cNvPr id="72" name="Content Placeholder 4">
            <a:extLst>
              <a:ext uri="{FF2B5EF4-FFF2-40B4-BE49-F238E27FC236}">
                <a16:creationId xmlns:a16="http://schemas.microsoft.com/office/drawing/2014/main" id="{E77EABCF-C58D-834E-186D-F1BA460ADC9B}"/>
              </a:ext>
            </a:extLst>
          </p:cNvPr>
          <p:cNvSpPr txBox="1">
            <a:spLocks/>
          </p:cNvSpPr>
          <p:nvPr/>
        </p:nvSpPr>
        <p:spPr>
          <a:xfrm>
            <a:off x="5560142" y="4042711"/>
            <a:ext cx="6172878" cy="158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a:p>
            <a:pPr marL="0" indent="0">
              <a:buNone/>
            </a:pPr>
            <a:r>
              <a:rPr lang="en-US" sz="2400" b="1" dirty="0">
                <a:solidFill>
                  <a:schemeClr val="accent1"/>
                </a:solidFill>
              </a:rPr>
              <a:t>FCT slowdown: </a:t>
            </a:r>
            <a:r>
              <a:rPr lang="en-US" sz="2400" dirty="0"/>
              <a:t>The ratio of the flow completion time (FCT) to the ideal completion time for a flow in an unloaded network</a:t>
            </a:r>
          </a:p>
        </p:txBody>
      </p:sp>
    </p:spTree>
    <p:custDataLst>
      <p:tags r:id="rId1"/>
    </p:custDataLst>
    <p:extLst>
      <p:ext uri="{BB962C8B-B14F-4D97-AF65-F5344CB8AC3E}">
        <p14:creationId xmlns:p14="http://schemas.microsoft.com/office/powerpoint/2010/main" val="2665059121"/>
      </p:ext>
    </p:extLst>
  </p:cSld>
  <p:clrMapOvr>
    <a:masterClrMapping/>
  </p:clrMapOvr>
  <mc:AlternateContent xmlns:mc="http://schemas.openxmlformats.org/markup-compatibility/2006">
    <mc:Choice xmlns:p14="http://schemas.microsoft.com/office/powerpoint/2010/main" Requires="p14">
      <p:transition spd="slow" p14:dur="2000" advTm="57317"/>
    </mc:Choice>
    <mc:Fallback>
      <p:transition spd="slow" advTm="573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72"/>
                                        </p:tgtEl>
                                      </p:cBhvr>
                                    </p:animEffect>
                                    <p:set>
                                      <p:cBhvr>
                                        <p:cTn id="11" dur="1" fill="hold">
                                          <p:stCondLst>
                                            <p:cond delay="499"/>
                                          </p:stCondLst>
                                        </p:cTn>
                                        <p:tgtEl>
                                          <p:spTgt spid="7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992B10D-7F97-9A62-BF9A-169243DAEA7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a:buClr>
                <a:schemeClr val="tx1"/>
              </a:buClr>
              <a:buSzPct val="125000"/>
              <a:buFont typeface="Wingdings" pitchFamily="2" charset="77"/>
              <a:buChar char="Ø"/>
            </a:pPr>
            <a:endParaRPr lang="en-US" dirty="0">
              <a:solidFill>
                <a:prstClr val="black"/>
              </a:solidFill>
            </a:endParaRPr>
          </a:p>
          <a:p>
            <a:pPr marL="0" indent="0">
              <a:buClr>
                <a:schemeClr val="tx1"/>
              </a:buClr>
              <a:buSzPct val="125000"/>
              <a:buNone/>
            </a:pPr>
            <a:endParaRPr lang="en-US" dirty="0">
              <a:solidFill>
                <a:prstClr val="black"/>
              </a:solidFill>
            </a:endParaRPr>
          </a:p>
          <a:p>
            <a:pPr marL="0" indent="0">
              <a:buClr>
                <a:schemeClr val="tx1"/>
              </a:buClr>
              <a:buSzPct val="100000"/>
              <a:buNone/>
            </a:pPr>
            <a:endParaRPr lang="en-US" dirty="0">
              <a:solidFill>
                <a:prstClr val="black"/>
              </a:solidFill>
            </a:endParaRPr>
          </a:p>
        </p:txBody>
      </p:sp>
      <p:pic>
        <p:nvPicPr>
          <p:cNvPr id="6" name="Content Placeholder 5">
            <a:extLst>
              <a:ext uri="{FF2B5EF4-FFF2-40B4-BE49-F238E27FC236}">
                <a16:creationId xmlns:a16="http://schemas.microsoft.com/office/drawing/2014/main" id="{110F6A16-596F-108D-F0AB-BEDD615ACF83}"/>
              </a:ext>
            </a:extLst>
          </p:cNvPr>
          <p:cNvPicPr>
            <a:picLocks noGrp="1" noChangeAspect="1"/>
          </p:cNvPicPr>
          <p:nvPr>
            <p:ph idx="1"/>
          </p:nvPr>
        </p:nvPicPr>
        <p:blipFill rotWithShape="1">
          <a:blip r:embed="rId4"/>
          <a:srcRect l="22822" r="26946"/>
          <a:stretch/>
        </p:blipFill>
        <p:spPr>
          <a:xfrm>
            <a:off x="3796223" y="1646238"/>
            <a:ext cx="4551071" cy="2128597"/>
          </a:xfrm>
        </p:spPr>
      </p:pic>
      <p:sp>
        <p:nvSpPr>
          <p:cNvPr id="4" name="Slide Number Placeholder 3">
            <a:extLst>
              <a:ext uri="{FF2B5EF4-FFF2-40B4-BE49-F238E27FC236}">
                <a16:creationId xmlns:a16="http://schemas.microsoft.com/office/drawing/2014/main" id="{0E84CD93-BCC8-A78F-16E4-965E0BE3ED9C}"/>
              </a:ext>
            </a:extLst>
          </p:cNvPr>
          <p:cNvSpPr>
            <a:spLocks noGrp="1"/>
          </p:cNvSpPr>
          <p:nvPr>
            <p:ph type="sldNum" sz="quarter" idx="12"/>
          </p:nvPr>
        </p:nvSpPr>
        <p:spPr/>
        <p:txBody>
          <a:bodyPr/>
          <a:lstStyle/>
          <a:p>
            <a:fld id="{2E28429A-6A1C-1C4F-80FB-0115F81C6BA7}" type="slidenum">
              <a:rPr lang="en-US" smtClean="0"/>
              <a:t>8</a:t>
            </a:fld>
            <a:endParaRPr lang="en-US"/>
          </a:p>
        </p:txBody>
      </p:sp>
      <p:pic>
        <p:nvPicPr>
          <p:cNvPr id="5" name="Picture 4">
            <a:extLst>
              <a:ext uri="{FF2B5EF4-FFF2-40B4-BE49-F238E27FC236}">
                <a16:creationId xmlns:a16="http://schemas.microsoft.com/office/drawing/2014/main" id="{FE8C21C8-FC89-70B5-FEA9-B92C2DC519E0}"/>
              </a:ext>
            </a:extLst>
          </p:cNvPr>
          <p:cNvPicPr>
            <a:picLocks noChangeAspect="1"/>
          </p:cNvPicPr>
          <p:nvPr/>
        </p:nvPicPr>
        <p:blipFill>
          <a:blip r:embed="rId5"/>
          <a:stretch>
            <a:fillRect/>
          </a:stretch>
        </p:blipFill>
        <p:spPr>
          <a:xfrm>
            <a:off x="4914346" y="2753284"/>
            <a:ext cx="2363308" cy="1351432"/>
          </a:xfrm>
          <a:prstGeom prst="rect">
            <a:avLst/>
          </a:prstGeom>
        </p:spPr>
      </p:pic>
      <p:sp>
        <p:nvSpPr>
          <p:cNvPr id="3" name="TextBox 2">
            <a:extLst>
              <a:ext uri="{FF2B5EF4-FFF2-40B4-BE49-F238E27FC236}">
                <a16:creationId xmlns:a16="http://schemas.microsoft.com/office/drawing/2014/main" id="{BDBE65E4-FC51-F00D-1BB0-A6E360220723}"/>
              </a:ext>
            </a:extLst>
          </p:cNvPr>
          <p:cNvSpPr txBox="1"/>
          <p:nvPr/>
        </p:nvSpPr>
        <p:spPr>
          <a:xfrm>
            <a:off x="8395777" y="2233482"/>
            <a:ext cx="1955287" cy="954107"/>
          </a:xfrm>
          <a:prstGeom prst="rect">
            <a:avLst/>
          </a:prstGeom>
          <a:solidFill>
            <a:schemeClr val="accent5">
              <a:lumMod val="20000"/>
              <a:lumOff val="80000"/>
            </a:schemeClr>
          </a:solidFill>
          <a:ln w="28575">
            <a:solidFill>
              <a:schemeClr val="tx1"/>
            </a:solidFill>
          </a:ln>
        </p:spPr>
        <p:txBody>
          <a:bodyPr wrap="square">
            <a:spAutoFit/>
          </a:bodyPr>
          <a:lstStyle/>
          <a:p>
            <a:pPr algn="ctr"/>
            <a:r>
              <a:rPr lang="en-US" altLang="zh-CN" sz="2800" b="0" i="0" u="none" strike="noStrike" dirty="0">
                <a:effectLst/>
                <a:latin typeface="Gill Sans" panose="020B0502020104020203" pitchFamily="34" charset="-79"/>
                <a:cs typeface="Gill Sans" panose="020B0502020104020203" pitchFamily="34" charset="-79"/>
              </a:rPr>
              <a:t>FCT Slowdown</a:t>
            </a:r>
            <a:endParaRPr lang="en-US" sz="2800" dirty="0"/>
          </a:p>
        </p:txBody>
      </p:sp>
      <p:grpSp>
        <p:nvGrpSpPr>
          <p:cNvPr id="7" name="Group 6">
            <a:extLst>
              <a:ext uri="{FF2B5EF4-FFF2-40B4-BE49-F238E27FC236}">
                <a16:creationId xmlns:a16="http://schemas.microsoft.com/office/drawing/2014/main" id="{C98A71AA-1DD9-3996-C51C-E90096F5AE01}"/>
              </a:ext>
            </a:extLst>
          </p:cNvPr>
          <p:cNvGrpSpPr/>
          <p:nvPr/>
        </p:nvGrpSpPr>
        <p:grpSpPr>
          <a:xfrm>
            <a:off x="574606" y="1608454"/>
            <a:ext cx="3069675" cy="1256980"/>
            <a:chOff x="0" y="915695"/>
            <a:chExt cx="12192000" cy="4992418"/>
          </a:xfrm>
        </p:grpSpPr>
        <p:sp>
          <p:nvSpPr>
            <p:cNvPr id="8" name="Oval 7">
              <a:extLst>
                <a:ext uri="{FF2B5EF4-FFF2-40B4-BE49-F238E27FC236}">
                  <a16:creationId xmlns:a16="http://schemas.microsoft.com/office/drawing/2014/main" id="{D0994A0F-5530-CE93-E333-F8054CC3DA73}"/>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Oval 9">
              <a:extLst>
                <a:ext uri="{FF2B5EF4-FFF2-40B4-BE49-F238E27FC236}">
                  <a16:creationId xmlns:a16="http://schemas.microsoft.com/office/drawing/2014/main" id="{61C8F905-F02D-5789-BB90-DEDD41AF8905}"/>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a:extLst>
                <a:ext uri="{FF2B5EF4-FFF2-40B4-BE49-F238E27FC236}">
                  <a16:creationId xmlns:a16="http://schemas.microsoft.com/office/drawing/2014/main" id="{143EE3B8-40F9-1C6A-49A9-D63A7852C3EF}"/>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Oval 12">
              <a:extLst>
                <a:ext uri="{FF2B5EF4-FFF2-40B4-BE49-F238E27FC236}">
                  <a16:creationId xmlns:a16="http://schemas.microsoft.com/office/drawing/2014/main" id="{97B3D14E-08DD-72FA-4A5E-14F61F147439}"/>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Oval 13">
              <a:extLst>
                <a:ext uri="{FF2B5EF4-FFF2-40B4-BE49-F238E27FC236}">
                  <a16:creationId xmlns:a16="http://schemas.microsoft.com/office/drawing/2014/main" id="{CA47C295-840A-8FD6-56FE-E042C04E2723}"/>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a:extLst>
                <a:ext uri="{FF2B5EF4-FFF2-40B4-BE49-F238E27FC236}">
                  <a16:creationId xmlns:a16="http://schemas.microsoft.com/office/drawing/2014/main" id="{54B65A07-9486-F9CA-4867-A0DAD24D6D64}"/>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a16="http://schemas.microsoft.com/office/drawing/2014/main" id="{00B3F311-82E0-5C9E-EE35-C70BABF7B170}"/>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Oval 16">
              <a:extLst>
                <a:ext uri="{FF2B5EF4-FFF2-40B4-BE49-F238E27FC236}">
                  <a16:creationId xmlns:a16="http://schemas.microsoft.com/office/drawing/2014/main" id="{BBA0826F-9312-A5E2-6795-719E6166EDD3}"/>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a:extLst>
                <a:ext uri="{FF2B5EF4-FFF2-40B4-BE49-F238E27FC236}">
                  <a16:creationId xmlns:a16="http://schemas.microsoft.com/office/drawing/2014/main" id="{E7BCA9F0-8B60-3AB3-969C-7F592C13D9F2}"/>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a16="http://schemas.microsoft.com/office/drawing/2014/main" id="{33958083-0E8C-766F-7F6F-572F012AD0CA}"/>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19">
              <a:extLst>
                <a:ext uri="{FF2B5EF4-FFF2-40B4-BE49-F238E27FC236}">
                  <a16:creationId xmlns:a16="http://schemas.microsoft.com/office/drawing/2014/main" id="{8E217958-4E29-4527-3859-B0B22CA559A7}"/>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Oval 20">
              <a:extLst>
                <a:ext uri="{FF2B5EF4-FFF2-40B4-BE49-F238E27FC236}">
                  <a16:creationId xmlns:a16="http://schemas.microsoft.com/office/drawing/2014/main" id="{B6383CA1-F692-AED1-6E4C-0153B391C81A}"/>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8B9BE85E-A277-9374-ADA7-9F9EEE74E542}"/>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8844A832-D88F-B5BB-5B7D-DF89CE40DD7B}"/>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192F8664-E909-294A-81D5-60C3E22C0F7A}"/>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B6DA49F0-CFFA-3045-C001-C8FACC94254D}"/>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D9CBFF10-FEA5-3CB7-EDAF-045EAB8C2AD4}"/>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8E246111-7270-B201-86CE-74D134BBB237}"/>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26CF074D-D1BA-8756-0EF5-01F7A07DE6C1}"/>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450DB1E9-FB43-9571-EA4B-72140D09943D}"/>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1D7C754D-5716-C825-0B22-06D219D0BDF2}"/>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5E359B89-6823-41AF-0B19-C1A8F50C5880}"/>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CCD8F955-3220-B82E-524D-C4F6347AFD79}"/>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5E52E8BC-DA5B-C6EC-3B19-A84159F0A0B2}"/>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C7554D7D-A1B1-4A1C-DFB9-D813FC492493}"/>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297DB0A6-4E5F-9822-A8E6-0EBB5B43DF03}"/>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6" name="Straight Connector 35">
              <a:extLst>
                <a:ext uri="{FF2B5EF4-FFF2-40B4-BE49-F238E27FC236}">
                  <a16:creationId xmlns:a16="http://schemas.microsoft.com/office/drawing/2014/main" id="{5B6DD481-AEC2-5B15-1713-C55F0BF85311}"/>
                </a:ext>
              </a:extLst>
            </p:cNvPr>
            <p:cNvCxnSpPr>
              <a:endCxn id="35"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2E07C05-F225-7EA8-6911-635671D4E895}"/>
                </a:ext>
              </a:extLst>
            </p:cNvPr>
            <p:cNvCxnSpPr>
              <a:cxnSpLocks/>
              <a:stCxn id="34" idx="0"/>
              <a:endCxn id="10"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484DE1-B8B6-CD64-CBDE-310FB915F30E}"/>
                </a:ext>
              </a:extLst>
            </p:cNvPr>
            <p:cNvCxnSpPr>
              <a:cxnSpLocks/>
              <a:stCxn id="14"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CF2F56-04CB-A55D-5DBA-17E45FF60B4B}"/>
                </a:ext>
              </a:extLst>
            </p:cNvPr>
            <p:cNvCxnSpPr>
              <a:cxnSpLocks/>
              <a:stCxn id="10" idx="4"/>
              <a:endCxn id="35"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2807D2-613F-519B-1487-14746AB8F3AE}"/>
                </a:ext>
              </a:extLst>
            </p:cNvPr>
            <p:cNvCxnSpPr>
              <a:cxnSpLocks/>
            </p:cNvCxnSpPr>
            <p:nvPr/>
          </p:nvCxnSpPr>
          <p:spPr>
            <a:xfrm flipH="1">
              <a:off x="7698419" y="2732805"/>
              <a:ext cx="3178206"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23B0FFE-CFCF-A82E-BC59-F972A0AE3DF5}"/>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41054A-A9F8-5373-36A7-757266ADA333}"/>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94FA73-50D2-BFA3-6496-0B82BC1B6D9A}"/>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A87ECB-A07F-DCE4-82E3-F85B4EC21E5B}"/>
                </a:ext>
              </a:extLst>
            </p:cNvPr>
            <p:cNvCxnSpPr>
              <a:cxnSpLocks/>
              <a:stCxn id="35" idx="4"/>
              <a:endCxn id="12"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53B6C2-5413-9472-80CC-4E08C0E49482}"/>
                </a:ext>
              </a:extLst>
            </p:cNvPr>
            <p:cNvCxnSpPr>
              <a:cxnSpLocks/>
              <a:stCxn id="35" idx="4"/>
              <a:endCxn id="17"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AFB4F2-4360-AD30-555F-D431622847B3}"/>
                </a:ext>
              </a:extLst>
            </p:cNvPr>
            <p:cNvCxnSpPr>
              <a:cxnSpLocks/>
              <a:stCxn id="35" idx="4"/>
              <a:endCxn id="18"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4B29C1-670C-0630-07EA-248342469B82}"/>
                </a:ext>
              </a:extLst>
            </p:cNvPr>
            <p:cNvCxnSpPr>
              <a:cxnSpLocks/>
              <a:stCxn id="35" idx="4"/>
              <a:endCxn id="31"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B634D27-6DEE-F5BA-A696-6C9A1DB85E05}"/>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F84752-1DBD-00E3-DDBD-835C9750A654}"/>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DDEEB96-56EF-0AA2-C811-877EA550886F}"/>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EB9ACF-7593-DD6E-6128-21BE6679A645}"/>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9DAA4E-31C9-90B4-FA91-06065DD7FE41}"/>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9D387BA-44DE-D081-AB97-4B0A9D345F59}"/>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BF1A25-6805-E7E8-8F9A-B562B45C61D0}"/>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FBE8F9-5901-F58F-8124-C2343E02DADE}"/>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7F81F10-7C88-D4BF-67E5-7942C875D52A}"/>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31C5EA7-4A90-92A6-37B4-58952B3939BB}"/>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4CE348-C45A-F00E-9142-75196BBC8C10}"/>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A72FAFC-E25A-BE66-BC2D-88FF283AA0DC}"/>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EB0626E-A319-1A66-A251-0BB0986F033D}"/>
                </a:ext>
              </a:extLst>
            </p:cNvPr>
            <p:cNvCxnSpPr>
              <a:cxnSpLocks/>
              <a:stCxn id="8" idx="4"/>
              <a:endCxn id="10"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D2260AD-3254-BAF7-FC97-6F3A59055719}"/>
                </a:ext>
              </a:extLst>
            </p:cNvPr>
            <p:cNvCxnSpPr>
              <a:cxnSpLocks/>
              <a:stCxn id="14" idx="0"/>
              <a:endCxn id="8"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DB4BEF5-7F2C-41C9-F076-C44989413D8B}"/>
                </a:ext>
              </a:extLst>
            </p:cNvPr>
            <p:cNvCxnSpPr>
              <a:cxnSpLocks/>
              <a:stCxn id="15" idx="0"/>
              <a:endCxn id="8"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A8929A-141C-481F-A4AB-F7D1185C9CF0}"/>
                </a:ext>
              </a:extLst>
            </p:cNvPr>
            <p:cNvCxnSpPr>
              <a:cxnSpLocks/>
              <a:stCxn id="16" idx="0"/>
              <a:endCxn id="8"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C2371B-68BF-8683-72E1-2186A652FFC2}"/>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76AD79E-34D8-AAE7-73B7-64B00AEEA2B7}"/>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266D272-6B22-ED1F-096B-75E00438F72E}"/>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C6B0C3-83D4-250F-A0AF-661755448060}"/>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085C067E-9F8E-1F36-6025-43FEF3D2D18A}"/>
              </a:ext>
            </a:extLst>
          </p:cNvPr>
          <p:cNvGrpSpPr/>
          <p:nvPr/>
        </p:nvGrpSpPr>
        <p:grpSpPr>
          <a:xfrm>
            <a:off x="577812" y="3199635"/>
            <a:ext cx="2865698" cy="1150399"/>
            <a:chOff x="577812" y="3199635"/>
            <a:chExt cx="2865698" cy="1150399"/>
          </a:xfrm>
        </p:grpSpPr>
        <p:sp>
          <p:nvSpPr>
            <p:cNvPr id="68" name="Freeform 67">
              <a:extLst>
                <a:ext uri="{FF2B5EF4-FFF2-40B4-BE49-F238E27FC236}">
                  <a16:creationId xmlns:a16="http://schemas.microsoft.com/office/drawing/2014/main" id="{847E312E-77ED-5D5A-5077-CA87007BC706}"/>
                </a:ext>
              </a:extLst>
            </p:cNvPr>
            <p:cNvSpPr/>
            <p:nvPr/>
          </p:nvSpPr>
          <p:spPr>
            <a:xfrm>
              <a:off x="577812" y="3611431"/>
              <a:ext cx="1370379" cy="738603"/>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69" name="Freeform 68">
              <a:extLst>
                <a:ext uri="{FF2B5EF4-FFF2-40B4-BE49-F238E27FC236}">
                  <a16:creationId xmlns:a16="http://schemas.microsoft.com/office/drawing/2014/main" id="{CE38F73D-02DD-0C76-1A27-AF2B04B35E11}"/>
                </a:ext>
              </a:extLst>
            </p:cNvPr>
            <p:cNvSpPr/>
            <p:nvPr/>
          </p:nvSpPr>
          <p:spPr>
            <a:xfrm>
              <a:off x="789717" y="3199635"/>
              <a:ext cx="2146034" cy="1150399"/>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70" name="Freeform 69">
              <a:extLst>
                <a:ext uri="{FF2B5EF4-FFF2-40B4-BE49-F238E27FC236}">
                  <a16:creationId xmlns:a16="http://schemas.microsoft.com/office/drawing/2014/main" id="{0CBB9CDC-AC02-2993-8DAA-EBFF95D8ACE3}"/>
                </a:ext>
              </a:extLst>
            </p:cNvPr>
            <p:cNvSpPr/>
            <p:nvPr/>
          </p:nvSpPr>
          <p:spPr>
            <a:xfrm>
              <a:off x="3063753" y="3969933"/>
              <a:ext cx="379757" cy="342511"/>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sp>
        <p:nvSpPr>
          <p:cNvPr id="74" name="TextBox 73">
            <a:extLst>
              <a:ext uri="{FF2B5EF4-FFF2-40B4-BE49-F238E27FC236}">
                <a16:creationId xmlns:a16="http://schemas.microsoft.com/office/drawing/2014/main" id="{FEEB6FDA-40E3-A7EA-90EB-C12A4EEACDC8}"/>
              </a:ext>
            </a:extLst>
          </p:cNvPr>
          <p:cNvSpPr txBox="1"/>
          <p:nvPr/>
        </p:nvSpPr>
        <p:spPr>
          <a:xfrm>
            <a:off x="624088" y="4413487"/>
            <a:ext cx="3348538" cy="523220"/>
          </a:xfrm>
          <a:prstGeom prst="rect">
            <a:avLst/>
          </a:prstGeom>
          <a:noFill/>
        </p:spPr>
        <p:txBody>
          <a:bodyPr wrap="square">
            <a:spAutoFit/>
          </a:bodyPr>
          <a:lstStyle/>
          <a:p>
            <a:pPr algn="ctr" rtl="0">
              <a:spcBef>
                <a:spcPts val="0"/>
              </a:spcBef>
              <a:spcAft>
                <a:spcPts val="0"/>
              </a:spcAft>
            </a:pPr>
            <a:r>
              <a:rPr lang="en-US" sz="2800" dirty="0">
                <a:latin typeface="Gill Sans" panose="020B0502020104020203" pitchFamily="34" charset="-79"/>
                <a:cs typeface="Gill Sans" panose="020B0502020104020203" pitchFamily="34" charset="-79"/>
              </a:rPr>
              <a:t>~ 10 millions of flows</a:t>
            </a:r>
            <a:endParaRPr lang="en-US" sz="2800" b="0" dirty="0">
              <a:effectLst/>
            </a:endParaRPr>
          </a:p>
        </p:txBody>
      </p:sp>
      <p:sp>
        <p:nvSpPr>
          <p:cNvPr id="75" name="TextBox 74">
            <a:extLst>
              <a:ext uri="{FF2B5EF4-FFF2-40B4-BE49-F238E27FC236}">
                <a16:creationId xmlns:a16="http://schemas.microsoft.com/office/drawing/2014/main" id="{B68BC155-CA7B-F352-6C70-28A43CB4FFE5}"/>
              </a:ext>
            </a:extLst>
          </p:cNvPr>
          <p:cNvSpPr txBox="1"/>
          <p:nvPr/>
        </p:nvSpPr>
        <p:spPr>
          <a:xfrm>
            <a:off x="363847" y="1090430"/>
            <a:ext cx="3348538" cy="523220"/>
          </a:xfrm>
          <a:prstGeom prst="rect">
            <a:avLst/>
          </a:prstGeom>
          <a:noFill/>
        </p:spPr>
        <p:txBody>
          <a:bodyPr wrap="square">
            <a:spAutoFit/>
          </a:bodyPr>
          <a:lstStyle/>
          <a:p>
            <a:pPr algn="ctr" rtl="0">
              <a:spcBef>
                <a:spcPts val="0"/>
              </a:spcBef>
              <a:spcAft>
                <a:spcPts val="0"/>
              </a:spcAft>
            </a:pPr>
            <a:r>
              <a:rPr lang="en-US" sz="2800" b="0" i="0" u="none" strike="noStrike" dirty="0">
                <a:effectLst/>
                <a:latin typeface="Gill Sans" panose="020B0502020104020203" pitchFamily="34" charset="-79"/>
                <a:cs typeface="Gill Sans" panose="020B0502020104020203" pitchFamily="34" charset="-79"/>
              </a:rPr>
              <a:t>~6,000 hosts</a:t>
            </a:r>
          </a:p>
        </p:txBody>
      </p:sp>
      <p:sp>
        <p:nvSpPr>
          <p:cNvPr id="79" name="Title 1">
            <a:extLst>
              <a:ext uri="{FF2B5EF4-FFF2-40B4-BE49-F238E27FC236}">
                <a16:creationId xmlns:a16="http://schemas.microsoft.com/office/drawing/2014/main" id="{07046396-8B00-4FF2-8BAB-99974B8430D3}"/>
              </a:ext>
            </a:extLst>
          </p:cNvPr>
          <p:cNvSpPr txBox="1">
            <a:spLocks/>
          </p:cNvSpPr>
          <p:nvPr/>
        </p:nvSpPr>
        <p:spPr>
          <a:xfrm>
            <a:off x="632721" y="-11101"/>
            <a:ext cx="10946295"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The simulator is a </a:t>
            </a:r>
            <a:r>
              <a:rPr lang="en-US" dirty="0">
                <a:solidFill>
                  <a:srgbClr val="FF0000"/>
                </a:solidFill>
              </a:rPr>
              <a:t>complex</a:t>
            </a:r>
            <a:r>
              <a:rPr lang="en-US" dirty="0"/>
              <a:t> function</a:t>
            </a:r>
          </a:p>
        </p:txBody>
      </p:sp>
      <p:grpSp>
        <p:nvGrpSpPr>
          <p:cNvPr id="84" name="Group 83">
            <a:extLst>
              <a:ext uri="{FF2B5EF4-FFF2-40B4-BE49-F238E27FC236}">
                <a16:creationId xmlns:a16="http://schemas.microsoft.com/office/drawing/2014/main" id="{241C875A-7725-95F4-91E1-793585418188}"/>
              </a:ext>
            </a:extLst>
          </p:cNvPr>
          <p:cNvGrpSpPr/>
          <p:nvPr/>
        </p:nvGrpSpPr>
        <p:grpSpPr>
          <a:xfrm>
            <a:off x="1756881" y="5070406"/>
            <a:ext cx="9638554" cy="1655362"/>
            <a:chOff x="1709080" y="5086117"/>
            <a:chExt cx="9638554" cy="1655362"/>
          </a:xfrm>
        </p:grpSpPr>
        <p:sp>
          <p:nvSpPr>
            <p:cNvPr id="82" name="TextBox 81">
              <a:extLst>
                <a:ext uri="{FF2B5EF4-FFF2-40B4-BE49-F238E27FC236}">
                  <a16:creationId xmlns:a16="http://schemas.microsoft.com/office/drawing/2014/main" id="{156DB92F-8DA4-D705-C6DC-7C000046DB83}"/>
                </a:ext>
              </a:extLst>
            </p:cNvPr>
            <p:cNvSpPr txBox="1"/>
            <p:nvPr/>
          </p:nvSpPr>
          <p:spPr>
            <a:xfrm>
              <a:off x="2504568" y="5227810"/>
              <a:ext cx="8843066" cy="1384995"/>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Hard to represent the function in a compact way</a:t>
              </a:r>
            </a:p>
            <a:p>
              <a:endParaRPr lang="en-US" sz="2800" dirty="0">
                <a:latin typeface="Gill Sans" panose="020B0502020104020203" pitchFamily="34" charset="-79"/>
                <a:cs typeface="Gill Sans" panose="020B0502020104020203" pitchFamily="34" charset="-79"/>
              </a:endParaRPr>
            </a:p>
            <a:p>
              <a:r>
                <a:rPr lang="en-US" sz="2800" dirty="0">
                  <a:latin typeface="Gill Sans" panose="020B0502020104020203" pitchFamily="34" charset="-79"/>
                  <a:cs typeface="Gill Sans" panose="020B0502020104020203" pitchFamily="34" charset="-79"/>
                </a:rPr>
                <a:t>Slow to generate the training dataset for the ML model</a:t>
              </a:r>
            </a:p>
          </p:txBody>
        </p:sp>
        <p:pic>
          <p:nvPicPr>
            <p:cNvPr id="19458" name="Picture 2" descr="check mark and cross mark icon. Tick symbol in red color. vector  illustration 11193361 Vector Art at Vecteezy">
              <a:extLst>
                <a:ext uri="{FF2B5EF4-FFF2-40B4-BE49-F238E27FC236}">
                  <a16:creationId xmlns:a16="http://schemas.microsoft.com/office/drawing/2014/main" id="{114C723B-4455-0D26-8779-BE11E06F0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080" y="5086117"/>
              <a:ext cx="811970" cy="811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heck mark and cross mark icon. Tick symbol in red color. vector  illustration 11193361 Vector Art at Vecteezy">
              <a:extLst>
                <a:ext uri="{FF2B5EF4-FFF2-40B4-BE49-F238E27FC236}">
                  <a16:creationId xmlns:a16="http://schemas.microsoft.com/office/drawing/2014/main" id="{2909C377-40D7-FEE4-8078-61C16ED92E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3062" y="5929509"/>
              <a:ext cx="811970" cy="81197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230346555"/>
      </p:ext>
    </p:extLst>
  </p:cSld>
  <p:clrMapOvr>
    <a:masterClrMapping/>
  </p:clrMapOvr>
  <mc:AlternateContent xmlns:mc="http://schemas.openxmlformats.org/markup-compatibility/2006">
    <mc:Choice xmlns:p14="http://schemas.microsoft.com/office/powerpoint/2010/main" Requires="p14">
      <p:transition spd="slow" p14:dur="2000" advTm="39036"/>
    </mc:Choice>
    <mc:Fallback>
      <p:transition spd="slow" advTm="390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9888"/>
            <a:ext cx="12191999" cy="1470025"/>
          </a:xfrm>
        </p:spPr>
        <p:txBody>
          <a:bodyPr>
            <a:noAutofit/>
          </a:bodyPr>
          <a:lstStyle/>
          <a:p>
            <a:r>
              <a:rPr lang="en-US" sz="5400" b="1" dirty="0"/>
              <a:t>m3: Accurate flow-level performance estimation using machine learning</a:t>
            </a:r>
            <a:endParaRPr lang="en-US" sz="5400" b="1" dirty="0">
              <a:solidFill>
                <a:schemeClr val="tx1"/>
              </a:solidFill>
            </a:endParaRPr>
          </a:p>
        </p:txBody>
      </p:sp>
      <p:grpSp>
        <p:nvGrpSpPr>
          <p:cNvPr id="4" name="Grupo 41">
            <a:extLst>
              <a:ext uri="{FF2B5EF4-FFF2-40B4-BE49-F238E27FC236}">
                <a16:creationId xmlns:a16="http://schemas.microsoft.com/office/drawing/2014/main" id="{27E0D3C0-4453-9600-6367-0DBFBE889D3F}"/>
              </a:ext>
            </a:extLst>
          </p:cNvPr>
          <p:cNvGrpSpPr/>
          <p:nvPr/>
        </p:nvGrpSpPr>
        <p:grpSpPr>
          <a:xfrm>
            <a:off x="18364598" y="842564"/>
            <a:ext cx="3145679" cy="1828443"/>
            <a:chOff x="22650450" y="1684338"/>
            <a:chExt cx="5030788" cy="2924174"/>
          </a:xfrm>
          <a:effectLst>
            <a:outerShdw blurRad="50800" dist="38100" dir="2700000" algn="tl" rotWithShape="0">
              <a:prstClr val="black">
                <a:alpha val="40000"/>
              </a:prstClr>
            </a:outerShdw>
          </a:effectLst>
        </p:grpSpPr>
        <p:sp>
          <p:nvSpPr>
            <p:cNvPr id="6" name="Freeform 12">
              <a:extLst>
                <a:ext uri="{FF2B5EF4-FFF2-40B4-BE49-F238E27FC236}">
                  <a16:creationId xmlns:a16="http://schemas.microsoft.com/office/drawing/2014/main" id="{A6135283-F13E-A8A2-E2DF-194121E850D7}"/>
                </a:ext>
              </a:extLst>
            </p:cNvPr>
            <p:cNvSpPr>
              <a:spLocks/>
            </p:cNvSpPr>
            <p:nvPr/>
          </p:nvSpPr>
          <p:spPr bwMode="auto">
            <a:xfrm>
              <a:off x="24142700" y="1684338"/>
              <a:ext cx="563563" cy="627062"/>
            </a:xfrm>
            <a:custGeom>
              <a:avLst/>
              <a:gdLst>
                <a:gd name="T0" fmla="*/ 0 w 343"/>
                <a:gd name="T1" fmla="*/ 0 h 383"/>
                <a:gd name="T2" fmla="*/ 343 w 343"/>
                <a:gd name="T3" fmla="*/ 0 h 383"/>
                <a:gd name="T4" fmla="*/ 343 w 343"/>
                <a:gd name="T5" fmla="*/ 108 h 383"/>
                <a:gd name="T6" fmla="*/ 238 w 343"/>
                <a:gd name="T7" fmla="*/ 108 h 383"/>
                <a:gd name="T8" fmla="*/ 238 w 343"/>
                <a:gd name="T9" fmla="*/ 383 h 383"/>
                <a:gd name="T10" fmla="*/ 106 w 343"/>
                <a:gd name="T11" fmla="*/ 383 h 383"/>
                <a:gd name="T12" fmla="*/ 106 w 343"/>
                <a:gd name="T13" fmla="*/ 108 h 383"/>
                <a:gd name="T14" fmla="*/ 0 w 343"/>
                <a:gd name="T15" fmla="*/ 108 h 383"/>
                <a:gd name="T16" fmla="*/ 0 w 343"/>
                <a:gd name="T17"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383">
                  <a:moveTo>
                    <a:pt x="0" y="0"/>
                  </a:moveTo>
                  <a:lnTo>
                    <a:pt x="343" y="0"/>
                  </a:lnTo>
                  <a:lnTo>
                    <a:pt x="343" y="108"/>
                  </a:lnTo>
                  <a:lnTo>
                    <a:pt x="238" y="108"/>
                  </a:lnTo>
                  <a:lnTo>
                    <a:pt x="238" y="383"/>
                  </a:lnTo>
                  <a:lnTo>
                    <a:pt x="106" y="383"/>
                  </a:lnTo>
                  <a:lnTo>
                    <a:pt x="106" y="108"/>
                  </a:lnTo>
                  <a:lnTo>
                    <a:pt x="0" y="108"/>
                  </a:lnTo>
                  <a:lnTo>
                    <a:pt x="0" y="0"/>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8" name="Rectangle 13">
              <a:extLst>
                <a:ext uri="{FF2B5EF4-FFF2-40B4-BE49-F238E27FC236}">
                  <a16:creationId xmlns:a16="http://schemas.microsoft.com/office/drawing/2014/main" id="{390DA020-5375-6737-502F-A0C29286E2F8}"/>
                </a:ext>
              </a:extLst>
            </p:cNvPr>
            <p:cNvSpPr>
              <a:spLocks noChangeArrowheads="1"/>
            </p:cNvSpPr>
            <p:nvPr/>
          </p:nvSpPr>
          <p:spPr bwMode="auto">
            <a:xfrm>
              <a:off x="23795038" y="1684338"/>
              <a:ext cx="217488" cy="627062"/>
            </a:xfrm>
            <a:prstGeom prst="rect">
              <a:avLst/>
            </a:prstGeom>
            <a:solidFill>
              <a:srgbClr val="9194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9" name="Freeform 14">
              <a:extLst>
                <a:ext uri="{FF2B5EF4-FFF2-40B4-BE49-F238E27FC236}">
                  <a16:creationId xmlns:a16="http://schemas.microsoft.com/office/drawing/2014/main" id="{23A6FA1D-004E-97A6-549A-5CED82359644}"/>
                </a:ext>
              </a:extLst>
            </p:cNvPr>
            <p:cNvSpPr>
              <a:spLocks/>
            </p:cNvSpPr>
            <p:nvPr/>
          </p:nvSpPr>
          <p:spPr bwMode="auto">
            <a:xfrm>
              <a:off x="22771100" y="1684338"/>
              <a:ext cx="830263" cy="627062"/>
            </a:xfrm>
            <a:custGeom>
              <a:avLst/>
              <a:gdLst>
                <a:gd name="T0" fmla="*/ 506 w 506"/>
                <a:gd name="T1" fmla="*/ 383 h 383"/>
                <a:gd name="T2" fmla="*/ 390 w 506"/>
                <a:gd name="T3" fmla="*/ 383 h 383"/>
                <a:gd name="T4" fmla="*/ 390 w 506"/>
                <a:gd name="T5" fmla="*/ 119 h 383"/>
                <a:gd name="T6" fmla="*/ 386 w 506"/>
                <a:gd name="T7" fmla="*/ 119 h 383"/>
                <a:gd name="T8" fmla="*/ 318 w 506"/>
                <a:gd name="T9" fmla="*/ 383 h 383"/>
                <a:gd name="T10" fmla="*/ 187 w 506"/>
                <a:gd name="T11" fmla="*/ 383 h 383"/>
                <a:gd name="T12" fmla="*/ 119 w 506"/>
                <a:gd name="T13" fmla="*/ 119 h 383"/>
                <a:gd name="T14" fmla="*/ 114 w 506"/>
                <a:gd name="T15" fmla="*/ 119 h 383"/>
                <a:gd name="T16" fmla="*/ 114 w 506"/>
                <a:gd name="T17" fmla="*/ 383 h 383"/>
                <a:gd name="T18" fmla="*/ 0 w 506"/>
                <a:gd name="T19" fmla="*/ 383 h 383"/>
                <a:gd name="T20" fmla="*/ 0 w 506"/>
                <a:gd name="T21" fmla="*/ 0 h 383"/>
                <a:gd name="T22" fmla="*/ 185 w 506"/>
                <a:gd name="T23" fmla="*/ 0 h 383"/>
                <a:gd name="T24" fmla="*/ 254 w 506"/>
                <a:gd name="T25" fmla="*/ 264 h 383"/>
                <a:gd name="T26" fmla="*/ 256 w 506"/>
                <a:gd name="T27" fmla="*/ 264 h 383"/>
                <a:gd name="T28" fmla="*/ 321 w 506"/>
                <a:gd name="T29" fmla="*/ 0 h 383"/>
                <a:gd name="T30" fmla="*/ 506 w 506"/>
                <a:gd name="T31" fmla="*/ 0 h 383"/>
                <a:gd name="T32" fmla="*/ 506 w 506"/>
                <a:gd name="T33" fmla="*/ 38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383">
                  <a:moveTo>
                    <a:pt x="506" y="383"/>
                  </a:moveTo>
                  <a:lnTo>
                    <a:pt x="390" y="383"/>
                  </a:lnTo>
                  <a:lnTo>
                    <a:pt x="390" y="119"/>
                  </a:lnTo>
                  <a:lnTo>
                    <a:pt x="386" y="119"/>
                  </a:lnTo>
                  <a:lnTo>
                    <a:pt x="318" y="383"/>
                  </a:lnTo>
                  <a:lnTo>
                    <a:pt x="187" y="383"/>
                  </a:lnTo>
                  <a:lnTo>
                    <a:pt x="119" y="119"/>
                  </a:lnTo>
                  <a:lnTo>
                    <a:pt x="114" y="119"/>
                  </a:lnTo>
                  <a:lnTo>
                    <a:pt x="114" y="383"/>
                  </a:lnTo>
                  <a:lnTo>
                    <a:pt x="0" y="383"/>
                  </a:lnTo>
                  <a:lnTo>
                    <a:pt x="0" y="0"/>
                  </a:lnTo>
                  <a:lnTo>
                    <a:pt x="185" y="0"/>
                  </a:lnTo>
                  <a:lnTo>
                    <a:pt x="254" y="264"/>
                  </a:lnTo>
                  <a:lnTo>
                    <a:pt x="256" y="264"/>
                  </a:lnTo>
                  <a:lnTo>
                    <a:pt x="321" y="0"/>
                  </a:lnTo>
                  <a:lnTo>
                    <a:pt x="506" y="0"/>
                  </a:lnTo>
                  <a:lnTo>
                    <a:pt x="506" y="383"/>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0" name="Freeform 15">
              <a:extLst>
                <a:ext uri="{FF2B5EF4-FFF2-40B4-BE49-F238E27FC236}">
                  <a16:creationId xmlns:a16="http://schemas.microsoft.com/office/drawing/2014/main" id="{917DAC62-085C-245E-2C97-4788C01C6888}"/>
                </a:ext>
              </a:extLst>
            </p:cNvPr>
            <p:cNvSpPr>
              <a:spLocks/>
            </p:cNvSpPr>
            <p:nvPr/>
          </p:nvSpPr>
          <p:spPr bwMode="auto">
            <a:xfrm>
              <a:off x="26582688" y="3867150"/>
              <a:ext cx="706438" cy="741362"/>
            </a:xfrm>
            <a:custGeom>
              <a:avLst/>
              <a:gdLst>
                <a:gd name="T0" fmla="*/ 0 w 430"/>
                <a:gd name="T1" fmla="*/ 452 h 452"/>
                <a:gd name="T2" fmla="*/ 350 w 430"/>
                <a:gd name="T3" fmla="*/ 354 h 452"/>
                <a:gd name="T4" fmla="*/ 430 w 430"/>
                <a:gd name="T5" fmla="*/ 0 h 452"/>
                <a:gd name="T6" fmla="*/ 0 w 430"/>
                <a:gd name="T7" fmla="*/ 0 h 452"/>
                <a:gd name="T8" fmla="*/ 0 w 430"/>
                <a:gd name="T9" fmla="*/ 452 h 452"/>
              </a:gdLst>
              <a:ahLst/>
              <a:cxnLst>
                <a:cxn ang="0">
                  <a:pos x="T0" y="T1"/>
                </a:cxn>
                <a:cxn ang="0">
                  <a:pos x="T2" y="T3"/>
                </a:cxn>
                <a:cxn ang="0">
                  <a:pos x="T4" y="T5"/>
                </a:cxn>
                <a:cxn ang="0">
                  <a:pos x="T6" y="T7"/>
                </a:cxn>
                <a:cxn ang="0">
                  <a:pos x="T8" y="T9"/>
                </a:cxn>
              </a:cxnLst>
              <a:rect l="0" t="0" r="r" b="b"/>
              <a:pathLst>
                <a:path w="430" h="452">
                  <a:moveTo>
                    <a:pt x="0" y="452"/>
                  </a:moveTo>
                  <a:lnTo>
                    <a:pt x="350" y="354"/>
                  </a:lnTo>
                  <a:lnTo>
                    <a:pt x="430" y="0"/>
                  </a:lnTo>
                  <a:lnTo>
                    <a:pt x="0" y="0"/>
                  </a:lnTo>
                  <a:lnTo>
                    <a:pt x="0" y="452"/>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1" name="Freeform 16">
              <a:extLst>
                <a:ext uri="{FF2B5EF4-FFF2-40B4-BE49-F238E27FC236}">
                  <a16:creationId xmlns:a16="http://schemas.microsoft.com/office/drawing/2014/main" id="{69B13378-A3B3-AD5C-FC8D-3EBEF57ED61E}"/>
                </a:ext>
              </a:extLst>
            </p:cNvPr>
            <p:cNvSpPr>
              <a:spLocks/>
            </p:cNvSpPr>
            <p:nvPr/>
          </p:nvSpPr>
          <p:spPr bwMode="auto">
            <a:xfrm>
              <a:off x="26582688" y="1762125"/>
              <a:ext cx="1098550" cy="1808162"/>
            </a:xfrm>
            <a:custGeom>
              <a:avLst/>
              <a:gdLst>
                <a:gd name="T0" fmla="*/ 0 w 669"/>
                <a:gd name="T1" fmla="*/ 0 h 1104"/>
                <a:gd name="T2" fmla="*/ 0 w 669"/>
                <a:gd name="T3" fmla="*/ 681 h 1104"/>
                <a:gd name="T4" fmla="*/ 232 w 669"/>
                <a:gd name="T5" fmla="*/ 681 h 1104"/>
                <a:gd name="T6" fmla="*/ 232 w 669"/>
                <a:gd name="T7" fmla="*/ 1104 h 1104"/>
                <a:gd name="T8" fmla="*/ 471 w 669"/>
                <a:gd name="T9" fmla="*/ 1104 h 1104"/>
                <a:gd name="T10" fmla="*/ 669 w 669"/>
                <a:gd name="T11" fmla="*/ 221 h 1104"/>
                <a:gd name="T12" fmla="*/ 0 w 669"/>
                <a:gd name="T13" fmla="*/ 0 h 1104"/>
              </a:gdLst>
              <a:ahLst/>
              <a:cxnLst>
                <a:cxn ang="0">
                  <a:pos x="T0" y="T1"/>
                </a:cxn>
                <a:cxn ang="0">
                  <a:pos x="T2" y="T3"/>
                </a:cxn>
                <a:cxn ang="0">
                  <a:pos x="T4" y="T5"/>
                </a:cxn>
                <a:cxn ang="0">
                  <a:pos x="T6" y="T7"/>
                </a:cxn>
                <a:cxn ang="0">
                  <a:pos x="T8" y="T9"/>
                </a:cxn>
                <a:cxn ang="0">
                  <a:pos x="T10" y="T11"/>
                </a:cxn>
                <a:cxn ang="0">
                  <a:pos x="T12" y="T13"/>
                </a:cxn>
              </a:cxnLst>
              <a:rect l="0" t="0" r="r" b="b"/>
              <a:pathLst>
                <a:path w="669" h="1104">
                  <a:moveTo>
                    <a:pt x="0" y="0"/>
                  </a:moveTo>
                  <a:lnTo>
                    <a:pt x="0" y="681"/>
                  </a:lnTo>
                  <a:lnTo>
                    <a:pt x="232" y="681"/>
                  </a:lnTo>
                  <a:lnTo>
                    <a:pt x="232" y="1104"/>
                  </a:lnTo>
                  <a:lnTo>
                    <a:pt x="471" y="1104"/>
                  </a:lnTo>
                  <a:lnTo>
                    <a:pt x="669" y="221"/>
                  </a:lnTo>
                  <a:lnTo>
                    <a:pt x="0" y="0"/>
                  </a:lnTo>
                  <a:close/>
                </a:path>
              </a:pathLst>
            </a:custGeom>
            <a:solidFill>
              <a:srgbClr val="9194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2" name="Freeform 17">
              <a:extLst>
                <a:ext uri="{FF2B5EF4-FFF2-40B4-BE49-F238E27FC236}">
                  <a16:creationId xmlns:a16="http://schemas.microsoft.com/office/drawing/2014/main" id="{461B23AF-BF95-BDC4-3E91-DD2ECA76499A}"/>
                </a:ext>
              </a:extLst>
            </p:cNvPr>
            <p:cNvSpPr>
              <a:spLocks noEditPoints="1"/>
            </p:cNvSpPr>
            <p:nvPr/>
          </p:nvSpPr>
          <p:spPr bwMode="auto">
            <a:xfrm>
              <a:off x="24409400" y="2189163"/>
              <a:ext cx="2173288" cy="2293937"/>
            </a:xfrm>
            <a:custGeom>
              <a:avLst/>
              <a:gdLst>
                <a:gd name="T0" fmla="*/ 95 w 1322"/>
                <a:gd name="T1" fmla="*/ 1024 h 1399"/>
                <a:gd name="T2" fmla="*/ 319 w 1322"/>
                <a:gd name="T3" fmla="*/ 420 h 1399"/>
                <a:gd name="T4" fmla="*/ 579 w 1322"/>
                <a:gd name="T5" fmla="*/ 420 h 1399"/>
                <a:gd name="T6" fmla="*/ 799 w 1322"/>
                <a:gd name="T7" fmla="*/ 1024 h 1399"/>
                <a:gd name="T8" fmla="*/ 556 w 1322"/>
                <a:gd name="T9" fmla="*/ 1024 h 1399"/>
                <a:gd name="T10" fmla="*/ 529 w 1322"/>
                <a:gd name="T11" fmla="*/ 933 h 1399"/>
                <a:gd name="T12" fmla="*/ 359 w 1322"/>
                <a:gd name="T13" fmla="*/ 933 h 1399"/>
                <a:gd name="T14" fmla="*/ 333 w 1322"/>
                <a:gd name="T15" fmla="*/ 1024 h 1399"/>
                <a:gd name="T16" fmla="*/ 95 w 1322"/>
                <a:gd name="T17" fmla="*/ 1024 h 1399"/>
                <a:gd name="T18" fmla="*/ 390 w 1322"/>
                <a:gd name="T19" fmla="*/ 790 h 1399"/>
                <a:gd name="T20" fmla="*/ 390 w 1322"/>
                <a:gd name="T21" fmla="*/ 790 h 1399"/>
                <a:gd name="T22" fmla="*/ 497 w 1322"/>
                <a:gd name="T23" fmla="*/ 790 h 1399"/>
                <a:gd name="T24" fmla="*/ 445 w 1322"/>
                <a:gd name="T25" fmla="*/ 592 h 1399"/>
                <a:gd name="T26" fmla="*/ 442 w 1322"/>
                <a:gd name="T27" fmla="*/ 592 h 1399"/>
                <a:gd name="T28" fmla="*/ 390 w 1322"/>
                <a:gd name="T29" fmla="*/ 790 h 1399"/>
                <a:gd name="T30" fmla="*/ 532 w 1322"/>
                <a:gd name="T31" fmla="*/ 1399 h 1399"/>
                <a:gd name="T32" fmla="*/ 532 w 1322"/>
                <a:gd name="T33" fmla="*/ 1399 h 1399"/>
                <a:gd name="T34" fmla="*/ 1322 w 1322"/>
                <a:gd name="T35" fmla="*/ 1283 h 1399"/>
                <a:gd name="T36" fmla="*/ 1322 w 1322"/>
                <a:gd name="T37" fmla="*/ 93 h 1399"/>
                <a:gd name="T38" fmla="*/ 857 w 1322"/>
                <a:gd name="T39" fmla="*/ 0 h 1399"/>
                <a:gd name="T40" fmla="*/ 439 w 1322"/>
                <a:gd name="T41" fmla="*/ 92 h 1399"/>
                <a:gd name="T42" fmla="*/ 0 w 1322"/>
                <a:gd name="T43" fmla="*/ 1279 h 1399"/>
                <a:gd name="T44" fmla="*/ 532 w 1322"/>
                <a:gd name="T45" fmla="*/ 1399 h 1399"/>
                <a:gd name="T46" fmla="*/ 833 w 1322"/>
                <a:gd name="T47" fmla="*/ 1024 h 1399"/>
                <a:gd name="T48" fmla="*/ 833 w 1322"/>
                <a:gd name="T49" fmla="*/ 1024 h 1399"/>
                <a:gd name="T50" fmla="*/ 833 w 1322"/>
                <a:gd name="T51" fmla="*/ 876 h 1399"/>
                <a:gd name="T52" fmla="*/ 915 w 1322"/>
                <a:gd name="T53" fmla="*/ 876 h 1399"/>
                <a:gd name="T54" fmla="*/ 915 w 1322"/>
                <a:gd name="T55" fmla="*/ 568 h 1399"/>
                <a:gd name="T56" fmla="*/ 833 w 1322"/>
                <a:gd name="T57" fmla="*/ 569 h 1399"/>
                <a:gd name="T58" fmla="*/ 833 w 1322"/>
                <a:gd name="T59" fmla="*/ 420 h 1399"/>
                <a:gd name="T60" fmla="*/ 1228 w 1322"/>
                <a:gd name="T61" fmla="*/ 420 h 1399"/>
                <a:gd name="T62" fmla="*/ 1228 w 1322"/>
                <a:gd name="T63" fmla="*/ 568 h 1399"/>
                <a:gd name="T64" fmla="*/ 1146 w 1322"/>
                <a:gd name="T65" fmla="*/ 568 h 1399"/>
                <a:gd name="T66" fmla="*/ 1146 w 1322"/>
                <a:gd name="T67" fmla="*/ 876 h 1399"/>
                <a:gd name="T68" fmla="*/ 1228 w 1322"/>
                <a:gd name="T69" fmla="*/ 876 h 1399"/>
                <a:gd name="T70" fmla="*/ 1228 w 1322"/>
                <a:gd name="T71" fmla="*/ 1024 h 1399"/>
                <a:gd name="T72" fmla="*/ 833 w 1322"/>
                <a:gd name="T73" fmla="*/ 1024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2" h="1399">
                  <a:moveTo>
                    <a:pt x="95" y="1024"/>
                  </a:moveTo>
                  <a:lnTo>
                    <a:pt x="319" y="420"/>
                  </a:lnTo>
                  <a:lnTo>
                    <a:pt x="579" y="420"/>
                  </a:lnTo>
                  <a:lnTo>
                    <a:pt x="799" y="1024"/>
                  </a:lnTo>
                  <a:lnTo>
                    <a:pt x="556" y="1024"/>
                  </a:lnTo>
                  <a:lnTo>
                    <a:pt x="529" y="933"/>
                  </a:lnTo>
                  <a:lnTo>
                    <a:pt x="359" y="933"/>
                  </a:lnTo>
                  <a:lnTo>
                    <a:pt x="333" y="1024"/>
                  </a:lnTo>
                  <a:lnTo>
                    <a:pt x="95" y="1024"/>
                  </a:lnTo>
                  <a:close/>
                  <a:moveTo>
                    <a:pt x="390" y="790"/>
                  </a:moveTo>
                  <a:lnTo>
                    <a:pt x="390" y="790"/>
                  </a:lnTo>
                  <a:lnTo>
                    <a:pt x="497" y="790"/>
                  </a:lnTo>
                  <a:lnTo>
                    <a:pt x="445" y="592"/>
                  </a:lnTo>
                  <a:lnTo>
                    <a:pt x="442" y="592"/>
                  </a:lnTo>
                  <a:lnTo>
                    <a:pt x="390" y="790"/>
                  </a:lnTo>
                  <a:close/>
                  <a:moveTo>
                    <a:pt x="532" y="1399"/>
                  </a:moveTo>
                  <a:lnTo>
                    <a:pt x="532" y="1399"/>
                  </a:lnTo>
                  <a:cubicBezTo>
                    <a:pt x="774" y="1399"/>
                    <a:pt x="1148" y="1350"/>
                    <a:pt x="1322" y="1283"/>
                  </a:cubicBezTo>
                  <a:lnTo>
                    <a:pt x="1322" y="93"/>
                  </a:lnTo>
                  <a:cubicBezTo>
                    <a:pt x="1262" y="49"/>
                    <a:pt x="1070" y="0"/>
                    <a:pt x="857" y="0"/>
                  </a:cubicBezTo>
                  <a:cubicBezTo>
                    <a:pt x="670" y="0"/>
                    <a:pt x="510" y="39"/>
                    <a:pt x="439" y="92"/>
                  </a:cubicBezTo>
                  <a:lnTo>
                    <a:pt x="0" y="1279"/>
                  </a:lnTo>
                  <a:cubicBezTo>
                    <a:pt x="64" y="1347"/>
                    <a:pt x="275" y="1399"/>
                    <a:pt x="532" y="1399"/>
                  </a:cubicBezTo>
                  <a:close/>
                  <a:moveTo>
                    <a:pt x="833" y="1024"/>
                  </a:moveTo>
                  <a:lnTo>
                    <a:pt x="833" y="1024"/>
                  </a:lnTo>
                  <a:lnTo>
                    <a:pt x="833" y="876"/>
                  </a:lnTo>
                  <a:lnTo>
                    <a:pt x="915" y="876"/>
                  </a:lnTo>
                  <a:lnTo>
                    <a:pt x="915" y="568"/>
                  </a:lnTo>
                  <a:lnTo>
                    <a:pt x="833" y="569"/>
                  </a:lnTo>
                  <a:lnTo>
                    <a:pt x="833" y="420"/>
                  </a:lnTo>
                  <a:lnTo>
                    <a:pt x="1228" y="420"/>
                  </a:lnTo>
                  <a:lnTo>
                    <a:pt x="1228" y="568"/>
                  </a:lnTo>
                  <a:lnTo>
                    <a:pt x="1146" y="568"/>
                  </a:lnTo>
                  <a:lnTo>
                    <a:pt x="1146" y="876"/>
                  </a:lnTo>
                  <a:lnTo>
                    <a:pt x="1228" y="876"/>
                  </a:lnTo>
                  <a:lnTo>
                    <a:pt x="1228" y="1024"/>
                  </a:lnTo>
                  <a:lnTo>
                    <a:pt x="833" y="1024"/>
                  </a:lnTo>
                  <a:close/>
                </a:path>
              </a:pathLst>
            </a:custGeom>
            <a:solidFill>
              <a:srgbClr val="E7B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sp>
          <p:nvSpPr>
            <p:cNvPr id="13" name="Freeform 18">
              <a:extLst>
                <a:ext uri="{FF2B5EF4-FFF2-40B4-BE49-F238E27FC236}">
                  <a16:creationId xmlns:a16="http://schemas.microsoft.com/office/drawing/2014/main" id="{49EFBC41-7857-0B20-41F8-718155160743}"/>
                </a:ext>
              </a:extLst>
            </p:cNvPr>
            <p:cNvSpPr>
              <a:spLocks noEditPoints="1"/>
            </p:cNvSpPr>
            <p:nvPr/>
          </p:nvSpPr>
          <p:spPr bwMode="auto">
            <a:xfrm>
              <a:off x="22650450" y="2473325"/>
              <a:ext cx="2378075" cy="1979612"/>
            </a:xfrm>
            <a:custGeom>
              <a:avLst/>
              <a:gdLst>
                <a:gd name="T0" fmla="*/ 865 w 1447"/>
                <a:gd name="T1" fmla="*/ 866 h 1208"/>
                <a:gd name="T2" fmla="*/ 647 w 1447"/>
                <a:gd name="T3" fmla="*/ 840 h 1208"/>
                <a:gd name="T4" fmla="*/ 647 w 1447"/>
                <a:gd name="T5" fmla="*/ 669 h 1208"/>
                <a:gd name="T6" fmla="*/ 830 w 1447"/>
                <a:gd name="T7" fmla="*/ 698 h 1208"/>
                <a:gd name="T8" fmla="*/ 911 w 1447"/>
                <a:gd name="T9" fmla="*/ 662 h 1208"/>
                <a:gd name="T10" fmla="*/ 830 w 1447"/>
                <a:gd name="T11" fmla="*/ 622 h 1208"/>
                <a:gd name="T12" fmla="*/ 644 w 1447"/>
                <a:gd name="T13" fmla="*/ 445 h 1208"/>
                <a:gd name="T14" fmla="*/ 925 w 1447"/>
                <a:gd name="T15" fmla="*/ 231 h 1208"/>
                <a:gd name="T16" fmla="*/ 1133 w 1447"/>
                <a:gd name="T17" fmla="*/ 258 h 1208"/>
                <a:gd name="T18" fmla="*/ 1133 w 1447"/>
                <a:gd name="T19" fmla="*/ 415 h 1208"/>
                <a:gd name="T20" fmla="*/ 954 w 1447"/>
                <a:gd name="T21" fmla="*/ 392 h 1208"/>
                <a:gd name="T22" fmla="*/ 888 w 1447"/>
                <a:gd name="T23" fmla="*/ 423 h 1208"/>
                <a:gd name="T24" fmla="*/ 987 w 1447"/>
                <a:gd name="T25" fmla="*/ 468 h 1208"/>
                <a:gd name="T26" fmla="*/ 1157 w 1447"/>
                <a:gd name="T27" fmla="*/ 640 h 1208"/>
                <a:gd name="T28" fmla="*/ 865 w 1447"/>
                <a:gd name="T29" fmla="*/ 866 h 1208"/>
                <a:gd name="T30" fmla="*/ 0 w 1447"/>
                <a:gd name="T31" fmla="*/ 0 h 1208"/>
                <a:gd name="T32" fmla="*/ 0 w 1447"/>
                <a:gd name="T33" fmla="*/ 0 h 1208"/>
                <a:gd name="T34" fmla="*/ 62 w 1447"/>
                <a:gd name="T35" fmla="*/ 437 h 1208"/>
                <a:gd name="T36" fmla="*/ 404 w 1447"/>
                <a:gd name="T37" fmla="*/ 231 h 1208"/>
                <a:gd name="T38" fmla="*/ 570 w 1447"/>
                <a:gd name="T39" fmla="*/ 252 h 1208"/>
                <a:gd name="T40" fmla="*/ 570 w 1447"/>
                <a:gd name="T41" fmla="*/ 427 h 1208"/>
                <a:gd name="T42" fmla="*/ 440 w 1447"/>
                <a:gd name="T43" fmla="*/ 412 h 1208"/>
                <a:gd name="T44" fmla="*/ 288 w 1447"/>
                <a:gd name="T45" fmla="*/ 546 h 1208"/>
                <a:gd name="T46" fmla="*/ 451 w 1447"/>
                <a:gd name="T47" fmla="*/ 687 h 1208"/>
                <a:gd name="T48" fmla="*/ 570 w 1447"/>
                <a:gd name="T49" fmla="*/ 672 h 1208"/>
                <a:gd name="T50" fmla="*/ 570 w 1447"/>
                <a:gd name="T51" fmla="*/ 843 h 1208"/>
                <a:gd name="T52" fmla="*/ 398 w 1447"/>
                <a:gd name="T53" fmla="*/ 866 h 1208"/>
                <a:gd name="T54" fmla="*/ 107 w 1447"/>
                <a:gd name="T55" fmla="*/ 754 h 1208"/>
                <a:gd name="T56" fmla="*/ 172 w 1447"/>
                <a:gd name="T57" fmla="*/ 1208 h 1208"/>
                <a:gd name="T58" fmla="*/ 1105 w 1447"/>
                <a:gd name="T59" fmla="*/ 1015 h 1208"/>
                <a:gd name="T60" fmla="*/ 1447 w 1447"/>
                <a:gd name="T61" fmla="*/ 96 h 1208"/>
                <a:gd name="T62" fmla="*/ 0 w 1447"/>
                <a:gd name="T63"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7" h="1208">
                  <a:moveTo>
                    <a:pt x="865" y="866"/>
                  </a:moveTo>
                  <a:cubicBezTo>
                    <a:pt x="781" y="866"/>
                    <a:pt x="682" y="852"/>
                    <a:pt x="647" y="840"/>
                  </a:cubicBezTo>
                  <a:lnTo>
                    <a:pt x="647" y="669"/>
                  </a:lnTo>
                  <a:cubicBezTo>
                    <a:pt x="693" y="687"/>
                    <a:pt x="762" y="698"/>
                    <a:pt x="830" y="698"/>
                  </a:cubicBezTo>
                  <a:cubicBezTo>
                    <a:pt x="888" y="698"/>
                    <a:pt x="911" y="691"/>
                    <a:pt x="911" y="662"/>
                  </a:cubicBezTo>
                  <a:cubicBezTo>
                    <a:pt x="911" y="638"/>
                    <a:pt x="892" y="633"/>
                    <a:pt x="830" y="622"/>
                  </a:cubicBezTo>
                  <a:cubicBezTo>
                    <a:pt x="743" y="608"/>
                    <a:pt x="644" y="585"/>
                    <a:pt x="644" y="445"/>
                  </a:cubicBezTo>
                  <a:cubicBezTo>
                    <a:pt x="644" y="313"/>
                    <a:pt x="732" y="231"/>
                    <a:pt x="925" y="231"/>
                  </a:cubicBezTo>
                  <a:cubicBezTo>
                    <a:pt x="1014" y="231"/>
                    <a:pt x="1102" y="248"/>
                    <a:pt x="1133" y="258"/>
                  </a:cubicBezTo>
                  <a:lnTo>
                    <a:pt x="1133" y="415"/>
                  </a:lnTo>
                  <a:cubicBezTo>
                    <a:pt x="1069" y="401"/>
                    <a:pt x="1012" y="392"/>
                    <a:pt x="954" y="392"/>
                  </a:cubicBezTo>
                  <a:cubicBezTo>
                    <a:pt x="925" y="392"/>
                    <a:pt x="888" y="395"/>
                    <a:pt x="888" y="423"/>
                  </a:cubicBezTo>
                  <a:cubicBezTo>
                    <a:pt x="888" y="447"/>
                    <a:pt x="910" y="452"/>
                    <a:pt x="987" y="468"/>
                  </a:cubicBezTo>
                  <a:cubicBezTo>
                    <a:pt x="1083" y="488"/>
                    <a:pt x="1157" y="519"/>
                    <a:pt x="1157" y="640"/>
                  </a:cubicBezTo>
                  <a:cubicBezTo>
                    <a:pt x="1157" y="746"/>
                    <a:pt x="1092" y="866"/>
                    <a:pt x="865" y="866"/>
                  </a:cubicBezTo>
                  <a:close/>
                  <a:moveTo>
                    <a:pt x="0" y="0"/>
                  </a:moveTo>
                  <a:lnTo>
                    <a:pt x="0" y="0"/>
                  </a:lnTo>
                  <a:lnTo>
                    <a:pt x="62" y="437"/>
                  </a:lnTo>
                  <a:cubicBezTo>
                    <a:pt x="98" y="315"/>
                    <a:pt x="203" y="231"/>
                    <a:pt x="404" y="231"/>
                  </a:cubicBezTo>
                  <a:cubicBezTo>
                    <a:pt x="469" y="231"/>
                    <a:pt x="537" y="243"/>
                    <a:pt x="570" y="252"/>
                  </a:cubicBezTo>
                  <a:lnTo>
                    <a:pt x="570" y="427"/>
                  </a:lnTo>
                  <a:cubicBezTo>
                    <a:pt x="549" y="420"/>
                    <a:pt x="491" y="412"/>
                    <a:pt x="440" y="412"/>
                  </a:cubicBezTo>
                  <a:cubicBezTo>
                    <a:pt x="353" y="412"/>
                    <a:pt x="288" y="443"/>
                    <a:pt x="288" y="546"/>
                  </a:cubicBezTo>
                  <a:cubicBezTo>
                    <a:pt x="288" y="661"/>
                    <a:pt x="371" y="687"/>
                    <a:pt x="451" y="687"/>
                  </a:cubicBezTo>
                  <a:cubicBezTo>
                    <a:pt x="494" y="687"/>
                    <a:pt x="519" y="684"/>
                    <a:pt x="570" y="672"/>
                  </a:cubicBezTo>
                  <a:lnTo>
                    <a:pt x="570" y="843"/>
                  </a:lnTo>
                  <a:cubicBezTo>
                    <a:pt x="512" y="860"/>
                    <a:pt x="468" y="866"/>
                    <a:pt x="398" y="866"/>
                  </a:cubicBezTo>
                  <a:cubicBezTo>
                    <a:pt x="252" y="866"/>
                    <a:pt x="160" y="823"/>
                    <a:pt x="107" y="754"/>
                  </a:cubicBezTo>
                  <a:lnTo>
                    <a:pt x="172" y="1208"/>
                  </a:lnTo>
                  <a:lnTo>
                    <a:pt x="1105" y="1015"/>
                  </a:lnTo>
                  <a:lnTo>
                    <a:pt x="1447" y="96"/>
                  </a:lnTo>
                  <a:lnTo>
                    <a:pt x="0" y="0"/>
                  </a:lnTo>
                  <a:close/>
                </a:path>
              </a:pathLst>
            </a:custGeom>
            <a:solidFill>
              <a:srgbClr val="BA54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280" tIns="40640" rIns="81280" bIns="40640" numCol="1" anchor="t" anchorCtr="0" compatLnSpc="1">
              <a:prstTxWarp prst="textNoShape">
                <a:avLst/>
              </a:prstTxWarp>
            </a:bodyPr>
            <a:lstStyle/>
            <a:p>
              <a:pPr defTabSz="2457440"/>
              <a:endParaRPr lang="es-AR" sz="6452">
                <a:solidFill>
                  <a:prstClr val="black"/>
                </a:solidFill>
                <a:latin typeface="Calibri" panose="020F0502020204030204"/>
              </a:endParaRPr>
            </a:p>
          </p:txBody>
        </p:sp>
      </p:grpSp>
      <p:sp>
        <p:nvSpPr>
          <p:cNvPr id="19" name="Vertical Scroll 18">
            <a:extLst>
              <a:ext uri="{FF2B5EF4-FFF2-40B4-BE49-F238E27FC236}">
                <a16:creationId xmlns:a16="http://schemas.microsoft.com/office/drawing/2014/main" id="{63C18770-6A35-76B9-61C1-183798847C7A}"/>
              </a:ext>
            </a:extLst>
          </p:cNvPr>
          <p:cNvSpPr/>
          <p:nvPr/>
        </p:nvSpPr>
        <p:spPr>
          <a:xfrm>
            <a:off x="2124303" y="4471155"/>
            <a:ext cx="8298180" cy="1555423"/>
          </a:xfrm>
          <a:prstGeom prst="verticalScroll">
            <a:avLst/>
          </a:prstGeom>
          <a:solidFill>
            <a:srgbClr val="00882A"/>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m3: ~1200X speedup with only ~10% estimation error in a 384-rack, 6144-host topology (vs. ns-3) </a:t>
            </a:r>
          </a:p>
        </p:txBody>
      </p:sp>
      <p:sp>
        <p:nvSpPr>
          <p:cNvPr id="5" name="Slide Number Placeholder 3">
            <a:extLst>
              <a:ext uri="{FF2B5EF4-FFF2-40B4-BE49-F238E27FC236}">
                <a16:creationId xmlns:a16="http://schemas.microsoft.com/office/drawing/2014/main" id="{048AEBD9-A7CD-D9D8-6999-40845FF8EF1C}"/>
              </a:ext>
            </a:extLst>
          </p:cNvPr>
          <p:cNvSpPr>
            <a:spLocks noGrp="1"/>
          </p:cNvSpPr>
          <p:nvPr>
            <p:ph type="sldNum" sz="quarter" idx="12"/>
          </p:nvPr>
        </p:nvSpPr>
        <p:spPr>
          <a:xfrm>
            <a:off x="8610600" y="6356350"/>
            <a:ext cx="2743200" cy="365125"/>
          </a:xfrm>
        </p:spPr>
        <p:txBody>
          <a:bodyPr/>
          <a:lstStyle/>
          <a:p>
            <a:fld id="{2E28429A-6A1C-1C4F-80FB-0115F81C6BA7}" type="slidenum">
              <a:rPr lang="en-US" smtClean="0"/>
              <a:t>9</a:t>
            </a:fld>
            <a:endParaRPr lang="en-US"/>
          </a:p>
        </p:txBody>
      </p:sp>
      <p:sp>
        <p:nvSpPr>
          <p:cNvPr id="14" name="TextBox 13">
            <a:extLst>
              <a:ext uri="{FF2B5EF4-FFF2-40B4-BE49-F238E27FC236}">
                <a16:creationId xmlns:a16="http://schemas.microsoft.com/office/drawing/2014/main" id="{F8B7E1F8-AFB7-9442-54B8-6C73455361E6}"/>
              </a:ext>
            </a:extLst>
          </p:cNvPr>
          <p:cNvSpPr txBox="1"/>
          <p:nvPr/>
        </p:nvSpPr>
        <p:spPr>
          <a:xfrm>
            <a:off x="2756640" y="6136502"/>
            <a:ext cx="8192603" cy="523220"/>
          </a:xfrm>
          <a:prstGeom prst="rect">
            <a:avLst/>
          </a:prstGeom>
          <a:solidFill>
            <a:schemeClr val="bg1"/>
          </a:solidFill>
          <a:ln w="28575">
            <a:noFill/>
          </a:ln>
        </p:spPr>
        <p:txBody>
          <a:bodyPr wrap="square">
            <a:spAutoFit/>
          </a:bodyPr>
          <a:lstStyle/>
          <a:p>
            <a:r>
              <a:rPr lang="en-US" sz="2800" dirty="0">
                <a:latin typeface="Gill Sans" panose="020B0502020104020203" pitchFamily="34" charset="-79"/>
                <a:cs typeface="Gill Sans" panose="020B0502020104020203" pitchFamily="34" charset="-79"/>
              </a:rPr>
              <a:t>From ~10 hours (ns-3) to less than 1 min (m3)</a:t>
            </a:r>
          </a:p>
        </p:txBody>
      </p:sp>
      <p:sp>
        <p:nvSpPr>
          <p:cNvPr id="18" name="TextBox 17">
            <a:extLst>
              <a:ext uri="{FF2B5EF4-FFF2-40B4-BE49-F238E27FC236}">
                <a16:creationId xmlns:a16="http://schemas.microsoft.com/office/drawing/2014/main" id="{D2720A57-38EA-EF26-339C-F5774850C1F8}"/>
              </a:ext>
            </a:extLst>
          </p:cNvPr>
          <p:cNvSpPr txBox="1"/>
          <p:nvPr/>
        </p:nvSpPr>
        <p:spPr>
          <a:xfrm>
            <a:off x="8043278" y="2681061"/>
            <a:ext cx="1955287" cy="954107"/>
          </a:xfrm>
          <a:prstGeom prst="rect">
            <a:avLst/>
          </a:prstGeom>
          <a:solidFill>
            <a:schemeClr val="accent5">
              <a:lumMod val="20000"/>
              <a:lumOff val="80000"/>
            </a:schemeClr>
          </a:solidFill>
          <a:ln w="28575">
            <a:solidFill>
              <a:schemeClr val="tx1"/>
            </a:solidFill>
          </a:ln>
        </p:spPr>
        <p:txBody>
          <a:bodyPr wrap="square">
            <a:spAutoFit/>
          </a:bodyPr>
          <a:lstStyle/>
          <a:p>
            <a:pPr algn="ctr"/>
            <a:r>
              <a:rPr lang="en-US" altLang="zh-CN" sz="2800" b="0" i="0" u="none" strike="noStrike" dirty="0">
                <a:effectLst/>
                <a:latin typeface="Gill Sans" panose="020B0502020104020203" pitchFamily="34" charset="-79"/>
                <a:cs typeface="Gill Sans" panose="020B0502020104020203" pitchFamily="34" charset="-79"/>
              </a:rPr>
              <a:t>FCT Slowdown</a:t>
            </a:r>
            <a:endParaRPr lang="en-US" sz="2800" dirty="0"/>
          </a:p>
        </p:txBody>
      </p:sp>
      <p:grpSp>
        <p:nvGrpSpPr>
          <p:cNvPr id="20" name="Group 19">
            <a:extLst>
              <a:ext uri="{FF2B5EF4-FFF2-40B4-BE49-F238E27FC236}">
                <a16:creationId xmlns:a16="http://schemas.microsoft.com/office/drawing/2014/main" id="{85E6ABE6-0C70-BE44-ECF8-21E7EE1BE64A}"/>
              </a:ext>
            </a:extLst>
          </p:cNvPr>
          <p:cNvGrpSpPr/>
          <p:nvPr/>
        </p:nvGrpSpPr>
        <p:grpSpPr>
          <a:xfrm>
            <a:off x="2380377" y="2489500"/>
            <a:ext cx="1584664" cy="648893"/>
            <a:chOff x="0" y="915695"/>
            <a:chExt cx="12192000" cy="4992418"/>
          </a:xfrm>
        </p:grpSpPr>
        <p:sp>
          <p:nvSpPr>
            <p:cNvPr id="21" name="Oval 20">
              <a:extLst>
                <a:ext uri="{FF2B5EF4-FFF2-40B4-BE49-F238E27FC236}">
                  <a16:creationId xmlns:a16="http://schemas.microsoft.com/office/drawing/2014/main" id="{9243179E-B13E-89FA-812D-669F2AE8DB99}"/>
                </a:ext>
              </a:extLst>
            </p:cNvPr>
            <p:cNvSpPr/>
            <p:nvPr/>
          </p:nvSpPr>
          <p:spPr>
            <a:xfrm>
              <a:off x="2787588" y="92392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Oval 21">
              <a:extLst>
                <a:ext uri="{FF2B5EF4-FFF2-40B4-BE49-F238E27FC236}">
                  <a16:creationId xmlns:a16="http://schemas.microsoft.com/office/drawing/2014/main" id="{15B7F275-F159-6D8C-9441-1202529D1BF4}"/>
                </a:ext>
              </a:extLst>
            </p:cNvPr>
            <p:cNvSpPr/>
            <p:nvPr/>
          </p:nvSpPr>
          <p:spPr>
            <a:xfrm>
              <a:off x="1199964"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22">
              <a:extLst>
                <a:ext uri="{FF2B5EF4-FFF2-40B4-BE49-F238E27FC236}">
                  <a16:creationId xmlns:a16="http://schemas.microsoft.com/office/drawing/2014/main" id="{B35298A0-112B-9649-601F-7BFFD41FF6FC}"/>
                </a:ext>
              </a:extLst>
            </p:cNvPr>
            <p:cNvSpPr/>
            <p:nvPr/>
          </p:nvSpPr>
          <p:spPr>
            <a:xfrm>
              <a:off x="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Oval 23">
              <a:extLst>
                <a:ext uri="{FF2B5EF4-FFF2-40B4-BE49-F238E27FC236}">
                  <a16:creationId xmlns:a16="http://schemas.microsoft.com/office/drawing/2014/main" id="{B3ACEA00-D7DD-5E98-2EDB-7B0CE497A8A0}"/>
                </a:ext>
              </a:extLst>
            </p:cNvPr>
            <p:cNvSpPr/>
            <p:nvPr/>
          </p:nvSpPr>
          <p:spPr>
            <a:xfrm>
              <a:off x="9173592" y="91569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a:extLst>
                <a:ext uri="{FF2B5EF4-FFF2-40B4-BE49-F238E27FC236}">
                  <a16:creationId xmlns:a16="http://schemas.microsoft.com/office/drawing/2014/main" id="{DC0B1F83-F829-2681-64BA-045BD4DFC4ED}"/>
                </a:ext>
              </a:extLst>
            </p:cNvPr>
            <p:cNvSpPr/>
            <p:nvPr/>
          </p:nvSpPr>
          <p:spPr>
            <a:xfrm>
              <a:off x="437817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25">
              <a:extLst>
                <a:ext uri="{FF2B5EF4-FFF2-40B4-BE49-F238E27FC236}">
                  <a16:creationId xmlns:a16="http://schemas.microsoft.com/office/drawing/2014/main" id="{425CCF52-52EC-920A-8DD1-0F18BDFB9F55}"/>
                </a:ext>
              </a:extLst>
            </p:cNvPr>
            <p:cNvSpPr/>
            <p:nvPr/>
          </p:nvSpPr>
          <p:spPr>
            <a:xfrm>
              <a:off x="7583011"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Oval 26">
              <a:extLst>
                <a:ext uri="{FF2B5EF4-FFF2-40B4-BE49-F238E27FC236}">
                  <a16:creationId xmlns:a16="http://schemas.microsoft.com/office/drawing/2014/main" id="{9F0DB188-CB47-BAC9-6B28-0A970047817A}"/>
                </a:ext>
              </a:extLst>
            </p:cNvPr>
            <p:cNvSpPr/>
            <p:nvPr/>
          </p:nvSpPr>
          <p:spPr>
            <a:xfrm>
              <a:off x="10761216" y="2514507"/>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Oval 27">
              <a:extLst>
                <a:ext uri="{FF2B5EF4-FFF2-40B4-BE49-F238E27FC236}">
                  <a16:creationId xmlns:a16="http://schemas.microsoft.com/office/drawing/2014/main" id="{2E4C4499-1AEB-88E8-C4E6-4B2EB531BAD7}"/>
                </a:ext>
              </a:extLst>
            </p:cNvPr>
            <p:cNvSpPr/>
            <p:nvPr/>
          </p:nvSpPr>
          <p:spPr>
            <a:xfrm>
              <a:off x="79741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DEA40369-9B9B-955B-9BC9-B796056076A8}"/>
                </a:ext>
              </a:extLst>
            </p:cNvPr>
            <p:cNvSpPr/>
            <p:nvPr/>
          </p:nvSpPr>
          <p:spPr>
            <a:xfrm>
              <a:off x="159482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val 29">
              <a:extLst>
                <a:ext uri="{FF2B5EF4-FFF2-40B4-BE49-F238E27FC236}">
                  <a16:creationId xmlns:a16="http://schemas.microsoft.com/office/drawing/2014/main" id="{6B702D3C-E91A-4A88-F052-69EEC0A1BC80}"/>
                </a:ext>
              </a:extLst>
            </p:cNvPr>
            <p:cNvSpPr/>
            <p:nvPr/>
          </p:nvSpPr>
          <p:spPr>
            <a:xfrm>
              <a:off x="1196118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Oval 30">
              <a:extLst>
                <a:ext uri="{FF2B5EF4-FFF2-40B4-BE49-F238E27FC236}">
                  <a16:creationId xmlns:a16="http://schemas.microsoft.com/office/drawing/2014/main" id="{F5F85652-4260-1EFF-5CF8-A8CC120D5FD1}"/>
                </a:ext>
              </a:extLst>
            </p:cNvPr>
            <p:cNvSpPr/>
            <p:nvPr/>
          </p:nvSpPr>
          <p:spPr>
            <a:xfrm>
              <a:off x="478447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a:extLst>
                <a:ext uri="{FF2B5EF4-FFF2-40B4-BE49-F238E27FC236}">
                  <a16:creationId xmlns:a16="http://schemas.microsoft.com/office/drawing/2014/main" id="{9D64386E-F6B6-A303-FB24-3A501B33DCEF}"/>
                </a:ext>
              </a:extLst>
            </p:cNvPr>
            <p:cNvSpPr/>
            <p:nvPr/>
          </p:nvSpPr>
          <p:spPr>
            <a:xfrm>
              <a:off x="8771532"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B55099FF-0FBC-C517-DFAD-3E4E9D08FBC5}"/>
                </a:ext>
              </a:extLst>
            </p:cNvPr>
            <p:cNvSpPr/>
            <p:nvPr/>
          </p:nvSpPr>
          <p:spPr>
            <a:xfrm>
              <a:off x="1116376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C395611B-89A8-363A-0150-5743F30BE115}"/>
                </a:ext>
              </a:extLst>
            </p:cNvPr>
            <p:cNvSpPr/>
            <p:nvPr/>
          </p:nvSpPr>
          <p:spPr>
            <a:xfrm>
              <a:off x="1036635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3DEF06E5-C5DB-54F5-CA03-AD7EEC89EFEE}"/>
                </a:ext>
              </a:extLst>
            </p:cNvPr>
            <p:cNvSpPr/>
            <p:nvPr/>
          </p:nvSpPr>
          <p:spPr>
            <a:xfrm>
              <a:off x="956894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3BBA68F4-6856-8FE3-9E2E-08A4049AB313}"/>
                </a:ext>
              </a:extLst>
            </p:cNvPr>
            <p:cNvSpPr/>
            <p:nvPr/>
          </p:nvSpPr>
          <p:spPr>
            <a:xfrm>
              <a:off x="5581884"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0976E867-3BCB-DC97-7194-392F96CFB4CD}"/>
                </a:ext>
              </a:extLst>
            </p:cNvPr>
            <p:cNvSpPr/>
            <p:nvPr/>
          </p:nvSpPr>
          <p:spPr>
            <a:xfrm>
              <a:off x="637929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Oval 37">
              <a:extLst>
                <a:ext uri="{FF2B5EF4-FFF2-40B4-BE49-F238E27FC236}">
                  <a16:creationId xmlns:a16="http://schemas.microsoft.com/office/drawing/2014/main" id="{263189E5-EA24-E3E4-6A59-2F017ACD858D}"/>
                </a:ext>
              </a:extLst>
            </p:cNvPr>
            <p:cNvSpPr/>
            <p:nvPr/>
          </p:nvSpPr>
          <p:spPr>
            <a:xfrm>
              <a:off x="717670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Oval 38">
              <a:extLst>
                <a:ext uri="{FF2B5EF4-FFF2-40B4-BE49-F238E27FC236}">
                  <a16:creationId xmlns:a16="http://schemas.microsoft.com/office/drawing/2014/main" id="{17AFF9A2-6351-EE7C-6910-A046C95B9AF6}"/>
                </a:ext>
              </a:extLst>
            </p:cNvPr>
            <p:cNvSpPr/>
            <p:nvPr/>
          </p:nvSpPr>
          <p:spPr>
            <a:xfrm>
              <a:off x="797412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Oval 39">
              <a:extLst>
                <a:ext uri="{FF2B5EF4-FFF2-40B4-BE49-F238E27FC236}">
                  <a16:creationId xmlns:a16="http://schemas.microsoft.com/office/drawing/2014/main" id="{5613630E-E46D-2FD9-FE8E-66BA2C35B79E}"/>
                </a:ext>
              </a:extLst>
            </p:cNvPr>
            <p:cNvSpPr/>
            <p:nvPr/>
          </p:nvSpPr>
          <p:spPr>
            <a:xfrm>
              <a:off x="3189648"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Oval 40">
              <a:extLst>
                <a:ext uri="{FF2B5EF4-FFF2-40B4-BE49-F238E27FC236}">
                  <a16:creationId xmlns:a16="http://schemas.microsoft.com/office/drawing/2014/main" id="{A8B20736-5BAE-68AF-904E-7B32B8F85E91}"/>
                </a:ext>
              </a:extLst>
            </p:cNvPr>
            <p:cNvSpPr/>
            <p:nvPr/>
          </p:nvSpPr>
          <p:spPr>
            <a:xfrm>
              <a:off x="3987060"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Oval 41">
              <a:extLst>
                <a:ext uri="{FF2B5EF4-FFF2-40B4-BE49-F238E27FC236}">
                  <a16:creationId xmlns:a16="http://schemas.microsoft.com/office/drawing/2014/main" id="{667B1672-F700-2DE8-CD4C-44346F44D8AB}"/>
                </a:ext>
              </a:extLst>
            </p:cNvPr>
            <p:cNvSpPr/>
            <p:nvPr/>
          </p:nvSpPr>
          <p:spPr>
            <a:xfrm>
              <a:off x="2392236" y="5695049"/>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Oval 42">
              <a:extLst>
                <a:ext uri="{FF2B5EF4-FFF2-40B4-BE49-F238E27FC236}">
                  <a16:creationId xmlns:a16="http://schemas.microsoft.com/office/drawing/2014/main" id="{D9D05D2E-DF1F-7CBA-E4FA-ED769883845A}"/>
                </a:ext>
              </a:extLst>
            </p:cNvPr>
            <p:cNvSpPr/>
            <p:nvPr/>
          </p:nvSpPr>
          <p:spPr>
            <a:xfrm>
              <a:off x="10761216"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Oval 43">
              <a:extLst>
                <a:ext uri="{FF2B5EF4-FFF2-40B4-BE49-F238E27FC236}">
                  <a16:creationId xmlns:a16="http://schemas.microsoft.com/office/drawing/2014/main" id="{4E7A3B77-C0B6-B0C1-10D1-00FAB8CE5843}"/>
                </a:ext>
              </a:extLst>
            </p:cNvPr>
            <p:cNvSpPr/>
            <p:nvPr/>
          </p:nvSpPr>
          <p:spPr>
            <a:xfrm>
              <a:off x="7583011" y="410729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Oval 44">
              <a:extLst>
                <a:ext uri="{FF2B5EF4-FFF2-40B4-BE49-F238E27FC236}">
                  <a16:creationId xmlns:a16="http://schemas.microsoft.com/office/drawing/2014/main" id="{CEEBC4FC-B318-01A8-42C2-039901AFFE59}"/>
                </a:ext>
              </a:extLst>
            </p:cNvPr>
            <p:cNvSpPr/>
            <p:nvPr/>
          </p:nvSpPr>
          <p:spPr>
            <a:xfrm>
              <a:off x="4378170" y="4116965"/>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Oval 45">
              <a:extLst>
                <a:ext uri="{FF2B5EF4-FFF2-40B4-BE49-F238E27FC236}">
                  <a16:creationId xmlns:a16="http://schemas.microsoft.com/office/drawing/2014/main" id="{E2455242-7E45-5A67-62F6-2261C8A4711E}"/>
                </a:ext>
              </a:extLst>
            </p:cNvPr>
            <p:cNvSpPr/>
            <p:nvPr/>
          </p:nvSpPr>
          <p:spPr>
            <a:xfrm>
              <a:off x="1173329" y="4105354"/>
              <a:ext cx="230820" cy="213064"/>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7" name="Straight Connector 46">
              <a:extLst>
                <a:ext uri="{FF2B5EF4-FFF2-40B4-BE49-F238E27FC236}">
                  <a16:creationId xmlns:a16="http://schemas.microsoft.com/office/drawing/2014/main" id="{46AC23DE-9B63-05B3-F8CA-28817B462055}"/>
                </a:ext>
              </a:extLst>
            </p:cNvPr>
            <p:cNvCxnSpPr>
              <a:endCxn id="46" idx="0"/>
            </p:cNvCxnSpPr>
            <p:nvPr/>
          </p:nvCxnSpPr>
          <p:spPr>
            <a:xfrm flipH="1">
              <a:off x="1288739" y="2741035"/>
              <a:ext cx="3204841"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A1E552-A62F-DE71-62DE-7BA42A64356E}"/>
                </a:ext>
              </a:extLst>
            </p:cNvPr>
            <p:cNvCxnSpPr>
              <a:cxnSpLocks/>
              <a:stCxn id="45" idx="0"/>
              <a:endCxn id="22" idx="4"/>
            </p:cNvCxnSpPr>
            <p:nvPr/>
          </p:nvCxnSpPr>
          <p:spPr>
            <a:xfrm flipH="1" flipV="1">
              <a:off x="1315374" y="272757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CE5A63-8800-8E0F-8A12-3A8E9AFFF3B9}"/>
                </a:ext>
              </a:extLst>
            </p:cNvPr>
            <p:cNvCxnSpPr>
              <a:cxnSpLocks/>
              <a:stCxn id="25" idx="4"/>
            </p:cNvCxnSpPr>
            <p:nvPr/>
          </p:nvCxnSpPr>
          <p:spPr>
            <a:xfrm flipH="1">
              <a:off x="4493580" y="272757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FCA4D-3B78-E740-8CD1-F89E9DE8C495}"/>
                </a:ext>
              </a:extLst>
            </p:cNvPr>
            <p:cNvCxnSpPr>
              <a:cxnSpLocks/>
              <a:stCxn id="22" idx="4"/>
              <a:endCxn id="46" idx="0"/>
            </p:cNvCxnSpPr>
            <p:nvPr/>
          </p:nvCxnSpPr>
          <p:spPr>
            <a:xfrm flipH="1">
              <a:off x="1288739" y="272757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977EB5-74F2-603C-D63F-84C95457A0FD}"/>
                </a:ext>
              </a:extLst>
            </p:cNvPr>
            <p:cNvCxnSpPr>
              <a:cxnSpLocks/>
            </p:cNvCxnSpPr>
            <p:nvPr/>
          </p:nvCxnSpPr>
          <p:spPr>
            <a:xfrm flipH="1">
              <a:off x="7698419" y="2732805"/>
              <a:ext cx="3178206" cy="1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3A8665-456B-3CFF-131F-BCBB54C3FF3D}"/>
                </a:ext>
              </a:extLst>
            </p:cNvPr>
            <p:cNvCxnSpPr>
              <a:cxnSpLocks/>
            </p:cNvCxnSpPr>
            <p:nvPr/>
          </p:nvCxnSpPr>
          <p:spPr>
            <a:xfrm flipH="1" flipV="1">
              <a:off x="7698419" y="2719341"/>
              <a:ext cx="3178206" cy="138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28DCB7-4FD0-9DD5-5D8D-2020D13AAA33}"/>
                </a:ext>
              </a:extLst>
            </p:cNvPr>
            <p:cNvCxnSpPr>
              <a:cxnSpLocks/>
            </p:cNvCxnSpPr>
            <p:nvPr/>
          </p:nvCxnSpPr>
          <p:spPr>
            <a:xfrm flipH="1">
              <a:off x="10876625" y="2719341"/>
              <a:ext cx="1"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8F2884D-A723-5922-0CE9-CA410A130C40}"/>
                </a:ext>
              </a:extLst>
            </p:cNvPr>
            <p:cNvCxnSpPr>
              <a:cxnSpLocks/>
            </p:cNvCxnSpPr>
            <p:nvPr/>
          </p:nvCxnSpPr>
          <p:spPr>
            <a:xfrm flipH="1">
              <a:off x="7671784" y="2719341"/>
              <a:ext cx="26635" cy="13777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9938939-58F0-545D-47AE-77FA79AC960E}"/>
                </a:ext>
              </a:extLst>
            </p:cNvPr>
            <p:cNvCxnSpPr>
              <a:cxnSpLocks/>
              <a:stCxn id="46" idx="4"/>
              <a:endCxn id="23" idx="7"/>
            </p:cNvCxnSpPr>
            <p:nvPr/>
          </p:nvCxnSpPr>
          <p:spPr>
            <a:xfrm flipH="1">
              <a:off x="197017" y="431841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9692A2-DC61-A37B-6ED3-AECA2B733EA7}"/>
                </a:ext>
              </a:extLst>
            </p:cNvPr>
            <p:cNvCxnSpPr>
              <a:cxnSpLocks/>
              <a:stCxn id="46" idx="4"/>
              <a:endCxn id="28" idx="0"/>
            </p:cNvCxnSpPr>
            <p:nvPr/>
          </p:nvCxnSpPr>
          <p:spPr>
            <a:xfrm flipH="1">
              <a:off x="912822" y="431841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368D4D1-0640-8CEE-0514-90C6619154A6}"/>
                </a:ext>
              </a:extLst>
            </p:cNvPr>
            <p:cNvCxnSpPr>
              <a:cxnSpLocks/>
              <a:stCxn id="46" idx="4"/>
              <a:endCxn id="29" idx="0"/>
            </p:cNvCxnSpPr>
            <p:nvPr/>
          </p:nvCxnSpPr>
          <p:spPr>
            <a:xfrm>
              <a:off x="1288739" y="431841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D1BD6D-E454-3796-F70A-5C1AF9E5B563}"/>
                </a:ext>
              </a:extLst>
            </p:cNvPr>
            <p:cNvCxnSpPr>
              <a:cxnSpLocks/>
              <a:stCxn id="46" idx="4"/>
              <a:endCxn id="42" idx="1"/>
            </p:cNvCxnSpPr>
            <p:nvPr/>
          </p:nvCxnSpPr>
          <p:spPr>
            <a:xfrm>
              <a:off x="1288739" y="431841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1652178-14FE-8FE4-91A9-4D36360B915F}"/>
                </a:ext>
              </a:extLst>
            </p:cNvPr>
            <p:cNvCxnSpPr>
              <a:cxnSpLocks/>
            </p:cNvCxnSpPr>
            <p:nvPr/>
          </p:nvCxnSpPr>
          <p:spPr>
            <a:xfrm flipH="1">
              <a:off x="3393240" y="432880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88CCA1-444A-CB54-E4D5-3CAB6D2B2E8F}"/>
                </a:ext>
              </a:extLst>
            </p:cNvPr>
            <p:cNvCxnSpPr>
              <a:cxnSpLocks/>
            </p:cNvCxnSpPr>
            <p:nvPr/>
          </p:nvCxnSpPr>
          <p:spPr>
            <a:xfrm flipH="1">
              <a:off x="4109045" y="432880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443AA9F-AB49-25FE-B1AB-08F6E0DDC4DE}"/>
                </a:ext>
              </a:extLst>
            </p:cNvPr>
            <p:cNvCxnSpPr>
              <a:cxnSpLocks/>
            </p:cNvCxnSpPr>
            <p:nvPr/>
          </p:nvCxnSpPr>
          <p:spPr>
            <a:xfrm>
              <a:off x="4484962" y="432880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F95EC11-7BDD-9A2B-5A69-D7EC0F3FCF26}"/>
                </a:ext>
              </a:extLst>
            </p:cNvPr>
            <p:cNvCxnSpPr>
              <a:cxnSpLocks/>
            </p:cNvCxnSpPr>
            <p:nvPr/>
          </p:nvCxnSpPr>
          <p:spPr>
            <a:xfrm>
              <a:off x="4484962" y="432880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A6F06B-5E6D-492E-BEA3-A1B0378CF6E6}"/>
                </a:ext>
              </a:extLst>
            </p:cNvPr>
            <p:cNvCxnSpPr>
              <a:cxnSpLocks/>
            </p:cNvCxnSpPr>
            <p:nvPr/>
          </p:nvCxnSpPr>
          <p:spPr>
            <a:xfrm flipH="1">
              <a:off x="6580062" y="4320358"/>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4FF6AC-183A-EFD6-444A-F35EF1C8AC87}"/>
                </a:ext>
              </a:extLst>
            </p:cNvPr>
            <p:cNvCxnSpPr>
              <a:cxnSpLocks/>
            </p:cNvCxnSpPr>
            <p:nvPr/>
          </p:nvCxnSpPr>
          <p:spPr>
            <a:xfrm flipH="1">
              <a:off x="7295867" y="4320358"/>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9E5AD7-1B35-3C3D-E4AA-E8194D236FF4}"/>
                </a:ext>
              </a:extLst>
            </p:cNvPr>
            <p:cNvCxnSpPr>
              <a:cxnSpLocks/>
            </p:cNvCxnSpPr>
            <p:nvPr/>
          </p:nvCxnSpPr>
          <p:spPr>
            <a:xfrm>
              <a:off x="7671784" y="4320358"/>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0230BD6-90CB-76DB-7153-DD2F490823ED}"/>
                </a:ext>
              </a:extLst>
            </p:cNvPr>
            <p:cNvCxnSpPr>
              <a:cxnSpLocks/>
            </p:cNvCxnSpPr>
            <p:nvPr/>
          </p:nvCxnSpPr>
          <p:spPr>
            <a:xfrm>
              <a:off x="7671784" y="4320358"/>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2D065D-A5C1-1AE9-47F0-B9FE64BF0ABF}"/>
                </a:ext>
              </a:extLst>
            </p:cNvPr>
            <p:cNvCxnSpPr>
              <a:cxnSpLocks/>
            </p:cNvCxnSpPr>
            <p:nvPr/>
          </p:nvCxnSpPr>
          <p:spPr>
            <a:xfrm flipH="1">
              <a:off x="9775020" y="4313569"/>
              <a:ext cx="1091722"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972025B-84B2-47AC-B4F2-4EA341C00A63}"/>
                </a:ext>
              </a:extLst>
            </p:cNvPr>
            <p:cNvCxnSpPr>
              <a:cxnSpLocks/>
            </p:cNvCxnSpPr>
            <p:nvPr/>
          </p:nvCxnSpPr>
          <p:spPr>
            <a:xfrm flipH="1">
              <a:off x="10490825" y="4313569"/>
              <a:ext cx="375917"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669B23A-3857-AD78-6AC2-57B9BBD1ACF7}"/>
                </a:ext>
              </a:extLst>
            </p:cNvPr>
            <p:cNvCxnSpPr>
              <a:cxnSpLocks/>
            </p:cNvCxnSpPr>
            <p:nvPr/>
          </p:nvCxnSpPr>
          <p:spPr>
            <a:xfrm>
              <a:off x="10866742" y="4313569"/>
              <a:ext cx="421495" cy="1376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90C070F-BCEB-95C5-604F-F912A8CDD1F6}"/>
                </a:ext>
              </a:extLst>
            </p:cNvPr>
            <p:cNvCxnSpPr>
              <a:cxnSpLocks/>
            </p:cNvCxnSpPr>
            <p:nvPr/>
          </p:nvCxnSpPr>
          <p:spPr>
            <a:xfrm>
              <a:off x="10866742" y="4313569"/>
              <a:ext cx="1137300" cy="1407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2C1224-2339-53AD-8528-BE5B7886A0D9}"/>
                </a:ext>
              </a:extLst>
            </p:cNvPr>
            <p:cNvCxnSpPr>
              <a:cxnSpLocks/>
              <a:stCxn id="21" idx="4"/>
              <a:endCxn id="22" idx="0"/>
            </p:cNvCxnSpPr>
            <p:nvPr/>
          </p:nvCxnSpPr>
          <p:spPr>
            <a:xfrm flipH="1">
              <a:off x="1315374" y="1136989"/>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F2B2C5D-5433-F46B-AB21-6E1327C46173}"/>
                </a:ext>
              </a:extLst>
            </p:cNvPr>
            <p:cNvCxnSpPr>
              <a:cxnSpLocks/>
              <a:stCxn id="25" idx="0"/>
              <a:endCxn id="21" idx="4"/>
            </p:cNvCxnSpPr>
            <p:nvPr/>
          </p:nvCxnSpPr>
          <p:spPr>
            <a:xfrm flipH="1" flipV="1">
              <a:off x="2902998" y="1136989"/>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A2A781D-5B40-A74F-6870-12D020F3D291}"/>
                </a:ext>
              </a:extLst>
            </p:cNvPr>
            <p:cNvCxnSpPr>
              <a:cxnSpLocks/>
              <a:stCxn id="26" idx="0"/>
              <a:endCxn id="21" idx="4"/>
            </p:cNvCxnSpPr>
            <p:nvPr/>
          </p:nvCxnSpPr>
          <p:spPr>
            <a:xfrm flipH="1" flipV="1">
              <a:off x="2902998" y="1136989"/>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45C62A-11DC-B983-406F-942BE9723622}"/>
                </a:ext>
              </a:extLst>
            </p:cNvPr>
            <p:cNvCxnSpPr>
              <a:cxnSpLocks/>
              <a:stCxn id="27" idx="0"/>
              <a:endCxn id="21" idx="4"/>
            </p:cNvCxnSpPr>
            <p:nvPr/>
          </p:nvCxnSpPr>
          <p:spPr>
            <a:xfrm flipH="1" flipV="1">
              <a:off x="2902998" y="1136989"/>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B3C2429-BA9C-B95C-635A-E1689C242B60}"/>
                </a:ext>
              </a:extLst>
            </p:cNvPr>
            <p:cNvCxnSpPr>
              <a:cxnSpLocks/>
            </p:cNvCxnSpPr>
            <p:nvPr/>
          </p:nvCxnSpPr>
          <p:spPr>
            <a:xfrm>
              <a:off x="9300576" y="1148600"/>
              <a:ext cx="1587624"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849AF-3AA9-0B29-3EB9-8170ABE15D15}"/>
                </a:ext>
              </a:extLst>
            </p:cNvPr>
            <p:cNvCxnSpPr>
              <a:cxnSpLocks/>
            </p:cNvCxnSpPr>
            <p:nvPr/>
          </p:nvCxnSpPr>
          <p:spPr>
            <a:xfrm flipV="1">
              <a:off x="7709993" y="1148600"/>
              <a:ext cx="159058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87E7423-F9A2-99F4-1DE4-C33F184AA05C}"/>
                </a:ext>
              </a:extLst>
            </p:cNvPr>
            <p:cNvCxnSpPr>
              <a:cxnSpLocks/>
            </p:cNvCxnSpPr>
            <p:nvPr/>
          </p:nvCxnSpPr>
          <p:spPr>
            <a:xfrm flipV="1">
              <a:off x="4505153" y="1148600"/>
              <a:ext cx="4795423"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A7CA4EF-6D0B-28D4-29F0-E2DD9F836F10}"/>
                </a:ext>
              </a:extLst>
            </p:cNvPr>
            <p:cNvCxnSpPr>
              <a:cxnSpLocks/>
            </p:cNvCxnSpPr>
            <p:nvPr/>
          </p:nvCxnSpPr>
          <p:spPr>
            <a:xfrm flipV="1">
              <a:off x="1326948" y="1148600"/>
              <a:ext cx="7973628" cy="1377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a:extLst>
              <a:ext uri="{FF2B5EF4-FFF2-40B4-BE49-F238E27FC236}">
                <a16:creationId xmlns:a16="http://schemas.microsoft.com/office/drawing/2014/main" id="{7CAD0363-373B-409E-0F4B-754B066E2644}"/>
              </a:ext>
            </a:extLst>
          </p:cNvPr>
          <p:cNvCxnSpPr>
            <a:cxnSpLocks/>
          </p:cNvCxnSpPr>
          <p:nvPr/>
        </p:nvCxnSpPr>
        <p:spPr>
          <a:xfrm>
            <a:off x="4095283" y="2850307"/>
            <a:ext cx="1312176" cy="204976"/>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2921898A-F544-1D9D-3D62-7D94833B7C8F}"/>
              </a:ext>
            </a:extLst>
          </p:cNvPr>
          <p:cNvCxnSpPr>
            <a:cxnSpLocks/>
          </p:cNvCxnSpPr>
          <p:nvPr/>
        </p:nvCxnSpPr>
        <p:spPr>
          <a:xfrm flipV="1">
            <a:off x="4017439" y="3321110"/>
            <a:ext cx="1390020" cy="272045"/>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4645ACD3-B077-24D8-6875-A5542601AA82}"/>
              </a:ext>
            </a:extLst>
          </p:cNvPr>
          <p:cNvCxnSpPr>
            <a:cxnSpLocks/>
            <a:stCxn id="82" idx="3"/>
            <a:endCxn id="18" idx="1"/>
          </p:cNvCxnSpPr>
          <p:nvPr/>
        </p:nvCxnSpPr>
        <p:spPr>
          <a:xfrm flipV="1">
            <a:off x="7005395" y="3158115"/>
            <a:ext cx="1037883" cy="11937"/>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grpSp>
        <p:nvGrpSpPr>
          <p:cNvPr id="95" name="Group 94">
            <a:extLst>
              <a:ext uri="{FF2B5EF4-FFF2-40B4-BE49-F238E27FC236}">
                <a16:creationId xmlns:a16="http://schemas.microsoft.com/office/drawing/2014/main" id="{B42E3820-D6A8-1914-9001-110F56955EC3}"/>
              </a:ext>
            </a:extLst>
          </p:cNvPr>
          <p:cNvGrpSpPr/>
          <p:nvPr/>
        </p:nvGrpSpPr>
        <p:grpSpPr>
          <a:xfrm>
            <a:off x="2420837" y="3405999"/>
            <a:ext cx="1500687" cy="602432"/>
            <a:chOff x="577812" y="3199635"/>
            <a:chExt cx="2865698" cy="1150399"/>
          </a:xfrm>
        </p:grpSpPr>
        <p:sp>
          <p:nvSpPr>
            <p:cNvPr id="96" name="Freeform 95">
              <a:extLst>
                <a:ext uri="{FF2B5EF4-FFF2-40B4-BE49-F238E27FC236}">
                  <a16:creationId xmlns:a16="http://schemas.microsoft.com/office/drawing/2014/main" id="{1C2EE1A6-2D6D-070D-D622-4372B72826F0}"/>
                </a:ext>
              </a:extLst>
            </p:cNvPr>
            <p:cNvSpPr/>
            <p:nvPr/>
          </p:nvSpPr>
          <p:spPr>
            <a:xfrm>
              <a:off x="577812" y="3611431"/>
              <a:ext cx="1370379" cy="738603"/>
            </a:xfrm>
            <a:custGeom>
              <a:avLst/>
              <a:gdLst>
                <a:gd name="connsiteX0" fmla="*/ 0 w 5537916"/>
                <a:gd name="connsiteY0" fmla="*/ 2975556 h 2975556"/>
                <a:gd name="connsiteX1" fmla="*/ 1197735 w 5537916"/>
                <a:gd name="connsiteY1" fmla="*/ 1507364 h 2975556"/>
                <a:gd name="connsiteX2" fmla="*/ 4327302 w 5537916"/>
                <a:gd name="connsiteY2" fmla="*/ 536 h 2975556"/>
                <a:gd name="connsiteX3" fmla="*/ 4430333 w 5537916"/>
                <a:gd name="connsiteY3" fmla="*/ 1352818 h 2975556"/>
                <a:gd name="connsiteX4" fmla="*/ 5537916 w 5537916"/>
                <a:gd name="connsiteY4" fmla="*/ 2821009 h 297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916" h="2975556">
                  <a:moveTo>
                    <a:pt x="0" y="2975556"/>
                  </a:moveTo>
                  <a:cubicBezTo>
                    <a:pt x="238259" y="2489378"/>
                    <a:pt x="476518" y="2003201"/>
                    <a:pt x="1197735" y="1507364"/>
                  </a:cubicBezTo>
                  <a:cubicBezTo>
                    <a:pt x="1918952" y="1011527"/>
                    <a:pt x="3788536" y="26294"/>
                    <a:pt x="4327302" y="536"/>
                  </a:cubicBezTo>
                  <a:cubicBezTo>
                    <a:pt x="4866068" y="-25222"/>
                    <a:pt x="4228564" y="882739"/>
                    <a:pt x="4430333" y="1352818"/>
                  </a:cubicBezTo>
                  <a:cubicBezTo>
                    <a:pt x="4632102" y="1822897"/>
                    <a:pt x="5085009" y="2321953"/>
                    <a:pt x="5537916" y="2821009"/>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97" name="Freeform 96">
              <a:extLst>
                <a:ext uri="{FF2B5EF4-FFF2-40B4-BE49-F238E27FC236}">
                  <a16:creationId xmlns:a16="http://schemas.microsoft.com/office/drawing/2014/main" id="{7A70257F-64AC-1468-1C54-1C4BAD4CC4C3}"/>
                </a:ext>
              </a:extLst>
            </p:cNvPr>
            <p:cNvSpPr/>
            <p:nvPr/>
          </p:nvSpPr>
          <p:spPr>
            <a:xfrm>
              <a:off x="789717" y="3199635"/>
              <a:ext cx="2146034" cy="1150399"/>
            </a:xfrm>
            <a:custGeom>
              <a:avLst/>
              <a:gdLst>
                <a:gd name="connsiteX0" fmla="*/ 650002 w 8438131"/>
                <a:gd name="connsiteY0" fmla="*/ 4417454 h 4430332"/>
                <a:gd name="connsiteX1" fmla="*/ 186362 w 8438131"/>
                <a:gd name="connsiteY1" fmla="*/ 2871989 h 4430332"/>
                <a:gd name="connsiteX2" fmla="*/ 3367444 w 8438131"/>
                <a:gd name="connsiteY2" fmla="*/ 1262130 h 4430332"/>
                <a:gd name="connsiteX3" fmla="*/ 8312931 w 8438131"/>
                <a:gd name="connsiteY3" fmla="*/ 0 h 4430332"/>
                <a:gd name="connsiteX4" fmla="*/ 6960649 w 8438131"/>
                <a:gd name="connsiteY4" fmla="*/ 1262130 h 4430332"/>
                <a:gd name="connsiteX5" fmla="*/ 6999286 w 8438131"/>
                <a:gd name="connsiteY5" fmla="*/ 2897747 h 4430332"/>
                <a:gd name="connsiteX6" fmla="*/ 7359894 w 8438131"/>
                <a:gd name="connsiteY6"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8131" h="4430332">
                  <a:moveTo>
                    <a:pt x="650002" y="4417454"/>
                  </a:moveTo>
                  <a:cubicBezTo>
                    <a:pt x="191728" y="3907665"/>
                    <a:pt x="-266545" y="3397876"/>
                    <a:pt x="186362" y="2871989"/>
                  </a:cubicBezTo>
                  <a:cubicBezTo>
                    <a:pt x="639269" y="2346102"/>
                    <a:pt x="2013016" y="1740795"/>
                    <a:pt x="3367444" y="1262130"/>
                  </a:cubicBezTo>
                  <a:cubicBezTo>
                    <a:pt x="4721872" y="783465"/>
                    <a:pt x="7714064" y="0"/>
                    <a:pt x="8312931" y="0"/>
                  </a:cubicBezTo>
                  <a:cubicBezTo>
                    <a:pt x="8911798" y="0"/>
                    <a:pt x="7179590" y="779172"/>
                    <a:pt x="6960649" y="1262130"/>
                  </a:cubicBezTo>
                  <a:cubicBezTo>
                    <a:pt x="6741708" y="1745088"/>
                    <a:pt x="6932745" y="2369713"/>
                    <a:pt x="6999286" y="2897747"/>
                  </a:cubicBezTo>
                  <a:cubicBezTo>
                    <a:pt x="7065827" y="3425781"/>
                    <a:pt x="7316964" y="4166315"/>
                    <a:pt x="7359894" y="443033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endParaRPr>
            </a:p>
          </p:txBody>
        </p:sp>
        <p:sp>
          <p:nvSpPr>
            <p:cNvPr id="98" name="Freeform 97">
              <a:extLst>
                <a:ext uri="{FF2B5EF4-FFF2-40B4-BE49-F238E27FC236}">
                  <a16:creationId xmlns:a16="http://schemas.microsoft.com/office/drawing/2014/main" id="{239CBD63-1EB0-E5D8-90D3-ED2B9703E2FF}"/>
                </a:ext>
              </a:extLst>
            </p:cNvPr>
            <p:cNvSpPr/>
            <p:nvPr/>
          </p:nvSpPr>
          <p:spPr>
            <a:xfrm>
              <a:off x="3063753" y="3969933"/>
              <a:ext cx="379757" cy="342511"/>
            </a:xfrm>
            <a:custGeom>
              <a:avLst/>
              <a:gdLst>
                <a:gd name="connsiteX0" fmla="*/ 0 w 1484243"/>
                <a:gd name="connsiteY0" fmla="*/ 1259159 h 1338672"/>
                <a:gd name="connsiteX1" fmla="*/ 993913 w 1484243"/>
                <a:gd name="connsiteY1" fmla="*/ 203 h 1338672"/>
                <a:gd name="connsiteX2" fmla="*/ 1484243 w 1484243"/>
                <a:gd name="connsiteY2" fmla="*/ 1338672 h 1338672"/>
              </a:gdLst>
              <a:ahLst/>
              <a:cxnLst>
                <a:cxn ang="0">
                  <a:pos x="connsiteX0" y="connsiteY0"/>
                </a:cxn>
                <a:cxn ang="0">
                  <a:pos x="connsiteX1" y="connsiteY1"/>
                </a:cxn>
                <a:cxn ang="0">
                  <a:pos x="connsiteX2" y="connsiteY2"/>
                </a:cxn>
              </a:cxnLst>
              <a:rect l="l" t="t" r="r" b="b"/>
              <a:pathLst>
                <a:path w="1484243" h="1338672">
                  <a:moveTo>
                    <a:pt x="0" y="1259159"/>
                  </a:moveTo>
                  <a:cubicBezTo>
                    <a:pt x="373269" y="623055"/>
                    <a:pt x="746539" y="-13049"/>
                    <a:pt x="993913" y="203"/>
                  </a:cubicBezTo>
                  <a:cubicBezTo>
                    <a:pt x="1241287" y="13455"/>
                    <a:pt x="1362765" y="676063"/>
                    <a:pt x="1484243" y="1338672"/>
                  </a:cubicBezTo>
                </a:path>
              </a:pathLst>
            </a:custGeom>
            <a:noFill/>
            <a:ln w="31750">
              <a:solidFill>
                <a:srgbClr val="FF0000"/>
              </a:solidFill>
              <a:headEnd type="none" w="lg" len="lg"/>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sp>
        <p:nvSpPr>
          <p:cNvPr id="82" name="TextBox 81">
            <a:extLst>
              <a:ext uri="{FF2B5EF4-FFF2-40B4-BE49-F238E27FC236}">
                <a16:creationId xmlns:a16="http://schemas.microsoft.com/office/drawing/2014/main" id="{6F297E2A-4A7D-CFD0-5B4F-BBA25AFB0758}"/>
              </a:ext>
            </a:extLst>
          </p:cNvPr>
          <p:cNvSpPr txBox="1"/>
          <p:nvPr/>
        </p:nvSpPr>
        <p:spPr>
          <a:xfrm>
            <a:off x="5420998" y="2477554"/>
            <a:ext cx="1584397" cy="1384995"/>
          </a:xfrm>
          <a:prstGeom prst="rect">
            <a:avLst/>
          </a:prstGeom>
          <a:solidFill>
            <a:srgbClr val="FBFCCA"/>
          </a:solidFill>
          <a:ln w="28575">
            <a:solidFill>
              <a:schemeClr val="tx1"/>
            </a:solidFill>
          </a:ln>
        </p:spPr>
        <p:txBody>
          <a:bodyPr wrap="square">
            <a:spAutoFit/>
          </a:bodyPr>
          <a:lstStyle/>
          <a:p>
            <a:pPr algn="ctr"/>
            <a:r>
              <a:rPr lang="en-US" altLang="zh-CN" sz="2800" dirty="0">
                <a:latin typeface="Gill Sans" panose="020B0502020104020203" pitchFamily="34" charset="-79"/>
                <a:cs typeface="Gill Sans" panose="020B0502020104020203" pitchFamily="34" charset="-79"/>
              </a:rPr>
              <a:t>m</a:t>
            </a:r>
            <a:r>
              <a:rPr lang="en-US" altLang="zh-CN" sz="2800" i="0" u="none" strike="noStrike" dirty="0">
                <a:effectLst/>
                <a:latin typeface="Gill Sans" panose="020B0502020104020203" pitchFamily="34" charset="-79"/>
                <a:cs typeface="Gill Sans" panose="020B0502020104020203" pitchFamily="34" charset="-79"/>
              </a:rPr>
              <a:t>3</a:t>
            </a:r>
          </a:p>
          <a:p>
            <a:pPr algn="ctr"/>
            <a:endParaRPr lang="en-US" altLang="zh-CN" sz="2800" dirty="0">
              <a:latin typeface="Gill Sans" panose="020B0502020104020203" pitchFamily="34" charset="-79"/>
              <a:cs typeface="Gill Sans" panose="020B0502020104020203" pitchFamily="34" charset="-79"/>
            </a:endParaRPr>
          </a:p>
          <a:p>
            <a:pPr algn="ctr"/>
            <a:endParaRPr lang="en-US" altLang="zh-CN" sz="2800" i="0" u="none" strike="noStrike" dirty="0">
              <a:effectLst/>
              <a:latin typeface="Gill Sans" panose="020B0502020104020203" pitchFamily="34" charset="-79"/>
              <a:cs typeface="Gill Sans" panose="020B0502020104020203" pitchFamily="34" charset="-79"/>
            </a:endParaRPr>
          </a:p>
        </p:txBody>
      </p:sp>
      <p:pic>
        <p:nvPicPr>
          <p:cNvPr id="106" name="Picture 105">
            <a:extLst>
              <a:ext uri="{FF2B5EF4-FFF2-40B4-BE49-F238E27FC236}">
                <a16:creationId xmlns:a16="http://schemas.microsoft.com/office/drawing/2014/main" id="{0765E03C-05E3-F5C4-B3FA-1929A4FB5BD3}"/>
              </a:ext>
            </a:extLst>
          </p:cNvPr>
          <p:cNvPicPr>
            <a:picLocks noChangeAspect="1"/>
          </p:cNvPicPr>
          <p:nvPr/>
        </p:nvPicPr>
        <p:blipFill rotWithShape="1">
          <a:blip r:embed="rId4"/>
          <a:srcRect l="18224" t="28633" r="19803" b="4613"/>
          <a:stretch/>
        </p:blipFill>
        <p:spPr>
          <a:xfrm>
            <a:off x="5486646" y="2901781"/>
            <a:ext cx="1464585" cy="902138"/>
          </a:xfrm>
          <a:prstGeom prst="rect">
            <a:avLst/>
          </a:prstGeom>
        </p:spPr>
      </p:pic>
      <p:sp>
        <p:nvSpPr>
          <p:cNvPr id="15" name="TextBox 14">
            <a:extLst>
              <a:ext uri="{FF2B5EF4-FFF2-40B4-BE49-F238E27FC236}">
                <a16:creationId xmlns:a16="http://schemas.microsoft.com/office/drawing/2014/main" id="{0F3AD7AE-3235-2E9D-420A-2C32A1DF981E}"/>
              </a:ext>
            </a:extLst>
          </p:cNvPr>
          <p:cNvSpPr txBox="1"/>
          <p:nvPr/>
        </p:nvSpPr>
        <p:spPr>
          <a:xfrm>
            <a:off x="471946" y="2679393"/>
            <a:ext cx="2096542" cy="1015663"/>
          </a:xfrm>
          <a:prstGeom prst="rect">
            <a:avLst/>
          </a:prstGeom>
          <a:noFill/>
        </p:spPr>
        <p:txBody>
          <a:bodyPr wrap="square" rtlCol="0">
            <a:spAutoFit/>
          </a:bodyPr>
          <a:lstStyle/>
          <a:p>
            <a:pPr algn="ctr"/>
            <a:r>
              <a:rPr lang="en-US" sz="2000" dirty="0"/>
              <a:t>Topology</a:t>
            </a:r>
          </a:p>
          <a:p>
            <a:pPr algn="ctr"/>
            <a:r>
              <a:rPr lang="en-US" sz="2000" dirty="0"/>
              <a:t>Workload</a:t>
            </a:r>
          </a:p>
          <a:p>
            <a:pPr algn="ctr"/>
            <a:r>
              <a:rPr lang="en-US" sz="2000" dirty="0"/>
              <a:t>Config parameters</a:t>
            </a:r>
          </a:p>
        </p:txBody>
      </p:sp>
    </p:spTree>
    <p:custDataLst>
      <p:tags r:id="rId1"/>
    </p:custDataLst>
    <p:extLst>
      <p:ext uri="{BB962C8B-B14F-4D97-AF65-F5344CB8AC3E}">
        <p14:creationId xmlns:p14="http://schemas.microsoft.com/office/powerpoint/2010/main" val="2190644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3258">
        <p159:morph option="byObject"/>
      </p:transition>
    </mc:Choice>
    <mc:Fallback>
      <p:transition spd="slow" advTm="432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450" decel="100000" fill="hold"/>
                                        <p:tgtEl>
                                          <p:spTgt spid="19"/>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4"/>
</p:tagLst>
</file>

<file path=ppt/tags/tag10.xml><?xml version="1.0" encoding="utf-8"?>
<p:tagLst xmlns:a="http://schemas.openxmlformats.org/drawingml/2006/main" xmlns:r="http://schemas.openxmlformats.org/officeDocument/2006/relationships" xmlns:p="http://schemas.openxmlformats.org/presentationml/2006/main">
  <p:tag name="TIMING" val="|9.7|9.3"/>
</p:tagLst>
</file>

<file path=ppt/tags/tag11.xml><?xml version="1.0" encoding="utf-8"?>
<p:tagLst xmlns:a="http://schemas.openxmlformats.org/drawingml/2006/main" xmlns:r="http://schemas.openxmlformats.org/officeDocument/2006/relationships" xmlns:p="http://schemas.openxmlformats.org/presentationml/2006/main">
  <p:tag name="TIMING" val="|10.5|6.7"/>
</p:tagLst>
</file>

<file path=ppt/tags/tag12.xml><?xml version="1.0" encoding="utf-8"?>
<p:tagLst xmlns:a="http://schemas.openxmlformats.org/drawingml/2006/main" xmlns:r="http://schemas.openxmlformats.org/officeDocument/2006/relationships" xmlns:p="http://schemas.openxmlformats.org/presentationml/2006/main">
  <p:tag name="TIMING" val="|25.2|13.5"/>
</p:tagLst>
</file>

<file path=ppt/tags/tag13.xml><?xml version="1.0" encoding="utf-8"?>
<p:tagLst xmlns:a="http://schemas.openxmlformats.org/drawingml/2006/main" xmlns:r="http://schemas.openxmlformats.org/officeDocument/2006/relationships" xmlns:p="http://schemas.openxmlformats.org/presentationml/2006/main">
  <p:tag name="TIMING" val="|7.8|14.1"/>
</p:tagLst>
</file>

<file path=ppt/tags/tag14.xml><?xml version="1.0" encoding="utf-8"?>
<p:tagLst xmlns:a="http://schemas.openxmlformats.org/drawingml/2006/main" xmlns:r="http://schemas.openxmlformats.org/officeDocument/2006/relationships" xmlns:p="http://schemas.openxmlformats.org/presentationml/2006/main">
  <p:tag name="TIMING" val="|35.2"/>
</p:tagLst>
</file>

<file path=ppt/tags/tag15.xml><?xml version="1.0" encoding="utf-8"?>
<p:tagLst xmlns:a="http://schemas.openxmlformats.org/drawingml/2006/main" xmlns:r="http://schemas.openxmlformats.org/officeDocument/2006/relationships" xmlns:p="http://schemas.openxmlformats.org/presentationml/2006/main">
  <p:tag name="TIMING" val="|23.3"/>
</p:tagLst>
</file>

<file path=ppt/tags/tag16.xml><?xml version="1.0" encoding="utf-8"?>
<p:tagLst xmlns:a="http://schemas.openxmlformats.org/drawingml/2006/main" xmlns:r="http://schemas.openxmlformats.org/officeDocument/2006/relationships" xmlns:p="http://schemas.openxmlformats.org/presentationml/2006/main">
  <p:tag name="TIMING" val="|26.8"/>
</p:tagLst>
</file>

<file path=ppt/tags/tag17.xml><?xml version="1.0" encoding="utf-8"?>
<p:tagLst xmlns:a="http://schemas.openxmlformats.org/drawingml/2006/main" xmlns:r="http://schemas.openxmlformats.org/officeDocument/2006/relationships" xmlns:p="http://schemas.openxmlformats.org/presentationml/2006/main">
  <p:tag name="TIMING" val="|9.1"/>
</p:tagLst>
</file>

<file path=ppt/tags/tag18.xml><?xml version="1.0" encoding="utf-8"?>
<p:tagLst xmlns:a="http://schemas.openxmlformats.org/drawingml/2006/main" xmlns:r="http://schemas.openxmlformats.org/officeDocument/2006/relationships" xmlns:p="http://schemas.openxmlformats.org/presentationml/2006/main">
  <p:tag name="TIMING" val="|18.1|26.9"/>
</p:tagLst>
</file>

<file path=ppt/tags/tag19.xml><?xml version="1.0" encoding="utf-8"?>
<p:tagLst xmlns:a="http://schemas.openxmlformats.org/drawingml/2006/main" xmlns:r="http://schemas.openxmlformats.org/officeDocument/2006/relationships" xmlns:p="http://schemas.openxmlformats.org/presentationml/2006/main">
  <p:tag name="TIMING" val="|36.1"/>
</p:tagLst>
</file>

<file path=ppt/tags/tag2.xml><?xml version="1.0" encoding="utf-8"?>
<p:tagLst xmlns:a="http://schemas.openxmlformats.org/drawingml/2006/main" xmlns:r="http://schemas.openxmlformats.org/officeDocument/2006/relationships" xmlns:p="http://schemas.openxmlformats.org/presentationml/2006/main">
  <p:tag name="TIMING" val="|19.1|3"/>
</p:tagLst>
</file>

<file path=ppt/tags/tag20.xml><?xml version="1.0" encoding="utf-8"?>
<p:tagLst xmlns:a="http://schemas.openxmlformats.org/drawingml/2006/main" xmlns:r="http://schemas.openxmlformats.org/officeDocument/2006/relationships" xmlns:p="http://schemas.openxmlformats.org/presentationml/2006/main">
  <p:tag name="TIMING" val="|9.1"/>
</p:tagLst>
</file>

<file path=ppt/tags/tag21.xml><?xml version="1.0" encoding="utf-8"?>
<p:tagLst xmlns:a="http://schemas.openxmlformats.org/drawingml/2006/main" xmlns:r="http://schemas.openxmlformats.org/officeDocument/2006/relationships" xmlns:p="http://schemas.openxmlformats.org/presentationml/2006/main">
  <p:tag name="TIMING" val="|19.6"/>
</p:tagLst>
</file>

<file path=ppt/tags/tag22.xml><?xml version="1.0" encoding="utf-8"?>
<p:tagLst xmlns:a="http://schemas.openxmlformats.org/drawingml/2006/main" xmlns:r="http://schemas.openxmlformats.org/officeDocument/2006/relationships" xmlns:p="http://schemas.openxmlformats.org/presentationml/2006/main">
  <p:tag name="TIMING" val="|1.7|6"/>
</p:tagLst>
</file>

<file path=ppt/tags/tag23.xml><?xml version="1.0" encoding="utf-8"?>
<p:tagLst xmlns:a="http://schemas.openxmlformats.org/drawingml/2006/main" xmlns:r="http://schemas.openxmlformats.org/officeDocument/2006/relationships" xmlns:p="http://schemas.openxmlformats.org/presentationml/2006/main">
  <p:tag name="TIMING" val="|42.3"/>
</p:tagLst>
</file>

<file path=ppt/tags/tag3.xml><?xml version="1.0" encoding="utf-8"?>
<p:tagLst xmlns:a="http://schemas.openxmlformats.org/drawingml/2006/main" xmlns:r="http://schemas.openxmlformats.org/officeDocument/2006/relationships" xmlns:p="http://schemas.openxmlformats.org/presentationml/2006/main">
  <p:tag name="TIMING" val="|21.6"/>
</p:tagLst>
</file>

<file path=ppt/tags/tag4.xml><?xml version="1.0" encoding="utf-8"?>
<p:tagLst xmlns:a="http://schemas.openxmlformats.org/drawingml/2006/main" xmlns:r="http://schemas.openxmlformats.org/officeDocument/2006/relationships" xmlns:p="http://schemas.openxmlformats.org/presentationml/2006/main">
  <p:tag name="TIMING" val="|3.8|24.5"/>
</p:tagLst>
</file>

<file path=ppt/tags/tag5.xml><?xml version="1.0" encoding="utf-8"?>
<p:tagLst xmlns:a="http://schemas.openxmlformats.org/drawingml/2006/main" xmlns:r="http://schemas.openxmlformats.org/officeDocument/2006/relationships" xmlns:p="http://schemas.openxmlformats.org/presentationml/2006/main">
  <p:tag name="TIMING" val="|24.2|19.4"/>
</p:tagLst>
</file>

<file path=ppt/tags/tag6.xml><?xml version="1.0" encoding="utf-8"?>
<p:tagLst xmlns:a="http://schemas.openxmlformats.org/drawingml/2006/main" xmlns:r="http://schemas.openxmlformats.org/officeDocument/2006/relationships" xmlns:p="http://schemas.openxmlformats.org/presentationml/2006/main">
  <p:tag name="TIMING" val="|18.8"/>
</p:tagLst>
</file>

<file path=ppt/tags/tag7.xml><?xml version="1.0" encoding="utf-8"?>
<p:tagLst xmlns:a="http://schemas.openxmlformats.org/drawingml/2006/main" xmlns:r="http://schemas.openxmlformats.org/officeDocument/2006/relationships" xmlns:p="http://schemas.openxmlformats.org/presentationml/2006/main">
  <p:tag name="TIMING" val="|23.2"/>
</p:tagLst>
</file>

<file path=ppt/tags/tag8.xml><?xml version="1.0" encoding="utf-8"?>
<p:tagLst xmlns:a="http://schemas.openxmlformats.org/drawingml/2006/main" xmlns:r="http://schemas.openxmlformats.org/officeDocument/2006/relationships" xmlns:p="http://schemas.openxmlformats.org/presentationml/2006/main">
  <p:tag name="TIMING" val="|13.7"/>
</p:tagLst>
</file>

<file path=ppt/tags/tag9.xml><?xml version="1.0" encoding="utf-8"?>
<p:tagLst xmlns:a="http://schemas.openxmlformats.org/drawingml/2006/main" xmlns:r="http://schemas.openxmlformats.org/officeDocument/2006/relationships" xmlns:p="http://schemas.openxmlformats.org/presentationml/2006/main">
  <p:tag name="TIMING" val="|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56906</TotalTime>
  <Words>3296</Words>
  <Application>Microsoft Macintosh PowerPoint</Application>
  <PresentationFormat>Widescreen</PresentationFormat>
  <Paragraphs>447</Paragraphs>
  <Slides>34</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Gill Sans</vt:lpstr>
      <vt:lpstr>Helvetica</vt:lpstr>
      <vt:lpstr>LinLibertineT</vt:lpstr>
      <vt:lpstr>Söhne</vt:lpstr>
      <vt:lpstr>System Font Regular</vt:lpstr>
      <vt:lpstr>Wingdings</vt:lpstr>
      <vt:lpstr>Office Theme</vt:lpstr>
      <vt:lpstr>m3: Accurate Flow-Level Performance Estimation using Machine Learning</vt:lpstr>
      <vt:lpstr>Lead Authors (not here due to visa issues)</vt:lpstr>
      <vt:lpstr>Predicting datacenter network performance</vt:lpstr>
      <vt:lpstr>Existing tools for network perf. prediction</vt:lpstr>
      <vt:lpstr>Prior work on faster simulation  </vt:lpstr>
      <vt:lpstr>Do we always need packet-level simulation?</vt:lpstr>
      <vt:lpstr>Abstract the network simulator as a function</vt:lpstr>
      <vt:lpstr>PowerPoint Presentation</vt:lpstr>
      <vt:lpstr>m3: Accurate flow-level performance estimation using machine learning</vt:lpstr>
      <vt:lpstr>PowerPoint Presentation</vt:lpstr>
      <vt:lpstr>PowerPoint Presentation</vt:lpstr>
      <vt:lpstr>PowerPoint Presentation</vt:lpstr>
      <vt:lpstr>Path-level simulation</vt:lpstr>
      <vt:lpstr>Path decomposition &amp; aggregation</vt:lpstr>
      <vt:lpstr>Path decomposition &amp; aggregation</vt:lpstr>
      <vt:lpstr>Is path decomposition accurate?</vt:lpstr>
      <vt:lpstr>Path-level sim is accurate but still slow</vt:lpstr>
      <vt:lpstr>Estimate path-level perf. with ML</vt:lpstr>
      <vt:lpstr>Flow-level simulator (flowSim)</vt:lpstr>
      <vt:lpstr>flowSim is fast but inaccurate</vt:lpstr>
      <vt:lpstr>Use flowSim to extract a feature map</vt:lpstr>
      <vt:lpstr>m3’s feature map captures workload characteristics</vt:lpstr>
      <vt:lpstr>m3’s feature map captures workload characteristics</vt:lpstr>
      <vt:lpstr>m3 uses ML to correct flowSim</vt:lpstr>
      <vt:lpstr>Example</vt:lpstr>
      <vt:lpstr>Training </vt:lpstr>
      <vt:lpstr>Accuracy evaluation</vt:lpstr>
      <vt:lpstr>Accuracy evaluation</vt:lpstr>
      <vt:lpstr>Runtime evaluation</vt:lpstr>
      <vt:lpstr>What m3 does not do</vt:lpstr>
      <vt:lpstr>Summary</vt:lpstr>
      <vt:lpstr>PowerPoint Presentation</vt:lpstr>
      <vt:lpstr>Large-scale simulation</vt:lpstr>
      <vt:lpstr>m3 enables rapid design-space exploration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Adapt Bitrates with Repomen </dc:title>
  <dc:creator>Hongzi Mao</dc:creator>
  <cp:lastModifiedBy>Microsoft Office User</cp:lastModifiedBy>
  <cp:revision>3106</cp:revision>
  <dcterms:created xsi:type="dcterms:W3CDTF">2018-07-14T21:06:20Z</dcterms:created>
  <dcterms:modified xsi:type="dcterms:W3CDTF">2024-08-06T23:12:50Z</dcterms:modified>
</cp:coreProperties>
</file>