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476" y="-22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35E54-2A4B-4CD0-9488-F8D5DEC3B8E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23FE4-E4CE-4C11-A4DD-B8B389B3DC1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B456F7-5A43-8C14-198E-960A800656D0}"/>
              </a:ext>
            </a:extLst>
          </p:cNvPr>
          <p:cNvSpPr/>
          <p:nvPr/>
        </p:nvSpPr>
        <p:spPr>
          <a:xfrm>
            <a:off x="490669" y="1018870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Prepare</a:t>
            </a:r>
            <a:r>
              <a:rPr lang="de-AT" sz="1000" dirty="0"/>
              <a:t> </a:t>
            </a:r>
            <a:r>
              <a:rPr lang="de-AT" sz="1000" dirty="0" err="1"/>
              <a:t>solvated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 box</a:t>
            </a:r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9BFAE7-4230-92F3-9A21-889F6617EC3C}"/>
              </a:ext>
            </a:extLst>
          </p:cNvPr>
          <p:cNvSpPr/>
          <p:nvPr/>
        </p:nvSpPr>
        <p:spPr>
          <a:xfrm>
            <a:off x="490669" y="2573166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</a:t>
            </a:r>
            <a:r>
              <a:rPr lang="de-AT" sz="1000" dirty="0" err="1"/>
              <a:t>restrained</a:t>
            </a:r>
            <a:r>
              <a:rPr lang="de-AT" sz="1000" dirty="0"/>
              <a:t> MD </a:t>
            </a:r>
            <a:r>
              <a:rPr lang="de-AT" sz="1000" dirty="0" err="1"/>
              <a:t>simulation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D315E4-D979-FA0C-C52F-44E4D4E02288}"/>
              </a:ext>
            </a:extLst>
          </p:cNvPr>
          <p:cNvSpPr/>
          <p:nvPr/>
        </p:nvSpPr>
        <p:spPr>
          <a:xfrm>
            <a:off x="2650669" y="1018870"/>
            <a:ext cx="1440000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Pure solvent box </a:t>
            </a:r>
            <a:r>
              <a:rPr lang="de-AT" sz="1000" dirty="0" err="1"/>
              <a:t>for</a:t>
            </a:r>
            <a:r>
              <a:rPr lang="de-AT" sz="1000" dirty="0"/>
              <a:t> </a:t>
            </a:r>
            <a:r>
              <a:rPr lang="de-AT" sz="1000" dirty="0" err="1"/>
              <a:t>accurate</a:t>
            </a:r>
            <a:r>
              <a:rPr lang="de-AT" sz="1000" dirty="0"/>
              <a:t> </a:t>
            </a:r>
            <a:r>
              <a:rPr lang="de-AT" sz="1000" dirty="0" err="1"/>
              <a:t>referencing</a:t>
            </a:r>
            <a:endParaRPr lang="en-US" sz="1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7F176A-526D-FEA3-2312-2D94E1F8613A}"/>
              </a:ext>
            </a:extLst>
          </p:cNvPr>
          <p:cNvSpPr/>
          <p:nvPr/>
        </p:nvSpPr>
        <p:spPr>
          <a:xfrm>
            <a:off x="2650669" y="2573166"/>
            <a:ext cx="1440000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</a:t>
            </a:r>
            <a:r>
              <a:rPr lang="de-AT" sz="1000" dirty="0" err="1"/>
              <a:t>unrestrained</a:t>
            </a:r>
            <a:r>
              <a:rPr lang="de-AT" sz="1000" dirty="0"/>
              <a:t> MD </a:t>
            </a:r>
            <a:r>
              <a:rPr lang="de-AT" sz="1000" dirty="0" err="1"/>
              <a:t>simulation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0B9B6C-DA35-8AE9-48CC-2D09C2D2CFE0}"/>
                  </a:ext>
                </a:extLst>
              </p:cNvPr>
              <p:cNvSpPr txBox="1"/>
              <p:nvPr/>
            </p:nvSpPr>
            <p:spPr>
              <a:xfrm>
                <a:off x="4752848" y="0"/>
                <a:ext cx="2096500" cy="94179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AT" sz="1200" b="1" dirty="0"/>
                  <a:t>1. MD Simulation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Add </a:t>
                </a:r>
                <a:r>
                  <a:rPr lang="de-AT" sz="1200" dirty="0" err="1"/>
                  <a:t>missing</a:t>
                </a:r>
                <a:r>
                  <a:rPr lang="de-AT" sz="1200" dirty="0"/>
                  <a:t> </a:t>
                </a:r>
                <a:r>
                  <a:rPr lang="de-AT" sz="1200" dirty="0" err="1"/>
                  <a:t>atoms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Check </a:t>
                </a:r>
                <a:r>
                  <a:rPr lang="de-AT" sz="1200" dirty="0" err="1"/>
                  <a:t>protonation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states</a:t>
                </a:r>
                <a:endParaRPr lang="de-AT" sz="1200" dirty="0"/>
              </a:p>
              <a:p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Select </a:t>
                </a:r>
                <a:r>
                  <a:rPr lang="de-AT" sz="1200" dirty="0" err="1"/>
                  <a:t>force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field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Add solvent </a:t>
                </a:r>
                <a:br>
                  <a:rPr lang="de-AT" sz="1200" dirty="0"/>
                </a:br>
                <a:r>
                  <a:rPr lang="de-AT" sz="1000" dirty="0"/>
                  <a:t>At least 10-15Å </a:t>
                </a:r>
                <a:r>
                  <a:rPr lang="de-AT" sz="1000" dirty="0" err="1"/>
                  <a:t>buffer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br>
                  <a:rPr lang="de-AT" sz="1000" dirty="0"/>
                </a:br>
                <a:r>
                  <a:rPr lang="de-AT" sz="1000" dirty="0"/>
                  <a:t>3 </a:t>
                </a:r>
                <a:r>
                  <a:rPr lang="de-AT" sz="1000" dirty="0" err="1"/>
                  <a:t>solvation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layers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depending</a:t>
                </a:r>
                <a:r>
                  <a:rPr lang="de-AT" sz="1000" dirty="0"/>
                  <a:t> on solvent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Optional: Remove </a:t>
                </a:r>
                <a:r>
                  <a:rPr lang="de-AT" sz="1200" dirty="0" err="1"/>
                  <a:t>solute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create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bulk</a:t>
                </a:r>
                <a:r>
                  <a:rPr lang="de-AT" sz="1200" dirty="0"/>
                  <a:t> solvent box</a:t>
                </a:r>
              </a:p>
              <a:p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Restrain</a:t>
                </a:r>
                <a:r>
                  <a:rPr lang="de-AT" sz="1200" dirty="0"/>
                  <a:t> heavy </a:t>
                </a:r>
                <a:r>
                  <a:rPr lang="de-AT" sz="1200" dirty="0" err="1"/>
                  <a:t>atoms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solute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simulation</a:t>
                </a:r>
                <a:r>
                  <a:rPr lang="de-AT" sz="1200" dirty="0"/>
                  <a:t> </a:t>
                </a:r>
                <a:br>
                  <a:rPr lang="de-AT" sz="1200" dirty="0"/>
                </a:br>
                <a:r>
                  <a:rPr lang="en-US" sz="1000" dirty="0"/>
                  <a:t>Harmonic restraint potential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de-AT" sz="1000" dirty="0"/>
                </a:br>
                <a:r>
                  <a:rPr lang="en-US" sz="1000" dirty="0"/>
                  <a:t>with </a:t>
                </a:r>
                <a:r>
                  <a:rPr lang="en-US" sz="1000" dirty="0" err="1"/>
                  <a:t>k</a:t>
                </a:r>
                <a:r>
                  <a:rPr lang="en-US" sz="1000" baseline="-25000" dirty="0" err="1"/>
                  <a:t>r</a:t>
                </a:r>
                <a:r>
                  <a:rPr lang="en-US" sz="1000" dirty="0"/>
                  <a:t> =10 - 100 kcal mol</a:t>
                </a:r>
                <a:r>
                  <a:rPr lang="en-US" sz="1000" baseline="30000" dirty="0"/>
                  <a:t>-1</a:t>
                </a:r>
                <a:r>
                  <a:rPr lang="en-US" sz="1000" dirty="0"/>
                  <a:t> Å</a:t>
                </a:r>
                <a:r>
                  <a:rPr lang="en-US" sz="1000" baseline="30000" dirty="0"/>
                  <a:t>-2</a:t>
                </a:r>
                <a:endParaRPr lang="en-US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Run simulation</a:t>
                </a:r>
                <a:br>
                  <a:rPr lang="en-US" sz="1200" dirty="0"/>
                </a:br>
                <a:r>
                  <a:rPr lang="en-US" sz="1000" dirty="0"/>
                  <a:t>≥10 ns (100 ns ideal)</a:t>
                </a:r>
                <a:br>
                  <a:rPr lang="en-US" sz="1000" dirty="0"/>
                </a:br>
                <a:r>
                  <a:rPr lang="en-US" sz="1000" dirty="0"/>
                  <a:t>≥ 10 000 frames (100 000 ideal)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Check RMSD of solute</a:t>
                </a:r>
                <a:br>
                  <a:rPr lang="en-US" sz="1000" dirty="0"/>
                </a:br>
                <a:r>
                  <a:rPr lang="en-US" sz="1000" dirty="0"/>
                  <a:t>≤ 0.5Å ( 0.1Å or lower ideal)</a:t>
                </a:r>
                <a:br>
                  <a:rPr lang="en-US" sz="1000" dirty="0"/>
                </a:br>
                <a:endParaRPr lang="en-US" sz="1000" dirty="0"/>
              </a:p>
              <a:p>
                <a:r>
                  <a:rPr lang="en-US" sz="1200" b="1" dirty="0"/>
                  <a:t>2. Prepare GIST settings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</a:t>
                </a:r>
                <a:r>
                  <a:rPr lang="de-AT" sz="1200" dirty="0"/>
                  <a:t>reference </a:t>
                </a:r>
                <a:r>
                  <a:rPr lang="de-AT" sz="1200" dirty="0" err="1"/>
                  <a:t>density</a:t>
                </a:r>
                <a:r>
                  <a:rPr lang="de-A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de-AT" sz="1200" b="1" dirty="0"/>
                </a:br>
                <a:r>
                  <a:rPr lang="de-AT" sz="1000" dirty="0" err="1"/>
                  <a:t>Calculate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bulk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simulation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tabulated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value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used</a:t>
                </a:r>
                <a:r>
                  <a:rPr lang="de-AT" sz="1000" dirty="0"/>
                  <a:t> solvent </a:t>
                </a:r>
                <a:r>
                  <a:rPr lang="de-AT" sz="1000" dirty="0" err="1"/>
                  <a:t>model</a:t>
                </a:r>
                <a:r>
                  <a:rPr lang="de-AT" sz="1000" dirty="0"/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grid size</a:t>
                </a:r>
                <a:br>
                  <a:rPr lang="en-US" sz="1200" dirty="0"/>
                </a:br>
                <a:r>
                  <a:rPr lang="en-US" sz="1000" dirty="0"/>
                  <a:t>Use a small grid focused on a region of interest (e.g. the binding pocket) if interested in local solvent properties or a big grid encompassing at least 2 solvation layers or more around the solute for system properties.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voxel length</a:t>
                </a:r>
                <a:br>
                  <a:rPr lang="en-US" sz="1000" dirty="0"/>
                </a:br>
                <a:r>
                  <a:rPr lang="en-US" sz="1000" dirty="0"/>
                  <a:t>Smaller voxels provide higher fidelity but require longer simulations for converged results. 0.5</a:t>
                </a:r>
                <a:r>
                  <a:rPr lang="en-150" sz="1000"/>
                  <a:t> </a:t>
                </a:r>
                <a:r>
                  <a:rPr lang="en-US" sz="1000"/>
                  <a:t>Å </a:t>
                </a:r>
                <a:r>
                  <a:rPr lang="en-US" sz="1000" dirty="0"/>
                  <a:t>is recommended.</a:t>
                </a:r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voxel number</a:t>
                </a:r>
                <a:br>
                  <a:rPr lang="en-US" sz="1200" dirty="0"/>
                </a:br>
                <a:r>
                  <a:rPr lang="en-US" sz="1000" dirty="0"/>
                  <a:t>For each </a:t>
                </a:r>
                <a:r>
                  <a:rPr lang="en-US" sz="1000" dirty="0" err="1"/>
                  <a:t>cartesi</a:t>
                </a:r>
                <a:r>
                  <a:rPr lang="en-150" sz="1000" dirty="0"/>
                  <a:t>a</a:t>
                </a:r>
                <a:r>
                  <a:rPr lang="en-US" sz="1000" dirty="0"/>
                  <a:t>n direction, the number of voxels necessary is the length of the region of interest divided by the voxel side length.</a:t>
                </a:r>
              </a:p>
              <a:p>
                <a:endParaRPr lang="en-US" sz="1200" dirty="0"/>
              </a:p>
              <a:p>
                <a:endParaRPr lang="en-US" sz="1200" b="1" dirty="0"/>
              </a:p>
              <a:p>
                <a:r>
                  <a:rPr lang="en-US" sz="1200" b="1" dirty="0"/>
                  <a:t>3. Run GIST in </a:t>
                </a:r>
                <a:r>
                  <a:rPr lang="en-US" sz="1200" b="1" dirty="0" err="1"/>
                  <a:t>cpptraj</a:t>
                </a:r>
                <a:br>
                  <a:rPr lang="en-US" sz="1000" b="0" i="0" u="none" strike="noStrike" baseline="0" dirty="0">
                    <a:latin typeface="LMMono8-Regular"/>
                  </a:rPr>
                </a:br>
                <a:endParaRPr lang="en-US" sz="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0B9B6C-DA35-8AE9-48CC-2D09C2D2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848" y="0"/>
                <a:ext cx="2096500" cy="9417963"/>
              </a:xfrm>
              <a:prstGeom prst="rect">
                <a:avLst/>
              </a:prstGeom>
              <a:blipFill>
                <a:blip r:embed="rId2"/>
                <a:stretch>
                  <a:fillRect l="-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05A04F-4352-03EC-817D-E14AF85D274A}"/>
              </a:ext>
            </a:extLst>
          </p:cNvPr>
          <p:cNvSpPr/>
          <p:nvPr/>
        </p:nvSpPr>
        <p:spPr>
          <a:xfrm>
            <a:off x="490669" y="6508338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Define</a:t>
            </a:r>
            <a:r>
              <a:rPr lang="de-AT" sz="1000" dirty="0"/>
              <a:t> </a:t>
            </a:r>
            <a:r>
              <a:rPr lang="de-AT" sz="1000" dirty="0" err="1"/>
              <a:t>region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interest</a:t>
            </a:r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FB0CA8-35D9-B484-B1F0-0EC62D71D4E1}"/>
              </a:ext>
            </a:extLst>
          </p:cNvPr>
          <p:cNvSpPr/>
          <p:nvPr/>
        </p:nvSpPr>
        <p:spPr>
          <a:xfrm>
            <a:off x="2650669" y="649894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Calculate</a:t>
            </a:r>
            <a:r>
              <a:rPr lang="de-AT" sz="1000" dirty="0"/>
              <a:t> </a:t>
            </a:r>
            <a:r>
              <a:rPr lang="de-AT" sz="1000" dirty="0" err="1"/>
              <a:t>number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voxels</a:t>
            </a:r>
            <a:r>
              <a:rPr lang="de-AT" sz="1000" dirty="0"/>
              <a:t> </a:t>
            </a:r>
            <a:r>
              <a:rPr lang="de-AT" sz="1000" dirty="0" err="1"/>
              <a:t>necessary</a:t>
            </a:r>
            <a:endParaRPr lang="en-US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A7BB6-EC27-15FF-9D9A-6C1139E044B3}"/>
              </a:ext>
            </a:extLst>
          </p:cNvPr>
          <p:cNvSpPr/>
          <p:nvPr/>
        </p:nvSpPr>
        <p:spPr>
          <a:xfrm>
            <a:off x="490669" y="4127462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Reimage</a:t>
            </a:r>
            <a:r>
              <a:rPr lang="de-AT" sz="1000" dirty="0"/>
              <a:t> and </a:t>
            </a:r>
            <a:r>
              <a:rPr lang="de-AT" sz="1000" dirty="0" err="1"/>
              <a:t>center</a:t>
            </a:r>
            <a:r>
              <a:rPr lang="de-AT" sz="1000" dirty="0"/>
              <a:t> MD </a:t>
            </a:r>
            <a:r>
              <a:rPr lang="de-AT" sz="1000" dirty="0" err="1"/>
              <a:t>trajectory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97CC11-5386-BEF7-E0CD-36C125D811E9}"/>
              </a:ext>
            </a:extLst>
          </p:cNvPr>
          <p:cNvSpPr/>
          <p:nvPr/>
        </p:nvSpPr>
        <p:spPr>
          <a:xfrm>
            <a:off x="2650669" y="734229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Set </a:t>
            </a:r>
            <a:r>
              <a:rPr lang="de-AT" sz="1000" dirty="0" err="1"/>
              <a:t>voxel</a:t>
            </a:r>
            <a:r>
              <a:rPr lang="de-AT" sz="1000" dirty="0"/>
              <a:t> </a:t>
            </a:r>
            <a:r>
              <a:rPr lang="de-AT" sz="1000" dirty="0" err="1"/>
              <a:t>number</a:t>
            </a:r>
            <a:r>
              <a:rPr lang="de-AT" sz="1000" dirty="0"/>
              <a:t> per </a:t>
            </a:r>
            <a:r>
              <a:rPr lang="de-AT" sz="1000" dirty="0" err="1"/>
              <a:t>axis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115C75-44E3-0118-DFD9-2F979AD541AE}"/>
                  </a:ext>
                </a:extLst>
              </p:cNvPr>
              <p:cNvSpPr/>
              <p:nvPr/>
            </p:nvSpPr>
            <p:spPr>
              <a:xfrm>
                <a:off x="2650669" y="4127462"/>
                <a:ext cx="1440000" cy="564716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Calculate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density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bulk</a:t>
                </a:r>
                <a:r>
                  <a:rPr lang="de-AT" sz="1000" dirty="0"/>
                  <a:t> solvent</a:t>
                </a:r>
                <a:endParaRPr lang="en-US" sz="1000" dirty="0"/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115C75-44E3-0118-DFD9-2F979AD5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4127462"/>
                <a:ext cx="1440000" cy="564716"/>
              </a:xfrm>
              <a:prstGeom prst="roundRect">
                <a:avLst/>
              </a:prstGeom>
              <a:blipFill>
                <a:blip r:embed="rId3"/>
                <a:stretch>
                  <a:fillRect b="-2083"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3D4017-AA3A-2EE5-7453-5A53A0D86211}"/>
              </a:ext>
            </a:extLst>
          </p:cNvPr>
          <p:cNvSpPr/>
          <p:nvPr/>
        </p:nvSpPr>
        <p:spPr>
          <a:xfrm>
            <a:off x="1570668" y="8182076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GIST</a:t>
            </a:r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548DB-1487-FF1C-5B70-53608DFB6A84}"/>
              </a:ext>
            </a:extLst>
          </p:cNvPr>
          <p:cNvSpPr/>
          <p:nvPr/>
        </p:nvSpPr>
        <p:spPr>
          <a:xfrm>
            <a:off x="490669" y="241722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Prepare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 </a:t>
            </a:r>
            <a:r>
              <a:rPr lang="de-AT" sz="1000" dirty="0" err="1"/>
              <a:t>structure</a:t>
            </a:r>
            <a:endParaRPr lang="en-US" sz="1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F9825D-1C00-AC7D-1E5C-10E962CBB7A6}"/>
              </a:ext>
            </a:extLst>
          </p:cNvPr>
          <p:cNvCxnSpPr>
            <a:cxnSpLocks/>
          </p:cNvCxnSpPr>
          <p:nvPr/>
        </p:nvCxnSpPr>
        <p:spPr>
          <a:xfrm>
            <a:off x="4766375" y="30480"/>
            <a:ext cx="8651" cy="1010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68FD96-0DED-B5C6-975B-571CF93F22A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210669" y="781722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9CEBA2-6AA6-AFD9-6942-F24F18840DB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930669" y="1288870"/>
            <a:ext cx="72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EEE08-E695-A8E5-9F89-28C86DAF1AB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210669" y="1558870"/>
            <a:ext cx="0" cy="101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74724-F86C-7793-AF03-45BAC74A233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370669" y="1558870"/>
            <a:ext cx="0" cy="10142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EAE77256-4ADC-DB45-FD0F-47527F2B81AE}"/>
              </a:ext>
            </a:extLst>
          </p:cNvPr>
          <p:cNvSpPr/>
          <p:nvPr/>
        </p:nvSpPr>
        <p:spPr>
          <a:xfrm>
            <a:off x="490669" y="3350314"/>
            <a:ext cx="1440000" cy="54000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Solute</a:t>
            </a:r>
            <a:r>
              <a:rPr lang="de-AT" sz="1200" dirty="0"/>
              <a:t> </a:t>
            </a:r>
            <a:r>
              <a:rPr lang="de-AT" sz="1200" dirty="0" err="1"/>
              <a:t>Trajectory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EBCB087-2452-6740-BAAF-560943A9825E}"/>
                  </a:ext>
                </a:extLst>
              </p:cNvPr>
              <p:cNvSpPr/>
              <p:nvPr/>
            </p:nvSpPr>
            <p:spPr>
              <a:xfrm>
                <a:off x="2650669" y="4929326"/>
                <a:ext cx="1440000" cy="564716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Calculate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water-water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enthalpy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EBCB087-2452-6740-BAAF-560943A98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4929326"/>
                <a:ext cx="1440000" cy="5647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18543A5-0AC0-2DA7-E9C1-70091EC56271}"/>
              </a:ext>
            </a:extLst>
          </p:cNvPr>
          <p:cNvSpPr/>
          <p:nvPr/>
        </p:nvSpPr>
        <p:spPr>
          <a:xfrm>
            <a:off x="1570668" y="9125894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gist.dat</a:t>
            </a:r>
            <a:endParaRPr lang="en-US" dirty="0"/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010020FC-8D4F-9548-CE2B-FE9FBDFA2379}"/>
              </a:ext>
            </a:extLst>
          </p:cNvPr>
          <p:cNvSpPr/>
          <p:nvPr/>
        </p:nvSpPr>
        <p:spPr>
          <a:xfrm>
            <a:off x="2650669" y="3350314"/>
            <a:ext cx="1440000" cy="540000"/>
          </a:xfrm>
          <a:prstGeom prst="flowChartInputOutput">
            <a:avLst/>
          </a:prstGeom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Bulk</a:t>
            </a:r>
            <a:r>
              <a:rPr lang="de-AT" sz="1200" dirty="0"/>
              <a:t> Solvent </a:t>
            </a:r>
            <a:r>
              <a:rPr lang="de-AT" sz="1200" dirty="0" err="1"/>
              <a:t>Trajectory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25CABD-3555-D0DC-1374-343917BC7FDC}"/>
              </a:ext>
            </a:extLst>
          </p:cNvPr>
          <p:cNvSpPr/>
          <p:nvPr/>
        </p:nvSpPr>
        <p:spPr>
          <a:xfrm>
            <a:off x="490669" y="1796018"/>
            <a:ext cx="3600000" cy="54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>
                <a:solidFill>
                  <a:schemeClr val="tx1"/>
                </a:solidFill>
              </a:rPr>
              <a:t>Minimization</a:t>
            </a:r>
            <a:endParaRPr lang="de-AT" sz="1000" dirty="0">
              <a:solidFill>
                <a:schemeClr val="tx1"/>
              </a:solidFill>
            </a:endParaRPr>
          </a:p>
          <a:p>
            <a:pPr algn="ctr"/>
            <a:r>
              <a:rPr lang="de-AT" sz="1000" dirty="0" err="1">
                <a:solidFill>
                  <a:schemeClr val="tx1"/>
                </a:solidFill>
              </a:rPr>
              <a:t>Equilibration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80AED0E-4E20-AE12-611D-98CC6C1F0D5E}"/>
              </a:ext>
            </a:extLst>
          </p:cNvPr>
          <p:cNvSpPr/>
          <p:nvPr/>
        </p:nvSpPr>
        <p:spPr>
          <a:xfrm>
            <a:off x="490669" y="4929326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Save </a:t>
            </a:r>
            <a:r>
              <a:rPr lang="de-AT" sz="1000" dirty="0" err="1"/>
              <a:t>solute</a:t>
            </a:r>
            <a:r>
              <a:rPr lang="de-AT" sz="1000" dirty="0"/>
              <a:t> </a:t>
            </a:r>
            <a:r>
              <a:rPr lang="de-AT" sz="1000" dirty="0" err="1"/>
              <a:t>coordinates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first</a:t>
            </a:r>
            <a:r>
              <a:rPr lang="de-AT" sz="1000" dirty="0"/>
              <a:t> frame</a:t>
            </a:r>
            <a:endParaRPr lang="en-US" sz="1000" dirty="0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2F8F4944-EB7C-1175-7C66-44E73FF13E6C}"/>
              </a:ext>
            </a:extLst>
          </p:cNvPr>
          <p:cNvSpPr/>
          <p:nvPr/>
        </p:nvSpPr>
        <p:spPr>
          <a:xfrm>
            <a:off x="490669" y="5730956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gist.pdb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55191F9-FCE9-EE65-93B2-2CB9BC869552}"/>
                  </a:ext>
                </a:extLst>
              </p:cNvPr>
              <p:cNvSpPr/>
              <p:nvPr/>
            </p:nvSpPr>
            <p:spPr>
              <a:xfrm>
                <a:off x="2650669" y="5730956"/>
                <a:ext cx="1440000" cy="540000"/>
              </a:xfrm>
              <a:prstGeom prst="parallelogram">
                <a:avLst>
                  <a:gd name="adj" fmla="val 38406"/>
                </a:avLst>
              </a:prstGeom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  <a:p>
                <a:pPr algn="ctr"/>
                <a:endParaRPr lang="en-US" sz="1200" dirty="0"/>
              </a:p>
            </p:txBody>
          </p:sp>
        </mc:Choice>
        <mc:Fallback xmlns=""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55191F9-FCE9-EE65-93B2-2CB9BC869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5730956"/>
                <a:ext cx="144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1E836DEE-0C4B-B8E0-7430-A2E5BEDE85C6}"/>
                  </a:ext>
                </a:extLst>
              </p:cNvPr>
              <p:cNvSpPr/>
              <p:nvPr/>
            </p:nvSpPr>
            <p:spPr>
              <a:xfrm>
                <a:off x="1930669" y="5730956"/>
                <a:ext cx="720000" cy="540000"/>
              </a:xfrm>
              <a:prstGeom prst="parallelogram">
                <a:avLst>
                  <a:gd name="adj" fmla="val 38406"/>
                </a:avLst>
              </a:prstGeom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</p:txBody>
          </p:sp>
        </mc:Choice>
        <mc:Fallback xmlns=""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1E836DEE-0C4B-B8E0-7430-A2E5BED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69" y="5730956"/>
                <a:ext cx="72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21D2D277-4C84-2594-CAED-0A547CD75F2A}"/>
              </a:ext>
            </a:extLst>
          </p:cNvPr>
          <p:cNvSpPr/>
          <p:nvPr/>
        </p:nvSpPr>
        <p:spPr>
          <a:xfrm>
            <a:off x="2650669" y="241722"/>
            <a:ext cx="1440000" cy="54000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Solute</a:t>
            </a:r>
            <a:r>
              <a:rPr lang="de-AT" sz="1200" dirty="0"/>
              <a:t> </a:t>
            </a:r>
            <a:r>
              <a:rPr lang="de-AT" sz="1200" dirty="0" err="1"/>
              <a:t>structure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1F753C-91A5-A442-5E06-CBF05F64ACA1}"/>
              </a:ext>
            </a:extLst>
          </p:cNvPr>
          <p:cNvCxnSpPr>
            <a:stCxn id="8" idx="2"/>
            <a:endCxn id="32" idx="1"/>
          </p:cNvCxnSpPr>
          <p:nvPr/>
        </p:nvCxnSpPr>
        <p:spPr>
          <a:xfrm>
            <a:off x="1210669" y="3113166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EBDB7-BD83-5BF1-C775-0AB190720127}"/>
              </a:ext>
            </a:extLst>
          </p:cNvPr>
          <p:cNvCxnSpPr>
            <a:stCxn id="32" idx="4"/>
            <a:endCxn id="17" idx="0"/>
          </p:cNvCxnSpPr>
          <p:nvPr/>
        </p:nvCxnSpPr>
        <p:spPr>
          <a:xfrm>
            <a:off x="1210669" y="3890314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C22179-FAFF-BFF8-541D-F15CC2D35EC1}"/>
              </a:ext>
            </a:extLst>
          </p:cNvPr>
          <p:cNvCxnSpPr>
            <a:stCxn id="12" idx="2"/>
            <a:endCxn id="38" idx="1"/>
          </p:cNvCxnSpPr>
          <p:nvPr/>
        </p:nvCxnSpPr>
        <p:spPr>
          <a:xfrm>
            <a:off x="3370669" y="3113166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8ECEB9-59B9-EBE1-3A68-01D931BB7D93}"/>
              </a:ext>
            </a:extLst>
          </p:cNvPr>
          <p:cNvCxnSpPr>
            <a:stCxn id="38" idx="4"/>
            <a:endCxn id="24" idx="0"/>
          </p:cNvCxnSpPr>
          <p:nvPr/>
        </p:nvCxnSpPr>
        <p:spPr>
          <a:xfrm>
            <a:off x="3370669" y="3890314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411ECBD-722F-D474-F976-C01F6E833AEC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370669" y="4692178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5534B6-53DC-7175-8EDB-5415119758A9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3370669" y="5494042"/>
            <a:ext cx="0" cy="2369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7BF77F-DCFE-C71D-1658-E87828DAB160}"/>
              </a:ext>
            </a:extLst>
          </p:cNvPr>
          <p:cNvCxnSpPr>
            <a:stCxn id="17" idx="2"/>
            <a:endCxn id="41" idx="0"/>
          </p:cNvCxnSpPr>
          <p:nvPr/>
        </p:nvCxnSpPr>
        <p:spPr>
          <a:xfrm>
            <a:off x="1210669" y="4692178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1C2C53-8887-5EC2-1DC9-6B2B512A22F6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1210669" y="5494042"/>
            <a:ext cx="0" cy="236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F91F29-31B7-FF35-83DA-3F3A457A0BE8}"/>
              </a:ext>
            </a:extLst>
          </p:cNvPr>
          <p:cNvCxnSpPr>
            <a:stCxn id="44" idx="4"/>
            <a:endCxn id="15" idx="0"/>
          </p:cNvCxnSpPr>
          <p:nvPr/>
        </p:nvCxnSpPr>
        <p:spPr>
          <a:xfrm>
            <a:off x="1210669" y="6270956"/>
            <a:ext cx="0" cy="237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059A06A-D8D0-1F05-7C87-B592DE04044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30669" y="6781302"/>
            <a:ext cx="720000" cy="9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C7F56B-9ECB-C9AB-70D7-A7CA54EE978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3370669" y="7063660"/>
            <a:ext cx="0" cy="27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C84B64-DBBD-80F2-5C72-53671BD699A7}"/>
              </a:ext>
            </a:extLst>
          </p:cNvPr>
          <p:cNvCxnSpPr>
            <a:cxnSpLocks/>
            <a:stCxn id="46" idx="4"/>
            <a:endCxn id="28" idx="0"/>
          </p:cNvCxnSpPr>
          <p:nvPr/>
        </p:nvCxnSpPr>
        <p:spPr>
          <a:xfrm flipH="1">
            <a:off x="2290668" y="6270956"/>
            <a:ext cx="1" cy="19111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2D4F572-C782-9CA1-4151-DD7977907AAB}"/>
              </a:ext>
            </a:extLst>
          </p:cNvPr>
          <p:cNvCxnSpPr>
            <a:stCxn id="36" idx="1"/>
            <a:endCxn id="46" idx="0"/>
          </p:cNvCxnSpPr>
          <p:nvPr/>
        </p:nvCxnSpPr>
        <p:spPr>
          <a:xfrm rot="10800000" flipV="1">
            <a:off x="2290669" y="5211684"/>
            <a:ext cx="360000" cy="51927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96EA84-96AA-0F91-A739-D8959D854A35}"/>
              </a:ext>
            </a:extLst>
          </p:cNvPr>
          <p:cNvCxnSpPr>
            <a:cxnSpLocks/>
            <a:stCxn id="55" idx="2"/>
            <a:endCxn id="3" idx="3"/>
          </p:cNvCxnSpPr>
          <p:nvPr/>
        </p:nvCxnSpPr>
        <p:spPr>
          <a:xfrm flipH="1">
            <a:off x="1930669" y="511722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0E3DCC-42BC-3F5B-1CC3-A885F295B9C2}"/>
              </a:ext>
            </a:extLst>
          </p:cNvPr>
          <p:cNvSpPr txBox="1"/>
          <p:nvPr/>
        </p:nvSpPr>
        <p:spPr>
          <a:xfrm>
            <a:off x="1806579" y="1074518"/>
            <a:ext cx="96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800" b="1" dirty="0"/>
              <a:t>Optional</a:t>
            </a:r>
          </a:p>
          <a:p>
            <a:pPr algn="ctr"/>
            <a:endParaRPr lang="de-AT" sz="8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5626240-1033-1EE3-1CB3-2642B13D67D7}"/>
              </a:ext>
            </a:extLst>
          </p:cNvPr>
          <p:cNvSpPr/>
          <p:nvPr/>
        </p:nvSpPr>
        <p:spPr>
          <a:xfrm>
            <a:off x="497432" y="734229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Define</a:t>
            </a:r>
            <a:r>
              <a:rPr lang="de-AT" sz="1000" dirty="0"/>
              <a:t> </a:t>
            </a:r>
            <a:r>
              <a:rPr lang="de-AT" sz="1000" dirty="0" err="1"/>
              <a:t>grid</a:t>
            </a:r>
            <a:r>
              <a:rPr lang="de-AT" sz="1000" dirty="0"/>
              <a:t> </a:t>
            </a:r>
            <a:r>
              <a:rPr lang="de-AT" sz="1000" dirty="0" err="1"/>
              <a:t>center</a:t>
            </a:r>
            <a:r>
              <a:rPr lang="de-AT" sz="1000" dirty="0"/>
              <a:t> </a:t>
            </a:r>
            <a:r>
              <a:rPr lang="de-AT" sz="1000" dirty="0" err="1"/>
              <a:t>if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/</a:t>
            </a:r>
            <a:r>
              <a:rPr lang="de-AT" sz="1000" dirty="0" err="1"/>
              <a:t>region</a:t>
            </a:r>
            <a:r>
              <a:rPr lang="de-AT" sz="1000" dirty="0"/>
              <a:t> </a:t>
            </a:r>
            <a:r>
              <a:rPr lang="de-AT" sz="1000" dirty="0" err="1"/>
              <a:t>is</a:t>
            </a:r>
            <a:r>
              <a:rPr lang="de-AT" sz="1000" dirty="0"/>
              <a:t> not </a:t>
            </a:r>
            <a:r>
              <a:rPr lang="de-AT" sz="1000" dirty="0" err="1"/>
              <a:t>centered</a:t>
            </a:r>
            <a:r>
              <a:rPr lang="de-AT" sz="1000" dirty="0"/>
              <a:t> on </a:t>
            </a:r>
            <a:r>
              <a:rPr lang="de-AT" sz="1000" dirty="0" err="1"/>
              <a:t>origin</a:t>
            </a:r>
            <a:endParaRPr lang="en-US" sz="1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F2B9CC-E84D-BA6D-A5BA-996659E429F9}"/>
              </a:ext>
            </a:extLst>
          </p:cNvPr>
          <p:cNvCxnSpPr>
            <a:cxnSpLocks/>
            <a:stCxn id="15" idx="2"/>
            <a:endCxn id="80" idx="0"/>
          </p:cNvCxnSpPr>
          <p:nvPr/>
        </p:nvCxnSpPr>
        <p:spPr>
          <a:xfrm>
            <a:off x="1210669" y="7073054"/>
            <a:ext cx="6763" cy="26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12ED6CC4-1A35-1BA7-5382-EB3CE617C9F2}"/>
              </a:ext>
            </a:extLst>
          </p:cNvPr>
          <p:cNvCxnSpPr>
            <a:stCxn id="80" idx="2"/>
            <a:endCxn id="28" idx="1"/>
          </p:cNvCxnSpPr>
          <p:nvPr/>
        </p:nvCxnSpPr>
        <p:spPr>
          <a:xfrm rot="16200000" flipH="1">
            <a:off x="1115338" y="8009104"/>
            <a:ext cx="557424" cy="3532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17E64E2-2EC8-AC93-69B2-94753E013A42}"/>
              </a:ext>
            </a:extLst>
          </p:cNvPr>
          <p:cNvCxnSpPr>
            <a:cxnSpLocks/>
            <a:stCxn id="18" idx="2"/>
            <a:endCxn id="28" idx="3"/>
          </p:cNvCxnSpPr>
          <p:nvPr/>
        </p:nvCxnSpPr>
        <p:spPr>
          <a:xfrm rot="5400000">
            <a:off x="2911957" y="8005722"/>
            <a:ext cx="557424" cy="3600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3AEDF17-14E7-6747-5161-A7E03128A8F6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2290668" y="8746792"/>
            <a:ext cx="0" cy="379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BFC50-3436-2A45-2879-285D74C3644B}"/>
                  </a:ext>
                </a:extLst>
              </p:cNvPr>
              <p:cNvSpPr txBox="1"/>
              <p:nvPr/>
            </p:nvSpPr>
            <p:spPr>
              <a:xfrm>
                <a:off x="4656316" y="764495"/>
                <a:ext cx="2208520" cy="7093673"/>
              </a:xfrm>
              <a:prstGeom prst="rect">
                <a:avLst/>
              </a:prstGeom>
              <a:noFill/>
              <a:ln>
                <a:noFill/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AT" sz="1200" b="1" dirty="0"/>
                  <a:t>4a. </a:t>
                </a:r>
                <a:r>
                  <a:rPr lang="de-AT" sz="1200" b="1" dirty="0" err="1"/>
                  <a:t>Postprocess</a:t>
                </a:r>
                <a:r>
                  <a:rPr lang="de-AT" sz="1200" b="1" dirty="0"/>
                  <a:t> &amp; Analysis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Determine</a:t>
                </a:r>
                <a:r>
                  <a:rPr lang="de-A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br>
                  <a:rPr lang="de-AT" sz="1200" dirty="0"/>
                </a:br>
                <a:r>
                  <a:rPr lang="de-AT" sz="1000" dirty="0"/>
                  <a:t>Use </a:t>
                </a:r>
                <a:r>
                  <a:rPr lang="de-AT" sz="1000" dirty="0" err="1"/>
                  <a:t>tabulated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value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calculate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simulation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autoreference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outer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grid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voxels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if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grid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is</a:t>
                </a:r>
                <a:r>
                  <a:rPr lang="de-AT" sz="1000" dirty="0"/>
                  <a:t> large </a:t>
                </a:r>
                <a:r>
                  <a:rPr lang="de-AT" sz="1000" dirty="0" err="1"/>
                  <a:t>enough</a:t>
                </a:r>
                <a:r>
                  <a:rPr lang="de-AT" sz="1000" dirty="0"/>
                  <a:t> (&gt; 3 solvent </a:t>
                </a:r>
                <a:r>
                  <a:rPr lang="de-AT" sz="1000" dirty="0" err="1"/>
                  <a:t>layers</a:t>
                </a:r>
                <a:r>
                  <a:rPr lang="de-AT" sz="1000" dirty="0"/>
                  <a:t>)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Load gist.dat </a:t>
                </a:r>
                <a:r>
                  <a:rPr lang="de-AT" sz="1200" dirty="0" err="1"/>
                  <a:t>with</a:t>
                </a:r>
                <a:r>
                  <a:rPr lang="de-AT" sz="1200" dirty="0"/>
                  <a:t> </a:t>
                </a:r>
                <a:r>
                  <a:rPr lang="de-AT" sz="1200" dirty="0" err="1"/>
                  <a:t>gisttools</a:t>
                </a:r>
                <a:br>
                  <a:rPr lang="de-AT" sz="1000" dirty="0"/>
                </a:br>
                <a:r>
                  <a:rPr lang="de-AT" sz="1000" dirty="0"/>
                  <a:t>Preset </a:t>
                </a:r>
                <a:r>
                  <a:rPr lang="de-AT" sz="1000" dirty="0" err="1"/>
                  <a:t>Eww,ref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autoreferencing</a:t>
                </a:r>
                <a:r>
                  <a:rPr lang="de-AT" sz="1000" dirty="0"/>
                  <a:t>. A </a:t>
                </a:r>
                <a:r>
                  <a:rPr lang="de-AT" sz="1000" dirty="0" err="1"/>
                  <a:t>pdb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structure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solute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without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water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is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necessary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this</a:t>
                </a:r>
                <a:r>
                  <a:rPr lang="de-AT" sz="1000" dirty="0"/>
                  <a:t>.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Check </a:t>
                </a:r>
                <a:r>
                  <a:rPr lang="de-AT" sz="1200" dirty="0" err="1"/>
                  <a:t>convergence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of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thermodynamic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properties</a:t>
                </a:r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Optional: </a:t>
                </a:r>
                <a:r>
                  <a:rPr lang="de-AT" sz="1200" dirty="0" err="1"/>
                  <a:t>edit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r>
                  <a:rPr lang="de-AT" sz="1200" dirty="0"/>
                  <a:t> </a:t>
                </a:r>
                <a:r>
                  <a:rPr lang="de-AT" sz="1200" dirty="0" err="1"/>
                  <a:t>data</a:t>
                </a:r>
                <a:br>
                  <a:rPr lang="de-AT" sz="1000" dirty="0"/>
                </a:b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example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apply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fudge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factor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0.6 </a:t>
                </a:r>
                <a:r>
                  <a:rPr lang="de-AT" sz="1000" dirty="0" err="1"/>
                  <a:t>to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entropy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column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set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voxels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far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away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solute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to</a:t>
                </a:r>
                <a:r>
                  <a:rPr lang="de-AT" sz="1000" dirty="0"/>
                  <a:t> 0.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Use „norm“ </a:t>
                </a:r>
                <a:r>
                  <a:rPr lang="de-AT" sz="1200" dirty="0" err="1"/>
                  <a:t>data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compare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Use „</a:t>
                </a:r>
                <a:r>
                  <a:rPr lang="de-AT" sz="1200" dirty="0" err="1"/>
                  <a:t>dens</a:t>
                </a:r>
                <a:r>
                  <a:rPr lang="de-AT" sz="1200" dirty="0"/>
                  <a:t>“ </a:t>
                </a:r>
                <a:r>
                  <a:rPr lang="de-AT" sz="1200" dirty="0" err="1"/>
                  <a:t>data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integrate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over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visualisation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purposes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200" dirty="0"/>
              </a:p>
              <a:p>
                <a:endParaRPr lang="de-AT" sz="1200" dirty="0"/>
              </a:p>
              <a:p>
                <a:r>
                  <a:rPr lang="de-AT" sz="1200" b="1" dirty="0"/>
                  <a:t>4b. </a:t>
                </a:r>
                <a:r>
                  <a:rPr lang="de-AT" sz="1200" b="1" dirty="0" err="1"/>
                  <a:t>Visualisation</a:t>
                </a:r>
                <a:r>
                  <a:rPr lang="de-AT" sz="1200" b="1" dirty="0"/>
                  <a:t> (optional)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If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properties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were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modified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newly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created</a:t>
                </a:r>
                <a:r>
                  <a:rPr lang="de-AT" sz="1200" dirty="0"/>
                  <a:t>, </a:t>
                </a:r>
                <a:r>
                  <a:rPr lang="de-AT" sz="1200" dirty="0" err="1"/>
                  <a:t>output</a:t>
                </a:r>
                <a:r>
                  <a:rPr lang="de-AT" sz="1200" dirty="0"/>
                  <a:t> </a:t>
                </a:r>
                <a:r>
                  <a:rPr lang="de-AT" sz="1200" dirty="0" err="1"/>
                  <a:t>density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files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visualisation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Visualize</a:t>
                </a:r>
                <a:r>
                  <a:rPr lang="de-AT" sz="1200" dirty="0"/>
                  <a:t> .dx </a:t>
                </a:r>
                <a:r>
                  <a:rPr lang="de-AT" sz="1200" dirty="0" err="1"/>
                  <a:t>files</a:t>
                </a:r>
                <a:br>
                  <a:rPr lang="de-AT" sz="1200" dirty="0"/>
                </a:br>
                <a:r>
                  <a:rPr lang="de-AT" sz="1000" dirty="0"/>
                  <a:t>e.g. </a:t>
                </a:r>
                <a:r>
                  <a:rPr lang="de-AT" sz="1000" dirty="0" err="1"/>
                  <a:t>with</a:t>
                </a:r>
                <a:r>
                  <a:rPr lang="de-AT" sz="1000" dirty="0"/>
                  <a:t> </a:t>
                </a:r>
                <a:r>
                  <a:rPr lang="de-AT" sz="1000" dirty="0" err="1"/>
                  <a:t>PyMOL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VMD</a:t>
                </a:r>
              </a:p>
              <a:p>
                <a:endParaRPr lang="en-US" sz="12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BFC50-3436-2A45-2879-285D74C36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16" y="764495"/>
                <a:ext cx="2208520" cy="7093673"/>
              </a:xfrm>
              <a:prstGeom prst="rect">
                <a:avLst/>
              </a:prstGeom>
              <a:blipFill>
                <a:blip r:embed="rId2"/>
                <a:stretch>
                  <a:fillRect l="-276"/>
                </a:stretch>
              </a:blipFill>
              <a:ln>
                <a:noFill/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5B69AB-1E21-5563-06E7-502B612B37BD}"/>
              </a:ext>
            </a:extLst>
          </p:cNvPr>
          <p:cNvCxnSpPr>
            <a:cxnSpLocks/>
          </p:cNvCxnSpPr>
          <p:nvPr/>
        </p:nvCxnSpPr>
        <p:spPr>
          <a:xfrm>
            <a:off x="4656316" y="43127"/>
            <a:ext cx="8651" cy="1010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23447FE-186F-CF51-6DC9-F99EFD05AF49}"/>
              </a:ext>
            </a:extLst>
          </p:cNvPr>
          <p:cNvSpPr/>
          <p:nvPr/>
        </p:nvSpPr>
        <p:spPr>
          <a:xfrm>
            <a:off x="1631157" y="255127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gist.dat</a:t>
            </a:r>
            <a:endParaRPr lang="en-US" sz="12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EE4E430-2F01-F9B6-6AE3-988EB690D8B3}"/>
              </a:ext>
            </a:extLst>
          </p:cNvPr>
          <p:cNvSpPr/>
          <p:nvPr/>
        </p:nvSpPr>
        <p:spPr>
          <a:xfrm>
            <a:off x="82622" y="255127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gist.pdb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DAE670-9774-3BC6-CAEC-FECEAFE8CE41}"/>
              </a:ext>
            </a:extLst>
          </p:cNvPr>
          <p:cNvSpPr/>
          <p:nvPr/>
        </p:nvSpPr>
        <p:spPr>
          <a:xfrm>
            <a:off x="1447323" y="1248300"/>
            <a:ext cx="180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Load </a:t>
            </a:r>
            <a:r>
              <a:rPr lang="de-AT" sz="1000" dirty="0" err="1"/>
              <a:t>with</a:t>
            </a:r>
            <a:r>
              <a:rPr lang="de-AT" sz="1000" dirty="0"/>
              <a:t> </a:t>
            </a:r>
            <a:r>
              <a:rPr lang="de-AT" sz="1000" dirty="0" err="1"/>
              <a:t>gisttools</a:t>
            </a:r>
            <a:r>
              <a:rPr lang="de-AT" sz="1000" dirty="0"/>
              <a:t> in </a:t>
            </a:r>
            <a:r>
              <a:rPr lang="de-AT" sz="1000" dirty="0" err="1"/>
              <a:t>python</a:t>
            </a:r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98B5941-6B78-5C5C-4409-FB8982F019C9}"/>
                  </a:ext>
                </a:extLst>
              </p:cNvPr>
              <p:cNvSpPr/>
              <p:nvPr/>
            </p:nvSpPr>
            <p:spPr>
              <a:xfrm>
                <a:off x="1446940" y="2065255"/>
                <a:ext cx="1800000" cy="54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Check </a:t>
                </a:r>
                <a:r>
                  <a:rPr lang="de-AT" sz="1000" dirty="0" err="1"/>
                  <a:t>convergence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150" sz="1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𝑠𝑜𝑙𝑣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98B5941-6B78-5C5C-4409-FB8982F0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40" y="2065255"/>
                <a:ext cx="1800000" cy="54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C41EA413-9238-97A4-B814-2CB8A672AFB7}"/>
                  </a:ext>
                </a:extLst>
              </p:cNvPr>
              <p:cNvSpPr/>
              <p:nvPr/>
            </p:nvSpPr>
            <p:spPr>
              <a:xfrm>
                <a:off x="3091262" y="255127"/>
                <a:ext cx="1440000" cy="540000"/>
              </a:xfrm>
              <a:prstGeom prst="parallelogram">
                <a:avLst>
                  <a:gd name="adj" fmla="val 38406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  <a:p>
                <a:pPr algn="ctr"/>
                <a:endParaRPr lang="en-US" sz="1200" dirty="0"/>
              </a:p>
            </p:txBody>
          </p:sp>
        </mc:Choice>
        <mc:Fallback xmlns=""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C41EA413-9238-97A4-B814-2CB8A672A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62" y="255127"/>
                <a:ext cx="144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7E038C7-66DE-836D-96CC-57A9C1EC74FE}"/>
              </a:ext>
            </a:extLst>
          </p:cNvPr>
          <p:cNvSpPr/>
          <p:nvPr/>
        </p:nvSpPr>
        <p:spPr>
          <a:xfrm>
            <a:off x="1451157" y="3111453"/>
            <a:ext cx="1800000" cy="540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Converged</a:t>
            </a:r>
            <a:r>
              <a:rPr lang="de-AT" sz="1000" dirty="0"/>
              <a:t>?</a:t>
            </a:r>
            <a:endParaRPr lang="en-US" sz="1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5D9BE9-8B06-34DB-5D84-A76BA87D81C5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H="1" flipV="1">
            <a:off x="3246940" y="2335255"/>
            <a:ext cx="4217" cy="1046198"/>
          </a:xfrm>
          <a:prstGeom prst="bentConnector3">
            <a:avLst>
              <a:gd name="adj1" fmla="val -54209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FEABD7D-1CF2-58EA-2E48-854E459BE97F}"/>
                  </a:ext>
                </a:extLst>
              </p:cNvPr>
              <p:cNvSpPr/>
              <p:nvPr/>
            </p:nvSpPr>
            <p:spPr>
              <a:xfrm>
                <a:off x="3263434" y="2498371"/>
                <a:ext cx="1330355" cy="745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sz="800" dirty="0"/>
                  <a:t>Common fixes:</a:t>
                </a:r>
                <a:br>
                  <a:rPr lang="de-AT" sz="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A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sz="800" dirty="0"/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de-AT" sz="800" dirty="0"/>
              </a:p>
              <a:p>
                <a14:m>
                  <m:oMath xmlns:m="http://schemas.openxmlformats.org/officeDocument/2006/math"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de-AT" sz="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AT" sz="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de-AT" sz="800" dirty="0"/>
                  <a:t>eference </a:t>
                </a:r>
                <a:r>
                  <a:rPr lang="de-AT" sz="800" dirty="0" err="1"/>
                  <a:t>entropy</a:t>
                </a:r>
                <a:endParaRPr lang="de-AT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de-AT" sz="800" dirty="0"/>
                  <a:t>: </a:t>
                </a:r>
                <a:r>
                  <a:rPr lang="de-AT" sz="800" dirty="0" err="1"/>
                  <a:t>Increase</a:t>
                </a:r>
                <a:r>
                  <a:rPr lang="de-AT" sz="800" dirty="0"/>
                  <a:t> </a:t>
                </a:r>
                <a:r>
                  <a:rPr lang="de-AT" sz="800" dirty="0" err="1"/>
                  <a:t>grid</a:t>
                </a:r>
                <a:r>
                  <a:rPr lang="de-AT" sz="800" dirty="0"/>
                  <a:t> </a:t>
                </a:r>
                <a:r>
                  <a:rPr lang="de-AT" sz="800" dirty="0" err="1"/>
                  <a:t>size</a:t>
                </a:r>
                <a:r>
                  <a:rPr lang="en-150" sz="800" dirty="0"/>
                  <a:t> 	or sampling</a:t>
                </a:r>
                <a:endParaRPr lang="en-US" sz="800" dirty="0"/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FEABD7D-1CF2-58EA-2E48-854E459BE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34" y="2498371"/>
                <a:ext cx="1330355" cy="7455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CD0886E-6FA4-4697-8787-39580BEAC80D}"/>
              </a:ext>
            </a:extLst>
          </p:cNvPr>
          <p:cNvGrpSpPr/>
          <p:nvPr/>
        </p:nvGrpSpPr>
        <p:grpSpPr>
          <a:xfrm>
            <a:off x="389439" y="4796132"/>
            <a:ext cx="3894637" cy="540000"/>
            <a:chOff x="403839" y="4796132"/>
            <a:chExt cx="3894637" cy="54000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96038AE-B9FB-3EED-BF05-F2612FDF6955}"/>
                </a:ext>
              </a:extLst>
            </p:cNvPr>
            <p:cNvSpPr/>
            <p:nvPr/>
          </p:nvSpPr>
          <p:spPr>
            <a:xfrm>
              <a:off x="403839" y="4796132"/>
              <a:ext cx="1800000" cy="540000"/>
            </a:xfrm>
            <a:prstGeom prst="parallelogram">
              <a:avLst>
                <a:gd name="adj" fmla="val 384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/>
                <a:t>„norm“ </a:t>
              </a:r>
              <a:r>
                <a:rPr lang="de-AT" sz="1200" dirty="0" err="1"/>
                <a:t>data</a:t>
              </a:r>
              <a:endParaRPr lang="en-US" sz="1200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60710878-223A-8BA4-28AD-3C7D46BD61E5}"/>
                </a:ext>
              </a:extLst>
            </p:cNvPr>
            <p:cNvSpPr/>
            <p:nvPr/>
          </p:nvSpPr>
          <p:spPr>
            <a:xfrm>
              <a:off x="2498476" y="4796132"/>
              <a:ext cx="1800000" cy="540000"/>
            </a:xfrm>
            <a:prstGeom prst="parallelogram">
              <a:avLst>
                <a:gd name="adj" fmla="val 384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/>
                <a:t>„</a:t>
              </a:r>
              <a:r>
                <a:rPr lang="de-AT" sz="1200" dirty="0" err="1"/>
                <a:t>dens</a:t>
              </a:r>
              <a:r>
                <a:rPr lang="de-AT" sz="1200" dirty="0"/>
                <a:t>“ </a:t>
              </a:r>
              <a:r>
                <a:rPr lang="de-AT" sz="1200" dirty="0" err="1"/>
                <a:t>data</a:t>
              </a:r>
              <a:endParaRPr lang="en-US" sz="120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53D2A6-105C-3EA6-2B74-D2B0DB6130C8}"/>
              </a:ext>
            </a:extLst>
          </p:cNvPr>
          <p:cNvSpPr/>
          <p:nvPr/>
        </p:nvSpPr>
        <p:spPr>
          <a:xfrm>
            <a:off x="389439" y="557492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Compare</a:t>
            </a:r>
            <a:r>
              <a:rPr lang="de-AT" sz="1000" dirty="0"/>
              <a:t> </a:t>
            </a:r>
            <a:r>
              <a:rPr lang="de-AT" sz="1000" dirty="0" err="1"/>
              <a:t>voxels</a:t>
            </a:r>
            <a:r>
              <a:rPr lang="de-AT" sz="1000" dirty="0"/>
              <a:t> on a per-solvent </a:t>
            </a:r>
            <a:r>
              <a:rPr lang="de-AT" sz="1000" dirty="0" err="1"/>
              <a:t>basis</a:t>
            </a:r>
            <a:endParaRPr lang="en-US" sz="10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50DA3C2-EF0E-7D45-D90E-038701494ADF}"/>
              </a:ext>
            </a:extLst>
          </p:cNvPr>
          <p:cNvSpPr/>
          <p:nvPr/>
        </p:nvSpPr>
        <p:spPr>
          <a:xfrm>
            <a:off x="2486328" y="557817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Integrate</a:t>
            </a:r>
            <a:r>
              <a:rPr lang="de-AT" sz="1000" dirty="0"/>
              <a:t> </a:t>
            </a:r>
            <a:r>
              <a:rPr lang="de-AT" sz="1000" dirty="0" err="1"/>
              <a:t>over</a:t>
            </a:r>
            <a:r>
              <a:rPr lang="de-AT" sz="1000" dirty="0"/>
              <a:t> </a:t>
            </a:r>
            <a:r>
              <a:rPr lang="de-AT" sz="1000" dirty="0" err="1"/>
              <a:t>grid</a:t>
            </a:r>
            <a:r>
              <a:rPr lang="de-AT" sz="1000" dirty="0"/>
              <a:t> </a:t>
            </a:r>
            <a:r>
              <a:rPr lang="de-AT" sz="1000" dirty="0" err="1"/>
              <a:t>volumes</a:t>
            </a:r>
            <a:r>
              <a:rPr lang="de-AT" sz="1000" dirty="0"/>
              <a:t> </a:t>
            </a:r>
            <a:r>
              <a:rPr lang="de-AT" sz="1000" dirty="0" err="1"/>
              <a:t>to</a:t>
            </a:r>
            <a:r>
              <a:rPr lang="de-AT" sz="1000" dirty="0"/>
              <a:t> </a:t>
            </a:r>
            <a:r>
              <a:rPr lang="de-AT" sz="1000" dirty="0" err="1"/>
              <a:t>calculate</a:t>
            </a:r>
            <a:r>
              <a:rPr lang="de-AT" sz="1000" dirty="0"/>
              <a:t> </a:t>
            </a:r>
            <a:r>
              <a:rPr lang="de-AT" sz="1000" dirty="0" err="1"/>
              <a:t>thermodynamic</a:t>
            </a:r>
            <a:r>
              <a:rPr lang="de-AT" sz="1000" dirty="0"/>
              <a:t> </a:t>
            </a:r>
            <a:r>
              <a:rPr lang="de-AT" sz="1000" dirty="0" err="1"/>
              <a:t>data</a:t>
            </a:r>
            <a:endParaRPr lang="en-US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494E37-0728-B9F7-F544-94F161918A45}"/>
              </a:ext>
            </a:extLst>
          </p:cNvPr>
          <p:cNvSpPr/>
          <p:nvPr/>
        </p:nvSpPr>
        <p:spPr>
          <a:xfrm>
            <a:off x="1451157" y="625735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Output .dx </a:t>
            </a:r>
            <a:r>
              <a:rPr lang="de-AT" sz="1000" dirty="0" err="1"/>
              <a:t>files</a:t>
            </a:r>
            <a:endParaRPr lang="en-US" sz="10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640CB19B-18A5-2FB8-F88F-8D247182663F}"/>
              </a:ext>
            </a:extLst>
          </p:cNvPr>
          <p:cNvSpPr/>
          <p:nvPr/>
        </p:nvSpPr>
        <p:spPr>
          <a:xfrm>
            <a:off x="2486328" y="8468375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Isosurfaces</a:t>
            </a:r>
            <a:endParaRPr lang="en-US" sz="1200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10DDF89-162D-03AE-626A-96EF03F8BC37}"/>
              </a:ext>
            </a:extLst>
          </p:cNvPr>
          <p:cNvSpPr/>
          <p:nvPr/>
        </p:nvSpPr>
        <p:spPr>
          <a:xfrm>
            <a:off x="389439" y="8527368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Volumes</a:t>
            </a:r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4F52B61-7519-E56A-3D0F-46C5043C695D}"/>
              </a:ext>
            </a:extLst>
          </p:cNvPr>
          <p:cNvSpPr/>
          <p:nvPr/>
        </p:nvSpPr>
        <p:spPr>
          <a:xfrm>
            <a:off x="389439" y="9259173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Mesh </a:t>
            </a:r>
            <a:r>
              <a:rPr lang="de-AT" sz="1200" dirty="0" err="1"/>
              <a:t>grids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C05269F-0D72-4F34-38CD-B13E91A2F241}"/>
              </a:ext>
            </a:extLst>
          </p:cNvPr>
          <p:cNvSpPr/>
          <p:nvPr/>
        </p:nvSpPr>
        <p:spPr>
          <a:xfrm>
            <a:off x="1451157" y="7024846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Load .dx </a:t>
            </a:r>
            <a:r>
              <a:rPr lang="de-AT" sz="1000" dirty="0" err="1"/>
              <a:t>files</a:t>
            </a:r>
            <a:r>
              <a:rPr lang="de-AT" sz="1000" dirty="0"/>
              <a:t> </a:t>
            </a:r>
            <a:r>
              <a:rPr lang="de-AT" sz="1000" dirty="0" err="1"/>
              <a:t>into</a:t>
            </a:r>
            <a:r>
              <a:rPr lang="de-AT" sz="1000" dirty="0"/>
              <a:t> </a:t>
            </a:r>
            <a:r>
              <a:rPr lang="de-AT" sz="1000" dirty="0" err="1"/>
              <a:t>visualisation</a:t>
            </a:r>
            <a:r>
              <a:rPr lang="de-AT" sz="1000" dirty="0"/>
              <a:t> </a:t>
            </a:r>
            <a:r>
              <a:rPr lang="de-AT" sz="1000" dirty="0" err="1"/>
              <a:t>software</a:t>
            </a:r>
            <a:endParaRPr lang="en-US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4E3683-B5EA-6401-F44B-7FABB0A06C26}"/>
              </a:ext>
            </a:extLst>
          </p:cNvPr>
          <p:cNvSpPr/>
          <p:nvPr/>
        </p:nvSpPr>
        <p:spPr>
          <a:xfrm>
            <a:off x="1451157" y="7776107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Visualize</a:t>
            </a:r>
            <a:r>
              <a:rPr lang="de-AT" sz="1000" dirty="0"/>
              <a:t> </a:t>
            </a:r>
            <a:r>
              <a:rPr lang="de-AT" sz="1000" dirty="0" err="1"/>
              <a:t>thermodynamic</a:t>
            </a:r>
            <a:r>
              <a:rPr lang="de-AT" sz="1000" dirty="0"/>
              <a:t> </a:t>
            </a:r>
            <a:r>
              <a:rPr lang="de-AT" sz="1000" dirty="0" err="1"/>
              <a:t>densities</a:t>
            </a:r>
            <a:endParaRPr lang="en-US" sz="1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D014B-02DE-FC2A-DF7A-B020085A9E29}"/>
              </a:ext>
            </a:extLst>
          </p:cNvPr>
          <p:cNvSpPr/>
          <p:nvPr/>
        </p:nvSpPr>
        <p:spPr>
          <a:xfrm>
            <a:off x="321849" y="3811236"/>
            <a:ext cx="1179511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Edit </a:t>
            </a:r>
            <a:r>
              <a:rPr lang="de-AT" sz="1000" dirty="0" err="1"/>
              <a:t>voxel</a:t>
            </a:r>
            <a:r>
              <a:rPr lang="de-AT" sz="1000" dirty="0"/>
              <a:t> </a:t>
            </a:r>
            <a:r>
              <a:rPr lang="de-AT" sz="1000" dirty="0" err="1"/>
              <a:t>data</a:t>
            </a:r>
            <a:endParaRPr lang="en-US" sz="10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53EA0AF-B86B-AF44-1FC9-8026B622109F}"/>
              </a:ext>
            </a:extLst>
          </p:cNvPr>
          <p:cNvCxnSpPr>
            <a:stCxn id="6" idx="4"/>
            <a:endCxn id="7" idx="1"/>
          </p:cNvCxnSpPr>
          <p:nvPr/>
        </p:nvCxnSpPr>
        <p:spPr>
          <a:xfrm rot="16200000" flipH="1">
            <a:off x="763386" y="834362"/>
            <a:ext cx="723173" cy="644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DC6ED8-89E5-AE05-C618-A670F9F56B63}"/>
              </a:ext>
            </a:extLst>
          </p:cNvPr>
          <p:cNvCxnSpPr>
            <a:stCxn id="11" idx="4"/>
            <a:endCxn id="7" idx="3"/>
          </p:cNvCxnSpPr>
          <p:nvPr/>
        </p:nvCxnSpPr>
        <p:spPr>
          <a:xfrm rot="5400000">
            <a:off x="3167707" y="874744"/>
            <a:ext cx="723173" cy="5639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92DE68-5555-C83E-F69B-7F301BE2FA0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1247959" y="3692933"/>
            <a:ext cx="1144679" cy="1061718"/>
          </a:xfrm>
          <a:prstGeom prst="bentConnector3">
            <a:avLst>
              <a:gd name="adj1" fmla="val 889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B31DDB-A15B-BBF4-CD12-0A357A2294BE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rot="16200000" flipH="1">
            <a:off x="2295277" y="3707332"/>
            <a:ext cx="1144679" cy="1032919"/>
          </a:xfrm>
          <a:prstGeom prst="bentConnector3">
            <a:avLst>
              <a:gd name="adj1" fmla="val 889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6ED24A1-E000-7E5A-9E74-A2FA0F8FE240}"/>
              </a:ext>
            </a:extLst>
          </p:cNvPr>
          <p:cNvCxnSpPr>
            <a:cxnSpLocks/>
            <a:stCxn id="24" idx="5"/>
            <a:endCxn id="31" idx="0"/>
          </p:cNvCxnSpPr>
          <p:nvPr/>
        </p:nvCxnSpPr>
        <p:spPr>
          <a:xfrm rot="10800000" flipV="1">
            <a:off x="2351158" y="5066131"/>
            <a:ext cx="236615" cy="119122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DA1EB0-23A3-3E3C-608F-89BAFE577C73}"/>
              </a:ext>
            </a:extLst>
          </p:cNvPr>
          <p:cNvCxnSpPr>
            <a:stCxn id="36" idx="1"/>
            <a:endCxn id="33" idx="0"/>
          </p:cNvCxnSpPr>
          <p:nvPr/>
        </p:nvCxnSpPr>
        <p:spPr>
          <a:xfrm rot="10800000" flipV="1">
            <a:off x="1289439" y="8046106"/>
            <a:ext cx="161718" cy="4812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416F4F-2083-CC85-453F-BC695F5491CB}"/>
              </a:ext>
            </a:extLst>
          </p:cNvPr>
          <p:cNvCxnSpPr>
            <a:stCxn id="36" idx="2"/>
            <a:endCxn id="34" idx="2"/>
          </p:cNvCxnSpPr>
          <p:nvPr/>
        </p:nvCxnSpPr>
        <p:spPr>
          <a:xfrm rot="5400000">
            <a:off x="1611917" y="8789933"/>
            <a:ext cx="1213066" cy="2654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15F2D9-2220-2901-40E9-7841D3EEF500}"/>
              </a:ext>
            </a:extLst>
          </p:cNvPr>
          <p:cNvCxnSpPr>
            <a:stCxn id="36" idx="3"/>
            <a:endCxn id="32" idx="0"/>
          </p:cNvCxnSpPr>
          <p:nvPr/>
        </p:nvCxnSpPr>
        <p:spPr>
          <a:xfrm>
            <a:off x="3251157" y="8046107"/>
            <a:ext cx="135171" cy="42226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9C50C8-5305-5E51-532A-0918D0540D1A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351157" y="7564846"/>
            <a:ext cx="0" cy="211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33AB37-C8E3-0F6E-2649-9C1AC8964A35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2351157" y="6797359"/>
            <a:ext cx="0" cy="227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DB2F69-12D1-F2EE-DCF5-3BE1C4D56D1B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>
            <a:off x="1289439" y="5336132"/>
            <a:ext cx="0" cy="23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29B112-0846-A860-7C92-1602153892E0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3384076" y="5336132"/>
            <a:ext cx="2252" cy="24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AD5B74-9504-62D8-5B3A-42AF4A8145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346940" y="1788300"/>
            <a:ext cx="383" cy="27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AFDEDF-7FDB-7ADA-A782-DD39761E78F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346940" y="2605255"/>
            <a:ext cx="4217" cy="506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FECB3-D7C9-350E-FFFC-F225AE2338FC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2347323" y="795127"/>
            <a:ext cx="3834" cy="45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D6276E1-7CB8-C90E-E4E0-03936AF48EDA}"/>
              </a:ext>
            </a:extLst>
          </p:cNvPr>
          <p:cNvGrpSpPr/>
          <p:nvPr/>
        </p:nvGrpSpPr>
        <p:grpSpPr>
          <a:xfrm>
            <a:off x="1591872" y="3954297"/>
            <a:ext cx="668773" cy="246221"/>
            <a:chOff x="1631157" y="3792565"/>
            <a:chExt cx="668773" cy="24622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CC0B82B-E9A7-682E-0AAC-107D052A38F4}"/>
                </a:ext>
              </a:extLst>
            </p:cNvPr>
            <p:cNvCxnSpPr>
              <a:cxnSpLocks/>
            </p:cNvCxnSpPr>
            <p:nvPr/>
          </p:nvCxnSpPr>
          <p:spPr>
            <a:xfrm>
              <a:off x="1695543" y="4023703"/>
              <a:ext cx="540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F3779D-6C06-EF1F-07FB-7E7734142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5543" y="3807648"/>
              <a:ext cx="540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5CCA44-9DE0-9F65-9333-593216F32F4F}"/>
                </a:ext>
              </a:extLst>
            </p:cNvPr>
            <p:cNvSpPr txBox="1"/>
            <p:nvPr/>
          </p:nvSpPr>
          <p:spPr>
            <a:xfrm>
              <a:off x="1631157" y="3792565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000" b="1" dirty="0"/>
                <a:t>optional</a:t>
              </a:r>
              <a:endParaRPr lang="en-US" sz="1000" b="1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0CBC351-8F08-6A2D-DB5E-F34C33F3F315}"/>
              </a:ext>
            </a:extLst>
          </p:cNvPr>
          <p:cNvSpPr txBox="1"/>
          <p:nvPr/>
        </p:nvSpPr>
        <p:spPr>
          <a:xfrm>
            <a:off x="2294609" y="358385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b="1" dirty="0" err="1"/>
              <a:t>yes</a:t>
            </a:r>
            <a:endParaRPr lang="en-US" sz="1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FD1016-B42E-C8D3-8E74-43F8E9B17B66}"/>
              </a:ext>
            </a:extLst>
          </p:cNvPr>
          <p:cNvSpPr txBox="1"/>
          <p:nvPr/>
        </p:nvSpPr>
        <p:spPr>
          <a:xfrm>
            <a:off x="3159231" y="337208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b="1" dirty="0" err="1"/>
              <a:t>no</a:t>
            </a:r>
            <a:endParaRPr lang="en-US" sz="1000" b="1" dirty="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BA8C1E40-0A51-1DDD-CB0E-FF0F4A8E32AC}"/>
              </a:ext>
            </a:extLst>
          </p:cNvPr>
          <p:cNvSpPr/>
          <p:nvPr/>
        </p:nvSpPr>
        <p:spPr>
          <a:xfrm>
            <a:off x="2513306" y="9259173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Isodots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74B8736-3626-AA31-6D98-443E3764C6FA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2085743" y="5066132"/>
            <a:ext cx="265414" cy="119122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899A91-AA27-58C5-BA9A-DC281AA49514}"/>
              </a:ext>
            </a:extLst>
          </p:cNvPr>
          <p:cNvCxnSpPr>
            <a:cxnSpLocks/>
            <a:stCxn id="36" idx="2"/>
            <a:endCxn id="103" idx="5"/>
          </p:cNvCxnSpPr>
          <p:nvPr/>
        </p:nvCxnSpPr>
        <p:spPr>
          <a:xfrm rot="16200000" flipH="1">
            <a:off x="1877546" y="8789717"/>
            <a:ext cx="1213066" cy="26584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576</Words>
  <Application>Microsoft Office PowerPoint</Application>
  <PresentationFormat>A4-Papier (210 x 297 mm)</PresentationFormat>
  <Paragraphs>84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LMMono8-Regular</vt:lpstr>
      <vt:lpstr>Wingdings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Jakob Hörschinger</dc:creator>
  <cp:lastModifiedBy>Valentin Jakob Hörschinger</cp:lastModifiedBy>
  <cp:revision>10</cp:revision>
  <dcterms:created xsi:type="dcterms:W3CDTF">2025-01-13T12:25:47Z</dcterms:created>
  <dcterms:modified xsi:type="dcterms:W3CDTF">2025-05-23T22:21:50Z</dcterms:modified>
</cp:coreProperties>
</file>