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 Slab Light"/>
      <p:regular r:id="rId18"/>
      <p:bold r:id="rId19"/>
    </p:embeddedFont>
    <p:embeddedFont>
      <p:font typeface="Lobster"/>
      <p:regular r:id="rId20"/>
    </p:embeddedFont>
    <p:embeddedFont>
      <p:font typeface="Abe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E54688-E8E8-4CCA-A960-D23D5CA3CA94}">
  <a:tblStyle styleId="{75E54688-E8E8-4CCA-A960-D23D5CA3CA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be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Light-bold.fntdata"/><Relationship Id="rId6" Type="http://schemas.openxmlformats.org/officeDocument/2006/relationships/slide" Target="slides/slide1.xml"/><Relationship Id="rId18" Type="http://schemas.openxmlformats.org/officeDocument/2006/relationships/font" Target="fonts/RobotoSlab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492cd3dc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492cd3d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8d92647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8d9264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8d92647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8d9264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492cd3dc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492cd3d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8d926470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8d9264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8d92647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8d9264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469300" y="1682063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 sz="5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775" y="129875"/>
            <a:ext cx="20452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188950" y="172850"/>
            <a:ext cx="2665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Project </a:t>
            </a:r>
            <a:r>
              <a:rPr b="1" lang="en" sz="1800">
                <a:solidFill>
                  <a:srgbClr val="FFFFFF"/>
                </a:solidFill>
              </a:rPr>
              <a:t>Release</a:t>
            </a:r>
            <a:endParaRPr b="1" sz="18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V 1.0 - 7/26/18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44" name="Google Shape;14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600" y="1201475"/>
            <a:ext cx="1690369" cy="2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1189650" y="3345575"/>
            <a:ext cx="26652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Team: </a:t>
            </a:r>
            <a:r>
              <a:rPr lang="en" sz="1800">
                <a:solidFill>
                  <a:srgbClr val="FFFFFF"/>
                </a:solidFill>
              </a:rPr>
              <a:t>SmartAccount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3932850" y="3345575"/>
            <a:ext cx="42147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Team Member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Haoran Li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	Hang Yuan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Qingyuan He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Yujia Li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0"/>
          <p:cNvSpPr txBox="1"/>
          <p:nvPr>
            <p:ph idx="4294967295" type="ctrTitle"/>
          </p:nvPr>
        </p:nvSpPr>
        <p:spPr>
          <a:xfrm>
            <a:off x="1275150" y="2542425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Listening</a:t>
            </a:r>
            <a:r>
              <a:rPr lang="en" sz="4800"/>
              <a:t>!</a:t>
            </a:r>
            <a:endParaRPr sz="4800"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4080265" y="1094820"/>
            <a:ext cx="983454" cy="925239"/>
            <a:chOff x="5972700" y="2330200"/>
            <a:chExt cx="411625" cy="387275"/>
          </a:xfrm>
        </p:grpSpPr>
        <p:sp>
          <p:nvSpPr>
            <p:cNvPr id="228" name="Google Shape;228;p2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0"/>
          <p:cNvSpPr txBox="1"/>
          <p:nvPr>
            <p:ph idx="4294967295" type="ctrTitle"/>
          </p:nvPr>
        </p:nvSpPr>
        <p:spPr>
          <a:xfrm>
            <a:off x="4484925" y="4355843"/>
            <a:ext cx="30258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725" y="3298525"/>
            <a:ext cx="1430450" cy="196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1055825" y="626263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3F3F3"/>
                </a:solidFill>
              </a:rPr>
              <a:t>Motivation</a:t>
            </a:r>
            <a:endParaRPr b="1" sz="4800">
              <a:solidFill>
                <a:srgbClr val="F3F3F3"/>
              </a:solidFill>
            </a:endParaRPr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1651475" y="1461900"/>
            <a:ext cx="61794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★"/>
            </a:pPr>
            <a:r>
              <a:rPr b="1" lang="en" sz="3000">
                <a:solidFill>
                  <a:schemeClr val="lt1"/>
                </a:solidFill>
              </a:rPr>
              <a:t>T</a:t>
            </a:r>
            <a:r>
              <a:rPr b="1" lang="en" sz="3000">
                <a:solidFill>
                  <a:schemeClr val="lt1"/>
                </a:solidFill>
              </a:rPr>
              <a:t>rack our daily expenses</a:t>
            </a:r>
            <a:endParaRPr b="1" sz="3000">
              <a:solidFill>
                <a:schemeClr val="lt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b="1" lang="en" sz="3000"/>
              <a:t>Learn how to collaborate</a:t>
            </a:r>
            <a:endParaRPr b="1"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b="1" lang="en" sz="3000"/>
              <a:t>Study how a product to be developed</a:t>
            </a:r>
            <a:endParaRPr b="1"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b="1" lang="en" sz="3000"/>
              <a:t>Make our knowledge “useful”</a:t>
            </a:r>
            <a:endParaRPr b="1" sz="3000"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idx="4294967295" type="ctrTitle"/>
          </p:nvPr>
        </p:nvSpPr>
        <p:spPr>
          <a:xfrm>
            <a:off x="2329000" y="467650"/>
            <a:ext cx="35712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Goals</a:t>
            </a:r>
            <a:endParaRPr b="1" sz="4800"/>
          </a:p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1201600" y="1522575"/>
            <a:ext cx="43389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Functions: 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add/edit/delete/view history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 sign in or sign up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Functions: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uture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roup account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 to start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oncise UI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3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3458125" y="1170850"/>
            <a:ext cx="408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SET OUT TO ACHIEVE</a:t>
            </a:r>
            <a:endParaRPr b="1" sz="1800">
              <a:solidFill>
                <a:srgbClr val="F1C232"/>
              </a:solidFill>
            </a:endParaRPr>
          </a:p>
        </p:txBody>
      </p:sp>
      <p:cxnSp>
        <p:nvCxnSpPr>
          <p:cNvPr id="164" name="Google Shape;164;p13"/>
          <p:cNvCxnSpPr/>
          <p:nvPr/>
        </p:nvCxnSpPr>
        <p:spPr>
          <a:xfrm flipH="1">
            <a:off x="4278925" y="986650"/>
            <a:ext cx="2438400" cy="37632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3"/>
          <p:cNvSpPr txBox="1"/>
          <p:nvPr/>
        </p:nvSpPr>
        <p:spPr>
          <a:xfrm>
            <a:off x="5540500" y="2964475"/>
            <a:ext cx="232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HAVE</a:t>
            </a:r>
            <a:r>
              <a:rPr b="1" lang="en" sz="1800">
                <a:solidFill>
                  <a:srgbClr val="F1C232"/>
                </a:solidFill>
              </a:rPr>
              <a:t> ACHIEVED</a:t>
            </a:r>
            <a:endParaRPr b="1" sz="1800">
              <a:solidFill>
                <a:srgbClr val="F1C232"/>
              </a:solidFill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5604975" y="3417950"/>
            <a:ext cx="43389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Functions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4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graphicFrame>
        <p:nvGraphicFramePr>
          <p:cNvPr id="173" name="Google Shape;173;p14"/>
          <p:cNvGraphicFramePr/>
          <p:nvPr/>
        </p:nvGraphicFramePr>
        <p:xfrm>
          <a:off x="770775" y="53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{75E54688-E8E8-4CCA-A960-D23D5CA3CA94}</a:tableStyleId>
              </a:tblPr>
              <a:tblGrid>
                <a:gridCol w="1433950"/>
                <a:gridCol w="3692925"/>
                <a:gridCol w="2862400"/>
              </a:tblGrid>
              <a:tr h="345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Challenges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Accomplishments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1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FInal Project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Database: 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-&gt; local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visualization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Bugs forever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to use Android Studio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Clean code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7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Development Process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experience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time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Unfamiliar technologies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 quited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Scrum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Experience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810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idx="4294967295" type="ctrTitle"/>
          </p:nvPr>
        </p:nvSpPr>
        <p:spPr>
          <a:xfrm>
            <a:off x="2399300" y="913150"/>
            <a:ext cx="41655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DEMO-video</a:t>
            </a:r>
            <a:endParaRPr b="1" sz="4800"/>
          </a:p>
        </p:txBody>
      </p:sp>
      <p:sp>
        <p:nvSpPr>
          <p:cNvPr id="179" name="Google Shape;1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5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1044100" y="344913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3F3F3"/>
                </a:solidFill>
              </a:rPr>
              <a:t>System diagram</a:t>
            </a:r>
            <a:endParaRPr b="1" sz="4800">
              <a:solidFill>
                <a:srgbClr val="F3F3F3"/>
              </a:solidFill>
            </a:endParaRPr>
          </a:p>
        </p:txBody>
      </p:sp>
      <p:sp>
        <p:nvSpPr>
          <p:cNvPr id="186" name="Google Shape;18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16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091313"/>
            <a:ext cx="58769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idx="4294967295" type="ctrTitle"/>
          </p:nvPr>
        </p:nvSpPr>
        <p:spPr>
          <a:xfrm>
            <a:off x="1348150" y="1042100"/>
            <a:ext cx="62166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Project Management</a:t>
            </a:r>
            <a:endParaRPr b="1" sz="4800"/>
          </a:p>
        </p:txBody>
      </p:sp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1957750" y="1928825"/>
            <a:ext cx="65130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Meeting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7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4294967295" type="ctrTitle"/>
          </p:nvPr>
        </p:nvSpPr>
        <p:spPr>
          <a:xfrm>
            <a:off x="691650" y="1042100"/>
            <a:ext cx="77790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Enjoyed   |  didn’t Enjoyed</a:t>
            </a:r>
            <a:endParaRPr b="1" sz="4800"/>
          </a:p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691650" y="2049550"/>
            <a:ext cx="35169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an app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basic goals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progress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0 to 99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4759550" y="2131600"/>
            <a:ext cx="35169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many documents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achieve all the goals we set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group functions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4294967295" type="ctrTitle"/>
          </p:nvPr>
        </p:nvSpPr>
        <p:spPr>
          <a:xfrm>
            <a:off x="562700" y="631775"/>
            <a:ext cx="77790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Lessons Learned</a:t>
            </a:r>
            <a:endParaRPr b="1" sz="4800"/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205600" y="2236450"/>
            <a:ext cx="27369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···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Android Studio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 txBox="1"/>
          <p:nvPr>
            <p:ph idx="4294967295" type="ctrTitle"/>
          </p:nvPr>
        </p:nvSpPr>
        <p:spPr>
          <a:xfrm>
            <a:off x="7340575" y="49525"/>
            <a:ext cx="1764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Smart Account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833175" y="1584813"/>
            <a:ext cx="2397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worked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089550" y="1584825"/>
            <a:ext cx="264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didn’t worked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879600" y="1600575"/>
            <a:ext cx="3071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wished had done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3042600" y="2236450"/>
            <a:ext cx="27369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together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879600" y="2236450"/>
            <a:ext cx="27369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group and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functions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better UI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database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19"/>
          <p:cNvCxnSpPr/>
          <p:nvPr/>
        </p:nvCxnSpPr>
        <p:spPr>
          <a:xfrm>
            <a:off x="2942500" y="1416150"/>
            <a:ext cx="0" cy="290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9"/>
          <p:cNvCxnSpPr/>
          <p:nvPr/>
        </p:nvCxnSpPr>
        <p:spPr>
          <a:xfrm>
            <a:off x="5662250" y="1463050"/>
            <a:ext cx="0" cy="290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