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266215-50E4-4417-A182-3D361B83A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3819269-ABE3-4EF0-A330-A6C5D14A6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627F29-2CB2-44C8-B3F6-3BF1D71E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1806C14-48FD-4006-A696-16BB808C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8CD36B-31E4-48A9-B646-BFADBC3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979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F26AAD-6284-435E-91D6-D7F62411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58E4AF5-8568-463B-BCCD-C1FB88B2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A1BF85-C5FF-43EF-9B16-0A10F003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281998-D340-478B-AF40-5DBA2FF9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7BA4D8-85FB-4D81-B38A-5294AC30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1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49A04C3-C6E8-43A2-A19C-1251C36C3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9DEAD3B-E6F8-4669-B089-F49C4FF98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480E3D-A552-4730-AF73-53390968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8F6FB5-C086-4CA1-A156-D9636CA6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05E1E0-17C0-4B73-ACD4-F1B76142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94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B1A423-E64F-436C-8B38-EE1A8B80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43637B-9938-4A69-BAA1-E29DF380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792443-7753-4E43-84F3-369F43AB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44B123-5C14-4FF3-96B8-5F4B7A0A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5CB1AC-90AD-47EE-B4A8-ED2FFF2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29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F4B50D-1E3D-4481-AC53-4D8E4755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60DD46-3A9E-4372-9784-DB166F6B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9A02709-ED72-4CED-AD17-E2439962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BC3B5F-F6E8-4BF6-A627-F027CBD0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48CEF7-8085-443D-88D4-589B8C8E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0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6DAA5A-9401-442A-AB59-7224BD71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9366B5-D516-4A87-967F-AEA4C9559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EE29BF6-EAEA-4094-9A02-F7784ECD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C9184D7-E245-4D53-9B5A-FF22C776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E791B88-6A95-4F47-B0D2-713891FB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61B568-CBF4-434C-BE72-5FE7669F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87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A739EF-FD7C-4D7C-AC79-AF721F30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1D5AC4F-AF7A-4E4A-996F-1379A0A2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5B8547E-52C8-4E8D-A260-D68B4E51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4FEBCF-1F1F-4A1A-AC86-5B4F2BE4D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375D3CE-5DCC-4015-BE3C-9C143B378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59A0769-06DE-46F1-9471-4E3C78EF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A141C56-FD73-462C-9FE9-4D6B5EA6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FFBF3DF-DDE8-4171-8E28-B897FACE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374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CCD440-0464-430F-B9B9-303B65D1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0C796B0-FDCD-4FBB-AA03-62E03464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6B6F9D6-A600-4B74-8CF5-81EDCF8F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AEAD7A9-2830-4A90-887A-A4EB7643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919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5076A1D-7CDB-4213-8CBD-30224073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3BB111D-B725-43EB-81F7-BF52899D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C3CEBE6-696E-41B7-A55C-C638BA27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338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E897A3-CBB5-45CD-BF0E-07FB1E4D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828F01-1126-43D7-ACA8-584A1235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D155A4E-9C5F-4F24-BB6B-FC8F89CA3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400310-46BE-41DE-BDFD-44E169F1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DD69CE-2EEE-49F8-9B32-A2D22BD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3A0C2AA-EBFB-49CF-A14E-39BA443C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79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E2263A-F02B-46B5-BB82-91D7C6D0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D6FD88A-1D2F-4061-8421-774A438C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7AC667C-0EF8-4232-B325-119FD5345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EC16F6E-E827-4F77-9834-51B269C8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181C301-41E3-4455-A60A-71127B2F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B16A507-E263-4FE6-B516-4C257010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823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099C3B-FB52-4669-9791-A500999D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1C15E7D-2185-4B9B-8CA2-555F6B40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CA56AA-B2C0-4B1B-9C5A-74AFFB119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E2A7-ABC7-40D9-9C6D-8E027093A89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CFD5D3-5F9B-49D9-811B-55027F503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EDAE7A3-C332-43C7-9396-9A9DCBF76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044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714F9DA-A2B4-462F-823B-A388057E039B}"/>
              </a:ext>
            </a:extLst>
          </p:cNvPr>
          <p:cNvSpPr txBox="1"/>
          <p:nvPr/>
        </p:nvSpPr>
        <p:spPr>
          <a:xfrm>
            <a:off x="9534698" y="99753"/>
            <a:ext cx="20283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ABCF</a:t>
            </a:r>
            <a:endParaRPr lang="he-IL" dirty="0"/>
          </a:p>
        </p:txBody>
      </p:sp>
      <p:grpSp>
        <p:nvGrpSpPr>
          <p:cNvPr id="71" name="קבוצה 70">
            <a:extLst>
              <a:ext uri="{FF2B5EF4-FFF2-40B4-BE49-F238E27FC236}">
                <a16:creationId xmlns:a16="http://schemas.microsoft.com/office/drawing/2014/main" id="{D4C07039-4F89-42F3-BA96-40E3054B3CD6}"/>
              </a:ext>
            </a:extLst>
          </p:cNvPr>
          <p:cNvGrpSpPr/>
          <p:nvPr/>
        </p:nvGrpSpPr>
        <p:grpSpPr>
          <a:xfrm>
            <a:off x="1318847" y="-169215"/>
            <a:ext cx="2548582" cy="2556588"/>
            <a:chOff x="4505500" y="469085"/>
            <a:chExt cx="3632662" cy="3886785"/>
          </a:xfrm>
        </p:grpSpPr>
        <p:sp>
          <p:nvSpPr>
            <p:cNvPr id="4" name="אליפסה 3">
              <a:extLst>
                <a:ext uri="{FF2B5EF4-FFF2-40B4-BE49-F238E27FC236}">
                  <a16:creationId xmlns:a16="http://schemas.microsoft.com/office/drawing/2014/main" id="{6FB85866-0D90-491C-AE30-A153E3B11DC3}"/>
                </a:ext>
              </a:extLst>
            </p:cNvPr>
            <p:cNvSpPr/>
            <p:nvPr/>
          </p:nvSpPr>
          <p:spPr>
            <a:xfrm>
              <a:off x="5178830" y="889462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5" name="אליפסה 4">
              <a:extLst>
                <a:ext uri="{FF2B5EF4-FFF2-40B4-BE49-F238E27FC236}">
                  <a16:creationId xmlns:a16="http://schemas.microsoft.com/office/drawing/2014/main" id="{97BA5209-8451-4230-A935-09B1DCBEA995}"/>
                </a:ext>
              </a:extLst>
            </p:cNvPr>
            <p:cNvSpPr/>
            <p:nvPr/>
          </p:nvSpPr>
          <p:spPr>
            <a:xfrm>
              <a:off x="7523020" y="1845426"/>
              <a:ext cx="615142" cy="615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F</a:t>
              </a:r>
              <a:endParaRPr lang="he-IL" dirty="0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ACDDD2E1-B7FC-41B6-B6AE-C91F2FA7C2D5}"/>
                </a:ext>
              </a:extLst>
            </p:cNvPr>
            <p:cNvSpPr/>
            <p:nvPr/>
          </p:nvSpPr>
          <p:spPr>
            <a:xfrm>
              <a:off x="4505500" y="2244437"/>
              <a:ext cx="615142" cy="615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EE539EF4-BD46-4745-9EFF-5BE772FC979F}"/>
                </a:ext>
              </a:extLst>
            </p:cNvPr>
            <p:cNvSpPr/>
            <p:nvPr/>
          </p:nvSpPr>
          <p:spPr>
            <a:xfrm>
              <a:off x="5353399" y="3740728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D9934B23-74D3-4C70-AED0-83425F637C67}"/>
                </a:ext>
              </a:extLst>
            </p:cNvPr>
            <p:cNvSpPr/>
            <p:nvPr/>
          </p:nvSpPr>
          <p:spPr>
            <a:xfrm>
              <a:off x="7032569" y="3121429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08218414-C880-4683-8BB7-9B81229ADF80}"/>
                </a:ext>
              </a:extLst>
            </p:cNvPr>
            <p:cNvSpPr/>
            <p:nvPr/>
          </p:nvSpPr>
          <p:spPr>
            <a:xfrm>
              <a:off x="6550432" y="581891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F3E30C20-FF14-4396-B228-19EA300235AF}"/>
                </a:ext>
              </a:extLst>
            </p:cNvPr>
            <p:cNvSpPr/>
            <p:nvPr/>
          </p:nvSpPr>
          <p:spPr>
            <a:xfrm>
              <a:off x="6018417" y="2859579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G</a:t>
              </a:r>
              <a:endParaRPr lang="he-IL" dirty="0"/>
            </a:p>
          </p:txBody>
        </p: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F6131F84-7C1D-4AC9-B092-035B0F2673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3972" y="889462"/>
              <a:ext cx="756460" cy="30757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4B3C464-2132-4B15-A118-3F092E5C5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3071" y="1414520"/>
              <a:ext cx="455843" cy="82991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1063E1E7-EB0C-401F-8B6E-277FF1D96C1F}"/>
                </a:ext>
              </a:extLst>
            </p:cNvPr>
            <p:cNvCxnSpPr>
              <a:cxnSpLocks/>
            </p:cNvCxnSpPr>
            <p:nvPr/>
          </p:nvCxnSpPr>
          <p:spPr>
            <a:xfrm>
              <a:off x="5030556" y="2769495"/>
              <a:ext cx="412927" cy="106132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D973CBCF-2966-4D82-92E5-85C3C2183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8457" y="3384636"/>
              <a:ext cx="230046" cy="44617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04F175D2-0898-4C85-A109-493220189BC9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6633559" y="3167150"/>
              <a:ext cx="399010" cy="26185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20F19FDB-1534-445A-AE74-A78A2A1C7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140" y="2370484"/>
              <a:ext cx="272965" cy="75094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E5FEA041-A6DD-433C-B457-ECBD721BE28B}"/>
                </a:ext>
              </a:extLst>
            </p:cNvPr>
            <p:cNvCxnSpPr>
              <a:cxnSpLocks/>
            </p:cNvCxnSpPr>
            <p:nvPr/>
          </p:nvCxnSpPr>
          <p:spPr>
            <a:xfrm>
              <a:off x="7075489" y="1106947"/>
              <a:ext cx="537617" cy="82856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0E4C8E50-A6B3-45F9-8708-7FA27A91E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0556" y="1106947"/>
              <a:ext cx="1609959" cy="122757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88D3EC07-D651-41CD-9B90-941D0CF8A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0642" y="2552008"/>
              <a:ext cx="897775" cy="61514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25CCE4EA-E931-460C-BA78-A4E35242B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7551" y="1197033"/>
              <a:ext cx="490451" cy="161818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2A43358F-7303-4E22-BCDC-CDE91C1FF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559" y="2152997"/>
              <a:ext cx="889461" cy="101415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CDA65818-3BCA-4124-B99B-18A8419D1A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3886" y="1414520"/>
              <a:ext cx="1909218" cy="52099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438C32-C4AF-412F-B8C9-ABE651C59974}"/>
                </a:ext>
              </a:extLst>
            </p:cNvPr>
            <p:cNvSpPr txBox="1"/>
            <p:nvPr/>
          </p:nvSpPr>
          <p:spPr>
            <a:xfrm>
              <a:off x="6025375" y="469085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25CE8A-4541-4440-A402-9A1A995A69F0}"/>
                </a:ext>
              </a:extLst>
            </p:cNvPr>
            <p:cNvSpPr txBox="1"/>
            <p:nvPr/>
          </p:nvSpPr>
          <p:spPr>
            <a:xfrm>
              <a:off x="4630870" y="1629295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32E22C-905E-43FF-9693-06B3A40D2E0A}"/>
                </a:ext>
              </a:extLst>
            </p:cNvPr>
            <p:cNvSpPr txBox="1"/>
            <p:nvPr/>
          </p:nvSpPr>
          <p:spPr>
            <a:xfrm>
              <a:off x="5694926" y="1782603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98185B-86CD-46C9-BA5D-B232049AB319}"/>
                </a:ext>
              </a:extLst>
            </p:cNvPr>
            <p:cNvSpPr txBox="1"/>
            <p:nvPr/>
          </p:nvSpPr>
          <p:spPr>
            <a:xfrm>
              <a:off x="6607174" y="1965190"/>
              <a:ext cx="259047" cy="56149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8BFEC4-300C-48D4-B34C-8D0ACA2C10A3}"/>
                </a:ext>
              </a:extLst>
            </p:cNvPr>
            <p:cNvSpPr txBox="1"/>
            <p:nvPr/>
          </p:nvSpPr>
          <p:spPr>
            <a:xfrm>
              <a:off x="7363019" y="1267506"/>
              <a:ext cx="259047" cy="369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0A02B1-A8D2-4016-8241-7FBCDDBCF991}"/>
                </a:ext>
              </a:extLst>
            </p:cNvPr>
            <p:cNvSpPr txBox="1"/>
            <p:nvPr/>
          </p:nvSpPr>
          <p:spPr>
            <a:xfrm>
              <a:off x="7518187" y="2630549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E55909-C687-49F1-B18B-C53071E810C1}"/>
                </a:ext>
              </a:extLst>
            </p:cNvPr>
            <p:cNvSpPr txBox="1"/>
            <p:nvPr/>
          </p:nvSpPr>
          <p:spPr>
            <a:xfrm>
              <a:off x="5689389" y="3314315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BCF741-EB26-4E8E-BD38-2C17458DF5CF}"/>
                </a:ext>
              </a:extLst>
            </p:cNvPr>
            <p:cNvSpPr txBox="1"/>
            <p:nvPr/>
          </p:nvSpPr>
          <p:spPr>
            <a:xfrm>
              <a:off x="4941946" y="3149754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DA7DA8D-B919-4847-9347-98D9461DBA10}"/>
                </a:ext>
              </a:extLst>
            </p:cNvPr>
            <p:cNvSpPr txBox="1"/>
            <p:nvPr/>
          </p:nvSpPr>
          <p:spPr>
            <a:xfrm>
              <a:off x="6956589" y="2269067"/>
              <a:ext cx="229090" cy="56149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96AB5A-4999-4A53-A922-68ED0729A151}"/>
                </a:ext>
              </a:extLst>
            </p:cNvPr>
            <p:cNvSpPr txBox="1"/>
            <p:nvPr/>
          </p:nvSpPr>
          <p:spPr>
            <a:xfrm>
              <a:off x="5486312" y="2614892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2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FEC4F5B-5B50-4281-8142-BF1F2D218132}"/>
              </a:ext>
            </a:extLst>
          </p:cNvPr>
          <p:cNvSpPr txBox="1"/>
          <p:nvPr/>
        </p:nvSpPr>
        <p:spPr>
          <a:xfrm>
            <a:off x="7935241" y="610597"/>
            <a:ext cx="4274678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הנחה – ידועים המרחקים בין חנויות.</a:t>
            </a:r>
          </a:p>
          <a:p>
            <a:r>
              <a:rPr lang="he-IL" sz="1200" dirty="0"/>
              <a:t>?</a:t>
            </a:r>
            <a:r>
              <a:rPr lang="en-US" sz="1200" dirty="0"/>
              <a:t> </a:t>
            </a:r>
            <a:r>
              <a:rPr lang="he-IL" sz="1200" dirty="0"/>
              <a:t> נתון מקור וחנות סוף. </a:t>
            </a:r>
          </a:p>
          <a:p>
            <a:r>
              <a:rPr lang="en-US" sz="1200" dirty="0"/>
              <a:t>V</a:t>
            </a:r>
            <a:r>
              <a:rPr lang="he-IL" sz="1200" dirty="0"/>
              <a:t>  ניתן לחשב מסלול בין שתי חנויות.</a:t>
            </a:r>
            <a:br>
              <a:rPr lang="en-US" sz="1200" dirty="0"/>
            </a:br>
            <a:endParaRPr lang="he-IL" sz="1200" dirty="0"/>
          </a:p>
          <a:p>
            <a:r>
              <a:rPr lang="he-IL" sz="1200" dirty="0"/>
              <a:t>?נתונות כל החנויות בקניון</a:t>
            </a:r>
          </a:p>
          <a:p>
            <a:r>
              <a:rPr lang="en-US" sz="1200" dirty="0"/>
              <a:t>V</a:t>
            </a:r>
            <a:r>
              <a:rPr lang="he-IL" sz="1200" dirty="0"/>
              <a:t> ניתן לחשב את המסלול בין כולן.</a:t>
            </a:r>
          </a:p>
          <a:p>
            <a:endParaRPr lang="he-IL" sz="1200" dirty="0"/>
          </a:p>
          <a:p>
            <a:r>
              <a:rPr lang="he-IL" sz="1200" dirty="0"/>
              <a:t>?  נתונה רשימת חנויות</a:t>
            </a:r>
          </a:p>
          <a:p>
            <a:r>
              <a:rPr lang="he-IL" sz="1200" dirty="0"/>
              <a:t>עובדה – אין לי מושג מה המרחקים בין החנויות ברשימה</a:t>
            </a:r>
          </a:p>
          <a:p>
            <a:r>
              <a:rPr lang="en-US" sz="1200" dirty="0"/>
              <a:t>X</a:t>
            </a:r>
            <a:r>
              <a:rPr lang="he-IL" sz="1200" dirty="0"/>
              <a:t> אין אפשרות לחשב את המסלול הקצר בין מספר חנויות מהקניון.</a:t>
            </a:r>
          </a:p>
          <a:p>
            <a:endParaRPr lang="he-IL" sz="1200" dirty="0"/>
          </a:p>
          <a:p>
            <a:endParaRPr lang="he-IL" sz="1200" dirty="0"/>
          </a:p>
          <a:p>
            <a:r>
              <a:rPr lang="he-IL" sz="1200" dirty="0"/>
              <a:t>דוגמא:     </a:t>
            </a:r>
            <a:r>
              <a:rPr lang="en-US" sz="1200" dirty="0"/>
              <a:t>A</a:t>
            </a:r>
            <a:r>
              <a:rPr lang="he-IL" sz="1200" dirty="0"/>
              <a:t> </a:t>
            </a:r>
            <a:r>
              <a:rPr lang="en-US" sz="1200" dirty="0"/>
              <a:t>B</a:t>
            </a:r>
            <a:r>
              <a:rPr lang="he-IL" sz="1200" dirty="0"/>
              <a:t> </a:t>
            </a:r>
            <a:r>
              <a:rPr lang="en-US" sz="1200" dirty="0"/>
              <a:t>C</a:t>
            </a:r>
            <a:r>
              <a:rPr lang="he-IL" sz="1200" dirty="0"/>
              <a:t> </a:t>
            </a:r>
            <a:r>
              <a:rPr lang="en-US" sz="1200" dirty="0"/>
              <a:t>F</a:t>
            </a:r>
            <a:r>
              <a:rPr lang="he-IL" sz="1200" dirty="0"/>
              <a:t> – אלו החנויות שצריך לעבור בהם.</a:t>
            </a:r>
            <a:br>
              <a:rPr lang="en-US" sz="1200" dirty="0"/>
            </a:br>
            <a:r>
              <a:rPr lang="he-IL" sz="1200" dirty="0"/>
              <a:t>כדי </a:t>
            </a:r>
            <a:r>
              <a:rPr lang="he-IL" sz="1200" dirty="0" err="1"/>
              <a:t>שגייקסטרה</a:t>
            </a:r>
            <a:r>
              <a:rPr lang="he-IL" sz="1200" dirty="0"/>
              <a:t> ידע מה המסלול הקצר – הוא צריך לדעת הקשתות.</a:t>
            </a:r>
          </a:p>
          <a:p>
            <a:r>
              <a:rPr lang="he-IL" sz="1200" dirty="0"/>
              <a:t>כאילו יש לי גרף חדש שנראה ככה:</a:t>
            </a:r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r>
              <a:rPr lang="he-IL" sz="1200" dirty="0"/>
              <a:t>כדי להגיע לגרף שמדמה את החנויות שרוצים לעבור בהן עם מרחקים – גרף שיאפשר </a:t>
            </a:r>
            <a:r>
              <a:rPr lang="he-IL" sz="1200" dirty="0" err="1"/>
              <a:t>לדיקסטרה</a:t>
            </a:r>
            <a:r>
              <a:rPr lang="he-IL" sz="1200" dirty="0"/>
              <a:t> למצוא את המסלול הקצר.</a:t>
            </a:r>
          </a:p>
          <a:p>
            <a:r>
              <a:rPr lang="he-IL" sz="1200" dirty="0"/>
              <a:t>נצטרך לבנות את הגרף תוך כדי שימוש </a:t>
            </a:r>
            <a:r>
              <a:rPr lang="he-IL" sz="1200" dirty="0" err="1"/>
              <a:t>בדייקסטרה</a:t>
            </a:r>
            <a:r>
              <a:rPr lang="he-IL" sz="1200" dirty="0"/>
              <a:t>.</a:t>
            </a:r>
            <a:br>
              <a:rPr lang="en-US" sz="1200" dirty="0"/>
            </a:br>
            <a:r>
              <a:rPr lang="he-IL" sz="1200" dirty="0"/>
              <a:t>איך נעשה את זה?</a:t>
            </a:r>
          </a:p>
          <a:p>
            <a:endParaRPr lang="he-IL" sz="1200" dirty="0"/>
          </a:p>
        </p:txBody>
      </p:sp>
      <p:grpSp>
        <p:nvGrpSpPr>
          <p:cNvPr id="70" name="קבוצה 69">
            <a:extLst>
              <a:ext uri="{FF2B5EF4-FFF2-40B4-BE49-F238E27FC236}">
                <a16:creationId xmlns:a16="http://schemas.microsoft.com/office/drawing/2014/main" id="{C1B5E47C-FDAE-4EA9-811A-C01823D66F37}"/>
              </a:ext>
            </a:extLst>
          </p:cNvPr>
          <p:cNvGrpSpPr/>
          <p:nvPr/>
        </p:nvGrpSpPr>
        <p:grpSpPr>
          <a:xfrm>
            <a:off x="10440785" y="4530436"/>
            <a:ext cx="1499063" cy="826196"/>
            <a:chOff x="8406940" y="4292138"/>
            <a:chExt cx="3632662" cy="2277688"/>
          </a:xfrm>
        </p:grpSpPr>
        <p:sp>
          <p:nvSpPr>
            <p:cNvPr id="50" name="אליפסה 49">
              <a:extLst>
                <a:ext uri="{FF2B5EF4-FFF2-40B4-BE49-F238E27FC236}">
                  <a16:creationId xmlns:a16="http://schemas.microsoft.com/office/drawing/2014/main" id="{BFA80EA5-44AB-4AAC-9007-6C4340E6B7A6}"/>
                </a:ext>
              </a:extLst>
            </p:cNvPr>
            <p:cNvSpPr/>
            <p:nvPr/>
          </p:nvSpPr>
          <p:spPr>
            <a:xfrm>
              <a:off x="9080270" y="4599709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51" name="אליפסה 50">
              <a:extLst>
                <a:ext uri="{FF2B5EF4-FFF2-40B4-BE49-F238E27FC236}">
                  <a16:creationId xmlns:a16="http://schemas.microsoft.com/office/drawing/2014/main" id="{6E971C5C-B777-4A82-BED6-CC0C8C5C2B84}"/>
                </a:ext>
              </a:extLst>
            </p:cNvPr>
            <p:cNvSpPr/>
            <p:nvPr/>
          </p:nvSpPr>
          <p:spPr>
            <a:xfrm>
              <a:off x="11424460" y="5555673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F</a:t>
              </a:r>
              <a:endParaRPr lang="he-IL" dirty="0"/>
            </a:p>
          </p:txBody>
        </p:sp>
        <p:sp>
          <p:nvSpPr>
            <p:cNvPr id="52" name="אליפסה 51">
              <a:extLst>
                <a:ext uri="{FF2B5EF4-FFF2-40B4-BE49-F238E27FC236}">
                  <a16:creationId xmlns:a16="http://schemas.microsoft.com/office/drawing/2014/main" id="{2762F97F-51F2-4C29-9EC1-CAB3B001F392}"/>
                </a:ext>
              </a:extLst>
            </p:cNvPr>
            <p:cNvSpPr/>
            <p:nvPr/>
          </p:nvSpPr>
          <p:spPr>
            <a:xfrm>
              <a:off x="8406940" y="5954684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53" name="אליפסה 52">
              <a:extLst>
                <a:ext uri="{FF2B5EF4-FFF2-40B4-BE49-F238E27FC236}">
                  <a16:creationId xmlns:a16="http://schemas.microsoft.com/office/drawing/2014/main" id="{15F7119E-6E10-488E-8888-1FB7BEA319BA}"/>
                </a:ext>
              </a:extLst>
            </p:cNvPr>
            <p:cNvSpPr/>
            <p:nvPr/>
          </p:nvSpPr>
          <p:spPr>
            <a:xfrm>
              <a:off x="10451872" y="4292138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744A72EF-2FBE-415E-84DB-6AC3D6A12F94}"/>
                </a:ext>
              </a:extLst>
            </p:cNvPr>
            <p:cNvCxnSpPr>
              <a:stCxn id="50" idx="3"/>
              <a:endCxn id="52" idx="0"/>
            </p:cNvCxnSpPr>
            <p:nvPr/>
          </p:nvCxnSpPr>
          <p:spPr>
            <a:xfrm flipH="1">
              <a:off x="8714511" y="5124766"/>
              <a:ext cx="455844" cy="8299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1D66A3CB-A099-4062-ACDD-A0536B7B552F}"/>
                </a:ext>
              </a:extLst>
            </p:cNvPr>
            <p:cNvCxnSpPr>
              <a:stCxn id="50" idx="7"/>
              <a:endCxn id="53" idx="2"/>
            </p:cNvCxnSpPr>
            <p:nvPr/>
          </p:nvCxnSpPr>
          <p:spPr>
            <a:xfrm flipV="1">
              <a:off x="9605327" y="4599709"/>
              <a:ext cx="846545" cy="9008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32FA4CD0-21DD-48D0-9169-B10CB8C7A3CD}"/>
                </a:ext>
              </a:extLst>
            </p:cNvPr>
            <p:cNvCxnSpPr>
              <a:stCxn id="53" idx="5"/>
              <a:endCxn id="51" idx="1"/>
            </p:cNvCxnSpPr>
            <p:nvPr/>
          </p:nvCxnSpPr>
          <p:spPr>
            <a:xfrm>
              <a:off x="10976929" y="4817195"/>
              <a:ext cx="537616" cy="82856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A552A5F1-0618-4823-B439-6F8B55EC75D0}"/>
                </a:ext>
              </a:extLst>
            </p:cNvPr>
            <p:cNvCxnSpPr>
              <a:stCxn id="52" idx="6"/>
              <a:endCxn id="51" idx="2"/>
            </p:cNvCxnSpPr>
            <p:nvPr/>
          </p:nvCxnSpPr>
          <p:spPr>
            <a:xfrm flipV="1">
              <a:off x="9022082" y="5863244"/>
              <a:ext cx="2402378" cy="39901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BA27A800-50B8-4987-88CE-8166003799B7}"/>
                </a:ext>
              </a:extLst>
            </p:cNvPr>
            <p:cNvCxnSpPr>
              <a:stCxn id="52" idx="7"/>
              <a:endCxn id="53" idx="3"/>
            </p:cNvCxnSpPr>
            <p:nvPr/>
          </p:nvCxnSpPr>
          <p:spPr>
            <a:xfrm flipV="1">
              <a:off x="8931997" y="4817195"/>
              <a:ext cx="1609960" cy="122757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5EDD03A5-A834-4128-982C-FACFF0E9E4AA}"/>
                </a:ext>
              </a:extLst>
            </p:cNvPr>
            <p:cNvCxnSpPr>
              <a:stCxn id="50" idx="6"/>
              <a:endCxn id="51" idx="1"/>
            </p:cNvCxnSpPr>
            <p:nvPr/>
          </p:nvCxnSpPr>
          <p:spPr>
            <a:xfrm>
              <a:off x="9695412" y="4907280"/>
              <a:ext cx="1819133" cy="73847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32ACFB6-2BAE-43E4-A81A-064BDF1962D6}"/>
              </a:ext>
            </a:extLst>
          </p:cNvPr>
          <p:cNvSpPr txBox="1"/>
          <p:nvPr/>
        </p:nvSpPr>
        <p:spPr>
          <a:xfrm>
            <a:off x="-432262" y="3429000"/>
            <a:ext cx="5727469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לכל חנות – נחשב את המרחק הקצר ביותר </a:t>
            </a:r>
            <a:r>
              <a:rPr lang="he-IL" sz="1200" dirty="0" err="1"/>
              <a:t>לכ</a:t>
            </a:r>
            <a:r>
              <a:rPr lang="he-IL" sz="1200" dirty="0"/>
              <a:t> חנות אחרת ברשימה.</a:t>
            </a:r>
          </a:p>
          <a:p>
            <a:endParaRPr lang="he-IL" sz="1200" dirty="0"/>
          </a:p>
          <a:p>
            <a:r>
              <a:rPr lang="en-US" sz="1200" dirty="0"/>
              <a:t>A</a:t>
            </a:r>
            <a:endParaRPr lang="he-IL" sz="1200" dirty="0"/>
          </a:p>
          <a:p>
            <a:r>
              <a:rPr lang="he-IL" sz="1200" dirty="0" err="1"/>
              <a:t>דייקסטרה</a:t>
            </a:r>
            <a:r>
              <a:rPr lang="he-IL" sz="1200" dirty="0"/>
              <a:t> על </a:t>
            </a:r>
            <a:r>
              <a:rPr lang="en-US" sz="1200" dirty="0"/>
              <a:t>A</a:t>
            </a:r>
            <a:r>
              <a:rPr lang="he-IL" sz="1200" dirty="0"/>
              <a:t>-&gt;</a:t>
            </a:r>
            <a:r>
              <a:rPr lang="en-US" sz="1200" dirty="0"/>
              <a:t>B</a:t>
            </a:r>
            <a:r>
              <a:rPr lang="he-IL" sz="1200" dirty="0"/>
              <a:t> והמרחק שחוזר הוא המשקל של הקשת.</a:t>
            </a:r>
          </a:p>
          <a:p>
            <a:r>
              <a:rPr lang="he-IL" sz="1200" dirty="0" err="1"/>
              <a:t>דייקסטרה</a:t>
            </a:r>
            <a:r>
              <a:rPr lang="he-IL" sz="1200" dirty="0"/>
              <a:t> על </a:t>
            </a:r>
            <a:r>
              <a:rPr lang="en-US" sz="1200" dirty="0"/>
              <a:t>A</a:t>
            </a:r>
            <a:r>
              <a:rPr lang="he-IL" sz="1200" dirty="0"/>
              <a:t>-&gt;</a:t>
            </a:r>
            <a:r>
              <a:rPr lang="en-US" sz="1200" dirty="0"/>
              <a:t>C</a:t>
            </a:r>
            <a:endParaRPr lang="he-IL" sz="1200" dirty="0"/>
          </a:p>
          <a:p>
            <a:r>
              <a:rPr lang="he-IL" sz="1200" dirty="0" err="1"/>
              <a:t>דדיקסטרה</a:t>
            </a:r>
            <a:r>
              <a:rPr lang="he-IL" sz="1200" dirty="0"/>
              <a:t> על </a:t>
            </a:r>
            <a:r>
              <a:rPr lang="en-US" sz="1200" dirty="0"/>
              <a:t>A</a:t>
            </a:r>
            <a:r>
              <a:rPr lang="he-IL" sz="1200" dirty="0"/>
              <a:t>-&gt;</a:t>
            </a:r>
            <a:r>
              <a:rPr lang="en-US" sz="1200" dirty="0"/>
              <a:t>F</a:t>
            </a:r>
            <a:endParaRPr lang="he-IL" sz="1200" dirty="0"/>
          </a:p>
          <a:p>
            <a:endParaRPr lang="he-IL" sz="1200" dirty="0"/>
          </a:p>
          <a:p>
            <a:r>
              <a:rPr lang="he-IL" sz="1200" dirty="0"/>
              <a:t>(ב-</a:t>
            </a:r>
            <a:r>
              <a:rPr lang="en-US" sz="1200" dirty="0"/>
              <a:t>C</a:t>
            </a:r>
            <a:r>
              <a:rPr lang="he-IL" sz="1200" dirty="0"/>
              <a:t>#  המשמעות היא: מעבר בלולאה ראשונה על החנויות הנבחרות,</a:t>
            </a:r>
            <a:br>
              <a:rPr lang="en-US" sz="1200" dirty="0"/>
            </a:br>
            <a:r>
              <a:rPr lang="he-IL" sz="1200" dirty="0"/>
              <a:t>  לכל חנות מקור:  מעבר בלולאה מקוננת על כל החנויות הנבחרות</a:t>
            </a:r>
            <a:br>
              <a:rPr lang="en-US" sz="1200" dirty="0"/>
            </a:br>
            <a:r>
              <a:rPr lang="he-IL" sz="1200" dirty="0"/>
              <a:t>  לכל חנות יעד:  מחשבים </a:t>
            </a:r>
            <a:r>
              <a:rPr lang="he-IL" sz="1200" dirty="0" err="1"/>
              <a:t>דיאקסטרה</a:t>
            </a:r>
            <a:r>
              <a:rPr lang="en-US" sz="1200" dirty="0"/>
              <a:t> . </a:t>
            </a:r>
            <a:r>
              <a:rPr lang="he-IL" sz="1200" dirty="0"/>
              <a:t>  התוצאה שחוזרת היא המרחק הקצר ביותר בין המקור ליעד הוא המשקל של הקשת.</a:t>
            </a:r>
          </a:p>
          <a:p>
            <a:endParaRPr lang="he-IL" sz="1200" dirty="0"/>
          </a:p>
          <a:p>
            <a:r>
              <a:rPr lang="he-IL" sz="1200" dirty="0"/>
              <a:t>(צריך לחשוב איך לא ניצור קשתות כפולות |</a:t>
            </a:r>
            <a:br>
              <a:rPr lang="en-US" sz="1200" dirty="0"/>
            </a:br>
            <a:r>
              <a:rPr lang="he-IL" sz="1200" dirty="0"/>
              <a:t> 	</a:t>
            </a:r>
          </a:p>
          <a:p>
            <a:r>
              <a:rPr lang="he-IL" sz="1200" dirty="0"/>
              <a:t>מרחק מחנות לחנות סמוכה הוא ידוע. </a:t>
            </a:r>
            <a:br>
              <a:rPr lang="en-US" sz="1200" dirty="0"/>
            </a:br>
            <a:r>
              <a:rPr lang="he-IL" sz="1200" dirty="0"/>
              <a:t>מרחק בין חנויות רחוקות לא ידוע.  (אפשרויות רבות)</a:t>
            </a:r>
          </a:p>
          <a:p>
            <a:r>
              <a:rPr lang="he-IL" sz="1200" dirty="0"/>
              <a:t>לכן:</a:t>
            </a:r>
          </a:p>
          <a:p>
            <a:r>
              <a:rPr lang="he-IL" sz="1200" dirty="0"/>
              <a:t>נשתמש </a:t>
            </a:r>
            <a:r>
              <a:rPr lang="he-IL" sz="1200" dirty="0" err="1"/>
              <a:t>בדייקסטרה</a:t>
            </a:r>
            <a:r>
              <a:rPr lang="he-IL" sz="1200" dirty="0"/>
              <a:t> פעמים רבות כדי לחשב מרחק קצר ביותר בין חנויות רחוקות.</a:t>
            </a:r>
          </a:p>
          <a:p>
            <a:r>
              <a:rPr lang="he-IL" sz="1200" dirty="0"/>
              <a:t>ורק </a:t>
            </a:r>
            <a:r>
              <a:rPr lang="he-IL" sz="1200" dirty="0" err="1"/>
              <a:t>אח''כ</a:t>
            </a:r>
            <a:r>
              <a:rPr lang="he-IL" sz="1200" dirty="0"/>
              <a:t>:</a:t>
            </a:r>
          </a:p>
          <a:p>
            <a:r>
              <a:rPr lang="he-IL" sz="1200" dirty="0"/>
              <a:t>נתבסס על הקשתות שחישבנו כדי להפעיל </a:t>
            </a:r>
            <a:r>
              <a:rPr lang="he-IL" sz="1200" dirty="0" err="1"/>
              <a:t>דייקסטרה</a:t>
            </a:r>
            <a:r>
              <a:rPr lang="he-IL" sz="1200" dirty="0"/>
              <a:t> שמוצא את המסלול הקצר ביותר בין החנויות הרצויות.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9B6938-D4E1-4527-9546-F8D195E8350F}"/>
              </a:ext>
            </a:extLst>
          </p:cNvPr>
          <p:cNvSpPr txBox="1"/>
          <p:nvPr/>
        </p:nvSpPr>
        <p:spPr>
          <a:xfrm>
            <a:off x="5854040" y="2354385"/>
            <a:ext cx="199228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O(n^2)  * </a:t>
            </a:r>
            <a:r>
              <a:rPr lang="he-IL" dirty="0" err="1"/>
              <a:t>דיאקסטרה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סיבוכיות גבוהה אבל לא כמו הסוכן הנוסע</a:t>
            </a:r>
          </a:p>
        </p:txBody>
      </p:sp>
      <p:sp>
        <p:nvSpPr>
          <p:cNvPr id="74" name="מלבן 73">
            <a:extLst>
              <a:ext uri="{FF2B5EF4-FFF2-40B4-BE49-F238E27FC236}">
                <a16:creationId xmlns:a16="http://schemas.microsoft.com/office/drawing/2014/main" id="{0B137355-4D52-4AE9-A355-C67F64750113}"/>
              </a:ext>
            </a:extLst>
          </p:cNvPr>
          <p:cNvSpPr/>
          <p:nvPr/>
        </p:nvSpPr>
        <p:spPr>
          <a:xfrm>
            <a:off x="6035124" y="4826266"/>
            <a:ext cx="14671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</a:t>
            </a:r>
            <a:r>
              <a:rPr lang="he-IL" sz="3200" dirty="0"/>
              <a:t> </a:t>
            </a:r>
            <a:r>
              <a:rPr lang="en-US" sz="3200" dirty="0"/>
              <a:t>B</a:t>
            </a:r>
            <a:r>
              <a:rPr lang="he-IL" sz="3200" dirty="0"/>
              <a:t> </a:t>
            </a:r>
            <a:r>
              <a:rPr lang="en-US" sz="3200" dirty="0"/>
              <a:t>C</a:t>
            </a:r>
            <a:r>
              <a:rPr lang="he-IL" sz="3200" dirty="0"/>
              <a:t> </a:t>
            </a:r>
            <a:r>
              <a:rPr lang="en-US" sz="3200" dirty="0"/>
              <a:t>F</a:t>
            </a:r>
            <a:r>
              <a:rPr lang="he-IL" sz="3200" dirty="0"/>
              <a:t> </a:t>
            </a:r>
          </a:p>
          <a:p>
            <a:r>
              <a:rPr lang="en-US" sz="3200" dirty="0"/>
              <a:t>A</a:t>
            </a:r>
            <a:r>
              <a:rPr lang="he-IL" sz="3200" dirty="0"/>
              <a:t> </a:t>
            </a:r>
            <a:r>
              <a:rPr lang="en-US" sz="3200" dirty="0"/>
              <a:t>B</a:t>
            </a:r>
            <a:r>
              <a:rPr lang="he-IL" sz="3200" dirty="0"/>
              <a:t> </a:t>
            </a:r>
            <a:r>
              <a:rPr lang="en-US" sz="3200" dirty="0"/>
              <a:t>C</a:t>
            </a:r>
            <a:r>
              <a:rPr lang="he-IL" sz="3200" dirty="0"/>
              <a:t> </a:t>
            </a:r>
            <a:r>
              <a:rPr lang="en-US" sz="3200" dirty="0"/>
              <a:t>F</a:t>
            </a:r>
            <a:endParaRPr lang="he-IL" sz="3200" dirty="0"/>
          </a:p>
        </p:txBody>
      </p:sp>
      <p:sp>
        <p:nvSpPr>
          <p:cNvPr id="130" name="TextBox 46">
            <a:extLst>
              <a:ext uri="{FF2B5EF4-FFF2-40B4-BE49-F238E27FC236}">
                <a16:creationId xmlns:a16="http://schemas.microsoft.com/office/drawing/2014/main" id="{311975E3-1DD6-05F3-57C5-432E1A78001C}"/>
              </a:ext>
            </a:extLst>
          </p:cNvPr>
          <p:cNvSpPr txBox="1"/>
          <p:nvPr/>
        </p:nvSpPr>
        <p:spPr>
          <a:xfrm>
            <a:off x="2904112" y="1737536"/>
            <a:ext cx="1607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680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16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43205-F543-4586-BC30-06AD22731DE9}"/>
              </a:ext>
            </a:extLst>
          </p:cNvPr>
          <p:cNvSpPr txBox="1"/>
          <p:nvPr/>
        </p:nvSpPr>
        <p:spPr>
          <a:xfrm>
            <a:off x="2540924" y="149630"/>
            <a:ext cx="965107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AutoNum type="arabicPeriod"/>
            </a:pPr>
            <a:r>
              <a:rPr lang="he-IL" dirty="0"/>
              <a:t>לדעת איך קוראים מקובץ (ביצירה של מפת הקניון) ולמה השתמשו ב- </a:t>
            </a:r>
            <a:r>
              <a:rPr lang="en-US" dirty="0"/>
              <a:t>using</a:t>
            </a:r>
            <a:r>
              <a:rPr lang="he-IL" dirty="0"/>
              <a:t>.</a:t>
            </a:r>
          </a:p>
          <a:p>
            <a:pPr marL="342900" indent="-342900">
              <a:buAutoNum type="arabicPeriod"/>
            </a:pPr>
            <a:endParaRPr lang="he-IL" dirty="0"/>
          </a:p>
          <a:p>
            <a:pPr marL="342900" indent="-342900">
              <a:buAutoNum type="arabicPeriod"/>
            </a:pPr>
            <a:endParaRPr lang="he-IL" dirty="0"/>
          </a:p>
          <a:p>
            <a:pPr marL="342900" indent="-342900">
              <a:buAutoNum type="arabicPeriod"/>
            </a:pPr>
            <a:r>
              <a:rPr lang="he-IL" dirty="0"/>
              <a:t>מה זה תור עדיפויות ולמה הוא </a:t>
            </a:r>
            <a:r>
              <a:rPr lang="he-IL" dirty="0" err="1"/>
              <a:t>בדייקסטרה</a:t>
            </a:r>
            <a:r>
              <a:rPr lang="he-IL" dirty="0"/>
              <a:t>..  אפשר לשאול את </a:t>
            </a:r>
            <a:r>
              <a:rPr lang="he-IL"/>
              <a:t>המרה יעל עמר.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904601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362</Words>
  <Application>Microsoft Office PowerPoint</Application>
  <PresentationFormat>מסך רחב</PresentationFormat>
  <Paragraphs>75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14</cp:revision>
  <dcterms:created xsi:type="dcterms:W3CDTF">2022-05-03T07:23:30Z</dcterms:created>
  <dcterms:modified xsi:type="dcterms:W3CDTF">2022-05-17T07:48:46Z</dcterms:modified>
</cp:coreProperties>
</file>