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7"/>
  </p:notesMasterIdLst>
  <p:handoutMasterIdLst>
    <p:handoutMasterId r:id="rId18"/>
  </p:handoutMasterIdLst>
  <p:sldIdLst>
    <p:sldId id="257" r:id="rId5"/>
    <p:sldId id="389" r:id="rId6"/>
    <p:sldId id="384" r:id="rId7"/>
    <p:sldId id="317" r:id="rId8"/>
    <p:sldId id="272" r:id="rId9"/>
    <p:sldId id="270" r:id="rId10"/>
    <p:sldId id="281" r:id="rId11"/>
    <p:sldId id="392" r:id="rId12"/>
    <p:sldId id="393" r:id="rId13"/>
    <p:sldId id="394" r:id="rId14"/>
    <p:sldId id="278" r:id="rId15"/>
    <p:sldId id="391" r:id="rId1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1" d="100"/>
          <a:sy n="81" d="100"/>
        </p:scale>
        <p:origin x="91" y="101"/>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25/02/2023</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25/02/2023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25/02/2023</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16636479-B33C-4E9E-958F-BBF3C03504C3}"/>
              </a:ext>
            </a:extLst>
          </p:cNvPr>
          <p:cNvSpPr>
            <a:spLocks noGrp="1"/>
          </p:cNvSpPr>
          <p:nvPr>
            <p:ph type="dt" idx="1"/>
          </p:nvPr>
        </p:nvSpPr>
        <p:spPr/>
        <p:txBody>
          <a:bodyPr/>
          <a:lstStyle/>
          <a:p>
            <a:pPr rtl="0"/>
            <a:fld id="{B51B7869-5591-4607-903C-BC169E9BB981}" type="datetime1">
              <a:rPr lang="en-GB" smtClean="0"/>
              <a:t>25/02/2023</a:t>
            </a:fld>
            <a:endParaRPr lang="en-GB"/>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A2305651-8D30-45CE-BFC9-45372C897153}"/>
              </a:ext>
            </a:extLst>
          </p:cNvPr>
          <p:cNvSpPr>
            <a:spLocks noGrp="1"/>
          </p:cNvSpPr>
          <p:nvPr>
            <p:ph type="dt" idx="1"/>
          </p:nvPr>
        </p:nvSpPr>
        <p:spPr/>
        <p:txBody>
          <a:bodyPr/>
          <a:lstStyle/>
          <a:p>
            <a:pPr rtl="0"/>
            <a:fld id="{8307B592-45D3-43FD-9CAB-CF71C4EA4E88}" type="datetime1">
              <a:rPr lang="en-GB" smtClean="0"/>
              <a:t>25/02/2023</a:t>
            </a:fld>
            <a:endParaRPr lang="en-GB"/>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5</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25/02/2023</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E3366E7A-B1AF-4685-81B6-9A63B08DE42F}"/>
              </a:ext>
            </a:extLst>
          </p:cNvPr>
          <p:cNvSpPr>
            <a:spLocks noGrp="1"/>
          </p:cNvSpPr>
          <p:nvPr>
            <p:ph type="dt" idx="1"/>
          </p:nvPr>
        </p:nvSpPr>
        <p:spPr/>
        <p:txBody>
          <a:bodyPr/>
          <a:lstStyle/>
          <a:p>
            <a:pPr rtl="0"/>
            <a:fld id="{B9FA1D35-9279-4503-AA65-44459462ED41}" type="datetime1">
              <a:rPr lang="en-GB" smtClean="0"/>
              <a:t>25/02/2023</a:t>
            </a:fld>
            <a:endParaRPr lang="en-GB"/>
          </a:p>
        </p:txBody>
      </p:sp>
    </p:spTree>
    <p:extLst>
      <p:ext uri="{BB962C8B-B14F-4D97-AF65-F5344CB8AC3E}">
        <p14:creationId xmlns:p14="http://schemas.microsoft.com/office/powerpoint/2010/main" val="404304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10</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25/02/2023</a:t>
            </a:fld>
            <a:endParaRPr lang="en-GB"/>
          </a:p>
        </p:txBody>
      </p:sp>
    </p:spTree>
    <p:extLst>
      <p:ext uri="{BB962C8B-B14F-4D97-AF65-F5344CB8AC3E}">
        <p14:creationId xmlns:p14="http://schemas.microsoft.com/office/powerpoint/2010/main" val="312967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n-US"/>
              <a:t>Click icon to add picture</a:t>
            </a:r>
            <a:endParaRPr lang="en-GB"/>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n-GB"/>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n-GB"/>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n-GB"/>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GB" smtClean="0"/>
              <a:t>‹#›</a:t>
            </a:fld>
            <a:endParaRPr lang="en-GB"/>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n-GB"/>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n-US"/>
              <a:t>Click to edit Master title style</a:t>
            </a:r>
            <a:endParaRPr lang="en-GB"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n-GB"/>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n-GB"/>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n-GB"/>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n-GB"/>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n-GB"/>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GB" smtClean="0"/>
              <a:t>‹#›</a:t>
            </a:fld>
            <a:endParaRPr lang="en-GB"/>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Tuesday, February 2, 20XX</a:t>
            </a:r>
            <a:endParaRPr lang="en-GB"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a:t>Sample Footer Text</a:t>
            </a:r>
            <a:endParaRPr lang="en-GB"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n-GB" smtClean="0"/>
              <a:pPr/>
              <a:t>‹#›</a:t>
            </a:fld>
            <a:endParaRPr lang="en-GB"/>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2.xml" /><Relationship Id="rId1" Type="http://schemas.openxmlformats.org/officeDocument/2006/relationships/slideLayout" Target="../slideLayouts/slideLayout3.xml" /><Relationship Id="rId4" Type="http://schemas.openxmlformats.org/officeDocument/2006/relationships/image" Target="../media/image6.jpeg" /></Relationships>
</file>

<file path=ppt/slides/_rels/slide4.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rtlCol="0" anchor="b" anchorCtr="0">
            <a:normAutofit/>
          </a:bodyPr>
          <a:lstStyle/>
          <a:p>
            <a:pPr rtl="0"/>
            <a:r>
              <a:rPr lang="en-GB" dirty="0"/>
              <a:t>OLE attack detection project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4" y="3941925"/>
            <a:ext cx="3565524" cy="1731963"/>
          </a:xfrm>
        </p:spPr>
        <p:txBody>
          <a:bodyPr rtlCol="0">
            <a:normAutofit/>
          </a:bodyPr>
          <a:lstStyle/>
          <a:p>
            <a:pPr rtl="0"/>
            <a:r>
              <a:rPr lang="en-GB" dirty="0"/>
              <a:t>Liel Zilberman</a:t>
            </a:r>
          </a:p>
          <a:p>
            <a:pPr rtl="0"/>
            <a:r>
              <a:rPr lang="en-GB" dirty="0"/>
              <a:t>David Ehevich</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en-US" dirty="0"/>
              <a:t>Algorithm – Random Forest</a:t>
            </a:r>
            <a:endParaRPr lang="en-GB"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10</a:t>
            </a:fld>
            <a:endParaRPr lang="en-GB" dirty="0"/>
          </a:p>
        </p:txBody>
      </p:sp>
      <p:sp>
        <p:nvSpPr>
          <p:cNvPr id="8" name="Content Placeholder 7">
            <a:extLst>
              <a:ext uri="{FF2B5EF4-FFF2-40B4-BE49-F238E27FC236}">
                <a16:creationId xmlns:a16="http://schemas.microsoft.com/office/drawing/2014/main" id="{A12BD864-53A2-8200-EA56-C588A9F84032}"/>
              </a:ext>
            </a:extLst>
          </p:cNvPr>
          <p:cNvSpPr>
            <a:spLocks noGrp="1"/>
          </p:cNvSpPr>
          <p:nvPr>
            <p:ph idx="1"/>
          </p:nvPr>
        </p:nvSpPr>
        <p:spPr>
          <a:xfrm>
            <a:off x="550862" y="1881275"/>
            <a:ext cx="11090274" cy="3979625"/>
          </a:xfrm>
        </p:spPr>
        <p:txBody>
          <a:bodyPr/>
          <a:lstStyle/>
          <a:p>
            <a:r>
              <a:rPr lang="en-GB" dirty="0"/>
              <a:t>In random forest, multiple decision trees are constructed based on a randomly selected subset of features and samples from the training data. Each decision tree is built independently, and their outputs are aggregated to make a final prediction. This aggregation process is done by taking the majority vote for classification problems or by averaging the predictions for regression problems.</a:t>
            </a:r>
          </a:p>
          <a:p>
            <a:r>
              <a:rPr lang="en-GB" dirty="0"/>
              <a:t>The random selection of features and samples helps to reduce overfitting and improve the generalization of the model. Random forest is a versatile algorithm that can be applied to a wide range of machine learning tasks, such as classification, regression, and feature selection.</a:t>
            </a:r>
          </a:p>
          <a:p>
            <a:r>
              <a:rPr lang="en-GB" dirty="0"/>
              <a:t>Random forest has several advantages over other machine learning algorithms. It is robust to noise and outliers in the data, can handle missing values, and is less sensitive to the choice of hyperparameters compared to other algorithms. It is also relatively easy to use and interpret, making it a popular choice among machine learning practitioners.</a:t>
            </a:r>
          </a:p>
        </p:txBody>
      </p:sp>
    </p:spTree>
    <p:extLst>
      <p:ext uri="{BB962C8B-B14F-4D97-AF65-F5344CB8AC3E}">
        <p14:creationId xmlns:p14="http://schemas.microsoft.com/office/powerpoint/2010/main" val="206197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application">
            <a:extLst>
              <a:ext uri="{FF2B5EF4-FFF2-40B4-BE49-F238E27FC236}">
                <a16:creationId xmlns:a16="http://schemas.microsoft.com/office/drawing/2014/main" id="{E64B184A-1BAF-DF44-D007-C25DB73B3D0D}"/>
              </a:ext>
            </a:extLst>
          </p:cNvPr>
          <p:cNvPicPr>
            <a:picLocks noGrp="1" noChangeAspect="1"/>
          </p:cNvPicPr>
          <p:nvPr>
            <p:ph type="pic" sz="quarter" idx="13"/>
          </p:nvPr>
        </p:nvPicPr>
        <p:blipFill rotWithShape="1">
          <a:blip r:embed="rId2"/>
          <a:stretch/>
        </p:blipFill>
        <p:spPr>
          <a:xfrm>
            <a:off x="730510" y="0"/>
            <a:ext cx="9939127" cy="6858000"/>
          </a:xfrm>
          <a:noFill/>
        </p:spPr>
      </p:pic>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wrap="square" rtlCol="0" anchor="ctr">
            <a:normAutofit/>
          </a:bodyPr>
          <a:lstStyle/>
          <a:p>
            <a:pPr rtl="0">
              <a:spcAft>
                <a:spcPts val="600"/>
              </a:spcAft>
            </a:pPr>
            <a:r>
              <a:rPr lang="en-GB"/>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en-GB" smtClean="0"/>
              <a:pPr rtl="0">
                <a:spcAft>
                  <a:spcPts val="600"/>
                </a:spcAft>
              </a:pPr>
              <a:t>11</a:t>
            </a:fld>
            <a:endParaRPr lang="en-GB"/>
          </a:p>
        </p:txBody>
      </p:sp>
    </p:spTree>
    <p:extLst>
      <p:ext uri="{BB962C8B-B14F-4D97-AF65-F5344CB8AC3E}">
        <p14:creationId xmlns:p14="http://schemas.microsoft.com/office/powerpoint/2010/main" val="249694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rtlCol="0"/>
          <a:lstStyle/>
          <a:p>
            <a:pPr rtl="0"/>
            <a:r>
              <a:rPr lang="en-GB"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en-GB" dirty="0"/>
              <a:t>Liel &amp; David</a:t>
            </a:r>
          </a:p>
          <a:p>
            <a:pPr rtl="0"/>
            <a:r>
              <a:rPr lang="en-GB" dirty="0"/>
              <a:t>“Methods for detecting cyber attacks”</a:t>
            </a:r>
            <a:r>
              <a:rPr lang="he-IL" dirty="0"/>
              <a:t> </a:t>
            </a:r>
            <a:r>
              <a:rPr lang="en-US" dirty="0"/>
              <a:t> course</a:t>
            </a:r>
            <a:endParaRPr lang="he-IL" dirty="0"/>
          </a:p>
          <a:p>
            <a:pPr rtl="0"/>
            <a:r>
              <a:rPr lang="en-GB" dirty="0"/>
              <a:t>Lecturer Ran Dubin</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12</a:t>
            </a:fld>
            <a:endParaRPr lang="en-GB"/>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rtlCol="0"/>
          <a:lstStyle/>
          <a:p>
            <a:pPr rtl="0"/>
            <a:r>
              <a:rPr lang="en-GB" dirty="0"/>
              <a:t>Table of Contents</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rtlCol="0"/>
          <a:lstStyle/>
          <a:p>
            <a:pPr rtl="0"/>
            <a:r>
              <a:rPr lang="en-GB" dirty="0"/>
              <a:t>Introduction 3-4</a:t>
            </a:r>
          </a:p>
          <a:p>
            <a:pPr rtl="0"/>
            <a:r>
              <a:rPr lang="en-GB" dirty="0"/>
              <a:t>Past vs Today 5-6</a:t>
            </a:r>
          </a:p>
          <a:p>
            <a:pPr rtl="0"/>
            <a:r>
              <a:rPr lang="en-GB" dirty="0"/>
              <a:t>Dataset 7-9</a:t>
            </a:r>
          </a:p>
          <a:p>
            <a:pPr rtl="0"/>
            <a:r>
              <a:rPr lang="en-GB" dirty="0"/>
              <a:t>Algorithm 10</a:t>
            </a:r>
          </a:p>
          <a:p>
            <a:pPr rtl="0"/>
            <a:r>
              <a:rPr lang="en-GB" dirty="0"/>
              <a:t>Chart 11</a:t>
            </a:r>
          </a:p>
          <a:p>
            <a:pPr rtl="0"/>
            <a:endParaRPr lang="en-GB"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2</a:t>
            </a:fld>
            <a:endParaRPr lang="en-GB"/>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rtlCol="0"/>
          <a:lstStyle/>
          <a:p>
            <a:pPr rtl="0"/>
            <a:r>
              <a:rPr lang="en-GB" dirty="0"/>
              <a:t>Introduction</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0" y="0"/>
            <a:ext cx="6108192"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6108192" y="0"/>
            <a:ext cx="6083808"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a:t>3</a:t>
            </a:fld>
            <a:endParaRPr lang="en-GB"/>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rtlCol="0">
            <a:normAutofit fontScale="92500" lnSpcReduction="10000"/>
          </a:bodyPr>
          <a:lstStyle/>
          <a:p>
            <a:pPr rtl="0"/>
            <a:r>
              <a:rPr lang="en-GB" dirty="0"/>
              <a:t>OLE (Object Linking and Embedding) is a technology used in Microsoft Windows applications that allows different programs to share information and data. However, this technology can also be exploited by cybercriminals to create and distribute malicious software known as OLE malware.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1548048"/>
            <a:ext cx="5437187" cy="2986234"/>
          </a:xfrm>
        </p:spPr>
        <p:txBody>
          <a:bodyPr vert="horz" wrap="square" lIns="0" tIns="0" rIns="0" bIns="0" rtlCol="0" anchor="b" anchorCtr="0">
            <a:normAutofit/>
          </a:bodyPr>
          <a:lstStyle/>
          <a:p>
            <a:pPr rtl="0">
              <a:lnSpc>
                <a:spcPct val="100000"/>
              </a:lnSpc>
            </a:pPr>
            <a:r>
              <a:rPr lang="en-GB" sz="6400" kern="1200" dirty="0">
                <a:solidFill>
                  <a:schemeClr val="tx1"/>
                </a:solidFill>
                <a:latin typeface="+mj-lt"/>
                <a:ea typeface="+mj-ea"/>
                <a:cs typeface="+mj-cs"/>
              </a:rPr>
              <a:t>Introduction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347009" y="1613396"/>
            <a:ext cx="5437187" cy="2265216"/>
          </a:xfrm>
        </p:spPr>
        <p:txBody>
          <a:bodyPr vert="horz" wrap="square" lIns="0" tIns="0" rIns="0" bIns="0" rtlCol="0">
            <a:noAutofit/>
          </a:bodyPr>
          <a:lstStyle/>
          <a:p>
            <a:pPr marL="0" indent="0" rtl="0">
              <a:lnSpc>
                <a:spcPct val="100000"/>
              </a:lnSpc>
              <a:buNone/>
            </a:pPr>
            <a:r>
              <a:rPr lang="en-GB" sz="2200" kern="1200" dirty="0">
                <a:latin typeface="+mn-lt"/>
                <a:ea typeface="+mn-ea"/>
                <a:cs typeface="+mn-cs"/>
              </a:rPr>
              <a:t>OLE malware is a type of malware that uses OLE technology to embed malicious code in legitimate documents, such as Word, Excel, or PowerPoint files. When a user opens a document that contains OLE malware, the malicious code can be executed, allowing the attacker to gain unauthorized access to the victim's system or steal sensitive information. Detecting OLE malware can be challenging since it often uses obfuscation techniques to evade detection by antivirus software. However, several tools and techniques can help identify and remove OLE malware, including static analysis, dynamic analysis, sandboxing, and behavioral analysis.</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a:xfrm flipH="1">
            <a:off x="12970135" y="6118137"/>
            <a:ext cx="128570" cy="77390"/>
          </a:xfrm>
        </p:spPr>
        <p:txBody>
          <a:bodyPr rtlCol="0"/>
          <a:lstStyle/>
          <a:p>
            <a:pPr rtl="0"/>
            <a:endParaRPr lang="en-GB" dirty="0"/>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a:xfrm flipV="1">
            <a:off x="12307077" y="6655540"/>
            <a:ext cx="60181" cy="202455"/>
          </a:xfrm>
        </p:spPr>
        <p:txBody>
          <a:bodyPr rtlCol="0"/>
          <a:lstStyle/>
          <a:p>
            <a:pPr rtl="0"/>
            <a:endParaRPr lang="en-GB"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n-GB" smtClean="0"/>
              <a:t>4</a:t>
            </a:fld>
            <a:endParaRPr lang="en-GB"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en-US" dirty="0"/>
              <a:t>P</a:t>
            </a:r>
            <a:r>
              <a:rPr lang="en-GB" dirty="0"/>
              <a:t>ast vs Today</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5</a:t>
            </a:fld>
            <a:endParaRPr lang="en-GB" dirty="0"/>
          </a:p>
        </p:txBody>
      </p:sp>
      <p:sp>
        <p:nvSpPr>
          <p:cNvPr id="8" name="Content Placeholder 7">
            <a:extLst>
              <a:ext uri="{FF2B5EF4-FFF2-40B4-BE49-F238E27FC236}">
                <a16:creationId xmlns:a16="http://schemas.microsoft.com/office/drawing/2014/main" id="{A12BD864-53A2-8200-EA56-C588A9F84032}"/>
              </a:ext>
            </a:extLst>
          </p:cNvPr>
          <p:cNvSpPr>
            <a:spLocks noGrp="1"/>
          </p:cNvSpPr>
          <p:nvPr>
            <p:ph idx="1"/>
          </p:nvPr>
        </p:nvSpPr>
        <p:spPr/>
        <p:txBody>
          <a:bodyPr/>
          <a:lstStyle/>
          <a:p>
            <a:r>
              <a:rPr lang="en-GB" dirty="0"/>
              <a:t>OOXML (Office Open XML) is a file format used by Microsoft Office applications, which includes Word, Excel, and PowerPoint. It was introduced with Office 2007, and it replaced the older binary file format used by Microsoft Office, known as OLE (Object Linking and Embedding).</a:t>
            </a:r>
          </a:p>
          <a:p>
            <a:r>
              <a:rPr lang="en-GB" dirty="0"/>
              <a:t>Overall, OOXML represents a significant improvement over the OLE file format, providing better compatibility, security, file size, and support for modern features.</a:t>
            </a:r>
          </a:p>
        </p:txBody>
      </p:sp>
    </p:spTree>
    <p:extLst>
      <p:ext uri="{BB962C8B-B14F-4D97-AF65-F5344CB8AC3E}">
        <p14:creationId xmlns:p14="http://schemas.microsoft.com/office/powerpoint/2010/main" val="262463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rtlCol="0">
            <a:normAutofit/>
          </a:bodyPr>
          <a:lstStyle/>
          <a:p>
            <a:pPr rtl="0"/>
            <a:r>
              <a:rPr lang="en-GB" dirty="0"/>
              <a:t>OOXML improved upon OLE files in security in several ways: </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6</a:t>
            </a:fld>
            <a:endParaRPr lang="en-GB"/>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a:p>
        </p:txBody>
      </p:sp>
      <p:sp>
        <p:nvSpPr>
          <p:cNvPr id="3" name="Content Placeholder 2">
            <a:extLst>
              <a:ext uri="{FF2B5EF4-FFF2-40B4-BE49-F238E27FC236}">
                <a16:creationId xmlns:a16="http://schemas.microsoft.com/office/drawing/2014/main" id="{05F92B04-13CF-F7F2-86DE-E7EA24648410}"/>
              </a:ext>
            </a:extLst>
          </p:cNvPr>
          <p:cNvSpPr>
            <a:spLocks noGrp="1"/>
          </p:cNvSpPr>
          <p:nvPr>
            <p:ph sz="half" idx="2"/>
          </p:nvPr>
        </p:nvSpPr>
        <p:spPr>
          <a:xfrm>
            <a:off x="550863" y="2155912"/>
            <a:ext cx="11097550" cy="4086268"/>
          </a:xfrm>
        </p:spPr>
        <p:txBody>
          <a:bodyPr/>
          <a:lstStyle/>
          <a:p>
            <a:r>
              <a:rPr lang="en-GB" dirty="0"/>
              <a:t>Encryption: OOXML includes support for encryption of documents, which was not present in OLE files. Encryption allows users to protect sensitive information in their documents by ensuring that only authorized users can access the information.</a:t>
            </a:r>
          </a:p>
          <a:p>
            <a:r>
              <a:rPr lang="en-GB" dirty="0"/>
              <a:t>Password protection: OOXML provides the option to password-protect documents, which was also not present in OLE files. This can prevent unauthorized access to the document, even if it falls into the wrong hands.</a:t>
            </a:r>
          </a:p>
          <a:p>
            <a:r>
              <a:rPr lang="en-GB" dirty="0"/>
              <a:t>Digital signatures: OOXML allows users to add digital signatures to their documents, which can be used to verify the authenticity and integrity of the document. This helps to prevent unauthorized modifications and tampering.</a:t>
            </a:r>
          </a:p>
        </p:txBody>
      </p:sp>
    </p:spTree>
    <p:extLst>
      <p:ext uri="{BB962C8B-B14F-4D97-AF65-F5344CB8AC3E}">
        <p14:creationId xmlns:p14="http://schemas.microsoft.com/office/powerpoint/2010/main" val="389134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rtlCol="0"/>
          <a:lstStyle/>
          <a:p>
            <a:pPr rtl="0"/>
            <a:r>
              <a:rPr lang="en-GB" dirty="0"/>
              <a:t>Dataset features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rtlCol="0"/>
          <a:lstStyle/>
          <a:p>
            <a:pPr rtl="0"/>
            <a:r>
              <a:rPr lang="en-GB" dirty="0"/>
              <a:t>Base64 strings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rtlCol="0">
            <a:noAutofit/>
          </a:bodyPr>
          <a:lstStyle/>
          <a:p>
            <a:pPr lvl="0" rtl="0">
              <a:lnSpc>
                <a:spcPct val="100000"/>
              </a:lnSpc>
            </a:pPr>
            <a:r>
              <a:rPr lang="en-GB" sz="1700" dirty="0"/>
              <a:t>binary-to-text encoding scheme that represents binary data in an ASCII string format. </a:t>
            </a:r>
          </a:p>
          <a:p>
            <a:pPr lvl="0" rtl="0">
              <a:lnSpc>
                <a:spcPct val="100000"/>
              </a:lnSpc>
            </a:pPr>
            <a:r>
              <a:rPr lang="en-GB" sz="1700" dirty="0"/>
              <a:t>In the context of OLE files, base64 encoding is used to store binary data as text within the document.</a:t>
            </a:r>
          </a:p>
          <a:p>
            <a:pPr lvl="0" rtl="0">
              <a:lnSpc>
                <a:spcPct val="100000"/>
              </a:lnSpc>
            </a:pPr>
            <a:r>
              <a:rPr lang="en-GB" sz="1700" dirty="0"/>
              <a:t>This is necessary because OLE files are binary files that can contain various types of data, base64 encoding allows this data to be stored.</a:t>
            </a: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en-GB" dirty="0"/>
              <a:t>shell</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rtlCol="0">
            <a:normAutofit/>
          </a:bodyPr>
          <a:lstStyle/>
          <a:p>
            <a:pPr lvl="0" rtl="0"/>
            <a:r>
              <a:rPr lang="en-GB" dirty="0"/>
              <a:t>In the context of OLE files, the shell feature refers to the ability of an OLE client application to display or manipulate the contents of an OLE document using the Windows Shell.</a:t>
            </a:r>
          </a:p>
          <a:p>
            <a:pPr lvl="0" rtl="0"/>
            <a:r>
              <a:rPr lang="en-GB" dirty="0"/>
              <a:t>the shell feature is important for several reasons:  Convenience for users, Compatibility with other applications and Standardization</a:t>
            </a:r>
          </a:p>
          <a:p>
            <a:pPr lvl="0" rtl="0"/>
            <a:endParaRPr lang="en-GB" dirty="0"/>
          </a:p>
          <a:p>
            <a:pPr lvl="0" rtl="0"/>
            <a:endParaRPr lang="en-GB"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rtlCol="0"/>
          <a:lstStyle/>
          <a:p>
            <a:pPr rtl="0"/>
            <a:r>
              <a:rPr lang="en-GB" dirty="0"/>
              <a:t>Hex strings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rtlCol="0">
            <a:normAutofit/>
          </a:bodyPr>
          <a:lstStyle/>
          <a:p>
            <a:pPr lvl="0" rtl="0"/>
            <a:r>
              <a:rPr lang="en-GB" dirty="0"/>
              <a:t>in the context of OLE files refer to a way of representing binary data within an OLE file as a series of hexadecimal values. </a:t>
            </a:r>
          </a:p>
          <a:p>
            <a:pPr lvl="0" rtl="0"/>
            <a:r>
              <a:rPr lang="en-GB" dirty="0"/>
              <a:t>Hex strings are commonly used in OLE files to represent embedded objects and other types of binary data. </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7</a:t>
            </a:fld>
            <a:endParaRPr lang="en-GB"/>
          </a:p>
        </p:txBody>
      </p:sp>
    </p:spTree>
    <p:extLst>
      <p:ext uri="{BB962C8B-B14F-4D97-AF65-F5344CB8AC3E}">
        <p14:creationId xmlns:p14="http://schemas.microsoft.com/office/powerpoint/2010/main" val="142054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630797" y="550873"/>
            <a:ext cx="11097551" cy="1332000"/>
          </a:xfrm>
        </p:spPr>
        <p:txBody>
          <a:bodyPr rtlCol="0"/>
          <a:lstStyle/>
          <a:p>
            <a:pPr rtl="0"/>
            <a:r>
              <a:rPr lang="en-GB" dirty="0"/>
              <a:t>Dataset features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8331876" y="1731375"/>
            <a:ext cx="3563936" cy="535354"/>
          </a:xfrm>
        </p:spPr>
        <p:txBody>
          <a:bodyPr rtlCol="0"/>
          <a:lstStyle/>
          <a:p>
            <a:pPr rtl="0"/>
            <a:r>
              <a:rPr lang="en-GB" dirty="0"/>
              <a:t>Call</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8331876" y="2427369"/>
            <a:ext cx="3563936" cy="3515555"/>
          </a:xfrm>
        </p:spPr>
        <p:txBody>
          <a:bodyPr rtlCol="0">
            <a:noAutofit/>
          </a:bodyPr>
          <a:lstStyle/>
          <a:p>
            <a:pPr lvl="0" rtl="0">
              <a:lnSpc>
                <a:spcPct val="100000"/>
              </a:lnSpc>
            </a:pPr>
            <a:r>
              <a:rPr lang="en-GB" sz="1700" dirty="0"/>
              <a:t>refers to the ability to call a function or execute a command from within a document. This can be used to execute malicious code, such as downloading and installing additional malware or exfiltrating data from the victim's computer.</a:t>
            </a: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rtlCol="0"/>
          <a:lstStyle/>
          <a:p>
            <a:pPr rtl="0"/>
            <a:r>
              <a:rPr lang="en-US" dirty="0"/>
              <a:t>k</a:t>
            </a:r>
            <a:r>
              <a:rPr lang="en-GB" dirty="0"/>
              <a:t>ill</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622" y="2427369"/>
            <a:ext cx="3508755" cy="3515555"/>
          </a:xfrm>
        </p:spPr>
        <p:txBody>
          <a:bodyPr rtlCol="0">
            <a:normAutofit/>
          </a:bodyPr>
          <a:lstStyle/>
          <a:p>
            <a:pPr lvl="0" rtl="0"/>
            <a:r>
              <a:rPr lang="en-GB" dirty="0"/>
              <a:t>refers to the ability to terminate a process or kill a running application on the victim's computer. This can be used to disable security software or other applications that could interfere with the attacker's objectives.</a:t>
            </a:r>
          </a:p>
          <a:p>
            <a:pPr lvl="0" rtl="0"/>
            <a:endParaRPr lang="en-GB"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630797" y="1731375"/>
            <a:ext cx="3566160" cy="535354"/>
          </a:xfrm>
        </p:spPr>
        <p:txBody>
          <a:bodyPr rtlCol="0"/>
          <a:lstStyle/>
          <a:p>
            <a:pPr rtl="0"/>
            <a:r>
              <a:rPr lang="en-GB" dirty="0"/>
              <a:t>run</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630797" y="2427368"/>
            <a:ext cx="3508755" cy="3515555"/>
          </a:xfrm>
        </p:spPr>
        <p:txBody>
          <a:bodyPr rtlCol="0">
            <a:normAutofit lnSpcReduction="10000"/>
          </a:bodyPr>
          <a:lstStyle/>
          <a:p>
            <a:pPr lvl="0" rtl="0"/>
            <a:r>
              <a:rPr lang="en-GB" dirty="0"/>
              <a:t>the run feature can pose a security risk if the executable code or script is malicious.  </a:t>
            </a:r>
          </a:p>
          <a:p>
            <a:pPr lvl="0" rtl="0"/>
            <a:r>
              <a:rPr lang="en-GB" dirty="0"/>
              <a:t>Attackers can use OLE documents to distribute malware, by including malicious code within the document that is executed when the document is opened or edited.  As a result, some organizations and security experts recommend disabling the "run" feature in OLE documents as a security measure.</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8</a:t>
            </a:fld>
            <a:endParaRPr lang="en-GB"/>
          </a:p>
        </p:txBody>
      </p:sp>
    </p:spTree>
    <p:extLst>
      <p:ext uri="{BB962C8B-B14F-4D97-AF65-F5344CB8AC3E}">
        <p14:creationId xmlns:p14="http://schemas.microsoft.com/office/powerpoint/2010/main" val="306624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630797" y="550873"/>
            <a:ext cx="11097551" cy="1332000"/>
          </a:xfrm>
        </p:spPr>
        <p:txBody>
          <a:bodyPr rtlCol="0"/>
          <a:lstStyle/>
          <a:p>
            <a:pPr rtl="0"/>
            <a:r>
              <a:rPr lang="en-GB" dirty="0"/>
              <a:t>Dataset features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4314032" y="1731375"/>
            <a:ext cx="3563936" cy="535354"/>
          </a:xfrm>
        </p:spPr>
        <p:txBody>
          <a:bodyPr rtlCol="0"/>
          <a:lstStyle/>
          <a:p>
            <a:pPr rtl="0"/>
            <a:r>
              <a:rPr lang="en-GB" dirty="0"/>
              <a:t>ioc</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4314032" y="2427367"/>
            <a:ext cx="3563936" cy="3515555"/>
          </a:xfrm>
        </p:spPr>
        <p:txBody>
          <a:bodyPr rtlCol="0">
            <a:noAutofit/>
          </a:bodyPr>
          <a:lstStyle/>
          <a:p>
            <a:pPr lvl="0" rtl="0">
              <a:lnSpc>
                <a:spcPct val="100000"/>
              </a:lnSpc>
            </a:pPr>
            <a:r>
              <a:rPr lang="en-GB" sz="1700" dirty="0"/>
              <a:t>stands for Indicators of Compromise, which are essentially patterns or behaviors that can indicate that a system or network has been compromised by a malicious actor or program.</a:t>
            </a:r>
          </a:p>
          <a:p>
            <a:pPr lvl="0" rtl="0">
              <a:lnSpc>
                <a:spcPct val="100000"/>
              </a:lnSpc>
            </a:pPr>
            <a:r>
              <a:rPr lang="en-GB" sz="1700" dirty="0"/>
              <a:t>These indicators can be used by security professionals to identify potentially malicious files and take appropriate action to prevent further harm to the system or network.</a:t>
            </a:r>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8331876" y="1731375"/>
            <a:ext cx="3566160" cy="535354"/>
          </a:xfrm>
        </p:spPr>
        <p:txBody>
          <a:bodyPr rtlCol="0"/>
          <a:lstStyle/>
          <a:p>
            <a:pPr rtl="0"/>
            <a:r>
              <a:rPr lang="en-US" dirty="0"/>
              <a:t>VBA stomping</a:t>
            </a:r>
            <a:endParaRPr lang="en-GB" dirty="0"/>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8219593" y="2427367"/>
            <a:ext cx="3508755" cy="3515555"/>
          </a:xfrm>
        </p:spPr>
        <p:txBody>
          <a:bodyPr rtlCol="0">
            <a:normAutofit/>
          </a:bodyPr>
          <a:lstStyle/>
          <a:p>
            <a:pPr lvl="0" rtl="0"/>
            <a:r>
              <a:rPr lang="en-GB" dirty="0"/>
              <a:t> involves the modification of the VBA (Visual Basic for Applications) code contained within the file.</a:t>
            </a:r>
          </a:p>
          <a:p>
            <a:pPr lvl="0" rtl="0"/>
            <a:r>
              <a:rPr lang="en-GB" dirty="0"/>
              <a:t>In some cases, the modification of the VBA code during VBA stomping can result in the loss of functionality or even the corruption of the file.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630797" y="1731375"/>
            <a:ext cx="3566160" cy="535354"/>
          </a:xfrm>
        </p:spPr>
        <p:txBody>
          <a:bodyPr rtlCol="0"/>
          <a:lstStyle/>
          <a:p>
            <a:pPr rtl="0"/>
            <a:r>
              <a:rPr lang="en-GB" dirty="0"/>
              <a:t>File size</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630797" y="2427368"/>
            <a:ext cx="3508755" cy="3515555"/>
          </a:xfrm>
        </p:spPr>
        <p:txBody>
          <a:bodyPr rtlCol="0">
            <a:normAutofit/>
          </a:bodyPr>
          <a:lstStyle/>
          <a:p>
            <a:pPr lvl="0" rtl="0"/>
            <a:r>
              <a:rPr lang="en-GB" b="0" i="0" dirty="0">
                <a:solidFill>
                  <a:schemeClr val="tx1">
                    <a:lumMod val="65000"/>
                  </a:schemeClr>
                </a:solidFill>
                <a:effectLst/>
              </a:rPr>
              <a:t>refers to the amount of space that a particular OLE file takes up on a computer's storage device. The file size is determined by the size of the individual objects contained within the OLE file, as well as any metadata or other information that may be associated with the file.</a:t>
            </a:r>
          </a:p>
          <a:p>
            <a:pPr lvl="0" rtl="0"/>
            <a:r>
              <a:rPr lang="en-GB" dirty="0">
                <a:solidFill>
                  <a:schemeClr val="tx1">
                    <a:lumMod val="65000"/>
                  </a:schemeClr>
                </a:solidFill>
              </a:rPr>
              <a:t>A file that is too large or too small</a:t>
            </a:r>
            <a:r>
              <a:rPr lang="he-IL" dirty="0">
                <a:solidFill>
                  <a:schemeClr val="tx1">
                    <a:lumMod val="65000"/>
                  </a:schemeClr>
                </a:solidFill>
              </a:rPr>
              <a:t> </a:t>
            </a:r>
            <a:r>
              <a:rPr lang="en-GB" dirty="0">
                <a:solidFill>
                  <a:schemeClr val="tx1">
                    <a:lumMod val="65000"/>
                  </a:schemeClr>
                </a:solidFill>
              </a:rPr>
              <a:t>could be potentially a malicious file</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n-GB" smtClean="0"/>
              <a:pPr rtl="0"/>
              <a:t>9</a:t>
            </a:fld>
            <a:endParaRPr lang="en-GB"/>
          </a:p>
        </p:txBody>
      </p:sp>
    </p:spTree>
    <p:extLst>
      <p:ext uri="{BB962C8B-B14F-4D97-AF65-F5344CB8AC3E}">
        <p14:creationId xmlns:p14="http://schemas.microsoft.com/office/powerpoint/2010/main" val="5705563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{95F590FC-3B83-4CE1-8BEE-95B8DBF66AEF}tf33713516_win32</Template>
  <TotalTime>477</TotalTime>
  <Words>1111</Words>
  <Application>Microsoft Office PowerPoint</Application>
  <PresentationFormat>Widescreen</PresentationFormat>
  <Paragraphs>82</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3DFloatVTI</vt:lpstr>
      <vt:lpstr>OLE attack detection project</vt:lpstr>
      <vt:lpstr>Table of Contents</vt:lpstr>
      <vt:lpstr>Introduction</vt:lpstr>
      <vt:lpstr>Introduction</vt:lpstr>
      <vt:lpstr>Past vs Today</vt:lpstr>
      <vt:lpstr>OOXML improved upon OLE files in security in several ways: </vt:lpstr>
      <vt:lpstr>Dataset features</vt:lpstr>
      <vt:lpstr>Dataset features</vt:lpstr>
      <vt:lpstr>Dataset features</vt:lpstr>
      <vt:lpstr>Algorithm – Random Forest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OLE attack detection project</dc:title>
  <dc:creator>liel zilberman</dc:creator>
  <cp:lastModifiedBy>liel zilberman</cp:lastModifiedBy>
  <cp:revision>5</cp:revision>
  <dcterms:created xsi:type="dcterms:W3CDTF">2023-02-22T12:08:01Z</dcterms:created>
  <dcterms:modified xsi:type="dcterms:W3CDTF">2023-02-25T19:56:30Z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