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hueOff val="181116"/>
            <a:satOff val="-2364"/>
            <a:lumOff val="-3556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lasses, Objec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Classes, Objects</a:t>
            </a:r>
          </a:p>
        </p:txBody>
      </p:sp>
      <p:sp>
        <p:nvSpPr>
          <p:cNvPr id="120" name="and Constructo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Constructors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1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ypes of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Constructors</a:t>
            </a:r>
          </a:p>
        </p:txBody>
      </p:sp>
      <p:sp>
        <p:nvSpPr>
          <p:cNvPr id="159" name="No-arg…"/>
          <p:cNvSpPr txBox="1"/>
          <p:nvPr>
            <p:ph type="body" idx="1"/>
          </p:nvPr>
        </p:nvSpPr>
        <p:spPr>
          <a:xfrm>
            <a:off x="952500" y="1190152"/>
            <a:ext cx="11099800" cy="628650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No-arg</a:t>
            </a:r>
          </a:p>
          <a:p>
            <a:pPr/>
            <a:r>
              <a:t>constructor without arguments. Looks like a default one (doesn’t take any parameters), but body can contain any code, when default’s is always empty</a:t>
            </a:r>
          </a:p>
        </p:txBody>
      </p:sp>
      <p:pic>
        <p:nvPicPr>
          <p:cNvPr id="160" name="Screen Shot 2019-12-01 at 9.21.21 PM.png" descr="Screen Shot 2019-12-01 at 9.21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600" y="6381136"/>
            <a:ext cx="6705600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ypes of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Constructors</a:t>
            </a:r>
          </a:p>
        </p:txBody>
      </p:sp>
      <p:sp>
        <p:nvSpPr>
          <p:cNvPr id="163" name="Parameterized…"/>
          <p:cNvSpPr txBox="1"/>
          <p:nvPr>
            <p:ph type="body" idx="1"/>
          </p:nvPr>
        </p:nvSpPr>
        <p:spPr>
          <a:xfrm>
            <a:off x="952500" y="511050"/>
            <a:ext cx="11099800" cy="628650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Parameterized</a:t>
            </a:r>
          </a:p>
          <a:p>
            <a:pPr/>
            <a:r>
              <a:t>is a Constructor with arguments/parameters</a:t>
            </a:r>
          </a:p>
        </p:txBody>
      </p:sp>
      <p:pic>
        <p:nvPicPr>
          <p:cNvPr id="164" name="Screen Shot 2019-12-01 at 9.23.29 PM.png" descr="Screen Shot 2019-12-01 at 9.23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5235" y="4628280"/>
            <a:ext cx="5434330" cy="5017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structor overlo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Constructor overloading</a:t>
            </a:r>
          </a:p>
        </p:txBody>
      </p:sp>
      <p:sp>
        <p:nvSpPr>
          <p:cNvPr id="167" name="Constructor overloading is a concept of having more than one constructor with different parameters list, in such way so that each constructor performs different task"/>
          <p:cNvSpPr txBox="1"/>
          <p:nvPr>
            <p:ph type="body" idx="1"/>
          </p:nvPr>
        </p:nvSpPr>
        <p:spPr>
          <a:xfrm>
            <a:off x="952500" y="460118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Constructor overloading is a concept of having more than one constructor with different parameters list, in such way so that each constructor performs different task</a:t>
            </a:r>
          </a:p>
        </p:txBody>
      </p:sp>
      <p:pic>
        <p:nvPicPr>
          <p:cNvPr id="168" name="Screen Shot 2019-12-01 at 9.25.55 PM.png" descr="Screen Shot 2019-12-01 at 9.25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091555"/>
            <a:ext cx="6515100" cy="346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bots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Robots example</a:t>
            </a:r>
          </a:p>
        </p:txBody>
      </p:sp>
      <p:pic>
        <p:nvPicPr>
          <p:cNvPr id="171" name="Screen Shot 2019-12-02 at 11.50.29 AM.png" descr="Screen Shot 2019-12-02 at 11.50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6511" y="615387"/>
            <a:ext cx="8811778" cy="5520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 Shot 2019-12-02 at 11.52.11 AM.png" descr="Screen Shot 2019-12-02 at 11.52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92211"/>
            <a:ext cx="13004801" cy="687748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-name: “Tom”…"/>
          <p:cNvSpPr txBox="1"/>
          <p:nvPr/>
        </p:nvSpPr>
        <p:spPr>
          <a:xfrm>
            <a:off x="1961424" y="2751047"/>
            <a:ext cx="18674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-name: “Tom”</a:t>
            </a:r>
          </a:p>
          <a:p>
            <a:pPr>
              <a:defRPr sz="2300"/>
            </a:pPr>
            <a:r>
              <a:t>-color: “red”</a:t>
            </a:r>
          </a:p>
          <a:p>
            <a:pPr>
              <a:defRPr sz="2300"/>
            </a:pPr>
            <a:r>
              <a:t>-weight: 30</a:t>
            </a:r>
          </a:p>
        </p:txBody>
      </p:sp>
      <p:sp>
        <p:nvSpPr>
          <p:cNvPr id="175" name="-name: “Jerry”…"/>
          <p:cNvSpPr txBox="1"/>
          <p:nvPr/>
        </p:nvSpPr>
        <p:spPr>
          <a:xfrm>
            <a:off x="8426571" y="2751047"/>
            <a:ext cx="19860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-name: “Jerry”</a:t>
            </a:r>
          </a:p>
          <a:p>
            <a:pPr>
              <a:defRPr sz="2300"/>
            </a:pPr>
            <a:r>
              <a:t>-color: “blue”</a:t>
            </a:r>
          </a:p>
          <a:p>
            <a:pPr>
              <a:defRPr sz="2300"/>
            </a:pPr>
            <a:r>
              <a:t>-weight: 40</a:t>
            </a:r>
          </a:p>
        </p:txBody>
      </p:sp>
      <p:sp>
        <p:nvSpPr>
          <p:cNvPr id="176" name="Arrow 11"/>
          <p:cNvSpPr/>
          <p:nvPr/>
        </p:nvSpPr>
        <p:spPr>
          <a:xfrm>
            <a:off x="3812797" y="3123379"/>
            <a:ext cx="562799" cy="423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7" name="+introduceSelf()"/>
          <p:cNvSpPr txBox="1"/>
          <p:nvPr/>
        </p:nvSpPr>
        <p:spPr>
          <a:xfrm>
            <a:off x="8507772" y="4110509"/>
            <a:ext cx="2217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+introduceSelf()</a:t>
            </a:r>
          </a:p>
        </p:txBody>
      </p:sp>
      <p:sp>
        <p:nvSpPr>
          <p:cNvPr id="178" name="+introduceSelf()"/>
          <p:cNvSpPr txBox="1"/>
          <p:nvPr/>
        </p:nvSpPr>
        <p:spPr>
          <a:xfrm>
            <a:off x="2097203" y="4110509"/>
            <a:ext cx="2217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+introduceSelf()</a:t>
            </a:r>
          </a:p>
        </p:txBody>
      </p:sp>
      <p:sp>
        <p:nvSpPr>
          <p:cNvPr id="179" name="properties"/>
          <p:cNvSpPr txBox="1"/>
          <p:nvPr/>
        </p:nvSpPr>
        <p:spPr>
          <a:xfrm>
            <a:off x="4493116" y="3106647"/>
            <a:ext cx="15427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180" name="Arrow 11"/>
          <p:cNvSpPr/>
          <p:nvPr/>
        </p:nvSpPr>
        <p:spPr>
          <a:xfrm>
            <a:off x="10426058" y="3123379"/>
            <a:ext cx="562798" cy="423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1" name="properties"/>
          <p:cNvSpPr txBox="1"/>
          <p:nvPr/>
        </p:nvSpPr>
        <p:spPr>
          <a:xfrm>
            <a:off x="11161406" y="3106647"/>
            <a:ext cx="15427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182" name="Arrow 11"/>
          <p:cNvSpPr/>
          <p:nvPr/>
        </p:nvSpPr>
        <p:spPr>
          <a:xfrm>
            <a:off x="4491519" y="4127241"/>
            <a:ext cx="562799" cy="423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3" name="Arrow 11"/>
          <p:cNvSpPr/>
          <p:nvPr/>
        </p:nvSpPr>
        <p:spPr>
          <a:xfrm>
            <a:off x="10900464" y="4127241"/>
            <a:ext cx="562798" cy="423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4" name="function"/>
          <p:cNvSpPr txBox="1"/>
          <p:nvPr/>
        </p:nvSpPr>
        <p:spPr>
          <a:xfrm>
            <a:off x="11638825" y="4127241"/>
            <a:ext cx="12661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185" name="function"/>
          <p:cNvSpPr txBox="1"/>
          <p:nvPr/>
        </p:nvSpPr>
        <p:spPr>
          <a:xfrm>
            <a:off x="5231506" y="4127241"/>
            <a:ext cx="12661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186" name="Object"/>
          <p:cNvSpPr txBox="1"/>
          <p:nvPr/>
        </p:nvSpPr>
        <p:spPr>
          <a:xfrm>
            <a:off x="11278294" y="2086052"/>
            <a:ext cx="10232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87" name="Object"/>
          <p:cNvSpPr txBox="1"/>
          <p:nvPr/>
        </p:nvSpPr>
        <p:spPr>
          <a:xfrm>
            <a:off x="4752840" y="2086052"/>
            <a:ext cx="1023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188" name="r2 ="/>
          <p:cNvSpPr txBox="1"/>
          <p:nvPr/>
        </p:nvSpPr>
        <p:spPr>
          <a:xfrm>
            <a:off x="7312321" y="3633049"/>
            <a:ext cx="723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r2 = </a:t>
            </a:r>
          </a:p>
        </p:txBody>
      </p:sp>
      <p:sp>
        <p:nvSpPr>
          <p:cNvPr id="189" name="r1 ="/>
          <p:cNvSpPr txBox="1"/>
          <p:nvPr/>
        </p:nvSpPr>
        <p:spPr>
          <a:xfrm>
            <a:off x="797670" y="3525140"/>
            <a:ext cx="1023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30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r1 = </a:t>
            </a:r>
          </a:p>
        </p:txBody>
      </p:sp>
      <p:sp>
        <p:nvSpPr>
          <p:cNvPr id="190" name="instance vars /…"/>
          <p:cNvSpPr txBox="1"/>
          <p:nvPr/>
        </p:nvSpPr>
        <p:spPr>
          <a:xfrm>
            <a:off x="8912452" y="1832052"/>
            <a:ext cx="17660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instance vars /</a:t>
            </a:r>
          </a:p>
          <a:p>
            <a:pPr>
              <a:defRPr sz="2000"/>
            </a:pPr>
            <a:r>
              <a:t>attributes</a:t>
            </a:r>
          </a:p>
        </p:txBody>
      </p:sp>
      <p:sp>
        <p:nvSpPr>
          <p:cNvPr id="191" name="method"/>
          <p:cNvSpPr txBox="1"/>
          <p:nvPr/>
        </p:nvSpPr>
        <p:spPr>
          <a:xfrm>
            <a:off x="9243223" y="4802334"/>
            <a:ext cx="11045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method</a:t>
            </a:r>
          </a:p>
        </p:txBody>
      </p:sp>
      <p:sp>
        <p:nvSpPr>
          <p:cNvPr id="192" name="Arrow 7"/>
          <p:cNvSpPr/>
          <p:nvPr/>
        </p:nvSpPr>
        <p:spPr>
          <a:xfrm>
            <a:off x="8249320" y="1959052"/>
            <a:ext cx="555757" cy="71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21600"/>
                </a:moveTo>
                <a:lnTo>
                  <a:pt x="0" y="13782"/>
                </a:lnTo>
                <a:lnTo>
                  <a:pt x="4127" y="13782"/>
                </a:lnTo>
                <a:cubicBezTo>
                  <a:pt x="4127" y="13740"/>
                  <a:pt x="4125" y="13696"/>
                  <a:pt x="4125" y="13654"/>
                </a:cubicBezTo>
                <a:cubicBezTo>
                  <a:pt x="4125" y="6113"/>
                  <a:pt x="11948" y="0"/>
                  <a:pt x="21598" y="0"/>
                </a:cubicBezTo>
                <a:cubicBezTo>
                  <a:pt x="21598" y="0"/>
                  <a:pt x="21600" y="0"/>
                  <a:pt x="21600" y="0"/>
                </a:cubicBezTo>
                <a:lnTo>
                  <a:pt x="21600" y="5044"/>
                </a:lnTo>
                <a:cubicBezTo>
                  <a:pt x="21600" y="5044"/>
                  <a:pt x="21598" y="5044"/>
                  <a:pt x="21598" y="5044"/>
                </a:cubicBezTo>
                <a:cubicBezTo>
                  <a:pt x="15512" y="5044"/>
                  <a:pt x="10578" y="8898"/>
                  <a:pt x="10578" y="13654"/>
                </a:cubicBezTo>
                <a:cubicBezTo>
                  <a:pt x="10578" y="13697"/>
                  <a:pt x="10582" y="13740"/>
                  <a:pt x="10582" y="13782"/>
                </a:cubicBezTo>
                <a:lnTo>
                  <a:pt x="14736" y="13782"/>
                </a:lnTo>
                <a:lnTo>
                  <a:pt x="7367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3" name="Arrow 7"/>
          <p:cNvSpPr/>
          <p:nvPr/>
        </p:nvSpPr>
        <p:spPr>
          <a:xfrm>
            <a:off x="10481450" y="4758771"/>
            <a:ext cx="452014" cy="578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0"/>
                </a:moveTo>
                <a:lnTo>
                  <a:pt x="21600" y="7818"/>
                </a:lnTo>
                <a:lnTo>
                  <a:pt x="17473" y="7818"/>
                </a:lnTo>
                <a:cubicBezTo>
                  <a:pt x="17473" y="7860"/>
                  <a:pt x="17475" y="7904"/>
                  <a:pt x="17475" y="7946"/>
                </a:cubicBezTo>
                <a:cubicBezTo>
                  <a:pt x="17475" y="15487"/>
                  <a:pt x="9652" y="21600"/>
                  <a:pt x="2" y="21600"/>
                </a:cubicBezTo>
                <a:cubicBezTo>
                  <a:pt x="2" y="21600"/>
                  <a:pt x="0" y="21600"/>
                  <a:pt x="0" y="21600"/>
                </a:cubicBezTo>
                <a:lnTo>
                  <a:pt x="0" y="16556"/>
                </a:lnTo>
                <a:cubicBezTo>
                  <a:pt x="0" y="16556"/>
                  <a:pt x="2" y="16556"/>
                  <a:pt x="2" y="16556"/>
                </a:cubicBezTo>
                <a:cubicBezTo>
                  <a:pt x="6088" y="16556"/>
                  <a:pt x="11022" y="12702"/>
                  <a:pt x="11022" y="7946"/>
                </a:cubicBezTo>
                <a:cubicBezTo>
                  <a:pt x="11022" y="7903"/>
                  <a:pt x="11018" y="7860"/>
                  <a:pt x="11018" y="7818"/>
                </a:cubicBezTo>
                <a:lnTo>
                  <a:pt x="6864" y="7818"/>
                </a:lnTo>
                <a:lnTo>
                  <a:pt x="142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4" name="method"/>
          <p:cNvSpPr txBox="1"/>
          <p:nvPr/>
        </p:nvSpPr>
        <p:spPr>
          <a:xfrm>
            <a:off x="4712211" y="4819392"/>
            <a:ext cx="11045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method</a:t>
            </a:r>
          </a:p>
        </p:txBody>
      </p:sp>
      <p:sp>
        <p:nvSpPr>
          <p:cNvPr id="195" name="Arrow 7"/>
          <p:cNvSpPr/>
          <p:nvPr/>
        </p:nvSpPr>
        <p:spPr>
          <a:xfrm>
            <a:off x="3631993" y="4758771"/>
            <a:ext cx="452014" cy="578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6" name="class"/>
          <p:cNvSpPr txBox="1"/>
          <p:nvPr/>
        </p:nvSpPr>
        <p:spPr>
          <a:xfrm>
            <a:off x="7945047" y="5835195"/>
            <a:ext cx="8452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197" name="name:…"/>
          <p:cNvSpPr txBox="1"/>
          <p:nvPr/>
        </p:nvSpPr>
        <p:spPr>
          <a:xfrm>
            <a:off x="5268049" y="6532136"/>
            <a:ext cx="151293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75000"/>
              <a:buChar char="-"/>
              <a:defRPr sz="2300"/>
            </a:pPr>
            <a:r>
              <a:t>name:</a:t>
            </a:r>
          </a:p>
          <a:p>
            <a:pPr marL="457200" indent="-457200">
              <a:buSzPct val="75000"/>
              <a:buChar char="-"/>
              <a:defRPr sz="2300"/>
            </a:pPr>
            <a:r>
              <a:t>color:</a:t>
            </a:r>
          </a:p>
          <a:p>
            <a:pPr marL="457200" indent="-457200">
              <a:buSzPct val="75000"/>
              <a:buChar char="-"/>
              <a:defRPr sz="2300"/>
            </a:pPr>
            <a:r>
              <a:t>weight:</a:t>
            </a:r>
          </a:p>
        </p:txBody>
      </p:sp>
      <p:sp>
        <p:nvSpPr>
          <p:cNvPr id="198" name="+introduceSelf()"/>
          <p:cNvSpPr txBox="1"/>
          <p:nvPr/>
        </p:nvSpPr>
        <p:spPr>
          <a:xfrm>
            <a:off x="5168568" y="7844742"/>
            <a:ext cx="2217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+introduceSelf()</a:t>
            </a:r>
          </a:p>
        </p:txBody>
      </p:sp>
      <p:sp>
        <p:nvSpPr>
          <p:cNvPr id="199" name="Arrow 11"/>
          <p:cNvSpPr/>
          <p:nvPr/>
        </p:nvSpPr>
        <p:spPr>
          <a:xfrm>
            <a:off x="7516199" y="6904469"/>
            <a:ext cx="562798" cy="423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0" name="- same set of properties,…"/>
          <p:cNvSpPr txBox="1"/>
          <p:nvPr/>
        </p:nvSpPr>
        <p:spPr>
          <a:xfrm>
            <a:off x="8493377" y="6786136"/>
            <a:ext cx="260421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- same set of properties,</a:t>
            </a:r>
          </a:p>
          <a:p>
            <a:pPr>
              <a:defRPr sz="1800"/>
            </a:pPr>
            <a:r>
              <a:t>values aren’t defined</a:t>
            </a:r>
          </a:p>
        </p:txBody>
      </p:sp>
      <p:sp>
        <p:nvSpPr>
          <p:cNvPr id="201" name="- class doesn’t refer to…"/>
          <p:cNvSpPr txBox="1"/>
          <p:nvPr/>
        </p:nvSpPr>
        <p:spPr>
          <a:xfrm>
            <a:off x="8605391" y="7743142"/>
            <a:ext cx="238018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- class doesn’t refer to</a:t>
            </a:r>
          </a:p>
          <a:p>
            <a:pPr>
              <a:defRPr sz="1800"/>
            </a:pPr>
            <a:r>
              <a:t>any particular Object</a:t>
            </a:r>
          </a:p>
        </p:txBody>
      </p:sp>
      <p:sp>
        <p:nvSpPr>
          <p:cNvPr id="202" name="Arrow 11"/>
          <p:cNvSpPr/>
          <p:nvPr/>
        </p:nvSpPr>
        <p:spPr>
          <a:xfrm>
            <a:off x="4531058" y="8026504"/>
            <a:ext cx="452015" cy="340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131" y="0"/>
                </a:moveTo>
                <a:cubicBezTo>
                  <a:pt x="8590" y="0"/>
                  <a:pt x="9049" y="232"/>
                  <a:pt x="9400" y="697"/>
                </a:cubicBezTo>
                <a:cubicBezTo>
                  <a:pt x="10100" y="1626"/>
                  <a:pt x="10100" y="3135"/>
                  <a:pt x="9400" y="4065"/>
                </a:cubicBezTo>
                <a:lnTo>
                  <a:pt x="6121" y="8419"/>
                </a:lnTo>
                <a:lnTo>
                  <a:pt x="19807" y="8419"/>
                </a:lnTo>
                <a:cubicBezTo>
                  <a:pt x="20798" y="8419"/>
                  <a:pt x="21600" y="9485"/>
                  <a:pt x="21600" y="10800"/>
                </a:cubicBezTo>
                <a:cubicBezTo>
                  <a:pt x="21600" y="12115"/>
                  <a:pt x="20798" y="13181"/>
                  <a:pt x="19807" y="13181"/>
                </a:cubicBezTo>
                <a:lnTo>
                  <a:pt x="6121" y="13181"/>
                </a:lnTo>
                <a:lnTo>
                  <a:pt x="9400" y="17535"/>
                </a:lnTo>
                <a:cubicBezTo>
                  <a:pt x="10100" y="18465"/>
                  <a:pt x="10100" y="19974"/>
                  <a:pt x="9400" y="20903"/>
                </a:cubicBezTo>
                <a:cubicBezTo>
                  <a:pt x="9049" y="21368"/>
                  <a:pt x="8590" y="21600"/>
                  <a:pt x="8131" y="21600"/>
                </a:cubicBezTo>
                <a:cubicBezTo>
                  <a:pt x="7673" y="21600"/>
                  <a:pt x="7213" y="21368"/>
                  <a:pt x="6863" y="20903"/>
                </a:cubicBezTo>
                <a:lnTo>
                  <a:pt x="526" y="12484"/>
                </a:lnTo>
                <a:cubicBezTo>
                  <a:pt x="176" y="12019"/>
                  <a:pt x="0" y="11409"/>
                  <a:pt x="0" y="10800"/>
                </a:cubicBezTo>
                <a:cubicBezTo>
                  <a:pt x="0" y="10191"/>
                  <a:pt x="176" y="9581"/>
                  <a:pt x="526" y="9116"/>
                </a:cubicBezTo>
                <a:lnTo>
                  <a:pt x="6863" y="697"/>
                </a:lnTo>
                <a:cubicBezTo>
                  <a:pt x="7213" y="232"/>
                  <a:pt x="7673" y="0"/>
                  <a:pt x="813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3" name="System.out.println(“My name is “ + name);"/>
          <p:cNvSpPr txBox="1"/>
          <p:nvPr/>
        </p:nvSpPr>
        <p:spPr>
          <a:xfrm>
            <a:off x="99843" y="8006166"/>
            <a:ext cx="44190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System.out.println(“My name is “ + name);</a:t>
            </a:r>
          </a:p>
        </p:txBody>
      </p:sp>
      <p:sp>
        <p:nvSpPr>
          <p:cNvPr id="204" name="Robot"/>
          <p:cNvSpPr txBox="1"/>
          <p:nvPr/>
        </p:nvSpPr>
        <p:spPr>
          <a:xfrm>
            <a:off x="4432760" y="5675764"/>
            <a:ext cx="9577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300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Robot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1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1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1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1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1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1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1" presetID="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1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Subtype="1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3"/>
      <p:bldP build="whole" bldLvl="1" animBg="1" rev="0" advAuto="0" spid="174" grpId="4"/>
      <p:bldP build="whole" bldLvl="1" animBg="1" rev="0" advAuto="0" spid="175" grpId="14"/>
      <p:bldP build="whole" bldLvl="1" animBg="1" rev="0" advAuto="0" spid="204" grpId="22"/>
      <p:bldP build="whole" bldLvl="1" animBg="1" rev="0" advAuto="0" spid="197" grpId="25"/>
      <p:bldP build="whole" bldLvl="1" animBg="1" rev="0" advAuto="0" spid="182" grpId="6"/>
      <p:bldP build="whole" bldLvl="1" animBg="1" rev="0" advAuto="0" spid="194" grpId="10"/>
      <p:bldP build="whole" bldLvl="1" animBg="1" rev="0" advAuto="0" spid="178" grpId="7"/>
      <p:bldP build="whole" bldLvl="1" animBg="1" rev="0" advAuto="0" spid="199" grpId="24"/>
      <p:bldP build="whole" bldLvl="1" animBg="1" rev="0" advAuto="0" spid="201" grpId="29"/>
      <p:bldP build="whole" bldLvl="1" animBg="1" rev="0" advAuto="0" spid="193" grpId="20"/>
      <p:bldP build="whole" bldLvl="1" animBg="1" rev="0" advAuto="0" spid="183" grpId="17"/>
      <p:bldP build="whole" bldLvl="1" animBg="1" rev="0" advAuto="0" spid="202" grpId="27"/>
      <p:bldP build="whole" bldLvl="1" animBg="1" rev="0" advAuto="0" spid="203" grpId="30"/>
      <p:bldP build="whole" bldLvl="1" animBg="1" rev="0" advAuto="0" spid="180" grpId="13"/>
      <p:bldP build="whole" bldLvl="1" animBg="1" rev="0" advAuto="0" spid="177" grpId="18"/>
      <p:bldP build="whole" bldLvl="1" animBg="1" rev="0" advAuto="0" spid="190" grpId="11"/>
      <p:bldP build="whole" bldLvl="1" animBg="1" rev="0" advAuto="0" spid="189" grpId="5"/>
      <p:bldP build="whole" bldLvl="1" animBg="1" rev="0" advAuto="0" spid="186" grpId="12"/>
      <p:bldP build="whole" bldLvl="1" animBg="1" rev="0" advAuto="0" spid="187" grpId="1"/>
      <p:bldP build="whole" bldLvl="1" animBg="1" rev="0" advAuto="0" spid="188" grpId="16"/>
      <p:bldP build="whole" bldLvl="1" animBg="1" rev="0" advAuto="0" spid="185" grpId="8"/>
      <p:bldP build="whole" bldLvl="1" animBg="1" rev="0" advAuto="0" spid="200" grpId="26"/>
      <p:bldP build="whole" bldLvl="1" animBg="1" rev="0" advAuto="0" spid="181" grpId="15"/>
      <p:bldP build="whole" bldLvl="1" animBg="1" rev="0" advAuto="0" spid="184" grpId="19"/>
      <p:bldP build="whole" bldLvl="1" animBg="1" rev="0" advAuto="0" spid="191" grpId="21"/>
      <p:bldP build="whole" bldLvl="1" animBg="1" rev="0" advAuto="0" spid="198" grpId="28"/>
      <p:bldP build="whole" bldLvl="1" animBg="1" rev="0" advAuto="0" spid="195" grpId="9"/>
      <p:bldP build="whole" bldLvl="1" animBg="1" rev="0" advAuto="0" spid="176" grpId="2"/>
      <p:bldP build="whole" bldLvl="1" animBg="1" rev="0" advAuto="0" spid="196" grpId="2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creen Shot 2019-12-02 at 12.35.59 PM.png" descr="Screen Shot 2019-12-02 at 12.35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77763" y="1293603"/>
            <a:ext cx="14906754" cy="716639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class Robot {"/>
          <p:cNvSpPr txBox="1"/>
          <p:nvPr/>
        </p:nvSpPr>
        <p:spPr>
          <a:xfrm>
            <a:off x="6386476" y="1488017"/>
            <a:ext cx="18350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class</a:t>
            </a:r>
            <a:r>
              <a:t> Robot {</a:t>
            </a:r>
          </a:p>
        </p:txBody>
      </p:sp>
      <p:sp>
        <p:nvSpPr>
          <p:cNvPr id="208" name="}"/>
          <p:cNvSpPr txBox="1"/>
          <p:nvPr/>
        </p:nvSpPr>
        <p:spPr>
          <a:xfrm>
            <a:off x="6396615" y="7238008"/>
            <a:ext cx="2115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}</a:t>
            </a:r>
          </a:p>
        </p:txBody>
      </p:sp>
      <p:sp>
        <p:nvSpPr>
          <p:cNvPr id="209" name="Robot r1 = new Robot();"/>
          <p:cNvSpPr txBox="1"/>
          <p:nvPr/>
        </p:nvSpPr>
        <p:spPr>
          <a:xfrm>
            <a:off x="108163" y="1611341"/>
            <a:ext cx="32616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Robot r1 = </a:t>
            </a: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new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Robot</a:t>
            </a:r>
            <a:r>
              <a:t>();</a:t>
            </a:r>
          </a:p>
        </p:txBody>
      </p:sp>
      <p:sp>
        <p:nvSpPr>
          <p:cNvPr id="210" name="class"/>
          <p:cNvSpPr txBox="1"/>
          <p:nvPr/>
        </p:nvSpPr>
        <p:spPr>
          <a:xfrm>
            <a:off x="2523210" y="1335699"/>
            <a:ext cx="5589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class</a:t>
            </a:r>
          </a:p>
        </p:txBody>
      </p:sp>
      <p:sp>
        <p:nvSpPr>
          <p:cNvPr id="211" name="keyword"/>
          <p:cNvSpPr txBox="1"/>
          <p:nvPr/>
        </p:nvSpPr>
        <p:spPr>
          <a:xfrm>
            <a:off x="1512374" y="1335699"/>
            <a:ext cx="83058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keyword</a:t>
            </a:r>
          </a:p>
        </p:txBody>
      </p:sp>
      <p:sp>
        <p:nvSpPr>
          <p:cNvPr id="212" name="data type"/>
          <p:cNvSpPr txBox="1"/>
          <p:nvPr/>
        </p:nvSpPr>
        <p:spPr>
          <a:xfrm>
            <a:off x="-11713" y="1335699"/>
            <a:ext cx="91897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data type</a:t>
            </a:r>
          </a:p>
        </p:txBody>
      </p:sp>
      <p:sp>
        <p:nvSpPr>
          <p:cNvPr id="213" name="name/reference"/>
          <p:cNvSpPr txBox="1"/>
          <p:nvPr/>
        </p:nvSpPr>
        <p:spPr>
          <a:xfrm>
            <a:off x="483726" y="1046480"/>
            <a:ext cx="14521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name/reference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4098528" y="1429939"/>
            <a:ext cx="183667" cy="452890"/>
          </a:xfrm>
          <a:prstGeom prst="line">
            <a:avLst/>
          </a:prstGeom>
          <a:ln w="25400">
            <a:solidFill>
              <a:srgbClr val="97181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5" name="no instance vars set yet"/>
          <p:cNvSpPr txBox="1"/>
          <p:nvPr/>
        </p:nvSpPr>
        <p:spPr>
          <a:xfrm>
            <a:off x="3480757" y="1021080"/>
            <a:ext cx="252854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no instance vars set yet</a:t>
            </a:r>
          </a:p>
        </p:txBody>
      </p:sp>
      <p:sp>
        <p:nvSpPr>
          <p:cNvPr id="216" name="r1.name = “Tom”;"/>
          <p:cNvSpPr txBox="1"/>
          <p:nvPr/>
        </p:nvSpPr>
        <p:spPr>
          <a:xfrm>
            <a:off x="130240" y="2012145"/>
            <a:ext cx="23850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r1.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name</a:t>
            </a:r>
            <a:r>
              <a:t> = “Tom”;</a:t>
            </a:r>
          </a:p>
        </p:txBody>
      </p:sp>
      <p:sp>
        <p:nvSpPr>
          <p:cNvPr id="217" name="r1.color = “red”;"/>
          <p:cNvSpPr txBox="1"/>
          <p:nvPr/>
        </p:nvSpPr>
        <p:spPr>
          <a:xfrm>
            <a:off x="109286" y="2416624"/>
            <a:ext cx="2201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r1.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color</a:t>
            </a:r>
            <a:r>
              <a:t> = “red”;</a:t>
            </a:r>
          </a:p>
        </p:txBody>
      </p:sp>
      <p:sp>
        <p:nvSpPr>
          <p:cNvPr id="218" name="r1.weight = 30;"/>
          <p:cNvSpPr txBox="1"/>
          <p:nvPr/>
        </p:nvSpPr>
        <p:spPr>
          <a:xfrm>
            <a:off x="171503" y="2815590"/>
            <a:ext cx="20766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r1.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weight</a:t>
            </a:r>
            <a:r>
              <a:t> = 30;</a:t>
            </a:r>
          </a:p>
        </p:txBody>
      </p:sp>
      <p:sp>
        <p:nvSpPr>
          <p:cNvPr id="219" name="Robot r2 = new Robot();"/>
          <p:cNvSpPr txBox="1"/>
          <p:nvPr/>
        </p:nvSpPr>
        <p:spPr>
          <a:xfrm>
            <a:off x="108163" y="3434049"/>
            <a:ext cx="32616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Robot r2 = </a:t>
            </a:r>
            <a:r>
              <a: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rPr>
              <a:t>new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Robot</a:t>
            </a:r>
            <a:r>
              <a:t>();</a:t>
            </a:r>
          </a:p>
        </p:txBody>
      </p:sp>
      <p:sp>
        <p:nvSpPr>
          <p:cNvPr id="220" name="r2.name = “Jerry”;"/>
          <p:cNvSpPr txBox="1"/>
          <p:nvPr/>
        </p:nvSpPr>
        <p:spPr>
          <a:xfrm>
            <a:off x="70944" y="3757775"/>
            <a:ext cx="25036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r2.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name</a:t>
            </a:r>
            <a:r>
              <a:t> = “Jerry”;</a:t>
            </a:r>
          </a:p>
        </p:txBody>
      </p:sp>
      <p:sp>
        <p:nvSpPr>
          <p:cNvPr id="221" name="r2.color = “blue”;"/>
          <p:cNvSpPr txBox="1"/>
          <p:nvPr/>
        </p:nvSpPr>
        <p:spPr>
          <a:xfrm>
            <a:off x="41664" y="4195279"/>
            <a:ext cx="2336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r2.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color</a:t>
            </a:r>
            <a:r>
              <a:t> = “blue”;</a:t>
            </a:r>
          </a:p>
        </p:txBody>
      </p:sp>
      <p:sp>
        <p:nvSpPr>
          <p:cNvPr id="222" name="r2.weight = 40;"/>
          <p:cNvSpPr txBox="1"/>
          <p:nvPr/>
        </p:nvSpPr>
        <p:spPr>
          <a:xfrm>
            <a:off x="41496" y="4597002"/>
            <a:ext cx="20766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r2.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weight</a:t>
            </a:r>
            <a:r>
              <a:t> = 40;</a:t>
            </a:r>
          </a:p>
        </p:txBody>
      </p:sp>
      <p:sp>
        <p:nvSpPr>
          <p:cNvPr id="223" name="r1.introduceSelf();"/>
          <p:cNvSpPr txBox="1"/>
          <p:nvPr/>
        </p:nvSpPr>
        <p:spPr>
          <a:xfrm>
            <a:off x="207478" y="7181860"/>
            <a:ext cx="2446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r1.introduceSelf();</a:t>
            </a:r>
          </a:p>
        </p:txBody>
      </p:sp>
      <p:sp>
        <p:nvSpPr>
          <p:cNvPr id="224" name="r2.introduceSelf();"/>
          <p:cNvSpPr txBox="1"/>
          <p:nvPr/>
        </p:nvSpPr>
        <p:spPr>
          <a:xfrm>
            <a:off x="207478" y="7643613"/>
            <a:ext cx="2446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r2.introduceSelf();</a:t>
            </a:r>
          </a:p>
        </p:txBody>
      </p:sp>
      <p:sp>
        <p:nvSpPr>
          <p:cNvPr id="225" name="Line"/>
          <p:cNvSpPr/>
          <p:nvPr/>
        </p:nvSpPr>
        <p:spPr>
          <a:xfrm>
            <a:off x="2794772" y="7472462"/>
            <a:ext cx="106016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2794772" y="7872213"/>
            <a:ext cx="106016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7" name="“My name is Tom”"/>
          <p:cNvSpPr txBox="1"/>
          <p:nvPr/>
        </p:nvSpPr>
        <p:spPr>
          <a:xfrm>
            <a:off x="3995807" y="7276108"/>
            <a:ext cx="194355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“My name is Tom”</a:t>
            </a:r>
          </a:p>
        </p:txBody>
      </p:sp>
      <p:sp>
        <p:nvSpPr>
          <p:cNvPr id="228" name="“My name is Jerry”"/>
          <p:cNvSpPr txBox="1"/>
          <p:nvPr/>
        </p:nvSpPr>
        <p:spPr>
          <a:xfrm>
            <a:off x="3949401" y="7681713"/>
            <a:ext cx="203637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“My name is Jerry”</a:t>
            </a:r>
          </a:p>
        </p:txBody>
      </p:sp>
      <p:sp>
        <p:nvSpPr>
          <p:cNvPr id="229" name="String name;…"/>
          <p:cNvSpPr txBox="1"/>
          <p:nvPr/>
        </p:nvSpPr>
        <p:spPr>
          <a:xfrm>
            <a:off x="7081913" y="2061024"/>
            <a:ext cx="176992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String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name</a:t>
            </a:r>
            <a:r>
              <a:t>;</a:t>
            </a:r>
          </a:p>
          <a:p>
            <a:pPr>
              <a:defRPr sz="2300"/>
            </a:pPr>
            <a:r>
              <a:t>String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color</a:t>
            </a:r>
            <a:r>
              <a:t>;</a:t>
            </a:r>
          </a:p>
          <a:p>
            <a:pPr>
              <a:defRPr sz="2300"/>
            </a:pPr>
            <a:r>
              <a:t>int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weight</a:t>
            </a:r>
            <a:r>
              <a:t>;</a:t>
            </a:r>
          </a:p>
        </p:txBody>
      </p:sp>
      <p:sp>
        <p:nvSpPr>
          <p:cNvPr id="230" name="Line"/>
          <p:cNvSpPr/>
          <p:nvPr/>
        </p:nvSpPr>
        <p:spPr>
          <a:xfrm flipV="1">
            <a:off x="9035172" y="1598428"/>
            <a:ext cx="410685" cy="750543"/>
          </a:xfrm>
          <a:prstGeom prst="line">
            <a:avLst/>
          </a:prstGeom>
          <a:ln w="25400">
            <a:solidFill>
              <a:srgbClr val="97181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1" name="instance vars to define class"/>
          <p:cNvSpPr txBox="1"/>
          <p:nvPr/>
        </p:nvSpPr>
        <p:spPr>
          <a:xfrm>
            <a:off x="8524270" y="1021080"/>
            <a:ext cx="30239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instance vars to define class</a:t>
            </a:r>
          </a:p>
        </p:txBody>
      </p:sp>
      <p:sp>
        <p:nvSpPr>
          <p:cNvPr id="232" name="void introduceSelf() {…"/>
          <p:cNvSpPr txBox="1"/>
          <p:nvPr/>
        </p:nvSpPr>
        <p:spPr>
          <a:xfrm>
            <a:off x="8170252" y="5748845"/>
            <a:ext cx="3731959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rPr>
                <a:solidFill>
                  <a:schemeClr val="accent4">
                    <a:hueOff val="-241732"/>
                    <a:satOff val="29417"/>
                    <a:lumOff val="20730"/>
                  </a:schemeClr>
                </a:solidFill>
              </a:rPr>
              <a:t>void introduceSelf</a:t>
            </a:r>
            <a:r>
              <a:t>() {</a:t>
            </a:r>
          </a:p>
          <a:p>
            <a:pPr>
              <a:defRPr sz="2300"/>
            </a:pPr>
            <a:r>
              <a:t>System.out.println</a:t>
            </a:r>
          </a:p>
          <a:p>
            <a:pPr>
              <a:defRPr sz="2300"/>
            </a:pPr>
            <a:r>
              <a:t>(“My name is ” + this.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name</a:t>
            </a:r>
            <a:r>
              <a:t>)</a:t>
            </a:r>
          </a:p>
          <a:p>
            <a:pPr>
              <a:defRPr sz="2300"/>
            </a:pPr>
            <a:r>
              <a:t>}</a:t>
            </a:r>
          </a:p>
        </p:txBody>
      </p:sp>
      <p:sp>
        <p:nvSpPr>
          <p:cNvPr id="233" name="Line"/>
          <p:cNvSpPr/>
          <p:nvPr/>
        </p:nvSpPr>
        <p:spPr>
          <a:xfrm flipH="1" flipV="1">
            <a:off x="9680765" y="7213356"/>
            <a:ext cx="186346" cy="1317715"/>
          </a:xfrm>
          <a:prstGeom prst="line">
            <a:avLst/>
          </a:prstGeom>
          <a:ln w="25400">
            <a:solidFill>
              <a:srgbClr val="97181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4" name="defining a function"/>
          <p:cNvSpPr txBox="1"/>
          <p:nvPr/>
        </p:nvSpPr>
        <p:spPr>
          <a:xfrm>
            <a:off x="8769495" y="8425003"/>
            <a:ext cx="25334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35" name="this —&gt; refers to r1 or r2"/>
          <p:cNvSpPr txBox="1"/>
          <p:nvPr/>
        </p:nvSpPr>
        <p:spPr>
          <a:xfrm>
            <a:off x="8383777" y="8841223"/>
            <a:ext cx="33049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this —&gt; refers to r1 or r2</a:t>
            </a:r>
          </a:p>
        </p:txBody>
      </p:sp>
      <p:sp>
        <p:nvSpPr>
          <p:cNvPr id="236" name="constructor"/>
          <p:cNvSpPr txBox="1"/>
          <p:nvPr/>
        </p:nvSpPr>
        <p:spPr>
          <a:xfrm>
            <a:off x="11055716" y="2817428"/>
            <a:ext cx="15917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constructor</a:t>
            </a:r>
          </a:p>
        </p:txBody>
      </p:sp>
      <p:sp>
        <p:nvSpPr>
          <p:cNvPr id="237" name="Robot(String n, String c, int w) {…"/>
          <p:cNvSpPr txBox="1"/>
          <p:nvPr/>
        </p:nvSpPr>
        <p:spPr>
          <a:xfrm>
            <a:off x="7313646" y="3570346"/>
            <a:ext cx="420457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rPr>
                <a:solidFill>
                  <a:schemeClr val="accent4">
                    <a:hueOff val="-241732"/>
                    <a:satOff val="29417"/>
                    <a:lumOff val="20730"/>
                  </a:schemeClr>
                </a:solidFill>
              </a:rPr>
              <a:t>Robot</a:t>
            </a:r>
            <a:r>
              <a:t>(String n, String c, int w) {</a:t>
            </a:r>
          </a:p>
          <a:p>
            <a:pPr>
              <a:defRPr sz="2300"/>
            </a:pPr>
            <a:r>
              <a:t>this.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name</a:t>
            </a:r>
            <a:r>
              <a:t> = n;</a:t>
            </a:r>
          </a:p>
          <a:p>
            <a:pPr>
              <a:defRPr sz="2300"/>
            </a:pPr>
            <a:r>
              <a:t>this.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color</a:t>
            </a:r>
            <a:r>
              <a:t> = c;</a:t>
            </a:r>
          </a:p>
          <a:p>
            <a:pPr>
              <a:defRPr sz="2300"/>
            </a:pPr>
            <a:r>
              <a:t>this.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weight</a:t>
            </a:r>
            <a:r>
              <a:t> = w;</a:t>
            </a:r>
          </a:p>
          <a:p>
            <a:pPr>
              <a:defRPr sz="2300"/>
            </a:pPr>
            <a:r>
              <a:t>}</a:t>
            </a:r>
          </a:p>
        </p:txBody>
      </p:sp>
      <p:sp>
        <p:nvSpPr>
          <p:cNvPr id="238" name="when custom constructor is created"/>
          <p:cNvSpPr txBox="1"/>
          <p:nvPr/>
        </p:nvSpPr>
        <p:spPr>
          <a:xfrm>
            <a:off x="3338405" y="3089641"/>
            <a:ext cx="40395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when custom constructor is created</a:t>
            </a:r>
          </a:p>
        </p:txBody>
      </p:sp>
      <p:sp>
        <p:nvSpPr>
          <p:cNvPr id="239" name="Line"/>
          <p:cNvSpPr/>
          <p:nvPr/>
        </p:nvSpPr>
        <p:spPr>
          <a:xfrm>
            <a:off x="5640442" y="3414626"/>
            <a:ext cx="1472237" cy="27553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40" name="default constructor no longer works"/>
          <p:cNvSpPr txBox="1"/>
          <p:nvPr/>
        </p:nvSpPr>
        <p:spPr>
          <a:xfrm>
            <a:off x="3456631" y="3771510"/>
            <a:ext cx="402628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default constructor no longer works</a:t>
            </a:r>
          </a:p>
        </p:txBody>
      </p:sp>
      <p:sp>
        <p:nvSpPr>
          <p:cNvPr id="241" name="Robot r1 = new Robot(“Tom”, “red”, 30)"/>
          <p:cNvSpPr txBox="1"/>
          <p:nvPr/>
        </p:nvSpPr>
        <p:spPr>
          <a:xfrm>
            <a:off x="283974" y="5576177"/>
            <a:ext cx="52532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Robot r1 = new </a:t>
            </a:r>
            <a:r>
              <a:rPr>
                <a:solidFill>
                  <a:schemeClr val="accent4">
                    <a:hueOff val="-241732"/>
                    <a:satOff val="29417"/>
                    <a:lumOff val="20730"/>
                  </a:schemeClr>
                </a:solidFill>
              </a:rPr>
              <a:t>Robot</a:t>
            </a:r>
            <a:r>
              <a:t>(“Tom”, “red”, 30)</a:t>
            </a:r>
          </a:p>
        </p:txBody>
      </p:sp>
      <p:sp>
        <p:nvSpPr>
          <p:cNvPr id="242" name="Robot r2 = new Robot(“Jerry”, “blue”, 40)"/>
          <p:cNvSpPr txBox="1"/>
          <p:nvPr/>
        </p:nvSpPr>
        <p:spPr>
          <a:xfrm>
            <a:off x="166114" y="6375658"/>
            <a:ext cx="55070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Robot r2 = new </a:t>
            </a:r>
            <a:r>
              <a:rPr>
                <a:solidFill>
                  <a:schemeClr val="accent4">
                    <a:hueOff val="-241732"/>
                    <a:satOff val="29417"/>
                    <a:lumOff val="20730"/>
                  </a:schemeClr>
                </a:solidFill>
              </a:rPr>
              <a:t>Robot</a:t>
            </a:r>
            <a:r>
              <a:t>(“Jerry”, “blue”, 40)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3"/>
      <p:bldP build="whole" bldLvl="1" animBg="1" rev="0" advAuto="0" spid="229" grpId="4"/>
      <p:bldP build="whole" bldLvl="1" animBg="1" rev="0" advAuto="0" spid="227" grpId="25"/>
      <p:bldP build="whole" bldLvl="1" animBg="1" rev="0" advAuto="0" spid="217" grpId="9"/>
      <p:bldP build="whole" bldLvl="1" animBg="1" rev="0" advAuto="0" spid="223" grpId="24"/>
      <p:bldP build="whole" bldLvl="1" animBg="1" rev="0" advAuto="0" spid="219" grpId="11"/>
      <p:bldP build="whole" bldLvl="1" animBg="1" rev="0" advAuto="0" spid="218" grpId="10"/>
      <p:bldP build="whole" bldLvl="1" animBg="1" rev="0" advAuto="0" spid="239" grpId="31"/>
      <p:bldP build="whole" bldLvl="1" animBg="1" rev="0" advAuto="0" spid="214" grpId="7"/>
      <p:bldP build="whole" bldLvl="1" animBg="1" rev="0" advAuto="0" spid="222" grpId="14"/>
      <p:bldP build="whole" bldLvl="1" animBg="1" rev="0" advAuto="0" spid="215" grpId="6"/>
      <p:bldP build="whole" bldLvl="1" animBg="1" rev="0" advAuto="0" spid="234" grpId="20"/>
      <p:bldP build="whole" bldLvl="1" animBg="1" rev="0" advAuto="0" spid="228" grpId="27"/>
      <p:bldP build="whole" bldLvl="1" animBg="1" rev="0" advAuto="0" spid="238" grpId="30"/>
      <p:bldP build="whole" bldLvl="1" animBg="1" rev="0" advAuto="0" spid="209" grpId="5"/>
      <p:bldP build="whole" bldLvl="1" animBg="1" rev="0" advAuto="0" spid="231" grpId="1"/>
      <p:bldP build="whole" bldLvl="1" animBg="1" rev="0" advAuto="0" spid="240" grpId="32"/>
      <p:bldP build="whole" bldLvl="1" animBg="1" rev="0" advAuto="0" spid="242" grpId="23"/>
      <p:bldP build="whole" bldLvl="1" animBg="1" rev="0" advAuto="0" spid="237" grpId="16"/>
      <p:bldP build="whole" bldLvl="1" animBg="1" rev="0" advAuto="0" spid="211" grpId="34"/>
      <p:bldP build="whole" bldLvl="1" animBg="1" rev="0" advAuto="0" spid="241" grpId="22"/>
      <p:bldP build="whole" bldLvl="1" animBg="1" rev="0" advAuto="0" spid="210" grpId="35"/>
      <p:bldP build="whole" bldLvl="1" animBg="1" rev="0" advAuto="0" spid="213" grpId="33"/>
      <p:bldP build="whole" bldLvl="1" animBg="1" rev="0" advAuto="0" spid="235" grpId="21"/>
      <p:bldP build="whole" bldLvl="1" animBg="1" rev="0" advAuto="0" spid="236" grpId="15"/>
      <p:bldP build="whole" bldLvl="1" animBg="1" rev="0" advAuto="0" spid="225" grpId="26"/>
      <p:bldP build="whole" bldLvl="1" animBg="1" rev="0" advAuto="0" spid="233" grpId="19"/>
      <p:bldP build="whole" bldLvl="1" animBg="1" rev="0" advAuto="0" spid="226" grpId="29"/>
      <p:bldP build="whole" bldLvl="1" animBg="1" rev="0" advAuto="0" spid="230" grpId="3"/>
      <p:bldP build="whole" bldLvl="1" animBg="1" rev="0" advAuto="0" spid="208" grpId="18"/>
      <p:bldP build="whole" bldLvl="1" animBg="1" rev="0" advAuto="0" spid="224" grpId="28"/>
      <p:bldP build="whole" bldLvl="1" animBg="1" rev="0" advAuto="0" spid="220" grpId="12"/>
      <p:bldP build="whole" bldLvl="1" animBg="1" rev="0" advAuto="0" spid="232" grpId="17"/>
      <p:bldP build="whole" bldLvl="1" animBg="1" rev="0" advAuto="0" spid="207" grpId="2"/>
      <p:bldP build="whole" bldLvl="1" animBg="1" rev="0" advAuto="0" spid="216" grpId="8"/>
      <p:bldP build="whole" bldLvl="1" animBg="1" rev="0" advAuto="0" spid="212" grpId="3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111.png" descr="1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950" y="1384300"/>
            <a:ext cx="9994900" cy="698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creen Shot 2019-12-05 at 11.08.04 AM.png" descr="Screen Shot 2019-12-05 at 11.08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0172" y="691561"/>
            <a:ext cx="8524456" cy="6524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Screen Shot 2019-12-05 at 12.26.46 PM.png" descr="Screen Shot 2019-12-05 at 12.26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0750" y="7919985"/>
            <a:ext cx="8623301" cy="53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  <p:bldP build="whole" bldLvl="1" animBg="1" rev="0" advAuto="0" spid="24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Object</a:t>
            </a:r>
          </a:p>
        </p:txBody>
      </p:sp>
      <p:sp>
        <p:nvSpPr>
          <p:cNvPr id="123" name="is a basic unit of Object-Oriented Programming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a basic unit of Object-Oriented Programming;</a:t>
            </a:r>
          </a:p>
          <a:p>
            <a:pPr/>
            <a:r>
              <a:t>represents real life entities (creature, person, body, thing, being,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consists of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consists of:</a:t>
            </a:r>
          </a:p>
        </p:txBody>
      </p:sp>
      <p:sp>
        <p:nvSpPr>
          <p:cNvPr id="126" name="State (it is represented by the attributes of an Object, also reflects properties of an Object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(it is represented by the attributes of an Object, also reflects properties of an Object);</a:t>
            </a:r>
          </a:p>
          <a:p>
            <a:pPr/>
            <a:r>
              <a:t>Behavior (it is represented by methods of an Object, also reflects the response of an Object with other Objects);</a:t>
            </a:r>
          </a:p>
          <a:p>
            <a:pPr/>
            <a:r>
              <a:t>Identity (it gives unique name to an Object and enables one Object to interact with other Objects)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ample of an Object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an Object:</a:t>
            </a:r>
          </a:p>
        </p:txBody>
      </p:sp>
      <p:sp>
        <p:nvSpPr>
          <p:cNvPr id="129" name="Identity: name of a do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Identity:</a:t>
            </a:r>
            <a:r>
              <a:t> name of a dog</a:t>
            </a:r>
          </a:p>
          <a:p>
            <a:pP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State/Attributes:</a:t>
            </a:r>
            <a:r>
              <a:t> breed, age, color</a:t>
            </a:r>
          </a:p>
          <a:p>
            <a:pP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Behaviors:</a:t>
            </a:r>
            <a:r>
              <a:t> bark, sleep, 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a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Class</a:t>
            </a:r>
          </a:p>
        </p:txBody>
      </p:sp>
      <p:sp>
        <p:nvSpPr>
          <p:cNvPr id="132" name="is a user defined blueprint or prototype from which Objects are created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a user defined blueprint or prototype from which Objects are created;</a:t>
            </a:r>
          </a:p>
          <a:p>
            <a:pPr/>
            <a:r>
              <a:t>it represents the set of properties or methods that are common to all Objects of one type.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mponents of Class declarat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Components of Class declaration:</a:t>
            </a:r>
          </a:p>
        </p:txBody>
      </p:sp>
      <p:sp>
        <p:nvSpPr>
          <p:cNvPr id="135" name="Modifiers - public or default ac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Modifiers - public or default access</a:t>
            </a:r>
          </a:p>
          <a:p>
            <a:pPr/>
            <a:r>
              <a:t>Class name - starts with initial (capitalized) letter</a:t>
            </a:r>
          </a:p>
          <a:p>
            <a:pPr/>
            <a:r>
              <a:t>Body - class body surrounded by braces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dog.png" descr="do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1400" y="685118"/>
            <a:ext cx="3302001" cy="246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Class Dog"/>
          <p:cNvSpPr txBox="1"/>
          <p:nvPr/>
        </p:nvSpPr>
        <p:spPr>
          <a:xfrm>
            <a:off x="10414045" y="1574118"/>
            <a:ext cx="24742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Class Dog</a:t>
            </a:r>
          </a:p>
        </p:txBody>
      </p:sp>
      <p:sp>
        <p:nvSpPr>
          <p:cNvPr id="139" name="Arrow"/>
          <p:cNvSpPr/>
          <p:nvPr/>
        </p:nvSpPr>
        <p:spPr>
          <a:xfrm>
            <a:off x="8589861" y="1282018"/>
            <a:ext cx="174991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33" y="14256"/>
                </a:moveTo>
                <a:lnTo>
                  <a:pt x="10033" y="21600"/>
                </a:lnTo>
                <a:lnTo>
                  <a:pt x="0" y="10800"/>
                </a:lnTo>
                <a:lnTo>
                  <a:pt x="10033" y="0"/>
                </a:lnTo>
                <a:lnTo>
                  <a:pt x="10033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Line"/>
          <p:cNvSpPr/>
          <p:nvPr/>
        </p:nvSpPr>
        <p:spPr>
          <a:xfrm flipH="1">
            <a:off x="1967719" y="3153224"/>
            <a:ext cx="2866841" cy="2456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Line"/>
          <p:cNvSpPr/>
          <p:nvPr/>
        </p:nvSpPr>
        <p:spPr>
          <a:xfrm>
            <a:off x="6502400" y="3038864"/>
            <a:ext cx="1" cy="267590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Line"/>
          <p:cNvSpPr/>
          <p:nvPr/>
        </p:nvSpPr>
        <p:spPr>
          <a:xfrm>
            <a:off x="8169674" y="3047845"/>
            <a:ext cx="2666924" cy="266692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43" name="dog1.jpg" descr="dog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213" y="5616166"/>
            <a:ext cx="2864667" cy="2864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dog2.jpg" descr="dog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0066" y="5739483"/>
            <a:ext cx="2864668" cy="2864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dog3.jpg" descr="dog3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63593" y="5710548"/>
            <a:ext cx="2864667" cy="286466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Object1"/>
          <p:cNvSpPr txBox="1"/>
          <p:nvPr/>
        </p:nvSpPr>
        <p:spPr>
          <a:xfrm>
            <a:off x="969092" y="8634430"/>
            <a:ext cx="18309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Object1</a:t>
            </a:r>
          </a:p>
        </p:txBody>
      </p:sp>
      <p:sp>
        <p:nvSpPr>
          <p:cNvPr id="147" name="Object2"/>
          <p:cNvSpPr txBox="1"/>
          <p:nvPr/>
        </p:nvSpPr>
        <p:spPr>
          <a:xfrm>
            <a:off x="5586945" y="8634430"/>
            <a:ext cx="18309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Object2</a:t>
            </a:r>
          </a:p>
        </p:txBody>
      </p:sp>
      <p:sp>
        <p:nvSpPr>
          <p:cNvPr id="148" name="Object3"/>
          <p:cNvSpPr txBox="1"/>
          <p:nvPr/>
        </p:nvSpPr>
        <p:spPr>
          <a:xfrm>
            <a:off x="10480472" y="8634430"/>
            <a:ext cx="183090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Object3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What is Constru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Constructor</a:t>
            </a:r>
          </a:p>
        </p:txBody>
      </p:sp>
      <p:sp>
        <p:nvSpPr>
          <p:cNvPr id="151" name="a block of code that initializes the newly created Object.…"/>
          <p:cNvSpPr txBox="1"/>
          <p:nvPr>
            <p:ph type="body" idx="1"/>
          </p:nvPr>
        </p:nvSpPr>
        <p:spPr>
          <a:xfrm>
            <a:off x="952500" y="1727200"/>
            <a:ext cx="11099801" cy="6299201"/>
          </a:xfrm>
          <a:prstGeom prst="rect">
            <a:avLst/>
          </a:prstGeom>
        </p:spPr>
        <p:txBody>
          <a:bodyPr/>
          <a:lstStyle/>
          <a:p>
            <a:pPr/>
            <a:r>
              <a:t>a block of code that initializes the newly created Object.</a:t>
            </a:r>
          </a:p>
          <a:p>
            <a:pPr/>
            <a:r>
              <a:t>ALWAYS has the same name as Class name</a:t>
            </a:r>
          </a:p>
        </p:txBody>
      </p:sp>
      <p:pic>
        <p:nvPicPr>
          <p:cNvPr id="152" name="Screen Shot 2019-12-01 at 9.14.04 PM.png" descr="Screen Shot 2019-12-01 at 9.14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2039" y="6635318"/>
            <a:ext cx="4560722" cy="2467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ypes of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Constructors</a:t>
            </a:r>
          </a:p>
        </p:txBody>
      </p:sp>
      <p:sp>
        <p:nvSpPr>
          <p:cNvPr id="155" name="Default…"/>
          <p:cNvSpPr txBox="1"/>
          <p:nvPr>
            <p:ph type="body" idx="1"/>
          </p:nvPr>
        </p:nvSpPr>
        <p:spPr>
          <a:xfrm>
            <a:off x="952500" y="1258062"/>
            <a:ext cx="11099800" cy="628650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Default</a:t>
            </a:r>
          </a:p>
          <a:p>
            <a:pPr/>
            <a:r>
              <a:t>if no constructor was implemented, Java compiler will insert a default constructor on your behalf.</a:t>
            </a:r>
          </a:p>
        </p:txBody>
      </p:sp>
      <p:pic>
        <p:nvPicPr>
          <p:cNvPr id="156" name="Screen Shot 2019-12-01 at 9.17.37 PM.png" descr="Screen Shot 2019-12-01 at 9.17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9768" y="6067418"/>
            <a:ext cx="8345264" cy="2815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