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303" r:id="rId2"/>
    <p:sldId id="267" r:id="rId3"/>
    <p:sldId id="261" r:id="rId4"/>
    <p:sldId id="308" r:id="rId5"/>
    <p:sldId id="262" r:id="rId6"/>
    <p:sldId id="263" r:id="rId7"/>
    <p:sldId id="270" r:id="rId8"/>
    <p:sldId id="264" r:id="rId9"/>
    <p:sldId id="271" r:id="rId10"/>
    <p:sldId id="266" r:id="rId11"/>
    <p:sldId id="272" r:id="rId12"/>
    <p:sldId id="265" r:id="rId13"/>
    <p:sldId id="274" r:id="rId14"/>
    <p:sldId id="275" r:id="rId15"/>
    <p:sldId id="276" r:id="rId16"/>
    <p:sldId id="289" r:id="rId17"/>
    <p:sldId id="290" r:id="rId18"/>
    <p:sldId id="258" r:id="rId19"/>
    <p:sldId id="268" r:id="rId20"/>
    <p:sldId id="273" r:id="rId21"/>
    <p:sldId id="279" r:id="rId22"/>
    <p:sldId id="277" r:id="rId23"/>
    <p:sldId id="278" r:id="rId24"/>
    <p:sldId id="281" r:id="rId25"/>
    <p:sldId id="280" r:id="rId26"/>
    <p:sldId id="282" r:id="rId27"/>
    <p:sldId id="284" r:id="rId28"/>
    <p:sldId id="285" r:id="rId29"/>
    <p:sldId id="283" r:id="rId30"/>
    <p:sldId id="287" r:id="rId31"/>
    <p:sldId id="288" r:id="rId32"/>
    <p:sldId id="291" r:id="rId33"/>
    <p:sldId id="292" r:id="rId34"/>
    <p:sldId id="293" r:id="rId35"/>
    <p:sldId id="309" r:id="rId36"/>
    <p:sldId id="310" r:id="rId37"/>
    <p:sldId id="306" r:id="rId38"/>
    <p:sldId id="307" r:id="rId39"/>
    <p:sldId id="257" r:id="rId40"/>
    <p:sldId id="294" r:id="rId41"/>
    <p:sldId id="297" r:id="rId42"/>
    <p:sldId id="295" r:id="rId43"/>
    <p:sldId id="302" r:id="rId44"/>
    <p:sldId id="296" r:id="rId45"/>
    <p:sldId id="304" r:id="rId46"/>
    <p:sldId id="299" r:id="rId47"/>
    <p:sldId id="300" r:id="rId48"/>
    <p:sldId id="298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6"/>
    <p:restoredTop sz="95297"/>
  </p:normalViewPr>
  <p:slideViewPr>
    <p:cSldViewPr snapToGrid="0" snapToObjects="1">
      <p:cViewPr varScale="1">
        <p:scale>
          <a:sx n="135" d="100"/>
          <a:sy n="135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A2828-4275-47F3-9505-717CE38C8544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56B2D44-94CF-4582-8194-C145C1AC6193}">
      <dgm:prSet/>
      <dgm:spPr/>
      <dgm:t>
        <a:bodyPr/>
        <a:lstStyle/>
        <a:p>
          <a:r>
            <a:rPr lang="en-US" dirty="0"/>
            <a:t>Array is a data structure provided by Java (and many other languages)</a:t>
          </a:r>
        </a:p>
      </dgm:t>
    </dgm:pt>
    <dgm:pt modelId="{99A93278-45ED-43EF-8843-73A9A901021D}" type="parTrans" cxnId="{81B6FA0A-AD84-4E6A-9601-2CD58D6BF8F6}">
      <dgm:prSet/>
      <dgm:spPr/>
      <dgm:t>
        <a:bodyPr/>
        <a:lstStyle/>
        <a:p>
          <a:endParaRPr lang="en-US"/>
        </a:p>
      </dgm:t>
    </dgm:pt>
    <dgm:pt modelId="{E4D3A18A-25A6-4BE3-B008-5793CD89FB4E}" type="sibTrans" cxnId="{81B6FA0A-AD84-4E6A-9601-2CD58D6BF8F6}">
      <dgm:prSet/>
      <dgm:spPr/>
      <dgm:t>
        <a:bodyPr/>
        <a:lstStyle/>
        <a:p>
          <a:endParaRPr lang="en-US"/>
        </a:p>
      </dgm:t>
    </dgm:pt>
    <dgm:pt modelId="{38070611-91BD-4CD9-8DE9-D345A1DF35EE}">
      <dgm:prSet/>
      <dgm:spPr/>
      <dgm:t>
        <a:bodyPr/>
        <a:lstStyle/>
        <a:p>
          <a:r>
            <a:rPr lang="en-US"/>
            <a:t>Array stores collection of elements of </a:t>
          </a:r>
          <a:r>
            <a:rPr lang="en-US" b="1" u="sng"/>
            <a:t>the same type</a:t>
          </a:r>
          <a:r>
            <a:rPr lang="en-US"/>
            <a:t>.</a:t>
          </a:r>
        </a:p>
      </dgm:t>
    </dgm:pt>
    <dgm:pt modelId="{19D730AD-D1F4-41A7-B152-0DADFB827652}" type="parTrans" cxnId="{723DA51E-039B-4D4C-B6DD-E3A0B95501B8}">
      <dgm:prSet/>
      <dgm:spPr/>
      <dgm:t>
        <a:bodyPr/>
        <a:lstStyle/>
        <a:p>
          <a:endParaRPr lang="en-US"/>
        </a:p>
      </dgm:t>
    </dgm:pt>
    <dgm:pt modelId="{16743837-04BB-497E-BD73-C058126B88BE}" type="sibTrans" cxnId="{723DA51E-039B-4D4C-B6DD-E3A0B95501B8}">
      <dgm:prSet/>
      <dgm:spPr/>
      <dgm:t>
        <a:bodyPr/>
        <a:lstStyle/>
        <a:p>
          <a:endParaRPr lang="en-US"/>
        </a:p>
      </dgm:t>
    </dgm:pt>
    <dgm:pt modelId="{BEF5B816-4E25-448A-AD2D-64BF7C8BEB3D}">
      <dgm:prSet/>
      <dgm:spPr/>
      <dgm:t>
        <a:bodyPr/>
        <a:lstStyle/>
        <a:p>
          <a:r>
            <a:rPr lang="en-US"/>
            <a:t>Instead of declaring individual variables, such as number0, number1, number3, … you declare one array variable such as numbers and use numbers[0], numbers[1], …, numbers[99] to represent individual variables.</a:t>
          </a:r>
        </a:p>
      </dgm:t>
    </dgm:pt>
    <dgm:pt modelId="{78BC3C95-32EB-4F09-AC90-C6F09FD1E102}" type="parTrans" cxnId="{9C84D722-730B-415E-82D9-956ECF414FDE}">
      <dgm:prSet/>
      <dgm:spPr/>
      <dgm:t>
        <a:bodyPr/>
        <a:lstStyle/>
        <a:p>
          <a:endParaRPr lang="en-US"/>
        </a:p>
      </dgm:t>
    </dgm:pt>
    <dgm:pt modelId="{E0891E32-B89E-4941-B0CE-A5A05B184AF2}" type="sibTrans" cxnId="{9C84D722-730B-415E-82D9-956ECF414FDE}">
      <dgm:prSet/>
      <dgm:spPr/>
      <dgm:t>
        <a:bodyPr/>
        <a:lstStyle/>
        <a:p>
          <a:endParaRPr lang="en-US"/>
        </a:p>
      </dgm:t>
    </dgm:pt>
    <dgm:pt modelId="{9D52D8BE-1B2D-E34A-8587-E4C36C55CB9C}" type="pres">
      <dgm:prSet presAssocID="{AFFA2828-4275-47F3-9505-717CE38C85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14C373-999A-F64B-A2A9-7FB9F7E63C4E}" type="pres">
      <dgm:prSet presAssocID="{B56B2D44-94CF-4582-8194-C145C1AC6193}" presName="hierRoot1" presStyleCnt="0"/>
      <dgm:spPr/>
    </dgm:pt>
    <dgm:pt modelId="{8D72E4B2-3246-E44C-898B-538D8A8C011F}" type="pres">
      <dgm:prSet presAssocID="{B56B2D44-94CF-4582-8194-C145C1AC6193}" presName="composite" presStyleCnt="0"/>
      <dgm:spPr/>
    </dgm:pt>
    <dgm:pt modelId="{C9B15AA2-89E3-FD46-80C5-315AB4A1C167}" type="pres">
      <dgm:prSet presAssocID="{B56B2D44-94CF-4582-8194-C145C1AC6193}" presName="background" presStyleLbl="node0" presStyleIdx="0" presStyleCnt="3"/>
      <dgm:spPr/>
    </dgm:pt>
    <dgm:pt modelId="{A7C5096C-7971-9C47-96AC-89BC7C44B8CD}" type="pres">
      <dgm:prSet presAssocID="{B56B2D44-94CF-4582-8194-C145C1AC6193}" presName="text" presStyleLbl="fgAcc0" presStyleIdx="0" presStyleCnt="3">
        <dgm:presLayoutVars>
          <dgm:chPref val="3"/>
        </dgm:presLayoutVars>
      </dgm:prSet>
      <dgm:spPr/>
    </dgm:pt>
    <dgm:pt modelId="{53F9BBCE-97EF-CE4E-B595-52A8A5E61287}" type="pres">
      <dgm:prSet presAssocID="{B56B2D44-94CF-4582-8194-C145C1AC6193}" presName="hierChild2" presStyleCnt="0"/>
      <dgm:spPr/>
    </dgm:pt>
    <dgm:pt modelId="{4817923E-221A-974A-9970-1AF5DF334B86}" type="pres">
      <dgm:prSet presAssocID="{38070611-91BD-4CD9-8DE9-D345A1DF35EE}" presName="hierRoot1" presStyleCnt="0"/>
      <dgm:spPr/>
    </dgm:pt>
    <dgm:pt modelId="{4DE2F5A3-7A31-014F-940C-FF108DD764F3}" type="pres">
      <dgm:prSet presAssocID="{38070611-91BD-4CD9-8DE9-D345A1DF35EE}" presName="composite" presStyleCnt="0"/>
      <dgm:spPr/>
    </dgm:pt>
    <dgm:pt modelId="{6025EE8D-E1EA-C749-B66F-3101E021B765}" type="pres">
      <dgm:prSet presAssocID="{38070611-91BD-4CD9-8DE9-D345A1DF35EE}" presName="background" presStyleLbl="node0" presStyleIdx="1" presStyleCnt="3"/>
      <dgm:spPr/>
    </dgm:pt>
    <dgm:pt modelId="{BD912DC4-69D0-134D-B08F-47AB0153FF00}" type="pres">
      <dgm:prSet presAssocID="{38070611-91BD-4CD9-8DE9-D345A1DF35EE}" presName="text" presStyleLbl="fgAcc0" presStyleIdx="1" presStyleCnt="3">
        <dgm:presLayoutVars>
          <dgm:chPref val="3"/>
        </dgm:presLayoutVars>
      </dgm:prSet>
      <dgm:spPr/>
    </dgm:pt>
    <dgm:pt modelId="{3064F842-ED84-224E-8C24-A75CEAAF642F}" type="pres">
      <dgm:prSet presAssocID="{38070611-91BD-4CD9-8DE9-D345A1DF35EE}" presName="hierChild2" presStyleCnt="0"/>
      <dgm:spPr/>
    </dgm:pt>
    <dgm:pt modelId="{6653CA51-8621-4642-BC49-C17DCB86A31C}" type="pres">
      <dgm:prSet presAssocID="{BEF5B816-4E25-448A-AD2D-64BF7C8BEB3D}" presName="hierRoot1" presStyleCnt="0"/>
      <dgm:spPr/>
    </dgm:pt>
    <dgm:pt modelId="{4ACB2036-2693-9943-BA9E-06E699881883}" type="pres">
      <dgm:prSet presAssocID="{BEF5B816-4E25-448A-AD2D-64BF7C8BEB3D}" presName="composite" presStyleCnt="0"/>
      <dgm:spPr/>
    </dgm:pt>
    <dgm:pt modelId="{6BCF5678-1B96-3142-B45B-2240A9F0797B}" type="pres">
      <dgm:prSet presAssocID="{BEF5B816-4E25-448A-AD2D-64BF7C8BEB3D}" presName="background" presStyleLbl="node0" presStyleIdx="2" presStyleCnt="3"/>
      <dgm:spPr/>
    </dgm:pt>
    <dgm:pt modelId="{0844142F-5071-0647-9D06-E2884607C78F}" type="pres">
      <dgm:prSet presAssocID="{BEF5B816-4E25-448A-AD2D-64BF7C8BEB3D}" presName="text" presStyleLbl="fgAcc0" presStyleIdx="2" presStyleCnt="3">
        <dgm:presLayoutVars>
          <dgm:chPref val="3"/>
        </dgm:presLayoutVars>
      </dgm:prSet>
      <dgm:spPr/>
    </dgm:pt>
    <dgm:pt modelId="{00D144E4-3330-4C47-8C88-FCB6EB97FE49}" type="pres">
      <dgm:prSet presAssocID="{BEF5B816-4E25-448A-AD2D-64BF7C8BEB3D}" presName="hierChild2" presStyleCnt="0"/>
      <dgm:spPr/>
    </dgm:pt>
  </dgm:ptLst>
  <dgm:cxnLst>
    <dgm:cxn modelId="{81B6FA0A-AD84-4E6A-9601-2CD58D6BF8F6}" srcId="{AFFA2828-4275-47F3-9505-717CE38C8544}" destId="{B56B2D44-94CF-4582-8194-C145C1AC6193}" srcOrd="0" destOrd="0" parTransId="{99A93278-45ED-43EF-8843-73A9A901021D}" sibTransId="{E4D3A18A-25A6-4BE3-B008-5793CD89FB4E}"/>
    <dgm:cxn modelId="{F13A4D14-EF6A-2A4C-A1EF-A39F604CBB85}" type="presOf" srcId="{B56B2D44-94CF-4582-8194-C145C1AC6193}" destId="{A7C5096C-7971-9C47-96AC-89BC7C44B8CD}" srcOrd="0" destOrd="0" presId="urn:microsoft.com/office/officeart/2005/8/layout/hierarchy1"/>
    <dgm:cxn modelId="{723DA51E-039B-4D4C-B6DD-E3A0B95501B8}" srcId="{AFFA2828-4275-47F3-9505-717CE38C8544}" destId="{38070611-91BD-4CD9-8DE9-D345A1DF35EE}" srcOrd="1" destOrd="0" parTransId="{19D730AD-D1F4-41A7-B152-0DADFB827652}" sibTransId="{16743837-04BB-497E-BD73-C058126B88BE}"/>
    <dgm:cxn modelId="{9C84D722-730B-415E-82D9-956ECF414FDE}" srcId="{AFFA2828-4275-47F3-9505-717CE38C8544}" destId="{BEF5B816-4E25-448A-AD2D-64BF7C8BEB3D}" srcOrd="2" destOrd="0" parTransId="{78BC3C95-32EB-4F09-AC90-C6F09FD1E102}" sibTransId="{E0891E32-B89E-4941-B0CE-A5A05B184AF2}"/>
    <dgm:cxn modelId="{2809EE6C-1E42-A345-8D1D-C987E03B2651}" type="presOf" srcId="{38070611-91BD-4CD9-8DE9-D345A1DF35EE}" destId="{BD912DC4-69D0-134D-B08F-47AB0153FF00}" srcOrd="0" destOrd="0" presId="urn:microsoft.com/office/officeart/2005/8/layout/hierarchy1"/>
    <dgm:cxn modelId="{9D19F7A9-E5F8-4B47-8A25-71D7074D377C}" type="presOf" srcId="{BEF5B816-4E25-448A-AD2D-64BF7C8BEB3D}" destId="{0844142F-5071-0647-9D06-E2884607C78F}" srcOrd="0" destOrd="0" presId="urn:microsoft.com/office/officeart/2005/8/layout/hierarchy1"/>
    <dgm:cxn modelId="{A40D10B1-50AB-134D-8815-1DE3E7A40117}" type="presOf" srcId="{AFFA2828-4275-47F3-9505-717CE38C8544}" destId="{9D52D8BE-1B2D-E34A-8587-E4C36C55CB9C}" srcOrd="0" destOrd="0" presId="urn:microsoft.com/office/officeart/2005/8/layout/hierarchy1"/>
    <dgm:cxn modelId="{0BAE19B6-263C-4A48-9653-610B2D6BFA5F}" type="presParOf" srcId="{9D52D8BE-1B2D-E34A-8587-E4C36C55CB9C}" destId="{6E14C373-999A-F64B-A2A9-7FB9F7E63C4E}" srcOrd="0" destOrd="0" presId="urn:microsoft.com/office/officeart/2005/8/layout/hierarchy1"/>
    <dgm:cxn modelId="{30E3B4B2-9BFE-5644-A200-9D7B4C38243B}" type="presParOf" srcId="{6E14C373-999A-F64B-A2A9-7FB9F7E63C4E}" destId="{8D72E4B2-3246-E44C-898B-538D8A8C011F}" srcOrd="0" destOrd="0" presId="urn:microsoft.com/office/officeart/2005/8/layout/hierarchy1"/>
    <dgm:cxn modelId="{2B1D0A99-F477-9040-9930-686EDDE329EE}" type="presParOf" srcId="{8D72E4B2-3246-E44C-898B-538D8A8C011F}" destId="{C9B15AA2-89E3-FD46-80C5-315AB4A1C167}" srcOrd="0" destOrd="0" presId="urn:microsoft.com/office/officeart/2005/8/layout/hierarchy1"/>
    <dgm:cxn modelId="{B7273239-30D2-6C48-B1B1-D0B17498481F}" type="presParOf" srcId="{8D72E4B2-3246-E44C-898B-538D8A8C011F}" destId="{A7C5096C-7971-9C47-96AC-89BC7C44B8CD}" srcOrd="1" destOrd="0" presId="urn:microsoft.com/office/officeart/2005/8/layout/hierarchy1"/>
    <dgm:cxn modelId="{F7E05489-6048-3849-A332-2B2BD453296E}" type="presParOf" srcId="{6E14C373-999A-F64B-A2A9-7FB9F7E63C4E}" destId="{53F9BBCE-97EF-CE4E-B595-52A8A5E61287}" srcOrd="1" destOrd="0" presId="urn:microsoft.com/office/officeart/2005/8/layout/hierarchy1"/>
    <dgm:cxn modelId="{1149D5E6-A7C5-6D42-88BD-8E743D09FD5B}" type="presParOf" srcId="{9D52D8BE-1B2D-E34A-8587-E4C36C55CB9C}" destId="{4817923E-221A-974A-9970-1AF5DF334B86}" srcOrd="1" destOrd="0" presId="urn:microsoft.com/office/officeart/2005/8/layout/hierarchy1"/>
    <dgm:cxn modelId="{4D50DD5C-62E7-1B4C-A16C-A36C4A89522A}" type="presParOf" srcId="{4817923E-221A-974A-9970-1AF5DF334B86}" destId="{4DE2F5A3-7A31-014F-940C-FF108DD764F3}" srcOrd="0" destOrd="0" presId="urn:microsoft.com/office/officeart/2005/8/layout/hierarchy1"/>
    <dgm:cxn modelId="{B1C9A388-38AF-0C47-A5A2-C4C3B7D59E73}" type="presParOf" srcId="{4DE2F5A3-7A31-014F-940C-FF108DD764F3}" destId="{6025EE8D-E1EA-C749-B66F-3101E021B765}" srcOrd="0" destOrd="0" presId="urn:microsoft.com/office/officeart/2005/8/layout/hierarchy1"/>
    <dgm:cxn modelId="{40D0C27E-FD04-5D45-B464-56D8441C45B1}" type="presParOf" srcId="{4DE2F5A3-7A31-014F-940C-FF108DD764F3}" destId="{BD912DC4-69D0-134D-B08F-47AB0153FF00}" srcOrd="1" destOrd="0" presId="urn:microsoft.com/office/officeart/2005/8/layout/hierarchy1"/>
    <dgm:cxn modelId="{3C40998F-0B06-F442-9946-12A728D9ECDF}" type="presParOf" srcId="{4817923E-221A-974A-9970-1AF5DF334B86}" destId="{3064F842-ED84-224E-8C24-A75CEAAF642F}" srcOrd="1" destOrd="0" presId="urn:microsoft.com/office/officeart/2005/8/layout/hierarchy1"/>
    <dgm:cxn modelId="{F45DAF54-6066-CC46-B7C8-085A8A2135BC}" type="presParOf" srcId="{9D52D8BE-1B2D-E34A-8587-E4C36C55CB9C}" destId="{6653CA51-8621-4642-BC49-C17DCB86A31C}" srcOrd="2" destOrd="0" presId="urn:microsoft.com/office/officeart/2005/8/layout/hierarchy1"/>
    <dgm:cxn modelId="{97677E7B-574C-FB41-9159-0BF578C72F12}" type="presParOf" srcId="{6653CA51-8621-4642-BC49-C17DCB86A31C}" destId="{4ACB2036-2693-9943-BA9E-06E699881883}" srcOrd="0" destOrd="0" presId="urn:microsoft.com/office/officeart/2005/8/layout/hierarchy1"/>
    <dgm:cxn modelId="{1CCE1949-7B27-DB41-ACF5-0DFD73243CEA}" type="presParOf" srcId="{4ACB2036-2693-9943-BA9E-06E699881883}" destId="{6BCF5678-1B96-3142-B45B-2240A9F0797B}" srcOrd="0" destOrd="0" presId="urn:microsoft.com/office/officeart/2005/8/layout/hierarchy1"/>
    <dgm:cxn modelId="{ADA153FB-1A42-1548-A16F-EA3DD8D4C401}" type="presParOf" srcId="{4ACB2036-2693-9943-BA9E-06E699881883}" destId="{0844142F-5071-0647-9D06-E2884607C78F}" srcOrd="1" destOrd="0" presId="urn:microsoft.com/office/officeart/2005/8/layout/hierarchy1"/>
    <dgm:cxn modelId="{A46F88E3-CCDA-7E40-A0CA-AEF4974A9A41}" type="presParOf" srcId="{6653CA51-8621-4642-BC49-C17DCB86A31C}" destId="{00D144E4-3330-4C47-8C88-FCB6EB97FE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15AA2-89E3-FD46-80C5-315AB4A1C167}">
      <dsp:nvSpPr>
        <dsp:cNvPr id="0" name=""/>
        <dsp:cNvSpPr/>
      </dsp:nvSpPr>
      <dsp:spPr>
        <a:xfrm>
          <a:off x="0" y="317279"/>
          <a:ext cx="2908310" cy="1846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5096C-7971-9C47-96AC-89BC7C44B8CD}">
      <dsp:nvSpPr>
        <dsp:cNvPr id="0" name=""/>
        <dsp:cNvSpPr/>
      </dsp:nvSpPr>
      <dsp:spPr>
        <a:xfrm>
          <a:off x="323145" y="624268"/>
          <a:ext cx="2908310" cy="184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 is a data structure provided by Java (and many other languages)</a:t>
          </a:r>
        </a:p>
      </dsp:txBody>
      <dsp:txXfrm>
        <a:off x="377235" y="678358"/>
        <a:ext cx="2800130" cy="1738596"/>
      </dsp:txXfrm>
    </dsp:sp>
    <dsp:sp modelId="{6025EE8D-E1EA-C749-B66F-3101E021B765}">
      <dsp:nvSpPr>
        <dsp:cNvPr id="0" name=""/>
        <dsp:cNvSpPr/>
      </dsp:nvSpPr>
      <dsp:spPr>
        <a:xfrm>
          <a:off x="3554601" y="317279"/>
          <a:ext cx="2908310" cy="1846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912DC4-69D0-134D-B08F-47AB0153FF00}">
      <dsp:nvSpPr>
        <dsp:cNvPr id="0" name=""/>
        <dsp:cNvSpPr/>
      </dsp:nvSpPr>
      <dsp:spPr>
        <a:xfrm>
          <a:off x="3877746" y="624268"/>
          <a:ext cx="2908310" cy="184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Array stores collection of elements of </a:t>
          </a:r>
          <a:r>
            <a:rPr lang="en-US" sz="1600" b="1" u="sng" kern="1200"/>
            <a:t>the same type</a:t>
          </a:r>
          <a:r>
            <a:rPr lang="en-US" sz="1600" kern="1200"/>
            <a:t>.</a:t>
          </a:r>
        </a:p>
      </dsp:txBody>
      <dsp:txXfrm>
        <a:off x="3931836" y="678358"/>
        <a:ext cx="2800130" cy="1738596"/>
      </dsp:txXfrm>
    </dsp:sp>
    <dsp:sp modelId="{6BCF5678-1B96-3142-B45B-2240A9F0797B}">
      <dsp:nvSpPr>
        <dsp:cNvPr id="0" name=""/>
        <dsp:cNvSpPr/>
      </dsp:nvSpPr>
      <dsp:spPr>
        <a:xfrm>
          <a:off x="7109202" y="317279"/>
          <a:ext cx="2908310" cy="1846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44142F-5071-0647-9D06-E2884607C78F}">
      <dsp:nvSpPr>
        <dsp:cNvPr id="0" name=""/>
        <dsp:cNvSpPr/>
      </dsp:nvSpPr>
      <dsp:spPr>
        <a:xfrm>
          <a:off x="7432347" y="624268"/>
          <a:ext cx="2908310" cy="184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Instead of declaring individual variables, such as number0, number1, number3, … you declare one array variable such as numbers and use numbers[0], numbers[1], …, numbers[99] to represent individual variables.</a:t>
          </a:r>
        </a:p>
      </dsp:txBody>
      <dsp:txXfrm>
        <a:off x="7486437" y="678358"/>
        <a:ext cx="2800130" cy="173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8FC2-F6A1-1F4B-8D31-5440E2FC5F1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4333D-D37A-9F46-8F07-419048CD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PRESENTATION FOR CLASSES</a:t>
            </a:r>
          </a:p>
          <a:p>
            <a:r>
              <a:rPr lang="en-US" dirty="0"/>
              <a:t>ABOUT</a:t>
            </a:r>
            <a:r>
              <a:rPr lang="en-US" baseline="0" dirty="0"/>
              <a:t> RECAP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4333D-D37A-9F46-8F07-419048CD7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hitting keywords in the interview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4333D-D37A-9F46-8F07-419048CD7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4333D-D37A-9F46-8F07-419048CD77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4333D-D37A-9F46-8F07-419048CD77C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0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A6C793-6029-A241-B011-B82B242EFCC7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62381B1-617E-2F48-BCC5-E5D5768A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3CC94-6381-A54A-921F-C111B7BB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30993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Representation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07828"/>
              </p:ext>
            </p:extLst>
          </p:nvPr>
        </p:nvGraphicFramePr>
        <p:xfrm>
          <a:off x="3200400" y="2411015"/>
          <a:ext cx="6553200" cy="1036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4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1095"/>
              </p:ext>
            </p:extLst>
          </p:nvPr>
        </p:nvGraphicFramePr>
        <p:xfrm>
          <a:off x="3200400" y="3959469"/>
          <a:ext cx="6553200" cy="1049215"/>
        </p:xfrm>
        <a:graphic>
          <a:graphicData uri="http://schemas.openxmlformats.org/drawingml/2006/table">
            <a:tbl>
              <a:tblPr/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jennifer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81" name="Text Box 109"/>
          <p:cNvSpPr txBox="1">
            <a:spLocks noChangeArrowheads="1"/>
          </p:cNvSpPr>
          <p:nvPr/>
        </p:nvSpPr>
        <p:spPr bwMode="auto">
          <a:xfrm>
            <a:off x="1660524" y="2743620"/>
            <a:ext cx="13910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numbers[10]</a:t>
            </a:r>
          </a:p>
        </p:txBody>
      </p:sp>
      <p:sp>
        <p:nvSpPr>
          <p:cNvPr id="28782" name="Text Box 110"/>
          <p:cNvSpPr txBox="1">
            <a:spLocks noChangeArrowheads="1"/>
          </p:cNvSpPr>
          <p:nvPr/>
        </p:nvSpPr>
        <p:spPr bwMode="auto">
          <a:xfrm>
            <a:off x="1823678" y="4299410"/>
            <a:ext cx="1064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names[5]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60864" y="2489898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77718" y="4535217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77718" y="4027773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60864" y="2928286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09" y="2638425"/>
            <a:ext cx="2067983" cy="3101975"/>
          </a:xfrm>
        </p:spPr>
      </p:pic>
    </p:spTree>
    <p:extLst>
      <p:ext uri="{BB962C8B-B14F-4D97-AF65-F5344CB8AC3E}">
        <p14:creationId xmlns:p14="http://schemas.microsoft.com/office/powerpoint/2010/main" val="20997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3045"/>
            <a:ext cx="10515600" cy="5543917"/>
          </a:xfrm>
        </p:spPr>
        <p:txBody>
          <a:bodyPr/>
          <a:lstStyle/>
          <a:p>
            <a:r>
              <a:rPr lang="en-US" b="1" dirty="0"/>
              <a:t>Assigning values to declared arrays</a:t>
            </a:r>
            <a:r>
              <a:rPr lang="en-US" dirty="0"/>
              <a:t>;</a:t>
            </a:r>
          </a:p>
          <a:p>
            <a:r>
              <a:rPr lang="en-US" dirty="0"/>
              <a:t>EX: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myList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[6];    </a:t>
            </a:r>
            <a:r>
              <a:rPr lang="en-US" dirty="0">
                <a:sym typeface="Wingdings"/>
              </a:rPr>
              <a:t> Creating the array </a:t>
            </a:r>
            <a:r>
              <a:rPr lang="en-US" dirty="0" err="1">
                <a:sym typeface="Wingdings"/>
              </a:rPr>
              <a:t>myList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myList</a:t>
            </a:r>
            <a:r>
              <a:rPr lang="en-US" dirty="0">
                <a:sym typeface="Wingdings"/>
              </a:rPr>
              <a:t>[0] = 85;</a:t>
            </a:r>
          </a:p>
          <a:p>
            <a:r>
              <a:rPr lang="en-US" dirty="0" err="1">
                <a:sym typeface="Wingdings"/>
              </a:rPr>
              <a:t>myList</a:t>
            </a:r>
            <a:r>
              <a:rPr lang="en-US" dirty="0">
                <a:sym typeface="Wingdings"/>
              </a:rPr>
              <a:t>[1]= 367;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44968"/>
              </p:ext>
            </p:extLst>
          </p:nvPr>
        </p:nvGraphicFramePr>
        <p:xfrm>
          <a:off x="5205504" y="2329779"/>
          <a:ext cx="2486214" cy="38471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7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[1]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[2]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[3]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[4]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myList</a:t>
                      </a:r>
                      <a:r>
                        <a:rPr lang="en-US" dirty="0"/>
                        <a:t> [5]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27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an array using a </a:t>
            </a:r>
            <a:r>
              <a:rPr lang="en-US" dirty="0" err="1"/>
              <a:t>forEach</a:t>
            </a:r>
            <a:r>
              <a:rPr lang="en-US" dirty="0"/>
              <a:t> loop;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2392363"/>
            <a:ext cx="8318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an array using for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40959"/>
            <a:ext cx="8458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java program that has an array of String called </a:t>
            </a:r>
            <a:r>
              <a:rPr lang="en-US" dirty="0" err="1"/>
              <a:t>carBrands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mercedes</a:t>
            </a:r>
            <a:r>
              <a:rPr lang="en-US" dirty="0"/>
              <a:t>, </a:t>
            </a:r>
            <a:r>
              <a:rPr lang="en-US" dirty="0" err="1"/>
              <a:t>bmw</a:t>
            </a:r>
            <a:r>
              <a:rPr lang="en-US" dirty="0"/>
              <a:t>, </a:t>
            </a:r>
            <a:r>
              <a:rPr lang="en-US" dirty="0" err="1"/>
              <a:t>toyota</a:t>
            </a:r>
            <a:r>
              <a:rPr lang="en-US" dirty="0"/>
              <a:t>, </a:t>
            </a:r>
            <a:r>
              <a:rPr lang="en-US" dirty="0" err="1"/>
              <a:t>ferrari</a:t>
            </a:r>
            <a:endParaRPr lang="en-US" dirty="0"/>
          </a:p>
          <a:p>
            <a:r>
              <a:rPr lang="en-US" dirty="0"/>
              <a:t>Loop through this array.</a:t>
            </a:r>
          </a:p>
          <a:p>
            <a:r>
              <a:rPr lang="en-US" dirty="0"/>
              <a:t>Then provides information about that brand</a:t>
            </a:r>
          </a:p>
          <a:p>
            <a:r>
              <a:rPr lang="en-US" dirty="0"/>
              <a:t>Output should be as below;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33" y="4619651"/>
            <a:ext cx="6165221" cy="18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5" y="2638425"/>
            <a:ext cx="6919790" cy="3101975"/>
          </a:xfrm>
        </p:spPr>
      </p:pic>
    </p:spTree>
    <p:extLst>
      <p:ext uri="{BB962C8B-B14F-4D97-AF65-F5344CB8AC3E}">
        <p14:creationId xmlns:p14="http://schemas.microsoft.com/office/powerpoint/2010/main" val="72928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for loop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1" y="2638425"/>
            <a:ext cx="5473158" cy="3101975"/>
          </a:xfrm>
        </p:spPr>
      </p:pic>
    </p:spTree>
    <p:extLst>
      <p:ext uri="{BB962C8B-B14F-4D97-AF65-F5344CB8AC3E}">
        <p14:creationId xmlns:p14="http://schemas.microsoft.com/office/powerpoint/2010/main" val="89463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/>
          <a:lstStyle/>
          <a:p>
            <a:r>
              <a:rPr lang="en-US"/>
              <a:t>Advantage </a:t>
            </a:r>
            <a:r>
              <a:rPr lang="en-US" dirty="0"/>
              <a:t>of 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Arrays are used to represent multiple data items of same type by using only </a:t>
            </a:r>
            <a:r>
              <a:rPr lang="en-US" altLang="en-US" sz="2800" b="1" u="sng" dirty="0"/>
              <a:t>single name</a:t>
            </a:r>
            <a:r>
              <a:rPr lang="en-US" altLang="en-US" sz="2800" dirty="0"/>
              <a:t>.</a:t>
            </a:r>
          </a:p>
          <a:p>
            <a:r>
              <a:rPr lang="en-US" dirty="0"/>
              <a:t>It can be used to implement other data structures like linked lists, stacks, queues, trees, graphs etc.</a:t>
            </a:r>
            <a:endParaRPr lang="en-US" alt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2D arrays are used to represent matrices.</a:t>
            </a:r>
          </a:p>
        </p:txBody>
      </p:sp>
    </p:spTree>
    <p:extLst>
      <p:ext uri="{BB962C8B-B14F-4D97-AF65-F5344CB8AC3E}">
        <p14:creationId xmlns:p14="http://schemas.microsoft.com/office/powerpoint/2010/main" val="970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128092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en-US" dirty="0"/>
              <a:t>Like a variable, it can refer to different values at different points in the program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String carBrand1=“</a:t>
            </a:r>
            <a:r>
              <a:rPr lang="en-US" altLang="en-US" dirty="0" err="1"/>
              <a:t>toyota</a:t>
            </a:r>
            <a:r>
              <a:rPr lang="en-US" altLang="en-US" dirty="0"/>
              <a:t>”;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String carBrand2=“</a:t>
            </a:r>
            <a:r>
              <a:rPr lang="en-US" altLang="en-US" dirty="0" err="1"/>
              <a:t>subaru</a:t>
            </a:r>
            <a:r>
              <a:rPr lang="en-US" altLang="en-US" dirty="0"/>
              <a:t>”;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String carBrand3=“</a:t>
            </a:r>
            <a:r>
              <a:rPr lang="en-US" altLang="en-US" dirty="0" err="1"/>
              <a:t>bmw</a:t>
            </a:r>
            <a:r>
              <a:rPr lang="en-US" altLang="en-US" dirty="0"/>
              <a:t>”;</a:t>
            </a:r>
          </a:p>
          <a:p>
            <a:pPr marL="685800" lvl="2">
              <a:spcBef>
                <a:spcPts val="1000"/>
              </a:spcBef>
            </a:pPr>
            <a:endParaRPr lang="en-US" altLang="en-US" dirty="0"/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Example: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String [] </a:t>
            </a:r>
            <a:r>
              <a:rPr lang="en-US" altLang="en-US" dirty="0" err="1"/>
              <a:t>carBrands</a:t>
            </a:r>
            <a:r>
              <a:rPr lang="en-US" altLang="en-US" dirty="0"/>
              <a:t> = {“</a:t>
            </a:r>
            <a:r>
              <a:rPr lang="en-US" altLang="en-US" dirty="0" err="1"/>
              <a:t>subaru</a:t>
            </a:r>
            <a:r>
              <a:rPr lang="en-US" altLang="en-US" dirty="0"/>
              <a:t>”, “</a:t>
            </a:r>
            <a:r>
              <a:rPr lang="en-US" altLang="en-US" dirty="0" err="1"/>
              <a:t>toyota</a:t>
            </a:r>
            <a:r>
              <a:rPr lang="en-US" altLang="en-US" dirty="0"/>
              <a:t>”, “</a:t>
            </a:r>
            <a:r>
              <a:rPr lang="en-US" altLang="en-US" dirty="0" err="1"/>
              <a:t>mercedes</a:t>
            </a:r>
            <a:r>
              <a:rPr lang="en-US" altLang="en-US" dirty="0"/>
              <a:t>”, “</a:t>
            </a:r>
            <a:r>
              <a:rPr lang="en-US" altLang="en-US" dirty="0" err="1"/>
              <a:t>bmw</a:t>
            </a:r>
            <a:r>
              <a:rPr lang="en-US" altLang="en-US" dirty="0"/>
              <a:t>”};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err="1"/>
              <a:t>carBrands</a:t>
            </a:r>
            <a:r>
              <a:rPr lang="en-US" altLang="en-US" dirty="0"/>
              <a:t>[1]  </a:t>
            </a:r>
            <a:r>
              <a:rPr lang="en-US" altLang="en-US" dirty="0">
                <a:sym typeface="Wingdings"/>
              </a:rPr>
              <a:t> </a:t>
            </a:r>
            <a:r>
              <a:rPr lang="en-US" altLang="en-US" dirty="0" err="1">
                <a:sym typeface="Wingdings"/>
              </a:rPr>
              <a:t>toyota</a:t>
            </a:r>
            <a:endParaRPr lang="en-US" altLang="en-US" dirty="0">
              <a:sym typeface="Wingdings"/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dirty="0" err="1">
                <a:sym typeface="Wingdings"/>
              </a:rPr>
              <a:t>carBrands</a:t>
            </a:r>
            <a:r>
              <a:rPr lang="en-US" altLang="en-US" dirty="0">
                <a:sym typeface="Wingdings"/>
              </a:rPr>
              <a:t>[0]  </a:t>
            </a:r>
            <a:r>
              <a:rPr lang="en-US" altLang="en-US" dirty="0" err="1">
                <a:sym typeface="Wingdings"/>
              </a:rPr>
              <a:t>subaru</a:t>
            </a:r>
            <a:endParaRPr lang="en-US" altLang="en-US" dirty="0">
              <a:sym typeface="Wingdings"/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dirty="0" err="1">
                <a:sym typeface="Wingdings"/>
              </a:rPr>
              <a:t>carBrands</a:t>
            </a:r>
            <a:r>
              <a:rPr lang="en-US" altLang="en-US" dirty="0">
                <a:sym typeface="Wingdings"/>
              </a:rPr>
              <a:t>[3]  </a:t>
            </a:r>
            <a:r>
              <a:rPr lang="en-US" altLang="en-US" dirty="0" err="1">
                <a:sym typeface="Wingdings"/>
              </a:rPr>
              <a:t>bmw</a:t>
            </a:r>
            <a:r>
              <a:rPr lang="en-US" altLang="en-US" dirty="0">
                <a:sym typeface="Wingdings"/>
              </a:rPr>
              <a:t>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Topics to cover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What is array?</a:t>
            </a:r>
          </a:p>
          <a:p>
            <a:r>
              <a:rPr lang="en-US" dirty="0">
                <a:solidFill>
                  <a:srgbClr val="404040"/>
                </a:solidFill>
              </a:rPr>
              <a:t>Declaring array variables</a:t>
            </a:r>
          </a:p>
          <a:p>
            <a:r>
              <a:rPr lang="en-US" dirty="0">
                <a:solidFill>
                  <a:srgbClr val="404040"/>
                </a:solidFill>
              </a:rPr>
              <a:t>Creating arrays</a:t>
            </a:r>
          </a:p>
          <a:p>
            <a:r>
              <a:rPr lang="en-US" dirty="0">
                <a:solidFill>
                  <a:srgbClr val="404040"/>
                </a:solidFill>
              </a:rPr>
              <a:t>How to access and use arrays</a:t>
            </a:r>
          </a:p>
          <a:p>
            <a:r>
              <a:rPr lang="en-US" dirty="0">
                <a:solidFill>
                  <a:srgbClr val="404040"/>
                </a:solidFill>
              </a:rPr>
              <a:t>Advantages of using arrays</a:t>
            </a:r>
          </a:p>
          <a:p>
            <a:r>
              <a:rPr lang="en-US" dirty="0">
                <a:solidFill>
                  <a:srgbClr val="404040"/>
                </a:solidFill>
              </a:rPr>
              <a:t>Arrays class methods</a:t>
            </a:r>
          </a:p>
          <a:p>
            <a:r>
              <a:rPr lang="en-US" dirty="0">
                <a:solidFill>
                  <a:srgbClr val="404040"/>
                </a:solidFill>
              </a:rPr>
              <a:t>Multi-dimensional arrays</a:t>
            </a:r>
          </a:p>
          <a:p>
            <a:r>
              <a:rPr lang="en-US" dirty="0">
                <a:solidFill>
                  <a:srgbClr val="404040"/>
                </a:solidFill>
              </a:rPr>
              <a:t>Create several void methods that accepts multi-dimensional arrays</a:t>
            </a:r>
          </a:p>
          <a:p>
            <a:r>
              <a:rPr lang="en-US" dirty="0">
                <a:solidFill>
                  <a:srgbClr val="404040"/>
                </a:solidFill>
              </a:rPr>
              <a:t>How to answer related questions in interview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used to help us manipulate arrays.</a:t>
            </a:r>
          </a:p>
          <a:p>
            <a:r>
              <a:rPr lang="en-US" dirty="0"/>
              <a:t>Some ready methods are: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Copying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r>
              <a:rPr lang="en-US" dirty="0"/>
              <a:t>Formatting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Arrays.sort</a:t>
            </a:r>
            <a:r>
              <a:rPr lang="en-US" dirty="0"/>
              <a:t>(array);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method accepts any type of array and sorts it in ascending order.</a:t>
            </a:r>
          </a:p>
          <a:p>
            <a:r>
              <a:rPr lang="en-US" dirty="0"/>
              <a:t>If value is String, sorts from A-Z</a:t>
            </a:r>
          </a:p>
          <a:p>
            <a:r>
              <a:rPr lang="en-US" dirty="0"/>
              <a:t>If value is </a:t>
            </a:r>
            <a:r>
              <a:rPr lang="en-US" dirty="0" err="1"/>
              <a:t>int</a:t>
            </a:r>
            <a:r>
              <a:rPr lang="en-US" dirty="0"/>
              <a:t>, double </a:t>
            </a:r>
            <a:r>
              <a:rPr lang="en-US" dirty="0" err="1"/>
              <a:t>etc</a:t>
            </a:r>
            <a:r>
              <a:rPr lang="en-US" dirty="0"/>
              <a:t>, sorts from smaller to bigger number</a:t>
            </a:r>
          </a:p>
        </p:txBody>
      </p:sp>
    </p:spTree>
    <p:extLst>
      <p:ext uri="{BB962C8B-B14F-4D97-AF65-F5344CB8AC3E}">
        <p14:creationId xmlns:p14="http://schemas.microsoft.com/office/powerpoint/2010/main" val="66075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Arrays.sort</a:t>
            </a:r>
            <a:r>
              <a:rPr lang="en-US" dirty="0"/>
              <a:t>(array);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25" y="2612628"/>
            <a:ext cx="4902200" cy="2641600"/>
          </a:xfrm>
        </p:spPr>
      </p:pic>
      <p:sp>
        <p:nvSpPr>
          <p:cNvPr id="5" name="TextBox 4"/>
          <p:cNvSpPr txBox="1"/>
          <p:nvPr/>
        </p:nvSpPr>
        <p:spPr>
          <a:xfrm>
            <a:off x="3423523" y="17365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11" y="2612628"/>
            <a:ext cx="523688" cy="2517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5261" y="1736506"/>
            <a:ext cx="96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3412"/>
            <a:ext cx="10515600" cy="4351338"/>
          </a:xfrm>
        </p:spPr>
        <p:txBody>
          <a:bodyPr/>
          <a:lstStyle/>
          <a:p>
            <a:r>
              <a:rPr lang="en-US" dirty="0"/>
              <a:t>Write a java program that has the following array of String called “shows”</a:t>
            </a:r>
          </a:p>
          <a:p>
            <a:r>
              <a:rPr lang="en-US" dirty="0"/>
              <a:t>Game of Thrones, Friends, Prison Break, Doctor Who, Greys Anatomy</a:t>
            </a:r>
          </a:p>
          <a:p>
            <a:r>
              <a:rPr lang="en-US" dirty="0"/>
              <a:t>Sort it, and print them in the following format.</a:t>
            </a:r>
          </a:p>
          <a:p>
            <a:r>
              <a:rPr lang="en-US" dirty="0"/>
              <a:t>Output should be: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9" y="3409437"/>
            <a:ext cx="4392706" cy="2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120214"/>
            <a:ext cx="7731125" cy="2138396"/>
          </a:xfrm>
        </p:spPr>
      </p:pic>
    </p:spTree>
    <p:extLst>
      <p:ext uri="{BB962C8B-B14F-4D97-AF65-F5344CB8AC3E}">
        <p14:creationId xmlns:p14="http://schemas.microsoft.com/office/powerpoint/2010/main" val="211801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sort syntax: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Ex;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11" y="4597027"/>
            <a:ext cx="98806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1" y="2286653"/>
            <a:ext cx="10210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#3: </a:t>
            </a:r>
            <a:br>
              <a:rPr lang="en-US" dirty="0"/>
            </a:br>
            <a:r>
              <a:rPr lang="en-US" dirty="0"/>
              <a:t>Find max value, min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array of numbers called grades.</a:t>
            </a:r>
          </a:p>
          <a:p>
            <a:r>
              <a:rPr lang="en-US" dirty="0"/>
              <a:t>Elements of the array should be as followed.</a:t>
            </a:r>
          </a:p>
          <a:p>
            <a:r>
              <a:rPr lang="en-US" dirty="0"/>
              <a:t>15, 25, 33, 35, 66, 44, 78, 95, 98, 1, 500</a:t>
            </a:r>
          </a:p>
          <a:p>
            <a:r>
              <a:rPr lang="en-US" dirty="0"/>
              <a:t>Create a logic that prints out the max and min of grades.</a:t>
            </a:r>
          </a:p>
          <a:p>
            <a:r>
              <a:rPr lang="en-US" dirty="0"/>
              <a:t>The output should be: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80" y="4403377"/>
            <a:ext cx="3776482" cy="1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71" y="2638425"/>
            <a:ext cx="3966459" cy="3101975"/>
          </a:xfrm>
        </p:spPr>
      </p:pic>
    </p:spTree>
    <p:extLst>
      <p:ext uri="{BB962C8B-B14F-4D97-AF65-F5344CB8AC3E}">
        <p14:creationId xmlns:p14="http://schemas.microsoft.com/office/powerpoint/2010/main" val="121241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way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066140"/>
            <a:ext cx="7731125" cy="2246544"/>
          </a:xfrm>
        </p:spPr>
      </p:pic>
    </p:spTree>
    <p:extLst>
      <p:ext uri="{BB962C8B-B14F-4D97-AF65-F5344CB8AC3E}">
        <p14:creationId xmlns:p14="http://schemas.microsoft.com/office/powerpoint/2010/main" val="195208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within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Arrays.binarySearch</a:t>
            </a:r>
            <a:r>
              <a:rPr lang="en-US" dirty="0"/>
              <a:t> method makes it easy to search for a specific element</a:t>
            </a:r>
          </a:p>
          <a:p>
            <a:r>
              <a:rPr lang="en-US" b="1" dirty="0"/>
              <a:t>Condition</a:t>
            </a:r>
            <a:r>
              <a:rPr lang="en-US" dirty="0"/>
              <a:t>: Array has to be sorted</a:t>
            </a:r>
          </a:p>
          <a:p>
            <a:r>
              <a:rPr lang="en-US" b="1" dirty="0"/>
              <a:t>Returns</a:t>
            </a:r>
            <a:r>
              <a:rPr lang="en-US" dirty="0"/>
              <a:t>: index number of the matching result</a:t>
            </a:r>
          </a:p>
          <a:p>
            <a:endParaRPr lang="en-US" dirty="0"/>
          </a:p>
          <a:p>
            <a:r>
              <a:rPr lang="en-US" dirty="0" err="1"/>
              <a:t>Arrays.binarySearch</a:t>
            </a:r>
            <a:r>
              <a:rPr lang="en-US" dirty="0"/>
              <a:t>(</a:t>
            </a:r>
            <a:r>
              <a:rPr lang="en-US" dirty="0" err="1"/>
              <a:t>nameOfArray</a:t>
            </a:r>
            <a:r>
              <a:rPr lang="en-US" dirty="0"/>
              <a:t>,  “element”); </a:t>
            </a:r>
            <a:r>
              <a:rPr lang="en-US" dirty="0">
                <a:sym typeface="Wingdings"/>
              </a:rPr>
              <a:t> will return the index </a:t>
            </a:r>
            <a:r>
              <a:rPr lang="en-US" dirty="0" err="1">
                <a:sym typeface="Wingdings"/>
              </a:rPr>
              <a:t>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is Array?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16CF7-4047-4903-B5AD-30AC7B33F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686270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2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array of String named </a:t>
            </a:r>
            <a:r>
              <a:rPr lang="en-US" dirty="0" err="1"/>
              <a:t>groceryList</a:t>
            </a:r>
            <a:endParaRPr lang="en-US" dirty="0"/>
          </a:p>
          <a:p>
            <a:r>
              <a:rPr lang="en-US" dirty="0"/>
              <a:t>Grocery list should be : 	apple, carrot, orange, cherry, strawberry</a:t>
            </a:r>
          </a:p>
          <a:p>
            <a:r>
              <a:rPr lang="en-US" dirty="0"/>
              <a:t>Sort it and print out the index numbers of apple and orange.</a:t>
            </a:r>
          </a:p>
          <a:p>
            <a:r>
              <a:rPr lang="en-US" dirty="0"/>
              <a:t>Output: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7" y="4002466"/>
            <a:ext cx="36322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5740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Arrays.binarySearch</a:t>
            </a:r>
            <a:r>
              <a:rPr lang="en-US" dirty="0"/>
              <a:t>(</a:t>
            </a:r>
            <a:r>
              <a:rPr lang="en-US" dirty="0" err="1"/>
              <a:t>nameOfArray</a:t>
            </a:r>
            <a:r>
              <a:rPr lang="en-US" dirty="0"/>
              <a:t>,  “element”); </a:t>
            </a:r>
            <a:r>
              <a:rPr lang="en-US" dirty="0">
                <a:sym typeface="Wingdings"/>
              </a:rPr>
              <a:t> will return the index </a:t>
            </a:r>
            <a:r>
              <a:rPr lang="en-US" dirty="0" err="1">
                <a:sym typeface="Wingdings"/>
              </a:rPr>
              <a:t>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7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446035"/>
            <a:ext cx="7731125" cy="1486754"/>
          </a:xfrm>
        </p:spPr>
      </p:pic>
    </p:spTree>
    <p:extLst>
      <p:ext uri="{BB962C8B-B14F-4D97-AF65-F5344CB8AC3E}">
        <p14:creationId xmlns:p14="http://schemas.microsoft.com/office/powerpoint/2010/main" val="175474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Arrays.copyOfRange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the specified range of the specified array into a new array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Arrays.</a:t>
            </a:r>
            <a:r>
              <a:rPr lang="en-US" i="1" dirty="0" err="1"/>
              <a:t>copyOfRange</a:t>
            </a:r>
            <a:r>
              <a:rPr lang="en-US" i="1" dirty="0"/>
              <a:t>(</a:t>
            </a:r>
            <a:r>
              <a:rPr lang="en-US" i="1" dirty="0" err="1"/>
              <a:t>originalArray</a:t>
            </a:r>
            <a:r>
              <a:rPr lang="en-US" i="1" dirty="0"/>
              <a:t>, from, to);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The number that is entered to “from” cannot be bigger than “to”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#5: </a:t>
            </a:r>
            <a:r>
              <a:rPr lang="en-US" dirty="0" err="1"/>
              <a:t>DivideMyArray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3412"/>
            <a:ext cx="10515600" cy="4351338"/>
          </a:xfrm>
        </p:spPr>
        <p:txBody>
          <a:bodyPr/>
          <a:lstStyle/>
          <a:p>
            <a:r>
              <a:rPr lang="en-US" dirty="0"/>
              <a:t>Create a java program:</a:t>
            </a:r>
          </a:p>
          <a:p>
            <a:r>
              <a:rPr lang="en-US" dirty="0"/>
              <a:t>Acceptance Criteria:</a:t>
            </a:r>
          </a:p>
          <a:p>
            <a:pPr lvl="1"/>
            <a:r>
              <a:rPr lang="en-US" dirty="0"/>
              <a:t>User should be able to enter the size of the array.</a:t>
            </a:r>
          </a:p>
          <a:p>
            <a:pPr lvl="1"/>
            <a:r>
              <a:rPr lang="en-US" dirty="0"/>
              <a:t>User should be able to enter the elements of array.</a:t>
            </a:r>
          </a:p>
          <a:p>
            <a:pPr lvl="1"/>
            <a:r>
              <a:rPr lang="en-US" dirty="0"/>
              <a:t>Program output should be:</a:t>
            </a:r>
          </a:p>
          <a:p>
            <a:pPr lvl="2"/>
            <a:endParaRPr lang="en-US" dirty="0"/>
          </a:p>
          <a:p>
            <a:r>
              <a:rPr lang="en-US" dirty="0" err="1"/>
              <a:t>Arrays.</a:t>
            </a:r>
            <a:r>
              <a:rPr lang="en-US" i="1" dirty="0" err="1"/>
              <a:t>copyOfRange</a:t>
            </a:r>
            <a:r>
              <a:rPr lang="en-US" i="1" dirty="0"/>
              <a:t>(</a:t>
            </a:r>
            <a:r>
              <a:rPr lang="en-US" i="1" dirty="0" err="1"/>
              <a:t>originalArray</a:t>
            </a:r>
            <a:r>
              <a:rPr lang="en-US" i="1" dirty="0"/>
              <a:t>, from, to);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8" y="3174362"/>
            <a:ext cx="5573302" cy="3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638425"/>
            <a:ext cx="4624346" cy="3101975"/>
          </a:xfrm>
        </p:spPr>
      </p:pic>
    </p:spTree>
    <p:extLst>
      <p:ext uri="{BB962C8B-B14F-4D97-AF65-F5344CB8AC3E}">
        <p14:creationId xmlns:p14="http://schemas.microsoft.com/office/powerpoint/2010/main" val="75532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reverses a given String</a:t>
            </a:r>
          </a:p>
          <a:p>
            <a:r>
              <a:rPr lang="en-US" dirty="0"/>
              <a:t>Reverse the whole string AS IS.</a:t>
            </a:r>
          </a:p>
          <a:p>
            <a:r>
              <a:rPr lang="en-US" dirty="0"/>
              <a:t>Example:  Input =  “We went to picnic today”</a:t>
            </a:r>
          </a:p>
          <a:p>
            <a:pPr lvl="4"/>
            <a:r>
              <a:rPr lang="en-US" dirty="0"/>
              <a:t>Output= “</a:t>
            </a:r>
            <a:r>
              <a:rPr lang="en-US" dirty="0" err="1"/>
              <a:t>yadot</a:t>
            </a:r>
            <a:r>
              <a:rPr lang="en-US" dirty="0"/>
              <a:t> </a:t>
            </a:r>
            <a:r>
              <a:rPr lang="en-US" dirty="0" err="1"/>
              <a:t>cincip</a:t>
            </a:r>
            <a:r>
              <a:rPr lang="en-US" dirty="0"/>
              <a:t> 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tnew</a:t>
            </a:r>
            <a:r>
              <a:rPr lang="en-US" dirty="0"/>
              <a:t> </a:t>
            </a:r>
            <a:r>
              <a:rPr lang="en-US" dirty="0" err="1"/>
              <a:t>eW</a:t>
            </a:r>
            <a:r>
              <a:rPr lang="en-US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744054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reverses the words in a String while keeping the positions.</a:t>
            </a:r>
          </a:p>
          <a:p>
            <a:r>
              <a:rPr lang="en-US" dirty="0"/>
              <a:t>So you will not be reversing the whole string</a:t>
            </a:r>
          </a:p>
          <a:p>
            <a:r>
              <a:rPr lang="en-US" dirty="0"/>
              <a:t>You will be reversing the words in the sentence</a:t>
            </a:r>
          </a:p>
          <a:p>
            <a:r>
              <a:rPr lang="en-US" dirty="0"/>
              <a:t>Example:  Input =  “We went to picnic today”</a:t>
            </a:r>
          </a:p>
          <a:p>
            <a:pPr lvl="4"/>
            <a:r>
              <a:rPr lang="en-US" dirty="0"/>
              <a:t>Output= “</a:t>
            </a:r>
            <a:r>
              <a:rPr lang="en-US" dirty="0" err="1"/>
              <a:t>eW</a:t>
            </a:r>
            <a:r>
              <a:rPr lang="en-US" dirty="0"/>
              <a:t> </a:t>
            </a:r>
            <a:r>
              <a:rPr lang="en-US" dirty="0" err="1"/>
              <a:t>tnew</a:t>
            </a:r>
            <a:r>
              <a:rPr lang="en-US" dirty="0"/>
              <a:t> 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cincip</a:t>
            </a:r>
            <a:r>
              <a:rPr lang="en-US" dirty="0"/>
              <a:t> </a:t>
            </a:r>
            <a:r>
              <a:rPr lang="en-US" dirty="0" err="1"/>
              <a:t>yadot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801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95" y="2638425"/>
            <a:ext cx="5983011" cy="3101975"/>
          </a:xfrm>
        </p:spPr>
      </p:pic>
    </p:spTree>
    <p:extLst>
      <p:ext uri="{BB962C8B-B14F-4D97-AF65-F5344CB8AC3E}">
        <p14:creationId xmlns:p14="http://schemas.microsoft.com/office/powerpoint/2010/main" val="1765283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Multi-Dimensional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20" y="2275294"/>
            <a:ext cx="6423959" cy="3972366"/>
          </a:xfrm>
        </p:spPr>
      </p:pic>
    </p:spTree>
    <p:extLst>
      <p:ext uri="{BB962C8B-B14F-4D97-AF65-F5344CB8AC3E}">
        <p14:creationId xmlns:p14="http://schemas.microsoft.com/office/powerpoint/2010/main" val="12197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useful when you want to have a bunch of related information</a:t>
            </a:r>
          </a:p>
          <a:p>
            <a:r>
              <a:rPr lang="en-US" dirty="0"/>
              <a:t>It can only store values of the same data type.</a:t>
            </a:r>
          </a:p>
          <a:p>
            <a:r>
              <a:rPr lang="en-US" dirty="0"/>
              <a:t>So if you want to store a String and an </a:t>
            </a:r>
            <a:r>
              <a:rPr lang="en-US" dirty="0" err="1"/>
              <a:t>int</a:t>
            </a:r>
            <a:r>
              <a:rPr lang="en-US" dirty="0"/>
              <a:t> into same array, you cannot do it!</a:t>
            </a:r>
          </a:p>
        </p:txBody>
      </p:sp>
    </p:spTree>
    <p:extLst>
      <p:ext uri="{BB962C8B-B14F-4D97-AF65-F5344CB8AC3E}">
        <p14:creationId xmlns:p14="http://schemas.microsoft.com/office/powerpoint/2010/main" val="2090828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an array holding other </a:t>
            </a:r>
            <a:r>
              <a:rPr lang="en-US" sz="2400" b="1" dirty="0"/>
              <a:t>arrays</a:t>
            </a:r>
            <a:r>
              <a:rPr lang="en-US" dirty="0"/>
              <a:t> within itself.</a:t>
            </a:r>
          </a:p>
          <a:p>
            <a:endParaRPr lang="en-US" dirty="0"/>
          </a:p>
          <a:p>
            <a:r>
              <a:rPr lang="en-US" dirty="0"/>
              <a:t>Useful for creating tables with java</a:t>
            </a:r>
          </a:p>
          <a:p>
            <a:endParaRPr lang="en-US" dirty="0"/>
          </a:p>
          <a:p>
            <a:r>
              <a:rPr lang="en-US" dirty="0"/>
              <a:t>Useful for creating coordinates with java</a:t>
            </a:r>
          </a:p>
        </p:txBody>
      </p:sp>
    </p:spTree>
    <p:extLst>
      <p:ext uri="{BB962C8B-B14F-4D97-AF65-F5344CB8AC3E}">
        <p14:creationId xmlns:p14="http://schemas.microsoft.com/office/powerpoint/2010/main" val="186384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65356"/>
              </p:ext>
            </p:extLst>
          </p:nvPr>
        </p:nvGraphicFramePr>
        <p:xfrm>
          <a:off x="3119720" y="2918012"/>
          <a:ext cx="8234080" cy="18825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3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828800" y="3160059"/>
            <a:ext cx="1721224" cy="7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15353" y="3792072"/>
            <a:ext cx="1842247" cy="10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15353" y="3892924"/>
            <a:ext cx="1734671" cy="51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3550024" y="2918013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3576918" y="3556748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550023" y="4195483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76165" y="1828800"/>
            <a:ext cx="2743200" cy="119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47765" y="1826979"/>
            <a:ext cx="1371600" cy="11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9365" y="1849391"/>
            <a:ext cx="322730" cy="117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19365" y="1849391"/>
            <a:ext cx="1844487" cy="106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19365" y="1826979"/>
            <a:ext cx="3688974" cy="122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244" y="3467135"/>
            <a:ext cx="125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index</a:t>
            </a:r>
          </a:p>
          <a:p>
            <a:r>
              <a:rPr lang="en-US" dirty="0"/>
              <a:t>determines</a:t>
            </a:r>
          </a:p>
          <a:p>
            <a:r>
              <a:rPr lang="en-US" dirty="0"/>
              <a:t>row</a:t>
            </a:r>
          </a:p>
        </p:txBody>
      </p:sp>
      <p:sp>
        <p:nvSpPr>
          <p:cNvPr id="25" name="Donut 24"/>
          <p:cNvSpPr/>
          <p:nvPr/>
        </p:nvSpPr>
        <p:spPr>
          <a:xfrm>
            <a:off x="3907491" y="2918014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537945" y="2965077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7168399" y="2938602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8857688" y="2918011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10548096" y="2918011"/>
            <a:ext cx="403411" cy="389964"/>
          </a:xfrm>
          <a:prstGeom prst="donut">
            <a:avLst>
              <a:gd name="adj" fmla="val 5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2421" y="1387729"/>
            <a:ext cx="319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index </a:t>
            </a:r>
            <a:r>
              <a:rPr lang="en-US"/>
              <a:t>determines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a, b ,c ,d;</a:t>
            </a:r>
          </a:p>
          <a:p>
            <a:r>
              <a:rPr lang="en-US" dirty="0" err="1"/>
              <a:t>int</a:t>
            </a:r>
            <a:r>
              <a:rPr lang="en-US" dirty="0"/>
              <a:t> a=1, b=2, c=3, d=4;</a:t>
            </a:r>
          </a:p>
          <a:p>
            <a:r>
              <a:rPr lang="en-US" dirty="0" err="1"/>
              <a:t>int</a:t>
            </a:r>
            <a:r>
              <a:rPr lang="en-US" dirty="0"/>
              <a:t>[] nums1 = {1, 2, 3, 4};</a:t>
            </a:r>
          </a:p>
          <a:p>
            <a:r>
              <a:rPr lang="en-US" dirty="0" err="1"/>
              <a:t>int</a:t>
            </a:r>
            <a:r>
              <a:rPr lang="en-US" dirty="0"/>
              <a:t>[] nums2 = {5, 6, 7, 8};</a:t>
            </a:r>
          </a:p>
          <a:p>
            <a:endParaRPr lang="en-US" dirty="0"/>
          </a:p>
          <a:p>
            <a:r>
              <a:rPr lang="en-US" dirty="0"/>
              <a:t>int[][] </a:t>
            </a:r>
            <a:r>
              <a:rPr lang="en-US" dirty="0" err="1"/>
              <a:t>numsTable</a:t>
            </a:r>
            <a:r>
              <a:rPr lang="en-US" dirty="0"/>
              <a:t> = { {1,2,3,4} , {5,6,7,8} };</a:t>
            </a:r>
          </a:p>
          <a:p>
            <a:r>
              <a:rPr lang="en-US" dirty="0"/>
              <a:t>Let’s move to </a:t>
            </a:r>
            <a:r>
              <a:rPr lang="en-US" dirty="0" err="1"/>
              <a:t>IntelliJ</a:t>
            </a:r>
            <a:r>
              <a:rPr lang="en-US" dirty="0"/>
              <a:t> for a more clear example!</a:t>
            </a:r>
          </a:p>
        </p:txBody>
      </p:sp>
    </p:spTree>
    <p:extLst>
      <p:ext uri="{BB962C8B-B14F-4D97-AF65-F5344CB8AC3E}">
        <p14:creationId xmlns:p14="http://schemas.microsoft.com/office/powerpoint/2010/main" val="2112523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helps you visualize better :</a:t>
            </a:r>
          </a:p>
          <a:p>
            <a:r>
              <a:rPr lang="en-US" dirty="0"/>
              <a:t>This</a:t>
            </a:r>
          </a:p>
          <a:p>
            <a:endParaRPr lang="en-US" dirty="0"/>
          </a:p>
          <a:p>
            <a:r>
              <a:rPr lang="en-US" dirty="0"/>
              <a:t>Equal to this: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5" y="3076996"/>
            <a:ext cx="85217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5" y="4239848"/>
            <a:ext cx="5245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0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#6: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 dimensional array that has 4 rows, and 5 columns</a:t>
            </a:r>
          </a:p>
          <a:p>
            <a:r>
              <a:rPr lang="en-US" dirty="0"/>
              <a:t>Give random numbers manually</a:t>
            </a:r>
          </a:p>
          <a:p>
            <a:r>
              <a:rPr lang="en-US" dirty="0"/>
              <a:t>Print it out as a table</a:t>
            </a:r>
          </a:p>
          <a:p>
            <a:r>
              <a:rPr lang="en-US" dirty="0"/>
              <a:t>Output should be something like 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11" y="3264694"/>
            <a:ext cx="4292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28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69501"/>
            <a:ext cx="7731125" cy="2839822"/>
          </a:xfrm>
        </p:spPr>
      </p:pic>
    </p:spTree>
    <p:extLst>
      <p:ext uri="{BB962C8B-B14F-4D97-AF65-F5344CB8AC3E}">
        <p14:creationId xmlns:p14="http://schemas.microsoft.com/office/powerpoint/2010/main" val="575783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#7: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void method that accepts a multi-dimensional array</a:t>
            </a:r>
          </a:p>
          <a:p>
            <a:r>
              <a:rPr lang="en-US" dirty="0"/>
              <a:t>Accepts 2 integers that will be assigned as row, and column of the array</a:t>
            </a:r>
          </a:p>
          <a:p>
            <a:r>
              <a:rPr lang="en-US" dirty="0"/>
              <a:t>Print out those values</a:t>
            </a:r>
          </a:p>
          <a:p>
            <a:r>
              <a:rPr lang="en-US" dirty="0"/>
              <a:t>Output should be like this: </a:t>
            </a:r>
          </a:p>
          <a:p>
            <a:endParaRPr lang="en-US" dirty="0"/>
          </a:p>
          <a:p>
            <a:r>
              <a:rPr lang="en-US" dirty="0"/>
              <a:t>Have a small commented section  in your method about what your method is doing.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6" y="3728244"/>
            <a:ext cx="5359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8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3186112"/>
            <a:ext cx="6527800" cy="2006600"/>
          </a:xfrm>
        </p:spPr>
      </p:pic>
    </p:spTree>
    <p:extLst>
      <p:ext uri="{BB962C8B-B14F-4D97-AF65-F5344CB8AC3E}">
        <p14:creationId xmlns:p14="http://schemas.microsoft.com/office/powerpoint/2010/main" val="792081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#8: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accepts a multi-dimensional array</a:t>
            </a:r>
          </a:p>
          <a:p>
            <a:r>
              <a:rPr lang="en-US" dirty="0"/>
              <a:t>And prints out the values of that array in a table format</a:t>
            </a:r>
          </a:p>
          <a:p>
            <a:r>
              <a:rPr lang="en-US" dirty="0"/>
              <a:t>Pass two multi-dimensional array in.</a:t>
            </a:r>
          </a:p>
          <a:p>
            <a:r>
              <a:rPr lang="en-US" dirty="0"/>
              <a:t>Output should be like this: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4" y="3887859"/>
            <a:ext cx="3225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1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71" y="2638425"/>
            <a:ext cx="4139459" cy="3101975"/>
          </a:xfrm>
        </p:spPr>
      </p:pic>
    </p:spTree>
    <p:extLst>
      <p:ext uri="{BB962C8B-B14F-4D97-AF65-F5344CB8AC3E}">
        <p14:creationId xmlns:p14="http://schemas.microsoft.com/office/powerpoint/2010/main" val="81587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1725"/>
            <a:ext cx="10515600" cy="4486275"/>
          </a:xfrm>
        </p:spPr>
        <p:txBody>
          <a:bodyPr/>
          <a:lstStyle/>
          <a:p>
            <a:r>
              <a:rPr lang="en-US" dirty="0"/>
              <a:t>To use an array in a program, you must declare a variable to reference the array, and you must specify the type of array the variable can reference.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Ex1: </a:t>
            </a:r>
            <a:r>
              <a:rPr lang="en-US" dirty="0" err="1"/>
              <a:t>int</a:t>
            </a:r>
            <a:r>
              <a:rPr lang="en-US" dirty="0"/>
              <a:t> [] numbers;          </a:t>
            </a:r>
            <a:r>
              <a:rPr lang="en-US" dirty="0">
                <a:sym typeface="Wingdings"/>
              </a:rPr>
              <a:t> Preferred way</a:t>
            </a:r>
          </a:p>
          <a:p>
            <a:r>
              <a:rPr lang="en-US" dirty="0">
                <a:sym typeface="Wingdings"/>
              </a:rPr>
              <a:t>        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numbers [];        Works but not preferred way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Ex2: String [] cars;	 Preferred way</a:t>
            </a:r>
          </a:p>
          <a:p>
            <a:r>
              <a:rPr lang="en-US" dirty="0">
                <a:sym typeface="Wingdings"/>
              </a:rPr>
              <a:t>        String cars []; 	Works but not preferred way</a:t>
            </a: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4960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10210800" cy="3640667"/>
          </a:xfrm>
        </p:spPr>
        <p:txBody>
          <a:bodyPr>
            <a:normAutofit/>
          </a:bodyPr>
          <a:lstStyle/>
          <a:p>
            <a:r>
              <a:rPr lang="en-US" sz="2000" dirty="0"/>
              <a:t>If you do not provide with an </a:t>
            </a:r>
            <a:r>
              <a:rPr lang="en-US" sz="2000" u="sng" dirty="0"/>
              <a:t>initialization list</a:t>
            </a:r>
            <a:r>
              <a:rPr lang="en-US" sz="2000" dirty="0"/>
              <a:t>, the “new” keyword must be used to create the array.</a:t>
            </a:r>
          </a:p>
          <a:p>
            <a:pPr lvl="1"/>
            <a:r>
              <a:rPr lang="en-US" sz="1800" dirty="0" err="1"/>
              <a:t>dataType</a:t>
            </a:r>
            <a:r>
              <a:rPr lang="en-US" sz="1800" dirty="0"/>
              <a:t>[] </a:t>
            </a:r>
            <a:r>
              <a:rPr lang="en-US" sz="1800" dirty="0" err="1"/>
              <a:t>nameOfArray</a:t>
            </a:r>
            <a:r>
              <a:rPr lang="en-US" sz="1800" dirty="0"/>
              <a:t>= </a:t>
            </a:r>
            <a:r>
              <a:rPr lang="en-US" sz="1800" b="1" dirty="0"/>
              <a:t>new</a:t>
            </a:r>
            <a:r>
              <a:rPr lang="en-US" sz="1800" dirty="0"/>
              <a:t> </a:t>
            </a:r>
            <a:r>
              <a:rPr lang="en-US" sz="1800" dirty="0" err="1"/>
              <a:t>dataType</a:t>
            </a:r>
            <a:r>
              <a:rPr lang="en-US" sz="1800" dirty="0"/>
              <a:t>[</a:t>
            </a:r>
            <a:r>
              <a:rPr lang="en-US" sz="1800" dirty="0" err="1"/>
              <a:t>arraySize</a:t>
            </a:r>
            <a:r>
              <a:rPr lang="en-US" sz="1800" dirty="0"/>
              <a:t>];</a:t>
            </a:r>
          </a:p>
          <a:p>
            <a:pPr lvl="1"/>
            <a:r>
              <a:rPr lang="en-US" sz="1800" b="1" u="sng" dirty="0"/>
              <a:t>Ex: </a:t>
            </a:r>
            <a:r>
              <a:rPr lang="en-US" sz="1800" dirty="0"/>
              <a:t>String [] names = new String [4];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What is initialization list?</a:t>
            </a:r>
          </a:p>
          <a:p>
            <a:pPr lvl="1"/>
            <a:r>
              <a:rPr lang="en-US" sz="1800" dirty="0"/>
              <a:t>String [] names = {“john”, “james”, “jennifer”, “ken”, “apple”};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[] numbers = {4,1,5,6,7,8}</a:t>
            </a:r>
          </a:p>
          <a:p>
            <a:pPr lvl="1"/>
            <a:r>
              <a:rPr lang="en-US" sz="1800" dirty="0"/>
              <a:t>double [] </a:t>
            </a:r>
            <a:r>
              <a:rPr lang="en-US" sz="1800" dirty="0" err="1"/>
              <a:t>myList</a:t>
            </a:r>
            <a:r>
              <a:rPr lang="en-US" sz="1800" dirty="0"/>
              <a:t> = {1.5, 1.2, 5.2, 3.2};</a:t>
            </a:r>
          </a:p>
        </p:txBody>
      </p:sp>
    </p:spTree>
    <p:extLst>
      <p:ext uri="{BB962C8B-B14F-4D97-AF65-F5344CB8AC3E}">
        <p14:creationId xmlns:p14="http://schemas.microsoft.com/office/powerpoint/2010/main" val="15402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002" y="1151468"/>
            <a:ext cx="9283532" cy="4250266"/>
          </a:xfrm>
        </p:spPr>
        <p:txBody>
          <a:bodyPr>
            <a:normAutofit/>
          </a:bodyPr>
          <a:lstStyle/>
          <a:p>
            <a:r>
              <a:rPr lang="en-US" sz="2000" dirty="0"/>
              <a:t>So, to create an array you either have to use the “new” keyword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 err="1"/>
              <a:t>int</a:t>
            </a:r>
            <a:r>
              <a:rPr lang="en-US" sz="1800" dirty="0"/>
              <a:t> [] </a:t>
            </a:r>
            <a:r>
              <a:rPr lang="en-US" sz="1800" dirty="0" err="1"/>
              <a:t>nums</a:t>
            </a:r>
            <a:r>
              <a:rPr lang="en-US" sz="1800" dirty="0"/>
              <a:t> = new </a:t>
            </a:r>
            <a:r>
              <a:rPr lang="en-US" sz="1800" dirty="0" err="1"/>
              <a:t>int</a:t>
            </a:r>
            <a:r>
              <a:rPr lang="en-US" sz="1800" dirty="0"/>
              <a:t> [5];</a:t>
            </a:r>
          </a:p>
          <a:p>
            <a:pPr lvl="1"/>
            <a:r>
              <a:rPr lang="en-US" sz="1800" dirty="0"/>
              <a:t>Ex: String [] </a:t>
            </a:r>
            <a:r>
              <a:rPr lang="en-US" sz="1800" dirty="0" err="1"/>
              <a:t>techBrands</a:t>
            </a:r>
            <a:r>
              <a:rPr lang="en-US" sz="1800" dirty="0"/>
              <a:t> = new String [4];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OR, we have to provide with an initialization list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 err="1"/>
              <a:t>int</a:t>
            </a:r>
            <a:r>
              <a:rPr lang="en-US" sz="1800" dirty="0"/>
              <a:t> [] </a:t>
            </a:r>
            <a:r>
              <a:rPr lang="en-US" sz="1800" dirty="0" err="1"/>
              <a:t>nums</a:t>
            </a:r>
            <a:r>
              <a:rPr lang="en-US" sz="1800" dirty="0"/>
              <a:t> = {1,2,3,4,5};</a:t>
            </a:r>
          </a:p>
          <a:p>
            <a:pPr lvl="1"/>
            <a:r>
              <a:rPr lang="en-US" sz="1800" dirty="0"/>
              <a:t>Ex: String [] </a:t>
            </a:r>
            <a:r>
              <a:rPr lang="en-US" sz="1800" dirty="0" err="1"/>
              <a:t>techBrands</a:t>
            </a:r>
            <a:r>
              <a:rPr lang="en-US" sz="1800" dirty="0"/>
              <a:t> = {“Apple”, “Samsung”, “LG”, “HP”};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04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and use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assigned to each element of your array.</a:t>
            </a:r>
          </a:p>
          <a:p>
            <a:r>
              <a:rPr lang="en-US" dirty="0" err="1"/>
              <a:t>int</a:t>
            </a:r>
            <a:r>
              <a:rPr lang="en-US" dirty="0"/>
              <a:t> [] numbers = { 5, 3, 2, 4, 5,7 ,4 ,3 ,2 ,1};</a:t>
            </a:r>
          </a:p>
          <a:p>
            <a:r>
              <a:rPr lang="en-US" dirty="0" err="1"/>
              <a:t>System.out.print</a:t>
            </a:r>
            <a:r>
              <a:rPr lang="en-US" dirty="0"/>
              <a:t>(numbers [1]); </a:t>
            </a:r>
            <a:r>
              <a:rPr lang="en-US" dirty="0">
                <a:sym typeface="Wingdings"/>
              </a:rPr>
              <a:t> 5?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56" y="2912997"/>
            <a:ext cx="4979894" cy="29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883" y="1125414"/>
            <a:ext cx="7920111" cy="4614613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[] numbers = { 5, 3, 2, 4, 5,7 ,4 ,3 ,2 ,1};</a:t>
            </a:r>
          </a:p>
          <a:p>
            <a:endParaRPr lang="en-US" dirty="0"/>
          </a:p>
          <a:p>
            <a:r>
              <a:rPr lang="en-US" dirty="0" err="1"/>
              <a:t>System.out.print</a:t>
            </a:r>
            <a:r>
              <a:rPr lang="en-US" dirty="0"/>
              <a:t>(numbers [0]); </a:t>
            </a:r>
            <a:r>
              <a:rPr lang="en-US" dirty="0">
                <a:sym typeface="Wingdings"/>
              </a:rPr>
              <a:t> 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System.out.print</a:t>
            </a:r>
            <a:r>
              <a:rPr lang="en-US" dirty="0"/>
              <a:t>(numbers [1]); </a:t>
            </a:r>
            <a:r>
              <a:rPr lang="en-US" dirty="0">
                <a:sym typeface="Wingdings"/>
              </a:rPr>
              <a:t> 3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The array elements are accessed through the </a:t>
            </a:r>
            <a:r>
              <a:rPr lang="en-US" b="1" dirty="0">
                <a:sym typeface="Wingdings"/>
              </a:rPr>
              <a:t>index. </a:t>
            </a:r>
          </a:p>
          <a:p>
            <a:r>
              <a:rPr lang="en-US" b="1" dirty="0">
                <a:sym typeface="Wingdings"/>
              </a:rPr>
              <a:t>INDEX starts from 0. Not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{E32088C5-96D5-424D-BD38-695A535AFC01}tf10001120</Template>
  <TotalTime>2121</TotalTime>
  <Words>1649</Words>
  <Application>Microsoft Macintosh PowerPoint</Application>
  <PresentationFormat>Widescreen</PresentationFormat>
  <Paragraphs>281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Gill Sans MT</vt:lpstr>
      <vt:lpstr>Times New Roman</vt:lpstr>
      <vt:lpstr>Parcel</vt:lpstr>
      <vt:lpstr>Arrays</vt:lpstr>
      <vt:lpstr>Topics to cover </vt:lpstr>
      <vt:lpstr>What is Array?</vt:lpstr>
      <vt:lpstr>PowerPoint Presentation</vt:lpstr>
      <vt:lpstr>Declaring Array Variables</vt:lpstr>
      <vt:lpstr>Creating Arrays</vt:lpstr>
      <vt:lpstr>PowerPoint Presentation</vt:lpstr>
      <vt:lpstr>How to access and use arrays?</vt:lpstr>
      <vt:lpstr>PowerPoint Presentation</vt:lpstr>
      <vt:lpstr>Graphical Representation</vt:lpstr>
      <vt:lpstr>Remember!</vt:lpstr>
      <vt:lpstr>PowerPoint Presentation</vt:lpstr>
      <vt:lpstr>Looping an array</vt:lpstr>
      <vt:lpstr>using THE FOR LOOP</vt:lpstr>
      <vt:lpstr>Example#1</vt:lpstr>
      <vt:lpstr>Solution with forEach loop</vt:lpstr>
      <vt:lpstr>Solution with for loop</vt:lpstr>
      <vt:lpstr>Advantage of using Array</vt:lpstr>
      <vt:lpstr>PowerPoint Presentation</vt:lpstr>
      <vt:lpstr>Arrays class</vt:lpstr>
      <vt:lpstr>Arrays.sort(array);</vt:lpstr>
      <vt:lpstr>Arrays.sort(array);</vt:lpstr>
      <vt:lpstr>Sort- example #2</vt:lpstr>
      <vt:lpstr>Answer</vt:lpstr>
      <vt:lpstr>Partial sort</vt:lpstr>
      <vt:lpstr>Example #3:  Find max value, min value</vt:lpstr>
      <vt:lpstr>First way</vt:lpstr>
      <vt:lpstr>Second way</vt:lpstr>
      <vt:lpstr>Searching within an array</vt:lpstr>
      <vt:lpstr>Example #4:</vt:lpstr>
      <vt:lpstr>Answer</vt:lpstr>
      <vt:lpstr>Arrays.copyOfRange</vt:lpstr>
      <vt:lpstr>Example #5: DivideMyArray app</vt:lpstr>
      <vt:lpstr>Answer</vt:lpstr>
      <vt:lpstr>EXAMPLE:</vt:lpstr>
      <vt:lpstr>PowerPoint Presentation</vt:lpstr>
      <vt:lpstr>EXAMPLE:</vt:lpstr>
      <vt:lpstr>Answer</vt:lpstr>
      <vt:lpstr>Multi-Dimensional Arrays</vt:lpstr>
      <vt:lpstr>Multi-Dimensional Arrays</vt:lpstr>
      <vt:lpstr>PowerPoint Presentation</vt:lpstr>
      <vt:lpstr>Example:</vt:lpstr>
      <vt:lpstr>PowerPoint Presentation</vt:lpstr>
      <vt:lpstr>Example #6:</vt:lpstr>
      <vt:lpstr>ANSWER</vt:lpstr>
      <vt:lpstr>Example #7:</vt:lpstr>
      <vt:lpstr>Answer</vt:lpstr>
      <vt:lpstr>Example #8: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Microsoft Office User</dc:creator>
  <cp:lastModifiedBy>Niiazov, Esenali</cp:lastModifiedBy>
  <cp:revision>126</cp:revision>
  <dcterms:created xsi:type="dcterms:W3CDTF">2018-10-14T00:00:40Z</dcterms:created>
  <dcterms:modified xsi:type="dcterms:W3CDTF">2019-12-05T03:00:34Z</dcterms:modified>
</cp:coreProperties>
</file>