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80" r:id="rId4"/>
    <p:sldId id="258" r:id="rId5"/>
    <p:sldId id="271" r:id="rId6"/>
    <p:sldId id="261" r:id="rId7"/>
    <p:sldId id="263" r:id="rId8"/>
    <p:sldId id="264" r:id="rId9"/>
    <p:sldId id="265" r:id="rId10"/>
    <p:sldId id="282" r:id="rId11"/>
    <p:sldId id="266" r:id="rId12"/>
    <p:sldId id="273" r:id="rId13"/>
    <p:sldId id="283" r:id="rId14"/>
    <p:sldId id="275" r:id="rId15"/>
    <p:sldId id="267" r:id="rId16"/>
    <p:sldId id="274" r:id="rId17"/>
    <p:sldId id="268" r:id="rId18"/>
    <p:sldId id="276" r:id="rId19"/>
    <p:sldId id="269" r:id="rId20"/>
    <p:sldId id="277" r:id="rId21"/>
    <p:sldId id="270" r:id="rId22"/>
    <p:sldId id="272" r:id="rId23"/>
    <p:sldId id="281" r:id="rId2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8" y="302"/>
      </p:cViewPr>
      <p:guideLst>
        <p:guide orient="horz" pos="2160"/>
        <p:guide pos="3840"/>
        <p:guide orient="horz" pos="1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06A-8D4A-4870-A03A-E3B148E2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CDAD3-9C26-4B64-AA34-CE6592425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2A91-4517-4E37-8F85-40433087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78CCC-A8AB-43D7-A901-54955612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FE1D-6631-4CE0-9AB7-F1F7BD99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182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3C97-438A-42E6-BD5B-1E931E0F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487F-0562-4A9D-8EDB-FD57F631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2E086-F8C9-4AA6-A31F-38FB5AA1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DDBA-C869-440D-AA92-AF8A82B1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15FC-9B6D-4037-9B01-C617EC59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27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F446-BD04-4C2D-A194-13570BC5B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B16F6-52CC-4AD9-838B-6E079775D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F2CF-F839-46EA-A335-A6314BD0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2044-5576-48A2-BCC4-A8E98D56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F1A5-CB8B-4298-B200-4B3E4D1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690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80A5-0648-4279-9080-B814DC71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74CF-B1B2-4C2E-A6A8-DE11A8C7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B8AA-7E3D-4786-801B-0B03C9EF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A1B1-3F2F-4A6E-9080-72C29AC8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B9CC-F0B2-4075-9789-9466A712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316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357C-20C7-4190-B45B-126FEC9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827F-291A-4172-9F93-318EA461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4C82-8854-49FE-9DE5-D3A6A56F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73A7-7B28-4032-9476-185043B0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3E9F-343F-4A2C-8DFD-60CD945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51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3ED4-CA34-4A00-849F-7066D9F8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6AC7-A459-49C2-B1BD-576B8F184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1B382-528D-409F-9D0A-C214BC663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D2B6-DABB-4270-9BDB-1052D67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88D4-4EF1-4200-95A9-81F452D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1EF3A-957D-496E-B319-0FA19FCB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085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71D5-B6A9-4FF4-81DF-A06138D1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CD6B-3616-4A99-BD35-3B4F6823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A6363-87EF-45FE-B4AB-011D18312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C4CB2-0242-4712-883F-EB65CF70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24490-FA00-4AF2-8FBE-A60CA604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8A9A6-8E5E-4D9C-A2AD-DA35CCF4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AA290-46C9-408B-B11B-690812BC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A199B-602F-4B5D-8E97-CD12AD5A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057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AF34-D0C0-4D72-AC2B-C044BD88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0FF86-5C74-4941-AD50-BFB3F7FF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D37FB-EED2-4224-BE0C-357D8267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EADBD-8CB4-4493-9B84-7B5F572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9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0A088-84FE-4C4C-BA54-50AFDE51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84AE3-58B7-45A9-A155-1430D310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586AC-9B3C-4989-813B-BD766EE9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106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BEF8-52A1-43F2-8098-D1996235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EE7A-67FD-4132-8A1E-EBAD08A2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9CCBA-6BA6-4C3C-A382-D256B824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6A2F3-A813-4815-92DA-FBC092DB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85D9C-A34E-47B6-BB25-8A21DF87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2B75E-989E-45CC-BB84-838B0B71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478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2A7F-D49C-41D3-AA45-F97B066A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4F256-A730-4082-B305-0BB8466D2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4D9C5-7C4F-45C0-B2B2-EAEA392D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EDFBC-0F3F-4C6F-AA71-84C62C3B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58CC9-1848-418F-B8E9-02792281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95378-ADBC-44ED-B374-B2FCC355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94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CEC15-EA5B-4158-AFE6-273766A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916A1-6E7B-47D7-BFDC-AA3DD440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2BFF-65AC-40AA-A085-B21D74254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207A-2806-41A1-A859-C21F800DC4F7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A2A2-49F1-49FE-82ED-1111506E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74D3-6B62-45F6-9322-275213895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08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7906B-8221-4A52-AACA-80CB1A0B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3216681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An toàn và bảo mật </a:t>
            </a:r>
            <a:b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hệ thống thông tin</a:t>
            </a:r>
            <a:b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Nhóm 9</a:t>
            </a:r>
            <a:b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89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Injection</a:t>
            </a:r>
            <a:endParaRPr lang="en-US" sz="8900" kern="12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235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In-band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/>
              <a:t>Error-base 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5A304-DBAC-4033-BE79-5B98B1BC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67" y="3694539"/>
            <a:ext cx="7201905" cy="2295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2E9433-2703-429E-9B27-FC68CA5AC906}"/>
              </a:ext>
            </a:extLst>
          </p:cNvPr>
          <p:cNvSpPr txBox="1"/>
          <p:nvPr/>
        </p:nvSpPr>
        <p:spPr>
          <a:xfrm>
            <a:off x="424815" y="4380797"/>
            <a:ext cx="3481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~0 sẽ trả về giá trị lớn nhất kiểu BIGINT. Do đó gây tràn số và leak dữ liệu qua thông báo lỗi.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In-band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Union-base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DB6F-8D25-46EA-A003-F40CF5771E19}"/>
              </a:ext>
            </a:extLst>
          </p:cNvPr>
          <p:cNvSpPr txBox="1"/>
          <p:nvPr/>
        </p:nvSpPr>
        <p:spPr>
          <a:xfrm>
            <a:off x="968475" y="3728538"/>
            <a:ext cx="4970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hay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7849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735223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In-band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Union-base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5476E-4963-4CE2-ACA4-9A727B443373}"/>
              </a:ext>
            </a:extLst>
          </p:cNvPr>
          <p:cNvSpPr txBox="1"/>
          <p:nvPr/>
        </p:nvSpPr>
        <p:spPr>
          <a:xfrm>
            <a:off x="699135" y="4998534"/>
            <a:ext cx="6987820" cy="1079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>
                <a:solidFill>
                  <a:schemeClr val="accent2">
                    <a:lumMod val="60000"/>
                    <a:lumOff val="40000"/>
                  </a:schemeClr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SELECT first_name, last_name FROM users UNION SELECT username, password FROM login;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E2233-9A60-4107-A2B1-F0CA54343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62" y="3659919"/>
            <a:ext cx="654458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2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In-band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Union-base </a:t>
            </a:r>
          </a:p>
        </p:txBody>
      </p:sp>
      <p:pic>
        <p:nvPicPr>
          <p:cNvPr id="2050" name="Picture 2" descr="lab1-sqli2">
            <a:extLst>
              <a:ext uri="{FF2B5EF4-FFF2-40B4-BE49-F238E27FC236}">
                <a16:creationId xmlns:a16="http://schemas.microsoft.com/office/drawing/2014/main" id="{5A054107-A677-4E1E-8128-7EDEF406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31" y="916687"/>
            <a:ext cx="7907006" cy="554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61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DB6F-8D25-46EA-A003-F40CF5771E19}"/>
              </a:ext>
            </a:extLst>
          </p:cNvPr>
          <p:cNvSpPr txBox="1"/>
          <p:nvPr/>
        </p:nvSpPr>
        <p:spPr>
          <a:xfrm>
            <a:off x="699135" y="3347228"/>
            <a:ext cx="58172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(sever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response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A41EBFA-0565-4ABF-B57F-5B4F8D05079A}"/>
              </a:ext>
            </a:extLst>
          </p:cNvPr>
          <p:cNvSpPr txBox="1">
            <a:spLocks/>
          </p:cNvSpPr>
          <p:nvPr/>
        </p:nvSpPr>
        <p:spPr>
          <a:xfrm>
            <a:off x="424815" y="1699288"/>
            <a:ext cx="4248785" cy="762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Out-of-band SQLi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9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C0E01-DED9-43DA-80EC-1AF5AFD38A29}"/>
              </a:ext>
            </a:extLst>
          </p:cNvPr>
          <p:cNvSpPr txBox="1"/>
          <p:nvPr/>
        </p:nvSpPr>
        <p:spPr>
          <a:xfrm>
            <a:off x="609619" y="3592716"/>
            <a:ext cx="482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DNS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kẻ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endParaRPr lang="vi-VN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D2422E-71A8-46F4-B9B4-A134B8C93764}"/>
              </a:ext>
            </a:extLst>
          </p:cNvPr>
          <p:cNvSpPr txBox="1">
            <a:spLocks/>
          </p:cNvSpPr>
          <p:nvPr/>
        </p:nvSpPr>
        <p:spPr>
          <a:xfrm>
            <a:off x="424815" y="1699288"/>
            <a:ext cx="4248785" cy="762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Out-of-band SQLi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1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680995"/>
            <a:ext cx="4248785" cy="7624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Out-of-band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32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2F24F8-F16E-4E70-895C-C03C0B92D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65" y="1568162"/>
            <a:ext cx="6336482" cy="407948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7FF8675-3CF4-4AE6-8685-E16D6EE5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" y="3487429"/>
            <a:ext cx="482831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xp_</a:t>
            </a:r>
            <a:r>
              <a:rPr kumimoji="0" lang="en-US" altLang="vi-VN" sz="2400" b="0" i="0" u="none" strike="noStrike" cap="none" normalizeH="0" baseline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dirtree</a:t>
            </a:r>
            <a:r>
              <a:rPr kumimoji="0" lang="en-US" altLang="vi-VN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vi-VN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kumimoji="0" lang="en-US" altLang="vi-VN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mục.</a:t>
            </a:r>
            <a:endParaRPr kumimoji="0" lang="en-US" altLang="vi-VN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6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Blind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Boolean-base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DB6F-8D25-46EA-A003-F40CF5771E19}"/>
              </a:ext>
            </a:extLst>
          </p:cNvPr>
          <p:cNvSpPr txBox="1"/>
          <p:nvPr/>
        </p:nvSpPr>
        <p:spPr>
          <a:xfrm>
            <a:off x="968476" y="3728538"/>
            <a:ext cx="45978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Là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SQL Injection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vi-VN" sz="2400" dirty="0"/>
              <a:t> câu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DB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True hay False</a:t>
            </a:r>
            <a:endParaRPr lang="vi-VN" sz="24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8829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Blind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Boolean-base </a:t>
            </a:r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714479E-BF95-4375-BC6D-077C27D2F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93" y="286504"/>
            <a:ext cx="5895560" cy="6284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FFCB31-CAB8-47C2-B445-DBA8D51CD2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90" y="4717245"/>
            <a:ext cx="3710940" cy="1684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891B4B-FD2F-404D-AD5C-558CD1A46FC3}"/>
              </a:ext>
            </a:extLst>
          </p:cNvPr>
          <p:cNvSpPr txBox="1"/>
          <p:nvPr/>
        </p:nvSpPr>
        <p:spPr>
          <a:xfrm>
            <a:off x="1079312" y="3728538"/>
            <a:ext cx="3928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SQL Injection Based 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 </a:t>
            </a:r>
          </a:p>
          <a:p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or ""</a:t>
            </a:r>
            <a:r>
              <a:rPr lang="en-US" sz="240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Always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vi-VN" sz="24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379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Blind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Time-base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DB6F-8D25-46EA-A003-F40CF5771E19}"/>
              </a:ext>
            </a:extLst>
          </p:cNvPr>
          <p:cNvSpPr txBox="1"/>
          <p:nvPr/>
        </p:nvSpPr>
        <p:spPr>
          <a:xfrm>
            <a:off x="968475" y="3728538"/>
            <a:ext cx="48283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phản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6965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93000"/>
                <a:lumOff val="7000"/>
              </a:schemeClr>
            </a:gs>
            <a:gs pos="21000">
              <a:schemeClr val="bg1">
                <a:lumMod val="95000"/>
              </a:schemeClr>
            </a:gs>
            <a:gs pos="22000">
              <a:schemeClr val="accent4">
                <a:lumMod val="40000"/>
                <a:lumOff val="60000"/>
              </a:schemeClr>
            </a:gs>
            <a:gs pos="21000">
              <a:schemeClr val="accent1">
                <a:lumMod val="9000"/>
                <a:lumOff val="91000"/>
              </a:schemeClr>
            </a:gs>
            <a:gs pos="34000">
              <a:srgbClr val="998F6F"/>
            </a:gs>
            <a:gs pos="71000">
              <a:schemeClr val="accent3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60081-5B48-4D0C-870F-F3E662E0A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03" y="2788190"/>
            <a:ext cx="10916852" cy="2764028"/>
          </a:xfrm>
        </p:spPr>
        <p:txBody>
          <a:bodyPr anchor="ctr">
            <a:no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Phân </a:t>
            </a:r>
            <a:r>
              <a:rPr lang="en-US" sz="4400" dirty="0" err="1">
                <a:solidFill>
                  <a:schemeClr val="bg1"/>
                </a:solidFill>
              </a:rPr>
              <a:t>công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 err="1">
                <a:solidFill>
                  <a:schemeClr val="bg1"/>
                </a:solidFill>
              </a:rPr>
              <a:t>Nội</a:t>
            </a:r>
            <a:r>
              <a:rPr lang="en-US" sz="4400" dirty="0">
                <a:solidFill>
                  <a:schemeClr val="bg1"/>
                </a:solidFill>
              </a:rPr>
              <a:t> dung</a:t>
            </a:r>
            <a:r>
              <a:rPr lang="en-US" sz="4400">
                <a:solidFill>
                  <a:schemeClr val="bg1"/>
                </a:solidFill>
              </a:rPr>
              <a:t>: Nguyễn Quang Liêm, Tô Mạnh Đức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Slide: Vũ Danh Hùng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 err="1">
                <a:solidFill>
                  <a:schemeClr val="bg1"/>
                </a:solidFill>
              </a:rPr>
              <a:t>Thuyết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err="1">
                <a:solidFill>
                  <a:schemeClr val="bg1"/>
                </a:solidFill>
              </a:rPr>
              <a:t>trình</a:t>
            </a:r>
            <a:r>
              <a:rPr lang="en-US" sz="4400">
                <a:solidFill>
                  <a:schemeClr val="bg1"/>
                </a:solidFill>
              </a:rPr>
              <a:t>: Trần Trung Hiếu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Demo</a:t>
            </a:r>
            <a:r>
              <a:rPr lang="en-US" sz="4400">
                <a:solidFill>
                  <a:schemeClr val="bg1"/>
                </a:solidFill>
              </a:rPr>
              <a:t>: Cả </a:t>
            </a:r>
            <a:r>
              <a:rPr lang="en-US" sz="4400" dirty="0" err="1">
                <a:solidFill>
                  <a:schemeClr val="bg1"/>
                </a:solidFill>
              </a:rPr>
              <a:t>nhóm</a:t>
            </a:r>
            <a:endParaRPr lang="vi-VN" sz="4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56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Blind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Time-base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79AED-A3BC-46E1-90DB-A01693948FD0}"/>
              </a:ext>
            </a:extLst>
          </p:cNvPr>
          <p:cNvSpPr txBox="1"/>
          <p:nvPr/>
        </p:nvSpPr>
        <p:spPr>
          <a:xfrm>
            <a:off x="802221" y="3829380"/>
            <a:ext cx="447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True hay False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82807C-DEF8-488C-BA62-5F3608D792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2597" y="1147372"/>
            <a:ext cx="6095998" cy="49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IV.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Phòng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ngừa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hổng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SQLi</a:t>
            </a:r>
            <a:br>
              <a:rPr lang="en-US" sz="5000" dirty="0"/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FFFFFF"/>
                </a:solidFill>
              </a:rPr>
              <a:t>Tham </a:t>
            </a:r>
            <a:r>
              <a:rPr lang="vi-VN" sz="2800" dirty="0" err="1">
                <a:solidFill>
                  <a:srgbClr val="FFFFFF"/>
                </a:solidFill>
              </a:rPr>
              <a:t>số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>
                <a:solidFill>
                  <a:srgbClr val="FFFFFF"/>
                </a:solidFill>
              </a:rPr>
              <a:t>truy vấn</a:t>
            </a:r>
            <a:r>
              <a:rPr lang="en-US" sz="2800">
                <a:solidFill>
                  <a:srgbClr val="FFFFFF"/>
                </a:solidFill>
              </a:rPr>
              <a:t>: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 dụng PreparedStatement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,...</a:t>
            </a:r>
            <a:endParaRPr lang="vi-VN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FFFFFF"/>
                </a:solidFill>
              </a:rPr>
              <a:t>Xác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thực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input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của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err="1">
                <a:solidFill>
                  <a:srgbClr val="FFFFFF"/>
                </a:solidFill>
              </a:rPr>
              <a:t>người</a:t>
            </a:r>
            <a:r>
              <a:rPr lang="vi-VN" sz="2800">
                <a:solidFill>
                  <a:srgbClr val="FFFFFF"/>
                </a:solidFill>
              </a:rPr>
              <a:t> dung</a:t>
            </a:r>
            <a:r>
              <a:rPr lang="en-US" sz="2800">
                <a:solidFill>
                  <a:srgbClr val="FFFFFF"/>
                </a:solidFill>
              </a:rPr>
              <a:t>(--, “,…)</a:t>
            </a:r>
            <a:endParaRPr lang="vi-VN" sz="28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FFFFFF"/>
                </a:solidFill>
              </a:rPr>
              <a:t>Không </a:t>
            </a:r>
            <a:r>
              <a:rPr lang="vi-VN" sz="2800" dirty="0" err="1">
                <a:solidFill>
                  <a:srgbClr val="FFFFFF"/>
                </a:solidFill>
              </a:rPr>
              <a:t>hiển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thị</a:t>
            </a:r>
            <a:r>
              <a:rPr lang="vi-VN" sz="2800" dirty="0">
                <a:solidFill>
                  <a:srgbClr val="FFFFFF"/>
                </a:solidFill>
              </a:rPr>
              <a:t> thông </a:t>
            </a:r>
            <a:r>
              <a:rPr lang="vi-VN" sz="2800" dirty="0" err="1">
                <a:solidFill>
                  <a:srgbClr val="FFFFFF"/>
                </a:solidFill>
              </a:rPr>
              <a:t>báo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lỗi</a:t>
            </a:r>
            <a:r>
              <a:rPr lang="vi-VN" sz="2800" dirty="0">
                <a:solidFill>
                  <a:srgbClr val="FFFFFF"/>
                </a:solidFill>
              </a:rPr>
              <a:t> SQL cho </a:t>
            </a:r>
            <a:r>
              <a:rPr lang="vi-VN" sz="2800" dirty="0" err="1">
                <a:solidFill>
                  <a:srgbClr val="FFFFFF"/>
                </a:solidFill>
              </a:rPr>
              <a:t>người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dùng</a:t>
            </a:r>
            <a:endParaRPr lang="vi-VN" sz="28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FFFFFF"/>
                </a:solidFill>
              </a:rPr>
              <a:t>Mã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hóa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dữ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liệu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được</a:t>
            </a:r>
            <a:r>
              <a:rPr lang="vi-VN" sz="2800" dirty="0">
                <a:solidFill>
                  <a:srgbClr val="FFFFFF"/>
                </a:solidFill>
              </a:rPr>
              <a:t> lưu trong DB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FFFFFF"/>
                </a:solidFill>
              </a:rPr>
              <a:t>Thiết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lập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đặc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quyền</a:t>
            </a:r>
            <a:r>
              <a:rPr lang="vi-VN" sz="2800" dirty="0">
                <a:solidFill>
                  <a:srgbClr val="FFFFFF"/>
                </a:solidFill>
              </a:rPr>
              <a:t> cho DB </a:t>
            </a:r>
            <a:r>
              <a:rPr lang="vi-VN" sz="2800" dirty="0" err="1">
                <a:solidFill>
                  <a:srgbClr val="FFFFFF"/>
                </a:solidFill>
              </a:rPr>
              <a:t>user</a:t>
            </a:r>
            <a:endParaRPr lang="vi-VN" sz="28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FFFFFF"/>
                </a:solidFill>
              </a:rPr>
              <a:t>Thực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hiện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pentest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để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tìm</a:t>
            </a:r>
            <a:r>
              <a:rPr lang="vi-VN" sz="2800" dirty="0">
                <a:solidFill>
                  <a:srgbClr val="FFFFFF"/>
                </a:solidFill>
              </a:rPr>
              <a:t> ra </a:t>
            </a:r>
            <a:r>
              <a:rPr lang="vi-VN" sz="2800" dirty="0" err="1">
                <a:solidFill>
                  <a:srgbClr val="FFFFFF"/>
                </a:solidFill>
              </a:rPr>
              <a:t>các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lỗ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hổng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0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7906B-8221-4A52-AACA-80CB1A0B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0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  <a:endParaRPr lang="en-US" sz="10000" kern="12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646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7906B-8221-4A52-AACA-80CB1A0B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5600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5600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thầy</a:t>
            </a:r>
            <a:r>
              <a:rPr lang="en-US" sz="5600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5600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mọi</a:t>
            </a:r>
            <a:r>
              <a:rPr lang="en-US" sz="5600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người</a:t>
            </a:r>
            <a:r>
              <a:rPr lang="en-US" sz="5600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600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lắng</a:t>
            </a:r>
            <a:r>
              <a:rPr lang="en-US" sz="5600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nghe</a:t>
            </a:r>
            <a:endParaRPr lang="en-US" sz="5600" kern="12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719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7906B-8221-4A52-AACA-80CB1A0B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072" y="1581727"/>
            <a:ext cx="6807200" cy="30849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500">
                <a:solidFill>
                  <a:schemeClr val="bg1"/>
                </a:solidFill>
              </a:rPr>
              <a:t>I. Injection là gì?</a:t>
            </a:r>
            <a:br>
              <a:rPr lang="en-US" sz="4500">
                <a:solidFill>
                  <a:schemeClr val="bg1"/>
                </a:solidFill>
              </a:rPr>
            </a:br>
            <a:r>
              <a:rPr lang="en-US" sz="4500">
                <a:solidFill>
                  <a:schemeClr val="bg1"/>
                </a:solidFill>
              </a:rPr>
              <a:t>II. SQL Injection là gì? </a:t>
            </a:r>
            <a:br>
              <a:rPr lang="en-US" sz="4500">
                <a:solidFill>
                  <a:schemeClr val="bg1"/>
                </a:solidFill>
              </a:rPr>
            </a:br>
            <a:r>
              <a:rPr lang="en-US" sz="4500">
                <a:solidFill>
                  <a:schemeClr val="bg1"/>
                </a:solidFill>
              </a:rPr>
              <a:t>III. Phân loại SQL Injection</a:t>
            </a:r>
            <a:br>
              <a:rPr lang="en-US" sz="4500">
                <a:solidFill>
                  <a:schemeClr val="bg1"/>
                </a:solidFill>
              </a:rPr>
            </a:br>
            <a:r>
              <a:rPr lang="en-US" sz="4500">
                <a:solidFill>
                  <a:schemeClr val="bg1"/>
                </a:solidFill>
              </a:rPr>
              <a:t>IV. Phòng ngừa hổng SQLi</a:t>
            </a:r>
            <a:endParaRPr lang="en-US" sz="4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576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I. 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Injection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br>
              <a:rPr lang="en-US" sz="5000" dirty="0"/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402761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Injection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tấn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kẻ</a:t>
            </a:r>
            <a:r>
              <a:rPr lang="en-US" sz="2800" dirty="0"/>
              <a:t> </a:t>
            </a:r>
            <a:r>
              <a:rPr lang="en-US" sz="2800" dirty="0" err="1"/>
              <a:t>tấn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tiêm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err="1"/>
              <a:t>dụng</a:t>
            </a:r>
            <a:r>
              <a:rPr lang="en-US" sz="2800"/>
              <a:t> web nhằm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viêc</a:t>
            </a:r>
            <a:r>
              <a:rPr lang="en-US" sz="2800" dirty="0"/>
              <a:t> </a:t>
            </a:r>
            <a:r>
              <a:rPr lang="en-US" sz="2800" dirty="0" err="1"/>
              <a:t>vượt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quyền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vốn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kẻ</a:t>
            </a:r>
            <a:r>
              <a:rPr lang="en-US" sz="2800" dirty="0"/>
              <a:t> </a:t>
            </a:r>
            <a:r>
              <a:rPr lang="en-US" sz="2800" dirty="0" err="1"/>
              <a:t>tấn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70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I. 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Injection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br>
              <a:rPr lang="en-US" sz="5000" dirty="0"/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/>
              <a:t>5 loại phổ biến:</a:t>
            </a:r>
            <a:endParaRPr lang="en-US" sz="2800" dirty="0"/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SQL Injection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Cross –Site Scripting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OS Command Injection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Code Injection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XXE Injection</a:t>
            </a:r>
          </a:p>
        </p:txBody>
      </p:sp>
    </p:spTree>
    <p:extLst>
      <p:ext uri="{BB962C8B-B14F-4D97-AF65-F5344CB8AC3E}">
        <p14:creationId xmlns:p14="http://schemas.microsoft.com/office/powerpoint/2010/main" val="3589079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II. 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SQL Injection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br>
              <a:rPr lang="en-US" sz="5000" dirty="0"/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3941054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SQL Injection </a:t>
            </a:r>
            <a:r>
              <a:rPr lang="en-US" sz="2800" dirty="0" err="1">
                <a:solidFill>
                  <a:srgbClr val="FFFFFF"/>
                </a:solidFill>
              </a:rPr>
              <a:t>là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kỹ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thuật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tấn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công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mà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kẻ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tấn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công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sẽ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lợi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dụng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lỗ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hổng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trong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việc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kiểm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tra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dữ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liệu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đầu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vào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của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ứng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dụng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và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các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thông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báo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lỗi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của</a:t>
            </a:r>
            <a:r>
              <a:rPr lang="en-US" sz="2800" dirty="0">
                <a:solidFill>
                  <a:srgbClr val="FFFFFF"/>
                </a:solidFill>
              </a:rPr>
              <a:t> DBMS, </a:t>
            </a:r>
            <a:r>
              <a:rPr lang="en-US" sz="2800" dirty="0" err="1">
                <a:solidFill>
                  <a:srgbClr val="FFFFFF"/>
                </a:solidFill>
              </a:rPr>
              <a:t>nhằm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tiêm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những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câu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lệnh</a:t>
            </a:r>
            <a:r>
              <a:rPr lang="en-US" sz="2800" dirty="0">
                <a:solidFill>
                  <a:srgbClr val="FFFFFF"/>
                </a:solidFill>
              </a:rPr>
              <a:t> SQL </a:t>
            </a:r>
            <a:r>
              <a:rPr lang="en-US" sz="2800" dirty="0" err="1">
                <a:solidFill>
                  <a:srgbClr val="FFFFFF"/>
                </a:solidFill>
              </a:rPr>
              <a:t>vào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dữ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liệu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được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gửi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tới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ứng</a:t>
            </a:r>
            <a:r>
              <a:rPr lang="en-US" sz="2800">
                <a:solidFill>
                  <a:srgbClr val="FFFFFF"/>
                </a:solidFill>
              </a:rPr>
              <a:t> dụng web. 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26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II. 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SQL Injection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b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3502152"/>
            <a:ext cx="9572259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</a:rPr>
              <a:t>Mức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độ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nghiêm</a:t>
            </a:r>
            <a:r>
              <a:rPr lang="en-US" sz="2800">
                <a:solidFill>
                  <a:srgbClr val="FFFFFF"/>
                </a:solidFill>
              </a:rPr>
              <a:t> trọng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FFFFFF"/>
              </a:solidFill>
            </a:endParaRPr>
          </a:p>
          <a:p>
            <a:pPr lvl="2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/>
              <a:t>SQL </a:t>
            </a:r>
            <a:r>
              <a:rPr lang="vi-VN" sz="2400" dirty="0" err="1"/>
              <a:t>Injection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cho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kẻ</a:t>
            </a:r>
            <a:r>
              <a:rPr lang="vi-VN" sz="2400" dirty="0"/>
              <a:t> </a:t>
            </a:r>
            <a:r>
              <a:rPr lang="vi-VN" sz="2400" dirty="0" err="1"/>
              <a:t>tấn</a:t>
            </a:r>
            <a:r>
              <a:rPr lang="vi-VN" sz="2400" dirty="0"/>
              <a:t> công </a:t>
            </a:r>
            <a:r>
              <a:rPr lang="vi-VN" sz="2400" dirty="0" err="1"/>
              <a:t>vượt</a:t>
            </a:r>
            <a:r>
              <a:rPr lang="vi-VN" sz="2400" dirty="0"/>
              <a:t> qua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xác</a:t>
            </a:r>
            <a:r>
              <a:rPr lang="vi-VN" sz="2400" dirty="0"/>
              <a:t> </a:t>
            </a:r>
            <a:r>
              <a:rPr lang="vi-VN" sz="2400" dirty="0" err="1"/>
              <a:t>thực</a:t>
            </a:r>
            <a:r>
              <a:rPr lang="vi-VN" sz="2400" dirty="0"/>
              <a:t>,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thao </a:t>
            </a:r>
            <a:r>
              <a:rPr lang="vi-VN" sz="2400" dirty="0" err="1"/>
              <a:t>tác</a:t>
            </a:r>
            <a:r>
              <a:rPr lang="vi-VN" sz="2400" dirty="0"/>
              <a:t> trên cơ </a:t>
            </a:r>
            <a:r>
              <a:rPr lang="vi-VN" sz="2400" dirty="0" err="1"/>
              <a:t>sở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ứng</a:t>
            </a:r>
            <a:r>
              <a:rPr lang="vi-VN" sz="2400" dirty="0"/>
              <a:t> </a:t>
            </a:r>
            <a:r>
              <a:rPr lang="vi-VN" sz="2400" err="1"/>
              <a:t>dụng</a:t>
            </a:r>
            <a:r>
              <a:rPr lang="vi-VN" sz="2400"/>
              <a:t> </a:t>
            </a:r>
            <a:r>
              <a:rPr lang="en-US" sz="2400"/>
              <a:t>web </a:t>
            </a:r>
            <a:r>
              <a:rPr lang="vi-VN" sz="2400"/>
              <a:t>hay </a:t>
            </a:r>
            <a:r>
              <a:rPr lang="vi-VN" sz="2400" dirty="0" err="1"/>
              <a:t>thậm</a:t>
            </a:r>
            <a:r>
              <a:rPr lang="vi-VN" sz="2400" dirty="0"/>
              <a:t> </a:t>
            </a:r>
            <a:r>
              <a:rPr lang="vi-VN" sz="2400" dirty="0" err="1"/>
              <a:t>chí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cả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thao </a:t>
            </a:r>
            <a:r>
              <a:rPr lang="vi-VN" sz="2400" dirty="0" err="1"/>
              <a:t>tác</a:t>
            </a:r>
            <a:r>
              <a:rPr lang="vi-VN" sz="2400" dirty="0"/>
              <a:t> trên </a:t>
            </a:r>
            <a:r>
              <a:rPr lang="vi-VN" sz="2400" dirty="0" err="1"/>
              <a:t>server</a:t>
            </a:r>
            <a:r>
              <a:rPr lang="vi-VN" sz="2400" dirty="0"/>
              <a:t> </a:t>
            </a:r>
            <a:r>
              <a:rPr lang="vi-VN" sz="2400" dirty="0" err="1"/>
              <a:t>mà</a:t>
            </a:r>
            <a:r>
              <a:rPr lang="vi-VN" sz="2400" dirty="0"/>
              <a:t> </a:t>
            </a:r>
            <a:r>
              <a:rPr lang="vi-VN" sz="2400" dirty="0" err="1"/>
              <a:t>ứng</a:t>
            </a:r>
            <a:r>
              <a:rPr lang="vi-VN" sz="2400" dirty="0"/>
              <a:t> </a:t>
            </a:r>
            <a:r>
              <a:rPr lang="vi-VN" sz="2400" err="1"/>
              <a:t>dụng</a:t>
            </a:r>
            <a:r>
              <a:rPr lang="vi-VN" sz="2400"/>
              <a:t> đang </a:t>
            </a:r>
            <a:r>
              <a:rPr lang="en-US" sz="2400"/>
              <a:t>web </a:t>
            </a:r>
            <a:r>
              <a:rPr lang="vi-VN" sz="2400"/>
              <a:t>chạy</a:t>
            </a:r>
            <a:r>
              <a:rPr lang="vi-VN" sz="2400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1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III. </a:t>
            </a:r>
            <a:r>
              <a:rPr lang="en-US" sz="500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sz="5000">
                <a:solidFill>
                  <a:schemeClr val="accent2">
                    <a:lumMod val="60000"/>
                    <a:lumOff val="40000"/>
                  </a:schemeClr>
                </a:solidFill>
              </a:rPr>
              <a:t> loại SQL Injection</a:t>
            </a:r>
            <a:br>
              <a:rPr lang="en-US" sz="5000" dirty="0"/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>
                <a:solidFill>
                  <a:srgbClr val="FFFFFF"/>
                </a:solidFill>
              </a:rPr>
              <a:t>In-band </a:t>
            </a:r>
            <a:r>
              <a:rPr lang="vi-VN" sz="2800" dirty="0" err="1">
                <a:solidFill>
                  <a:srgbClr val="FFFFFF"/>
                </a:solidFill>
              </a:rPr>
              <a:t>SQLi</a:t>
            </a:r>
            <a:endParaRPr lang="vi-VN" sz="28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>
                <a:solidFill>
                  <a:srgbClr val="FFFFFF"/>
                </a:solidFill>
              </a:rPr>
              <a:t>Out</a:t>
            </a:r>
            <a:r>
              <a:rPr lang="en-US" sz="2800">
                <a:solidFill>
                  <a:srgbClr val="FFFFFF"/>
                </a:solidFill>
              </a:rPr>
              <a:t>-of</a:t>
            </a:r>
            <a:r>
              <a:rPr lang="vi-VN" sz="2800">
                <a:solidFill>
                  <a:srgbClr val="FFFFFF"/>
                </a:solidFill>
              </a:rPr>
              <a:t>-band </a:t>
            </a:r>
            <a:r>
              <a:rPr lang="vi-VN" sz="2800" dirty="0" err="1">
                <a:solidFill>
                  <a:srgbClr val="FFFFFF"/>
                </a:solidFill>
              </a:rPr>
              <a:t>SQLi</a:t>
            </a:r>
            <a:endParaRPr lang="vi-VN" sz="28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FFFFFF"/>
                </a:solidFill>
              </a:rPr>
              <a:t>Blind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SQLi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57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In-band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/>
              <a:t>Error-base 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DB6F-8D25-46EA-A003-F40CF5771E19}"/>
              </a:ext>
            </a:extLst>
          </p:cNvPr>
          <p:cNvSpPr txBox="1"/>
          <p:nvPr/>
        </p:nvSpPr>
        <p:spPr>
          <a:xfrm>
            <a:off x="791497" y="3880220"/>
            <a:ext cx="5119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liệu.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987F7B7-C20F-45EF-8BCB-9DBE0A9E0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41" y="2328478"/>
            <a:ext cx="6117298" cy="31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3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705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Courier</vt:lpstr>
      <vt:lpstr>Times New Roman</vt:lpstr>
      <vt:lpstr>Office Theme</vt:lpstr>
      <vt:lpstr>An toàn và bảo mật  hệ thống thông tin Nhóm 9 Injection</vt:lpstr>
      <vt:lpstr>Phân công Nội dung: Nguyễn Quang Liêm, Tô Mạnh Đức Slide: Vũ Danh Hùng Thuyết trình: Trần Trung Hiếu Demo: Cả nhóm</vt:lpstr>
      <vt:lpstr>I. Injection là gì? II. SQL Injection là gì?  III. Phân loại SQL Injection IV. Phòng ngừa hổng SQLi</vt:lpstr>
      <vt:lpstr>I. Injection là gì?  </vt:lpstr>
      <vt:lpstr>I. Injection là gì?  </vt:lpstr>
      <vt:lpstr>II. SQL Injection là gì?  </vt:lpstr>
      <vt:lpstr>II. SQL Injection là gì?  </vt:lpstr>
      <vt:lpstr>III. Phân loại SQL Injection  </vt:lpstr>
      <vt:lpstr>In-band SQLi</vt:lpstr>
      <vt:lpstr>In-band SQLi</vt:lpstr>
      <vt:lpstr>In-band SQLi</vt:lpstr>
      <vt:lpstr>In-band SQLi</vt:lpstr>
      <vt:lpstr>In-band SQLi</vt:lpstr>
      <vt:lpstr>PowerPoint Presentation</vt:lpstr>
      <vt:lpstr>PowerPoint Presentation</vt:lpstr>
      <vt:lpstr>Out-of-band SQLi</vt:lpstr>
      <vt:lpstr>Blind SQLi</vt:lpstr>
      <vt:lpstr>Blind SQLi</vt:lpstr>
      <vt:lpstr>Blind SQLi</vt:lpstr>
      <vt:lpstr>Blind SQLi</vt:lpstr>
      <vt:lpstr>IV. Phòng ngừa hổng SQLi  </vt:lpstr>
      <vt:lpstr>DEMO</vt:lpstr>
      <vt:lpstr>Cảm ơn thầy và mọi người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bảo mật thông tin Nhóm 11</dc:title>
  <dc:creator>Hùng Vũ Danh</dc:creator>
  <cp:lastModifiedBy>chanerface@gmail.com</cp:lastModifiedBy>
  <cp:revision>43</cp:revision>
  <dcterms:created xsi:type="dcterms:W3CDTF">2021-04-24T07:10:55Z</dcterms:created>
  <dcterms:modified xsi:type="dcterms:W3CDTF">2021-05-09T17:40:50Z</dcterms:modified>
</cp:coreProperties>
</file>