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524" r:id="rId2"/>
    <p:sldId id="538" r:id="rId3"/>
    <p:sldId id="541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33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A645-4A0D-4E2B-871B-E1B296B1A153}" type="datetimeFigureOut">
              <a:rPr lang="vi-VN" smtClean="0"/>
              <a:t>05/06/2021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BEBA7-2EA2-4291-81CC-9A91B4BB0D1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994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867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85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966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643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94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459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951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186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38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20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80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36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42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22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25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6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89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F2980-540F-4F7F-A4CC-709C5E9803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95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0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66189" y="163513"/>
            <a:ext cx="730368" cy="674688"/>
            <a:chOff x="366189" y="163513"/>
            <a:chExt cx="730368" cy="674688"/>
          </a:xfrm>
        </p:grpSpPr>
        <p:sp>
          <p:nvSpPr>
            <p:cNvPr id="5" name="任意多边形 9"/>
            <p:cNvSpPr>
              <a:spLocks/>
            </p:cNvSpPr>
            <p:nvPr userDrawn="1"/>
          </p:nvSpPr>
          <p:spPr bwMode="auto">
            <a:xfrm>
              <a:off x="407988" y="163513"/>
              <a:ext cx="619125" cy="630237"/>
            </a:xfrm>
            <a:custGeom>
              <a:avLst/>
              <a:gdLst>
                <a:gd name="T0" fmla="*/ 318220 w 619265"/>
                <a:gd name="T1" fmla="*/ 0 h 630260"/>
                <a:gd name="T2" fmla="*/ 611433 w 619265"/>
                <a:gd name="T3" fmla="*/ 194354 h 630260"/>
                <a:gd name="T4" fmla="*/ 619265 w 619265"/>
                <a:gd name="T5" fmla="*/ 219585 h 630260"/>
                <a:gd name="T6" fmla="*/ 256918 w 619265"/>
                <a:gd name="T7" fmla="*/ 630260 h 630260"/>
                <a:gd name="T8" fmla="*/ 254088 w 619265"/>
                <a:gd name="T9" fmla="*/ 629975 h 630260"/>
                <a:gd name="T10" fmla="*/ 0 w 619265"/>
                <a:gd name="T11" fmla="*/ 318220 h 630260"/>
                <a:gd name="T12" fmla="*/ 318220 w 619265"/>
                <a:gd name="T13" fmla="*/ 0 h 630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265" h="630260">
                  <a:moveTo>
                    <a:pt x="318220" y="0"/>
                  </a:moveTo>
                  <a:cubicBezTo>
                    <a:pt x="450031" y="0"/>
                    <a:pt x="563124" y="80141"/>
                    <a:pt x="611433" y="194354"/>
                  </a:cubicBezTo>
                  <a:lnTo>
                    <a:pt x="619265" y="219585"/>
                  </a:lnTo>
                  <a:lnTo>
                    <a:pt x="256918" y="630260"/>
                  </a:lnTo>
                  <a:lnTo>
                    <a:pt x="254088" y="629975"/>
                  </a:lnTo>
                  <a:cubicBezTo>
                    <a:pt x="109080" y="600302"/>
                    <a:pt x="0" y="472000"/>
                    <a:pt x="0" y="318220"/>
                  </a:cubicBezTo>
                  <a:cubicBezTo>
                    <a:pt x="0" y="142472"/>
                    <a:pt x="142472" y="0"/>
                    <a:pt x="318220" y="0"/>
                  </a:cubicBezTo>
                  <a:close/>
                </a:path>
              </a:pathLst>
            </a:cu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6" name="直接连接符 11"/>
            <p:cNvCxnSpPr>
              <a:cxnSpLocks noChangeShapeType="1"/>
            </p:cNvCxnSpPr>
            <p:nvPr userDrawn="1"/>
          </p:nvCxnSpPr>
          <p:spPr bwMode="auto">
            <a:xfrm flipH="1">
              <a:off x="758419" y="442914"/>
              <a:ext cx="338138" cy="395287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文本框 12"/>
            <p:cNvSpPr txBox="1">
              <a:spLocks noChangeArrowheads="1"/>
            </p:cNvSpPr>
            <p:nvPr userDrawn="1"/>
          </p:nvSpPr>
          <p:spPr bwMode="auto">
            <a:xfrm>
              <a:off x="366189" y="215376"/>
              <a:ext cx="590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2400" b="1" dirty="0">
                <a:solidFill>
                  <a:srgbClr val="132F55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8" name="直接连接符 14"/>
          <p:cNvCxnSpPr>
            <a:cxnSpLocks noChangeShapeType="1"/>
          </p:cNvCxnSpPr>
          <p:nvPr userDrawn="1"/>
        </p:nvCxnSpPr>
        <p:spPr bwMode="auto">
          <a:xfrm>
            <a:off x="398463" y="873125"/>
            <a:ext cx="1138555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文本框 1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088" y="603250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1096557" y="40799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chemeClr val="bg1"/>
                </a:solidFill>
                <a:latin typeface="Helvetica" panose="020B0604020202030204" pitchFamily="34" charset="0"/>
                <a:ea typeface="微软雅黑" panose="020B0503020204020204" pitchFamily="34" charset="-122"/>
              </a:rPr>
              <a:t>Add your title</a:t>
            </a:r>
            <a:endParaRPr lang="zh-CN" altLang="en-US" b="1" i="0" dirty="0">
              <a:solidFill>
                <a:schemeClr val="bg1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39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66189" y="163513"/>
            <a:ext cx="730368" cy="674688"/>
            <a:chOff x="366189" y="163513"/>
            <a:chExt cx="730368" cy="674688"/>
          </a:xfrm>
        </p:grpSpPr>
        <p:sp>
          <p:nvSpPr>
            <p:cNvPr id="7" name="任意多边形 9"/>
            <p:cNvSpPr>
              <a:spLocks/>
            </p:cNvSpPr>
            <p:nvPr userDrawn="1"/>
          </p:nvSpPr>
          <p:spPr bwMode="auto">
            <a:xfrm>
              <a:off x="407988" y="163513"/>
              <a:ext cx="619125" cy="630237"/>
            </a:xfrm>
            <a:custGeom>
              <a:avLst/>
              <a:gdLst>
                <a:gd name="T0" fmla="*/ 318220 w 619265"/>
                <a:gd name="T1" fmla="*/ 0 h 630260"/>
                <a:gd name="T2" fmla="*/ 611433 w 619265"/>
                <a:gd name="T3" fmla="*/ 194354 h 630260"/>
                <a:gd name="T4" fmla="*/ 619265 w 619265"/>
                <a:gd name="T5" fmla="*/ 219585 h 630260"/>
                <a:gd name="T6" fmla="*/ 256918 w 619265"/>
                <a:gd name="T7" fmla="*/ 630260 h 630260"/>
                <a:gd name="T8" fmla="*/ 254088 w 619265"/>
                <a:gd name="T9" fmla="*/ 629975 h 630260"/>
                <a:gd name="T10" fmla="*/ 0 w 619265"/>
                <a:gd name="T11" fmla="*/ 318220 h 630260"/>
                <a:gd name="T12" fmla="*/ 318220 w 619265"/>
                <a:gd name="T13" fmla="*/ 0 h 630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265" h="630260">
                  <a:moveTo>
                    <a:pt x="318220" y="0"/>
                  </a:moveTo>
                  <a:cubicBezTo>
                    <a:pt x="450031" y="0"/>
                    <a:pt x="563124" y="80141"/>
                    <a:pt x="611433" y="194354"/>
                  </a:cubicBezTo>
                  <a:lnTo>
                    <a:pt x="619265" y="219585"/>
                  </a:lnTo>
                  <a:lnTo>
                    <a:pt x="256918" y="630260"/>
                  </a:lnTo>
                  <a:lnTo>
                    <a:pt x="254088" y="629975"/>
                  </a:lnTo>
                  <a:cubicBezTo>
                    <a:pt x="109080" y="600302"/>
                    <a:pt x="0" y="472000"/>
                    <a:pt x="0" y="318220"/>
                  </a:cubicBezTo>
                  <a:cubicBezTo>
                    <a:pt x="0" y="142472"/>
                    <a:pt x="142472" y="0"/>
                    <a:pt x="318220" y="0"/>
                  </a:cubicBezTo>
                  <a:close/>
                </a:path>
              </a:pathLst>
            </a:cu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11"/>
            <p:cNvCxnSpPr>
              <a:cxnSpLocks noChangeShapeType="1"/>
            </p:cNvCxnSpPr>
            <p:nvPr userDrawn="1"/>
          </p:nvCxnSpPr>
          <p:spPr bwMode="auto">
            <a:xfrm flipH="1">
              <a:off x="758419" y="442914"/>
              <a:ext cx="338138" cy="395287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366189" y="215376"/>
              <a:ext cx="590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2400" b="1" dirty="0">
                <a:solidFill>
                  <a:srgbClr val="132F55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10" name="直接连接符 14"/>
          <p:cNvCxnSpPr>
            <a:cxnSpLocks noChangeShapeType="1"/>
          </p:cNvCxnSpPr>
          <p:nvPr userDrawn="1"/>
        </p:nvCxnSpPr>
        <p:spPr bwMode="auto">
          <a:xfrm>
            <a:off x="398463" y="873125"/>
            <a:ext cx="1138555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文本框 1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088" y="603250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1096557" y="40799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chemeClr val="bg1"/>
                </a:solidFill>
                <a:latin typeface="Helvetica" panose="020B0604020202030204" pitchFamily="34" charset="0"/>
                <a:ea typeface="微软雅黑" panose="020B0503020204020204" pitchFamily="34" charset="-122"/>
              </a:rPr>
              <a:t>Add your title</a:t>
            </a:r>
            <a:endParaRPr lang="zh-CN" altLang="en-US" b="1" i="0" dirty="0">
              <a:solidFill>
                <a:schemeClr val="bg1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2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66189" y="163513"/>
            <a:ext cx="730368" cy="674688"/>
            <a:chOff x="366189" y="163513"/>
            <a:chExt cx="730368" cy="674688"/>
          </a:xfrm>
        </p:grpSpPr>
        <p:sp>
          <p:nvSpPr>
            <p:cNvPr id="7" name="任意多边形 9"/>
            <p:cNvSpPr>
              <a:spLocks/>
            </p:cNvSpPr>
            <p:nvPr userDrawn="1"/>
          </p:nvSpPr>
          <p:spPr bwMode="auto">
            <a:xfrm>
              <a:off x="407988" y="163513"/>
              <a:ext cx="619125" cy="630237"/>
            </a:xfrm>
            <a:custGeom>
              <a:avLst/>
              <a:gdLst>
                <a:gd name="T0" fmla="*/ 318220 w 619265"/>
                <a:gd name="T1" fmla="*/ 0 h 630260"/>
                <a:gd name="T2" fmla="*/ 611433 w 619265"/>
                <a:gd name="T3" fmla="*/ 194354 h 630260"/>
                <a:gd name="T4" fmla="*/ 619265 w 619265"/>
                <a:gd name="T5" fmla="*/ 219585 h 630260"/>
                <a:gd name="T6" fmla="*/ 256918 w 619265"/>
                <a:gd name="T7" fmla="*/ 630260 h 630260"/>
                <a:gd name="T8" fmla="*/ 254088 w 619265"/>
                <a:gd name="T9" fmla="*/ 629975 h 630260"/>
                <a:gd name="T10" fmla="*/ 0 w 619265"/>
                <a:gd name="T11" fmla="*/ 318220 h 630260"/>
                <a:gd name="T12" fmla="*/ 318220 w 619265"/>
                <a:gd name="T13" fmla="*/ 0 h 630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9265" h="630260">
                  <a:moveTo>
                    <a:pt x="318220" y="0"/>
                  </a:moveTo>
                  <a:cubicBezTo>
                    <a:pt x="450031" y="0"/>
                    <a:pt x="563124" y="80141"/>
                    <a:pt x="611433" y="194354"/>
                  </a:cubicBezTo>
                  <a:lnTo>
                    <a:pt x="619265" y="219585"/>
                  </a:lnTo>
                  <a:lnTo>
                    <a:pt x="256918" y="630260"/>
                  </a:lnTo>
                  <a:lnTo>
                    <a:pt x="254088" y="629975"/>
                  </a:lnTo>
                  <a:cubicBezTo>
                    <a:pt x="109080" y="600302"/>
                    <a:pt x="0" y="472000"/>
                    <a:pt x="0" y="318220"/>
                  </a:cubicBezTo>
                  <a:cubicBezTo>
                    <a:pt x="0" y="142472"/>
                    <a:pt x="142472" y="0"/>
                    <a:pt x="318220" y="0"/>
                  </a:cubicBezTo>
                  <a:close/>
                </a:path>
              </a:pathLst>
            </a:custGeom>
            <a:solidFill>
              <a:schemeClr val="bg1">
                <a:alpha val="8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" name="直接连接符 11"/>
            <p:cNvCxnSpPr>
              <a:cxnSpLocks noChangeShapeType="1"/>
            </p:cNvCxnSpPr>
            <p:nvPr userDrawn="1"/>
          </p:nvCxnSpPr>
          <p:spPr bwMode="auto">
            <a:xfrm flipH="1">
              <a:off x="758419" y="442914"/>
              <a:ext cx="338138" cy="395287"/>
            </a:xfrm>
            <a:prstGeom prst="line">
              <a:avLst/>
            </a:prstGeom>
            <a:noFill/>
            <a:ln w="6350" cmpd="sng">
              <a:solidFill>
                <a:schemeClr val="bg1">
                  <a:alpha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文本框 12"/>
            <p:cNvSpPr txBox="1">
              <a:spLocks noChangeArrowheads="1"/>
            </p:cNvSpPr>
            <p:nvPr userDrawn="1"/>
          </p:nvSpPr>
          <p:spPr bwMode="auto">
            <a:xfrm>
              <a:off x="366189" y="215376"/>
              <a:ext cx="5905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2400" b="1" dirty="0">
                <a:solidFill>
                  <a:srgbClr val="132F55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cxnSp>
        <p:nvCxnSpPr>
          <p:cNvPr id="10" name="直接连接符 14"/>
          <p:cNvCxnSpPr>
            <a:cxnSpLocks noChangeShapeType="1"/>
          </p:cNvCxnSpPr>
          <p:nvPr userDrawn="1"/>
        </p:nvCxnSpPr>
        <p:spPr bwMode="auto">
          <a:xfrm>
            <a:off x="398463" y="873125"/>
            <a:ext cx="11385550" cy="0"/>
          </a:xfrm>
          <a:prstGeom prst="line">
            <a:avLst/>
          </a:prstGeom>
          <a:noFill/>
          <a:ln w="6350" cmpd="sng">
            <a:solidFill>
              <a:schemeClr val="bg1">
                <a:alpha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文本框 1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088" y="603250"/>
            <a:ext cx="138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1096557" y="40799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chemeClr val="bg1"/>
                </a:solidFill>
                <a:latin typeface="Helvetica" panose="020B0604020202030204" pitchFamily="34" charset="0"/>
                <a:ea typeface="微软雅黑" panose="020B0503020204020204" pitchFamily="34" charset="-122"/>
              </a:rPr>
              <a:t>Add your title</a:t>
            </a:r>
            <a:endParaRPr lang="zh-CN" altLang="en-US" b="1" i="0" dirty="0">
              <a:solidFill>
                <a:schemeClr val="bg1"/>
              </a:solidFill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6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37400-0646-4690-B3CD-AFE7E0746041}" type="datetimeFigureOut">
              <a:rPr lang="zh-CN" altLang="en-US" smtClean="0"/>
              <a:pPr/>
              <a:t>2021/6/5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lum bright="-10000" contrast="8000"/>
          </a:blip>
          <a:stretch>
            <a:fillRect/>
          </a:stretch>
        </p:blipFill>
        <p:spPr>
          <a:xfrm>
            <a:off x="0" y="0"/>
            <a:ext cx="12193057" cy="686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slow" p14:dur="5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audio" Target="../media/media1.mp3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microsoft.com/office/2007/relationships/media" Target="../media/media1.mp3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ocusign.com/how-it-works/electronic-signature/digital-signature/digital-signature-faq#cer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_椭圆 17"/>
          <p:cNvSpPr/>
          <p:nvPr>
            <p:custDataLst>
              <p:tags r:id="rId1"/>
            </p:custDataLst>
          </p:nvPr>
        </p:nvSpPr>
        <p:spPr>
          <a:xfrm>
            <a:off x="4590473" y="1533236"/>
            <a:ext cx="3583709" cy="3583709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PA_椭圆 19"/>
          <p:cNvSpPr/>
          <p:nvPr>
            <p:custDataLst>
              <p:tags r:id="rId2"/>
            </p:custDataLst>
          </p:nvPr>
        </p:nvSpPr>
        <p:spPr>
          <a:xfrm>
            <a:off x="3569854" y="1020618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PA_椭圆 20"/>
          <p:cNvSpPr/>
          <p:nvPr>
            <p:custDataLst>
              <p:tags r:id="rId3"/>
            </p:custDataLst>
          </p:nvPr>
        </p:nvSpPr>
        <p:spPr>
          <a:xfrm>
            <a:off x="4470399" y="1020618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PA_椭圆 21"/>
          <p:cNvSpPr/>
          <p:nvPr>
            <p:custDataLst>
              <p:tags r:id="rId4"/>
            </p:custDataLst>
          </p:nvPr>
        </p:nvSpPr>
        <p:spPr>
          <a:xfrm>
            <a:off x="4020126" y="1708727"/>
            <a:ext cx="3583709" cy="3583709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PA_椭圆 22"/>
          <p:cNvSpPr/>
          <p:nvPr>
            <p:custDataLst>
              <p:tags r:id="rId5"/>
            </p:custDataLst>
          </p:nvPr>
        </p:nvSpPr>
        <p:spPr>
          <a:xfrm>
            <a:off x="8366989" y="3745345"/>
            <a:ext cx="989447" cy="989447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PA_椭圆 23"/>
          <p:cNvSpPr/>
          <p:nvPr>
            <p:custDataLst>
              <p:tags r:id="rId6"/>
            </p:custDataLst>
          </p:nvPr>
        </p:nvSpPr>
        <p:spPr>
          <a:xfrm>
            <a:off x="8255003" y="4359564"/>
            <a:ext cx="489526" cy="489526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PA_椭圆 24"/>
          <p:cNvSpPr/>
          <p:nvPr>
            <p:custDataLst>
              <p:tags r:id="rId7"/>
            </p:custDataLst>
          </p:nvPr>
        </p:nvSpPr>
        <p:spPr>
          <a:xfrm>
            <a:off x="2010060" y="1147233"/>
            <a:ext cx="989447" cy="989447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PA_椭圆 25"/>
          <p:cNvSpPr/>
          <p:nvPr>
            <p:custDataLst>
              <p:tags r:id="rId8"/>
            </p:custDataLst>
          </p:nvPr>
        </p:nvSpPr>
        <p:spPr>
          <a:xfrm>
            <a:off x="2286002" y="2225386"/>
            <a:ext cx="489526" cy="489526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PA_椭圆 26"/>
          <p:cNvSpPr/>
          <p:nvPr>
            <p:custDataLst>
              <p:tags r:id="rId9"/>
            </p:custDataLst>
          </p:nvPr>
        </p:nvSpPr>
        <p:spPr>
          <a:xfrm>
            <a:off x="1889995" y="1818986"/>
            <a:ext cx="406400" cy="406400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PA_文本框 18"/>
          <p:cNvSpPr txBox="1"/>
          <p:nvPr>
            <p:custDataLst>
              <p:tags r:id="rId10"/>
            </p:custDataLst>
          </p:nvPr>
        </p:nvSpPr>
        <p:spPr>
          <a:xfrm>
            <a:off x="4590473" y="2421906"/>
            <a:ext cx="2838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454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HTTPs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454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và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454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454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chữ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454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454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kí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454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454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số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14546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岸部真明 - Down By The Sally Garden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0795000" y="2624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816643"/>
            <a:ext cx="91507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hoạt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động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HTTPs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F2635-5A98-40C1-AC30-95F5E16A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35" y="887778"/>
            <a:ext cx="7507865" cy="5609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6EEF-D686-4679-9E13-5A4510A344D8}"/>
              </a:ext>
            </a:extLst>
          </p:cNvPr>
          <p:cNvSpPr txBox="1"/>
          <p:nvPr/>
        </p:nvSpPr>
        <p:spPr>
          <a:xfrm>
            <a:off x="662716" y="1550189"/>
            <a:ext cx="353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mình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(tương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trên)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 ở trên.</a:t>
            </a:r>
          </a:p>
          <a:p>
            <a:endParaRPr lang="vi-V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816643"/>
            <a:ext cx="91507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hoạt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động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HTTPs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F2635-5A98-40C1-AC30-95F5E16A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35" y="887778"/>
            <a:ext cx="7507865" cy="5609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6EEF-D686-4679-9E13-5A4510A344D8}"/>
              </a:ext>
            </a:extLst>
          </p:cNvPr>
          <p:cNvSpPr txBox="1"/>
          <p:nvPr/>
        </p:nvSpPr>
        <p:spPr>
          <a:xfrm>
            <a:off x="662716" y="1550189"/>
            <a:ext cx="353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Sau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liên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lạc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sau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vi-V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1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398162" y="1193639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2814" y="2105192"/>
            <a:ext cx="2074607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813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kern="0" dirty="0" err="1">
                <a:solidFill>
                  <a:srgbClr val="326A82"/>
                </a:solidFill>
                <a:latin typeface="Helvetica" panose="020B0604020202030204" pitchFamily="34" charset="0"/>
                <a:ea typeface="微软雅黑" panose="020B0503020204020204" pitchFamily="34" charset="-122"/>
              </a:rPr>
              <a:t>Chữ</a:t>
            </a:r>
            <a:r>
              <a:rPr lang="en-US" altLang="zh-CN" sz="3200" b="1" kern="0" dirty="0">
                <a:solidFill>
                  <a:srgbClr val="326A82"/>
                </a:solidFill>
                <a:latin typeface="Helvetica" panose="020B0604020202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b="1" kern="0" dirty="0" err="1">
                <a:solidFill>
                  <a:srgbClr val="326A82"/>
                </a:solidFill>
                <a:latin typeface="Helvetica" panose="020B0604020202030204" pitchFamily="34" charset="0"/>
                <a:ea typeface="微软雅黑" panose="020B0503020204020204" pitchFamily="34" charset="-122"/>
              </a:rPr>
              <a:t>kí</a:t>
            </a:r>
            <a:r>
              <a:rPr lang="en-US" altLang="zh-CN" sz="3200" b="1" kern="0" dirty="0">
                <a:solidFill>
                  <a:srgbClr val="326A82"/>
                </a:solidFill>
                <a:latin typeface="Helvetica" panose="020B0604020202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200" b="1" kern="0" dirty="0" err="1">
                <a:solidFill>
                  <a:srgbClr val="326A82"/>
                </a:solidFill>
                <a:latin typeface="Helvetica" panose="020B0604020202030204" pitchFamily="34" charset="0"/>
                <a:ea typeface="微软雅黑" panose="020B0503020204020204" pitchFamily="34" charset="-122"/>
              </a:rPr>
              <a:t>số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Helvetica" panose="020B060402020203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32F5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26A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26A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12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Chữ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kí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số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89" y="1154491"/>
            <a:ext cx="9941719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Chữ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kí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số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hoạt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động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dựa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trên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PKI( Public Key Infrastructure)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PKI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gì</a:t>
            </a:r>
            <a:r>
              <a:rPr lang="en-US" sz="24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2400" dirty="0" err="1">
                <a:solidFill>
                  <a:schemeClr val="bg1"/>
                </a:solidFill>
              </a:rPr>
              <a:t>Hạ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tầng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khóa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công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chế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bảo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mật</a:t>
            </a:r>
            <a:r>
              <a:rPr lang="en-US" sz="2400" dirty="0">
                <a:solidFill>
                  <a:schemeClr val="bg1"/>
                </a:solidFill>
              </a:rPr>
              <a:t> do </a:t>
            </a:r>
            <a:r>
              <a:rPr lang="en-US" sz="2400" dirty="0" err="1">
                <a:solidFill>
                  <a:schemeClr val="bg1"/>
                </a:solidFill>
              </a:rPr>
              <a:t>một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thứ</a:t>
            </a:r>
            <a:r>
              <a:rPr lang="en-US" sz="2400" dirty="0">
                <a:solidFill>
                  <a:schemeClr val="bg1"/>
                </a:solidFill>
              </a:rPr>
              <a:t> 3 (</a:t>
            </a:r>
            <a:r>
              <a:rPr lang="en-US" sz="2400" dirty="0" err="1">
                <a:solidFill>
                  <a:schemeClr val="bg1"/>
                </a:solidFill>
              </a:rPr>
              <a:t>thường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là</a:t>
            </a:r>
            <a:r>
              <a:rPr lang="en-US" sz="2400" dirty="0">
                <a:solidFill>
                  <a:schemeClr val="bg1"/>
                </a:solidFill>
              </a:rPr>
              <a:t> CA) </a:t>
            </a:r>
            <a:r>
              <a:rPr lang="en-US" sz="2400" dirty="0" err="1">
                <a:solidFill>
                  <a:schemeClr val="bg1"/>
                </a:solidFill>
              </a:rPr>
              <a:t>cung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cấp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xác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thực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trình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đổi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thông</a:t>
            </a:r>
            <a:r>
              <a:rPr lang="en-US" sz="2400" dirty="0">
                <a:solidFill>
                  <a:schemeClr val="bg1"/>
                </a:solidFill>
              </a:rPr>
              <a:t> tin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PKI cho phép người dùng internet có thể trao đổi thông tin một cách an toàn thông qua việc sử dụng cặp khóa private key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-public key</a:t>
            </a:r>
            <a:r>
              <a:rPr lang="vi-VN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được cấp chứng nhận bởi CA</a:t>
            </a:r>
            <a:endParaRPr lang="vi-V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Chữ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kí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số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1154491"/>
            <a:ext cx="5594568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PKI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vi-V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vi-V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Certification Authority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Cơ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nhận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(CA):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nhiệm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vụ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phát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quản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lý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hồi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trọng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PKI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CAFF5-6403-4354-A16E-6218F6BE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58" y="1957394"/>
            <a:ext cx="5371042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Chữ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kí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số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1154491"/>
            <a:ext cx="5594568" cy="295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PKI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vi-V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vi-V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2.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Registration Authority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–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(RA):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Đảm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nhiệm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cá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tổ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kí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tra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tin do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cá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tổ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cấp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CAFF5-6403-4354-A16E-6218F6BE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58" y="1957394"/>
            <a:ext cx="5371042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Chữ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kí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số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1154491"/>
            <a:ext cx="5594568" cy="21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PKI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vi-V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vi-V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3.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Certificate Repository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– Kho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(CR):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Đảm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nhiệm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số</a:t>
            </a:r>
            <a:endParaRPr lang="en-US" sz="1800" dirty="0">
              <a:solidFill>
                <a:schemeClr val="bg1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CAFF5-6403-4354-A16E-6218F6BE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58" y="1957394"/>
            <a:ext cx="5371042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Chữ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kí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số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1154491"/>
            <a:ext cx="5594568" cy="3097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PKI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vi-V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vi-V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4.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Certificate Policy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–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(CP):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vi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. Certificate policy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đóng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vai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trò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trọng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nó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giống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lời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hứa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dành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yên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tâm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rằng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lợi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đảm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.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CAFF5-6403-4354-A16E-6218F6BE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58" y="1957394"/>
            <a:ext cx="5371042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Chữ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kí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số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1154491"/>
            <a:ext cx="5594568" cy="310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PKI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vi-V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vi-V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5.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Certification Practice Statement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–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Thủ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tục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(CPS):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thủ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tục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ban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thủ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tục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bao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bố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hồi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hay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cặp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khóa</a:t>
            </a:r>
            <a:r>
              <a:rPr lang="en-US" sz="18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.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CAFF5-6403-4354-A16E-6218F6BE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58" y="1957394"/>
            <a:ext cx="5371042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Chữ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kí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số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1154491"/>
            <a:ext cx="5594568" cy="250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PKI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vi-VN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vi-VN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vi-V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vi-V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PKI Applications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PKI: Bao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gồm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dịch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vụ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PKI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phần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mềm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hỗ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trợ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cài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đặt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thư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số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như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duyệt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web,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các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ứng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Email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chạy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bên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client.</a:t>
            </a:r>
            <a:endParaRPr lang="vi-V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CAFF5-6403-4354-A16E-6218F6BE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58" y="1957394"/>
            <a:ext cx="5371042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A_椭圆 19"/>
          <p:cNvSpPr/>
          <p:nvPr>
            <p:custDataLst>
              <p:tags r:id="rId1"/>
            </p:custDataLst>
          </p:nvPr>
        </p:nvSpPr>
        <p:spPr>
          <a:xfrm>
            <a:off x="4123359" y="619478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PA_椭圆 20"/>
          <p:cNvSpPr/>
          <p:nvPr>
            <p:custDataLst>
              <p:tags r:id="rId2"/>
            </p:custDataLst>
          </p:nvPr>
        </p:nvSpPr>
        <p:spPr>
          <a:xfrm>
            <a:off x="4848435" y="505530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PA_椭圆 17"/>
          <p:cNvSpPr/>
          <p:nvPr>
            <p:custDataLst>
              <p:tags r:id="rId3"/>
            </p:custDataLst>
          </p:nvPr>
        </p:nvSpPr>
        <p:spPr>
          <a:xfrm>
            <a:off x="4968509" y="1018148"/>
            <a:ext cx="2729422" cy="2729422"/>
          </a:xfrm>
          <a:prstGeom prst="ellips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PA_椭圆 21"/>
          <p:cNvSpPr/>
          <p:nvPr>
            <p:custDataLst>
              <p:tags r:id="rId4"/>
            </p:custDataLst>
          </p:nvPr>
        </p:nvSpPr>
        <p:spPr>
          <a:xfrm>
            <a:off x="4415918" y="1202517"/>
            <a:ext cx="2729422" cy="2729422"/>
          </a:xfrm>
          <a:prstGeom prst="ellipse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15322" y="2105192"/>
            <a:ext cx="1529586" cy="378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42813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326A82"/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5611493" y="1357028"/>
            <a:ext cx="711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>
                <a:solidFill>
                  <a:srgbClr val="132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32F5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587993" y="5482127"/>
            <a:ext cx="313831" cy="313831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1207308" y="5343596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2753046" y="6217275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1115445" y="5757474"/>
            <a:ext cx="182686" cy="182686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1070102" y="637003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4271942" y="561190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10546223" y="6168164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8619504" y="6399961"/>
            <a:ext cx="126220" cy="126220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9525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5" name="任意多边形 346"/>
          <p:cNvSpPr/>
          <p:nvPr/>
        </p:nvSpPr>
        <p:spPr>
          <a:xfrm>
            <a:off x="2550086" y="5627282"/>
            <a:ext cx="4612341" cy="1038432"/>
          </a:xfrm>
          <a:custGeom>
            <a:avLst/>
            <a:gdLst>
              <a:gd name="connsiteX0" fmla="*/ 0 w 4612341"/>
              <a:gd name="connsiteY0" fmla="*/ 0 h 1038432"/>
              <a:gd name="connsiteX1" fmla="*/ 2380130 w 4612341"/>
              <a:gd name="connsiteY1" fmla="*/ 995082 h 1038432"/>
              <a:gd name="connsiteX2" fmla="*/ 4612341 w 4612341"/>
              <a:gd name="connsiteY2" fmla="*/ 766482 h 103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341" h="1038432">
                <a:moveTo>
                  <a:pt x="0" y="0"/>
                </a:moveTo>
                <a:cubicBezTo>
                  <a:pt x="805703" y="433667"/>
                  <a:pt x="1611407" y="867335"/>
                  <a:pt x="2380130" y="995082"/>
                </a:cubicBezTo>
                <a:cubicBezTo>
                  <a:pt x="3148854" y="1122829"/>
                  <a:pt x="3880597" y="944655"/>
                  <a:pt x="4612341" y="766482"/>
                </a:cubicBezTo>
              </a:path>
            </a:pathLst>
          </a:custGeom>
          <a:noFill/>
          <a:ln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6" name="任意多边形 350"/>
          <p:cNvSpPr/>
          <p:nvPr/>
        </p:nvSpPr>
        <p:spPr>
          <a:xfrm rot="19648820">
            <a:off x="9966895" y="5428995"/>
            <a:ext cx="376181" cy="1365618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8" name="任意多边形 353"/>
          <p:cNvSpPr/>
          <p:nvPr/>
        </p:nvSpPr>
        <p:spPr>
          <a:xfrm rot="6620649" flipH="1">
            <a:off x="8886153" y="5159992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9" name="任意多边形 354"/>
          <p:cNvSpPr/>
          <p:nvPr/>
        </p:nvSpPr>
        <p:spPr>
          <a:xfrm rot="18260993">
            <a:off x="8139331" y="6245480"/>
            <a:ext cx="457465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0" name="任意多边形 355"/>
          <p:cNvSpPr/>
          <p:nvPr/>
        </p:nvSpPr>
        <p:spPr>
          <a:xfrm rot="16200000">
            <a:off x="9027193" y="4495805"/>
            <a:ext cx="239183" cy="1398067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1" name="任意多边形 356"/>
          <p:cNvSpPr/>
          <p:nvPr/>
        </p:nvSpPr>
        <p:spPr>
          <a:xfrm rot="5645396" flipH="1">
            <a:off x="6700803" y="3985961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" name="任意多边形 357"/>
          <p:cNvSpPr/>
          <p:nvPr/>
        </p:nvSpPr>
        <p:spPr>
          <a:xfrm rot="5645396" flipH="1">
            <a:off x="3627017" y="4151008"/>
            <a:ext cx="457465" cy="2610103"/>
          </a:xfrm>
          <a:custGeom>
            <a:avLst/>
            <a:gdLst>
              <a:gd name="connsiteX0" fmla="*/ 268941 w 268941"/>
              <a:gd name="connsiteY0" fmla="*/ 0 h 995083"/>
              <a:gd name="connsiteX1" fmla="*/ 215153 w 268941"/>
              <a:gd name="connsiteY1" fmla="*/ 497542 h 995083"/>
              <a:gd name="connsiteX2" fmla="*/ 0 w 268941"/>
              <a:gd name="connsiteY2" fmla="*/ 995083 h 99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41" h="995083">
                <a:moveTo>
                  <a:pt x="268941" y="0"/>
                </a:moveTo>
                <a:cubicBezTo>
                  <a:pt x="264459" y="165847"/>
                  <a:pt x="259977" y="331695"/>
                  <a:pt x="215153" y="497542"/>
                </a:cubicBezTo>
                <a:cubicBezTo>
                  <a:pt x="170329" y="663389"/>
                  <a:pt x="85164" y="829236"/>
                  <a:pt x="0" y="995083"/>
                </a:cubicBezTo>
              </a:path>
            </a:pathLst>
          </a:cu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26A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3" name="组合 4"/>
          <p:cNvGrpSpPr/>
          <p:nvPr/>
        </p:nvGrpSpPr>
        <p:grpSpPr>
          <a:xfrm>
            <a:off x="2985994" y="5975341"/>
            <a:ext cx="401409" cy="1119142"/>
            <a:chOff x="2750336" y="3841014"/>
            <a:chExt cx="401409" cy="1119142"/>
          </a:xfrm>
        </p:grpSpPr>
        <p:sp>
          <p:nvSpPr>
            <p:cNvPr id="176" name="椭圆 175"/>
            <p:cNvSpPr/>
            <p:nvPr/>
          </p:nvSpPr>
          <p:spPr>
            <a:xfrm>
              <a:off x="3025525" y="3841014"/>
              <a:ext cx="126220" cy="126220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26A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7" name="组合 360"/>
            <p:cNvGrpSpPr/>
            <p:nvPr/>
          </p:nvGrpSpPr>
          <p:grpSpPr>
            <a:xfrm>
              <a:off x="2750336" y="4876529"/>
              <a:ext cx="83627" cy="83627"/>
              <a:chOff x="1911303" y="3982100"/>
              <a:chExt cx="83627" cy="836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3275AE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78" name="椭圆 177"/>
            <p:cNvSpPr/>
            <p:nvPr/>
          </p:nvSpPr>
          <p:spPr>
            <a:xfrm>
              <a:off x="3071158" y="3888900"/>
              <a:ext cx="32535" cy="32535"/>
            </a:xfrm>
            <a:prstGeom prst="ellipse">
              <a:avLst/>
            </a:prstGeom>
            <a:solidFill>
              <a:srgbClr val="3275AE"/>
            </a:solidFill>
            <a:ln>
              <a:noFill/>
            </a:ln>
            <a:effectLst>
              <a:innerShdw blurRad="50800" dist="25400" dir="189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26A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3" name="组合 7"/>
          <p:cNvGrpSpPr/>
          <p:nvPr/>
        </p:nvGrpSpPr>
        <p:grpSpPr>
          <a:xfrm>
            <a:off x="7055646" y="5983452"/>
            <a:ext cx="981329" cy="654945"/>
            <a:chOff x="6819988" y="3849125"/>
            <a:chExt cx="981329" cy="654945"/>
          </a:xfrm>
        </p:grpSpPr>
        <p:grpSp>
          <p:nvGrpSpPr>
            <p:cNvPr id="204" name="组合 280"/>
            <p:cNvGrpSpPr/>
            <p:nvPr/>
          </p:nvGrpSpPr>
          <p:grpSpPr>
            <a:xfrm>
              <a:off x="6819988" y="3849125"/>
              <a:ext cx="970825" cy="654945"/>
              <a:chOff x="6904733" y="3461186"/>
              <a:chExt cx="970825" cy="654945"/>
            </a:xfrm>
          </p:grpSpPr>
          <p:pic>
            <p:nvPicPr>
              <p:cNvPr id="215" name="图片 214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6904733" y="3461186"/>
                <a:ext cx="970825" cy="502579"/>
              </a:xfrm>
              <a:prstGeom prst="rect">
                <a:avLst/>
              </a:prstGeom>
            </p:spPr>
          </p:pic>
          <p:grpSp>
            <p:nvGrpSpPr>
              <p:cNvPr id="217" name="组合 267"/>
              <p:cNvGrpSpPr/>
              <p:nvPr/>
            </p:nvGrpSpPr>
            <p:grpSpPr>
              <a:xfrm>
                <a:off x="7364600" y="3891700"/>
                <a:ext cx="83627" cy="83627"/>
                <a:chOff x="5469736" y="2592990"/>
                <a:chExt cx="245551" cy="245551"/>
              </a:xfrm>
            </p:grpSpPr>
            <p:sp>
              <p:nvSpPr>
                <p:cNvPr id="223" name="椭圆 222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24" name="椭圆 223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218" name="直接连接符 269"/>
              <p:cNvCxnSpPr>
                <a:stCxn id="223" idx="4"/>
                <a:endCxn id="221" idx="0"/>
              </p:cNvCxnSpPr>
              <p:nvPr/>
            </p:nvCxnSpPr>
            <p:spPr>
              <a:xfrm>
                <a:off x="7406414" y="3975327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组合 268"/>
              <p:cNvGrpSpPr/>
              <p:nvPr/>
            </p:nvGrpSpPr>
            <p:grpSpPr>
              <a:xfrm>
                <a:off x="7365128" y="4032504"/>
                <a:ext cx="83627" cy="83627"/>
                <a:chOff x="5469736" y="2592990"/>
                <a:chExt cx="245551" cy="245551"/>
              </a:xfrm>
            </p:grpSpPr>
            <p:sp>
              <p:nvSpPr>
                <p:cNvPr id="221" name="椭圆 220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22" name="椭圆 221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C02A79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05" name="组合 370"/>
            <p:cNvGrpSpPr/>
            <p:nvPr/>
          </p:nvGrpSpPr>
          <p:grpSpPr>
            <a:xfrm>
              <a:off x="6848950" y="4226917"/>
              <a:ext cx="83627" cy="83627"/>
              <a:chOff x="1911303" y="3982100"/>
              <a:chExt cx="83627" cy="83627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06" name="组合 373"/>
            <p:cNvGrpSpPr/>
            <p:nvPr/>
          </p:nvGrpSpPr>
          <p:grpSpPr>
            <a:xfrm>
              <a:off x="7682037" y="4221365"/>
              <a:ext cx="83627" cy="83627"/>
              <a:chOff x="1911303" y="3982100"/>
              <a:chExt cx="83627" cy="83627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07" name="组合 376"/>
            <p:cNvGrpSpPr/>
            <p:nvPr/>
          </p:nvGrpSpPr>
          <p:grpSpPr>
            <a:xfrm>
              <a:off x="7717690" y="4064452"/>
              <a:ext cx="83627" cy="83627"/>
              <a:chOff x="1911303" y="3982100"/>
              <a:chExt cx="83627" cy="83627"/>
            </a:xfrm>
          </p:grpSpPr>
          <p:sp>
            <p:nvSpPr>
              <p:cNvPr id="208" name="椭圆 207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9" name="椭圆 208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C02A79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257" name="组合 13"/>
          <p:cNvGrpSpPr/>
          <p:nvPr/>
        </p:nvGrpSpPr>
        <p:grpSpPr>
          <a:xfrm>
            <a:off x="9380363" y="5106522"/>
            <a:ext cx="888088" cy="599645"/>
            <a:chOff x="9144705" y="2972195"/>
            <a:chExt cx="888088" cy="599645"/>
          </a:xfrm>
        </p:grpSpPr>
        <p:grpSp>
          <p:nvGrpSpPr>
            <p:cNvPr id="258" name="组合 311"/>
            <p:cNvGrpSpPr/>
            <p:nvPr/>
          </p:nvGrpSpPr>
          <p:grpSpPr>
            <a:xfrm>
              <a:off x="9144705" y="2972195"/>
              <a:ext cx="888088" cy="599645"/>
              <a:chOff x="9169690" y="3229057"/>
              <a:chExt cx="888088" cy="599645"/>
            </a:xfrm>
          </p:grpSpPr>
          <p:pic>
            <p:nvPicPr>
              <p:cNvPr id="266" name="图片 265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9169690" y="3229057"/>
                <a:ext cx="888088" cy="459746"/>
              </a:xfrm>
              <a:prstGeom prst="rect">
                <a:avLst/>
              </a:prstGeom>
            </p:spPr>
          </p:pic>
          <p:grpSp>
            <p:nvGrpSpPr>
              <p:cNvPr id="268" name="组合 302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74" name="椭圆 27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75" name="椭圆 27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269" name="直接连接符 303"/>
              <p:cNvCxnSpPr>
                <a:stCxn id="274" idx="4"/>
                <a:endCxn id="27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1" name="组合 305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72" name="椭圆 27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73" name="椭圆 27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96CA54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59" name="组合 394"/>
            <p:cNvGrpSpPr/>
            <p:nvPr/>
          </p:nvGrpSpPr>
          <p:grpSpPr>
            <a:xfrm>
              <a:off x="9718472" y="3332045"/>
              <a:ext cx="83627" cy="83627"/>
              <a:chOff x="1911303" y="3982100"/>
              <a:chExt cx="83627" cy="83627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60" name="组合 397"/>
            <p:cNvGrpSpPr/>
            <p:nvPr/>
          </p:nvGrpSpPr>
          <p:grpSpPr>
            <a:xfrm>
              <a:off x="9306705" y="3058158"/>
              <a:ext cx="83627" cy="83627"/>
              <a:chOff x="1965454" y="3980341"/>
              <a:chExt cx="83627" cy="83627"/>
            </a:xfrm>
          </p:grpSpPr>
          <p:sp>
            <p:nvSpPr>
              <p:cNvPr id="261" name="椭圆 260"/>
              <p:cNvSpPr/>
              <p:nvPr/>
            </p:nvSpPr>
            <p:spPr>
              <a:xfrm>
                <a:off x="1965454" y="3980341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2" name="椭圆 261"/>
              <p:cNvSpPr/>
              <p:nvPr/>
            </p:nvSpPr>
            <p:spPr>
              <a:xfrm>
                <a:off x="1991000" y="4005887"/>
                <a:ext cx="32535" cy="32535"/>
              </a:xfrm>
              <a:prstGeom prst="ellipse">
                <a:avLst/>
              </a:prstGeom>
              <a:solidFill>
                <a:srgbClr val="96CA54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276" name="组合 12"/>
          <p:cNvGrpSpPr/>
          <p:nvPr/>
        </p:nvGrpSpPr>
        <p:grpSpPr>
          <a:xfrm>
            <a:off x="7903800" y="4879274"/>
            <a:ext cx="958440" cy="643183"/>
            <a:chOff x="7668142" y="2744947"/>
            <a:chExt cx="958440" cy="643183"/>
          </a:xfrm>
        </p:grpSpPr>
        <p:grpSp>
          <p:nvGrpSpPr>
            <p:cNvPr id="286" name="组合 312"/>
            <p:cNvGrpSpPr/>
            <p:nvPr/>
          </p:nvGrpSpPr>
          <p:grpSpPr>
            <a:xfrm>
              <a:off x="7668142" y="2744947"/>
              <a:ext cx="958440" cy="643183"/>
              <a:chOff x="9149998" y="3185519"/>
              <a:chExt cx="958440" cy="643183"/>
            </a:xfrm>
          </p:grpSpPr>
          <p:pic>
            <p:nvPicPr>
              <p:cNvPr id="287" name="图片 286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9149998" y="3185519"/>
                <a:ext cx="958440" cy="496168"/>
              </a:xfrm>
              <a:prstGeom prst="rect">
                <a:avLst/>
              </a:prstGeom>
            </p:spPr>
          </p:pic>
          <p:grpSp>
            <p:nvGrpSpPr>
              <p:cNvPr id="289" name="组合 316"/>
              <p:cNvGrpSpPr/>
              <p:nvPr/>
            </p:nvGrpSpPr>
            <p:grpSpPr>
              <a:xfrm>
                <a:off x="9588188" y="3604271"/>
                <a:ext cx="83627" cy="83627"/>
                <a:chOff x="5469736" y="2592990"/>
                <a:chExt cx="245551" cy="245551"/>
              </a:xfrm>
            </p:grpSpPr>
            <p:sp>
              <p:nvSpPr>
                <p:cNvPr id="294" name="椭圆 293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95" name="椭圆 294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290" name="直接连接符 317"/>
              <p:cNvCxnSpPr>
                <a:stCxn id="294" idx="4"/>
                <a:endCxn id="292" idx="0"/>
              </p:cNvCxnSpPr>
              <p:nvPr/>
            </p:nvCxnSpPr>
            <p:spPr>
              <a:xfrm>
                <a:off x="9630002" y="3687898"/>
                <a:ext cx="528" cy="5717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1" name="组合 319"/>
              <p:cNvGrpSpPr/>
              <p:nvPr/>
            </p:nvGrpSpPr>
            <p:grpSpPr>
              <a:xfrm>
                <a:off x="9588716" y="3745075"/>
                <a:ext cx="83627" cy="83627"/>
                <a:chOff x="5469736" y="2592990"/>
                <a:chExt cx="245551" cy="245551"/>
              </a:xfrm>
            </p:grpSpPr>
            <p:sp>
              <p:nvSpPr>
                <p:cNvPr id="292" name="椭圆 291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93" name="椭圆 292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78" name="组合 400"/>
            <p:cNvGrpSpPr/>
            <p:nvPr/>
          </p:nvGrpSpPr>
          <p:grpSpPr>
            <a:xfrm>
              <a:off x="8534049" y="2917007"/>
              <a:ext cx="83627" cy="83627"/>
              <a:chOff x="1911303" y="3982100"/>
              <a:chExt cx="83627" cy="83627"/>
            </a:xfrm>
          </p:grpSpPr>
          <p:sp>
            <p:nvSpPr>
              <p:cNvPr id="282" name="椭圆 281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3" name="椭圆 282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279" name="组合 403"/>
            <p:cNvGrpSpPr/>
            <p:nvPr/>
          </p:nvGrpSpPr>
          <p:grpSpPr>
            <a:xfrm>
              <a:off x="7690218" y="2976568"/>
              <a:ext cx="83627" cy="83627"/>
              <a:chOff x="1911303" y="3982100"/>
              <a:chExt cx="83627" cy="836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296" name="组合 8"/>
          <p:cNvGrpSpPr/>
          <p:nvPr/>
        </p:nvGrpSpPr>
        <p:grpSpPr>
          <a:xfrm>
            <a:off x="4709355" y="4785552"/>
            <a:ext cx="1563568" cy="988387"/>
            <a:chOff x="4473697" y="2651225"/>
            <a:chExt cx="1563568" cy="988387"/>
          </a:xfrm>
        </p:grpSpPr>
        <p:grpSp>
          <p:nvGrpSpPr>
            <p:cNvPr id="297" name="组合 331"/>
            <p:cNvGrpSpPr/>
            <p:nvPr/>
          </p:nvGrpSpPr>
          <p:grpSpPr>
            <a:xfrm>
              <a:off x="4473697" y="2651225"/>
              <a:ext cx="1557431" cy="988387"/>
              <a:chOff x="8928898" y="3014468"/>
              <a:chExt cx="1434738" cy="910522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8928898" y="3014468"/>
                <a:ext cx="1434738" cy="742739"/>
              </a:xfrm>
              <a:prstGeom prst="rect">
                <a:avLst/>
              </a:prstGeom>
            </p:spPr>
          </p:pic>
          <p:grpSp>
            <p:nvGrpSpPr>
              <p:cNvPr id="310" name="组合 334"/>
              <p:cNvGrpSpPr/>
              <p:nvPr/>
            </p:nvGrpSpPr>
            <p:grpSpPr>
              <a:xfrm>
                <a:off x="9598277" y="3670642"/>
                <a:ext cx="83627" cy="83627"/>
                <a:chOff x="5499358" y="2787861"/>
                <a:chExt cx="245551" cy="245550"/>
              </a:xfrm>
            </p:grpSpPr>
            <p:sp>
              <p:nvSpPr>
                <p:cNvPr id="315" name="椭圆 314"/>
                <p:cNvSpPr/>
                <p:nvPr/>
              </p:nvSpPr>
              <p:spPr>
                <a:xfrm>
                  <a:off x="5499358" y="2787861"/>
                  <a:ext cx="245551" cy="24555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16" name="椭圆 315"/>
                <p:cNvSpPr/>
                <p:nvPr/>
              </p:nvSpPr>
              <p:spPr>
                <a:xfrm>
                  <a:off x="5574366" y="2862871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311" name="直接连接符 335"/>
              <p:cNvCxnSpPr>
                <a:stCxn id="315" idx="4"/>
                <a:endCxn id="313" idx="0"/>
              </p:cNvCxnSpPr>
              <p:nvPr/>
            </p:nvCxnSpPr>
            <p:spPr>
              <a:xfrm flipH="1">
                <a:off x="9636037" y="3754269"/>
                <a:ext cx="4048" cy="8709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" name="组合 336"/>
              <p:cNvGrpSpPr/>
              <p:nvPr/>
            </p:nvGrpSpPr>
            <p:grpSpPr>
              <a:xfrm>
                <a:off x="9594224" y="3841363"/>
                <a:ext cx="83627" cy="83627"/>
                <a:chOff x="5485909" y="2875716"/>
                <a:chExt cx="245551" cy="245551"/>
              </a:xfrm>
            </p:grpSpPr>
            <p:sp>
              <p:nvSpPr>
                <p:cNvPr id="313" name="椭圆 312"/>
                <p:cNvSpPr/>
                <p:nvPr/>
              </p:nvSpPr>
              <p:spPr>
                <a:xfrm>
                  <a:off x="5485909" y="2875716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14" name="椭圆 313"/>
                <p:cNvSpPr/>
                <p:nvPr/>
              </p:nvSpPr>
              <p:spPr>
                <a:xfrm>
                  <a:off x="5560918" y="2950729"/>
                  <a:ext cx="95531" cy="9553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299" name="组合 406"/>
            <p:cNvGrpSpPr/>
            <p:nvPr/>
          </p:nvGrpSpPr>
          <p:grpSpPr>
            <a:xfrm>
              <a:off x="5953638" y="3079744"/>
              <a:ext cx="83627" cy="83627"/>
              <a:chOff x="1911303" y="3982100"/>
              <a:chExt cx="83627" cy="836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4" name="椭圆 303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00" name="组合 409"/>
            <p:cNvGrpSpPr/>
            <p:nvPr/>
          </p:nvGrpSpPr>
          <p:grpSpPr>
            <a:xfrm>
              <a:off x="4479542" y="3126084"/>
              <a:ext cx="83627" cy="83627"/>
              <a:chOff x="1911303" y="3982100"/>
              <a:chExt cx="83627" cy="83627"/>
            </a:xfrm>
          </p:grpSpPr>
          <p:sp>
            <p:nvSpPr>
              <p:cNvPr id="301" name="椭圆 300"/>
              <p:cNvSpPr/>
              <p:nvPr/>
            </p:nvSpPr>
            <p:spPr>
              <a:xfrm>
                <a:off x="1911303" y="3982100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2" name="椭圆 301"/>
              <p:cNvSpPr/>
              <p:nvPr/>
            </p:nvSpPr>
            <p:spPr>
              <a:xfrm>
                <a:off x="1936849" y="4007646"/>
                <a:ext cx="32535" cy="325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317" name="组合 3"/>
          <p:cNvGrpSpPr/>
          <p:nvPr/>
        </p:nvGrpSpPr>
        <p:grpSpPr>
          <a:xfrm>
            <a:off x="1291097" y="5106521"/>
            <a:ext cx="1371329" cy="841913"/>
            <a:chOff x="1055439" y="2972194"/>
            <a:chExt cx="1371329" cy="841913"/>
          </a:xfrm>
        </p:grpSpPr>
        <p:grpSp>
          <p:nvGrpSpPr>
            <p:cNvPr id="318" name="组合 16"/>
            <p:cNvGrpSpPr/>
            <p:nvPr/>
          </p:nvGrpSpPr>
          <p:grpSpPr>
            <a:xfrm>
              <a:off x="1055439" y="2972194"/>
              <a:ext cx="1339676" cy="841913"/>
              <a:chOff x="2156646" y="3153796"/>
              <a:chExt cx="757853" cy="476269"/>
            </a:xfrm>
          </p:grpSpPr>
          <p:pic>
            <p:nvPicPr>
              <p:cNvPr id="323" name="图片 322"/>
              <p:cNvPicPr>
                <a:picLocks noChangeAspect="1"/>
              </p:cNvPicPr>
              <p:nvPr/>
            </p:nvPicPr>
            <p:blipFill rotWithShape="1">
              <a:blip r:embed="rId7"/>
              <a:srcRect b="39955"/>
              <a:stretch/>
            </p:blipFill>
            <p:spPr>
              <a:xfrm>
                <a:off x="2156646" y="3153796"/>
                <a:ext cx="757853" cy="392327"/>
              </a:xfrm>
              <a:prstGeom prst="rect">
                <a:avLst/>
              </a:prstGeom>
            </p:spPr>
          </p:pic>
          <p:grpSp>
            <p:nvGrpSpPr>
              <p:cNvPr id="325" name="组合 238"/>
              <p:cNvGrpSpPr/>
              <p:nvPr/>
            </p:nvGrpSpPr>
            <p:grpSpPr>
              <a:xfrm>
                <a:off x="2508350" y="3488295"/>
                <a:ext cx="52826" cy="52826"/>
                <a:chOff x="5469736" y="2592990"/>
                <a:chExt cx="245551" cy="245551"/>
              </a:xfrm>
            </p:grpSpPr>
            <p:sp>
              <p:nvSpPr>
                <p:cNvPr id="330" name="椭圆 329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31" name="椭圆 330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26" name="组合 241"/>
              <p:cNvGrpSpPr/>
              <p:nvPr/>
            </p:nvGrpSpPr>
            <p:grpSpPr>
              <a:xfrm>
                <a:off x="2508684" y="3577239"/>
                <a:ext cx="52826" cy="52826"/>
                <a:chOff x="5469736" y="2592990"/>
                <a:chExt cx="245551" cy="245551"/>
              </a:xfrm>
            </p:grpSpPr>
            <p:sp>
              <p:nvSpPr>
                <p:cNvPr id="328" name="椭圆 327"/>
                <p:cNvSpPr/>
                <p:nvPr/>
              </p:nvSpPr>
              <p:spPr>
                <a:xfrm>
                  <a:off x="5469736" y="2592990"/>
                  <a:ext cx="245551" cy="245551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CFCFC"/>
                    </a:gs>
                    <a:gs pos="0">
                      <a:srgbClr val="CCCCCC"/>
                    </a:gs>
                  </a:gsLst>
                  <a:lin ang="7200000" scaled="0"/>
                  <a:tileRect/>
                </a:gradFill>
                <a:ln w="9525">
                  <a:gradFill>
                    <a:gsLst>
                      <a:gs pos="89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7200000" scaled="0"/>
                  </a:gradFill>
                </a:ln>
                <a:effectLst>
                  <a:outerShdw blurRad="127000" dist="63500" dir="8160000" algn="tr" rotWithShape="0">
                    <a:prstClr val="black">
                      <a:alpha val="3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329" name="椭圆 328"/>
                <p:cNvSpPr/>
                <p:nvPr/>
              </p:nvSpPr>
              <p:spPr>
                <a:xfrm>
                  <a:off x="5544745" y="2668000"/>
                  <a:ext cx="95531" cy="95531"/>
                </a:xfrm>
                <a:prstGeom prst="ellipse">
                  <a:avLst/>
                </a:prstGeom>
                <a:solidFill>
                  <a:srgbClr val="4BC1DC"/>
                </a:solidFill>
                <a:ln>
                  <a:noFill/>
                </a:ln>
                <a:effectLst>
                  <a:innerShdw blurRad="50800" dist="25400" dir="18900000">
                    <a:prstClr val="black">
                      <a:alpha val="35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326A82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327" name="直接连接符 14"/>
              <p:cNvCxnSpPr>
                <a:stCxn id="323" idx="2"/>
                <a:endCxn id="328" idx="0"/>
              </p:cNvCxnSpPr>
              <p:nvPr/>
            </p:nvCxnSpPr>
            <p:spPr>
              <a:xfrm flipH="1">
                <a:off x="2535097" y="3546123"/>
                <a:ext cx="476" cy="311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组合 414"/>
            <p:cNvGrpSpPr/>
            <p:nvPr/>
          </p:nvGrpSpPr>
          <p:grpSpPr>
            <a:xfrm>
              <a:off x="2298135" y="3404121"/>
              <a:ext cx="128633" cy="128633"/>
              <a:chOff x="1910775" y="3841296"/>
              <a:chExt cx="83627" cy="83627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1910775" y="3841296"/>
                <a:ext cx="83627" cy="8362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9525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635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1" name="椭圆 320"/>
              <p:cNvSpPr/>
              <p:nvPr/>
            </p:nvSpPr>
            <p:spPr>
              <a:xfrm>
                <a:off x="1936321" y="3866842"/>
                <a:ext cx="32535" cy="32535"/>
              </a:xfrm>
              <a:prstGeom prst="ellipse">
                <a:avLst/>
              </a:prstGeom>
              <a:solidFill>
                <a:srgbClr val="4BC1DC"/>
              </a:solidFill>
              <a:ln>
                <a:noFill/>
              </a:ln>
              <a:effectLst>
                <a:innerShdw blurRad="50800" dist="25400" dir="18900000">
                  <a:prstClr val="black">
                    <a:alpha val="35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326A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30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Chữ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kí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số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415284" y="1154491"/>
            <a:ext cx="559456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chữ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kí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vi-VN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D3AA0CC-5DB4-437B-8A45-2F9C28225F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4" y="2306972"/>
            <a:ext cx="8073006" cy="45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6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27"/>
          <p:cNvSpPr txBox="1">
            <a:spLocks/>
          </p:cNvSpPr>
          <p:nvPr/>
        </p:nvSpPr>
        <p:spPr>
          <a:xfrm>
            <a:off x="0" y="3563483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onsolas" pitchFamily="49" charset="0"/>
              </a:rPr>
              <a:t>0101011100101010101000101010001110101010010110101010111001011100010100101010101110010101010100010</a:t>
            </a:r>
          </a:p>
        </p:txBody>
      </p:sp>
      <p:sp>
        <p:nvSpPr>
          <p:cNvPr id="39" name="Content Placeholder 27"/>
          <p:cNvSpPr txBox="1">
            <a:spLocks/>
          </p:cNvSpPr>
          <p:nvPr/>
        </p:nvSpPr>
        <p:spPr>
          <a:xfrm>
            <a:off x="12213771" y="3563482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onsolas" pitchFamily="49" charset="0"/>
              </a:rPr>
              <a:t>01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0" name="Content Placeholder 27"/>
          <p:cNvSpPr txBox="1">
            <a:spLocks/>
          </p:cNvSpPr>
          <p:nvPr/>
        </p:nvSpPr>
        <p:spPr>
          <a:xfrm>
            <a:off x="-12158499" y="3304886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onsolas" pitchFamily="49" charset="0"/>
              </a:rPr>
              <a:t>0101011100101010101000101010001110101010010110101010111001011100010100101010101110010101010100010</a:t>
            </a:r>
          </a:p>
        </p:txBody>
      </p:sp>
      <p:sp>
        <p:nvSpPr>
          <p:cNvPr id="41" name="Content Placeholder 27"/>
          <p:cNvSpPr txBox="1">
            <a:spLocks/>
          </p:cNvSpPr>
          <p:nvPr/>
        </p:nvSpPr>
        <p:spPr>
          <a:xfrm>
            <a:off x="60679" y="3304886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onsolas" pitchFamily="49" charset="0"/>
              </a:rPr>
              <a:t>01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2" name="Content Placeholder 27"/>
          <p:cNvSpPr txBox="1">
            <a:spLocks/>
          </p:cNvSpPr>
          <p:nvPr/>
        </p:nvSpPr>
        <p:spPr>
          <a:xfrm>
            <a:off x="-21771" y="3063101"/>
            <a:ext cx="1245325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onsolas" pitchFamily="49" charset="0"/>
              </a:rPr>
              <a:t>0101011100101010101000101010001110101010010110101010111001011100010100101010101110010101010100010</a:t>
            </a:r>
          </a:p>
        </p:txBody>
      </p:sp>
      <p:sp>
        <p:nvSpPr>
          <p:cNvPr id="43" name="Content Placeholder 27"/>
          <p:cNvSpPr txBox="1">
            <a:spLocks/>
          </p:cNvSpPr>
          <p:nvPr/>
        </p:nvSpPr>
        <p:spPr>
          <a:xfrm>
            <a:off x="12192000" y="3063100"/>
            <a:ext cx="138585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44488" indent="-344488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 typeface="Arial" pitchFamily="34" charset="0"/>
              <a:buChar char="•"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688" indent="-341313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6088" indent="-346075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173288" indent="-33655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 typeface="Arial" pitchFamily="34" charset="0"/>
              <a:buChar char="•"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onsolas" pitchFamily="49" charset="0"/>
              </a:rPr>
              <a:t>01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alibri" pitchFamily="34" charset="0"/>
              </a:rPr>
              <a:t>01011100</a:t>
            </a:r>
            <a:r>
              <a:rPr lang="en-US" sz="18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14546D"/>
                </a:solidFill>
                <a:latin typeface="Helvetica" panose="020B0604020202030204" pitchFamily="34" charset="0"/>
                <a:cs typeface="Consolas" pitchFamily="49" charset="0"/>
              </a:rPr>
              <a:t>10101010100010101000111010101001011010101011100101110001010010101010111001010101010001010100011</a:t>
            </a:r>
          </a:p>
        </p:txBody>
      </p:sp>
      <p:sp>
        <p:nvSpPr>
          <p:cNvPr id="44" name="椭圆 43"/>
          <p:cNvSpPr/>
          <p:nvPr/>
        </p:nvSpPr>
        <p:spPr>
          <a:xfrm>
            <a:off x="6187089" y="3007603"/>
            <a:ext cx="264836" cy="2648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907466" y="3223010"/>
            <a:ext cx="279623" cy="27962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5598307" y="3488442"/>
            <a:ext cx="229041" cy="22904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773533" y="3007603"/>
            <a:ext cx="225538" cy="225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298117" y="2926037"/>
            <a:ext cx="204940" cy="20494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503057" y="3083200"/>
            <a:ext cx="241630" cy="2416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155878" y="3224769"/>
            <a:ext cx="195415" cy="1954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325146" y="3280224"/>
            <a:ext cx="237192" cy="2371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52" name="椭圆 51"/>
          <p:cNvSpPr/>
          <p:nvPr/>
        </p:nvSpPr>
        <p:spPr>
          <a:xfrm rot="11104600">
            <a:off x="6926993" y="315584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53" name="椭圆 52"/>
          <p:cNvSpPr/>
          <p:nvPr/>
        </p:nvSpPr>
        <p:spPr>
          <a:xfrm rot="11104600">
            <a:off x="6128739" y="3565298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sp>
        <p:nvSpPr>
          <p:cNvPr id="54" name="椭圆 53"/>
          <p:cNvSpPr/>
          <p:nvPr/>
        </p:nvSpPr>
        <p:spPr>
          <a:xfrm rot="11104600">
            <a:off x="6720291" y="3257857"/>
            <a:ext cx="166976" cy="166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Helvetica" panose="020B0604020202030204" pitchFamily="34" charset="0"/>
            </a:endParaRPr>
          </a:p>
        </p:txBody>
      </p:sp>
      <p:pic>
        <p:nvPicPr>
          <p:cNvPr id="55" name="Picture 8" descr="C:\Documents and Settings\Administrator\桌面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374" y="3874842"/>
            <a:ext cx="76200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组合 24"/>
          <p:cNvGrpSpPr/>
          <p:nvPr/>
        </p:nvGrpSpPr>
        <p:grpSpPr>
          <a:xfrm>
            <a:off x="4614376" y="3305882"/>
            <a:ext cx="229254" cy="230483"/>
            <a:chOff x="8310959" y="101601"/>
            <a:chExt cx="369491" cy="371475"/>
          </a:xfrm>
          <a:noFill/>
        </p:grpSpPr>
        <p:sp>
          <p:nvSpPr>
            <p:cNvPr id="57" name="圆角矩形 56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59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</p:grpSp>
      <p:grpSp>
        <p:nvGrpSpPr>
          <p:cNvPr id="60" name="组合 28"/>
          <p:cNvGrpSpPr/>
          <p:nvPr/>
        </p:nvGrpSpPr>
        <p:grpSpPr>
          <a:xfrm>
            <a:off x="4669442" y="3172675"/>
            <a:ext cx="303940" cy="302799"/>
            <a:chOff x="8737072" y="194959"/>
            <a:chExt cx="483128" cy="481316"/>
          </a:xfrm>
        </p:grpSpPr>
        <p:sp>
          <p:nvSpPr>
            <p:cNvPr id="61" name="椭圆 60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cxnSp>
          <p:nvCxnSpPr>
            <p:cNvPr id="62" name="直接连接符 30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6343192" y="343887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Helvetica" panose="020B0604020202030204" pitchFamily="34" charset="0"/>
            </a:endParaRPr>
          </a:p>
        </p:txBody>
      </p:sp>
      <p:grpSp>
        <p:nvGrpSpPr>
          <p:cNvPr id="64" name="组合 32"/>
          <p:cNvGrpSpPr/>
          <p:nvPr/>
        </p:nvGrpSpPr>
        <p:grpSpPr>
          <a:xfrm>
            <a:off x="7480493" y="3566179"/>
            <a:ext cx="261126" cy="261428"/>
            <a:chOff x="7502449" y="842952"/>
            <a:chExt cx="437654" cy="438161"/>
          </a:xfrm>
        </p:grpSpPr>
        <p:sp>
          <p:nvSpPr>
            <p:cNvPr id="65" name="椭圆 64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66" name="任意多边形 3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03" name="任意多边形 3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04" name="任意多边形 3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05" name="任意多边形 3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cxnSp>
          <p:nvCxnSpPr>
            <p:cNvPr id="106" name="直接连接符 3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圆角矩形 79"/>
          <p:cNvSpPr/>
          <p:nvPr/>
        </p:nvSpPr>
        <p:spPr>
          <a:xfrm>
            <a:off x="6063577" y="3408762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Helvetica" panose="020B0604020202030204" pitchFamily="34" charset="0"/>
            </a:endParaRPr>
          </a:p>
        </p:txBody>
      </p:sp>
      <p:grpSp>
        <p:nvGrpSpPr>
          <p:cNvPr id="108" name="组合 40"/>
          <p:cNvGrpSpPr/>
          <p:nvPr/>
        </p:nvGrpSpPr>
        <p:grpSpPr>
          <a:xfrm>
            <a:off x="6781988" y="3445329"/>
            <a:ext cx="229254" cy="230483"/>
            <a:chOff x="8310959" y="101601"/>
            <a:chExt cx="369491" cy="371475"/>
          </a:xfrm>
          <a:noFill/>
        </p:grpSpPr>
        <p:sp>
          <p:nvSpPr>
            <p:cNvPr id="109" name="圆角矩形 108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11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</p:grpSp>
      <p:grpSp>
        <p:nvGrpSpPr>
          <p:cNvPr id="112" name="组合 44"/>
          <p:cNvGrpSpPr/>
          <p:nvPr/>
        </p:nvGrpSpPr>
        <p:grpSpPr>
          <a:xfrm>
            <a:off x="7125122" y="2981666"/>
            <a:ext cx="303940" cy="302799"/>
            <a:chOff x="8737072" y="194959"/>
            <a:chExt cx="483128" cy="481316"/>
          </a:xfrm>
        </p:grpSpPr>
        <p:sp>
          <p:nvSpPr>
            <p:cNvPr id="113" name="椭圆 112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cxnSp>
          <p:nvCxnSpPr>
            <p:cNvPr id="114" name="直接连接符 46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47"/>
          <p:cNvGrpSpPr/>
          <p:nvPr/>
        </p:nvGrpSpPr>
        <p:grpSpPr>
          <a:xfrm>
            <a:off x="5333354" y="3415179"/>
            <a:ext cx="261126" cy="261428"/>
            <a:chOff x="7502449" y="842952"/>
            <a:chExt cx="437654" cy="438161"/>
          </a:xfrm>
        </p:grpSpPr>
        <p:sp>
          <p:nvSpPr>
            <p:cNvPr id="116" name="椭圆 115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17" name="任意多边形 49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18" name="任意多边形 50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19" name="任意多边形 51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20" name="任意多边形 52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cxnSp>
          <p:nvCxnSpPr>
            <p:cNvPr id="121" name="直接连接符 53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54"/>
          <p:cNvGrpSpPr/>
          <p:nvPr/>
        </p:nvGrpSpPr>
        <p:grpSpPr>
          <a:xfrm>
            <a:off x="7197350" y="3491674"/>
            <a:ext cx="229254" cy="230483"/>
            <a:chOff x="8310959" y="101601"/>
            <a:chExt cx="369491" cy="371475"/>
          </a:xfrm>
          <a:noFill/>
        </p:grpSpPr>
        <p:sp>
          <p:nvSpPr>
            <p:cNvPr id="123" name="圆角矩形 122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25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</p:grpSp>
      <p:sp>
        <p:nvSpPr>
          <p:cNvPr id="126" name="Freeform 13"/>
          <p:cNvSpPr>
            <a:spLocks noEditPoints="1"/>
          </p:cNvSpPr>
          <p:nvPr/>
        </p:nvSpPr>
        <p:spPr bwMode="auto">
          <a:xfrm>
            <a:off x="6232071" y="3384082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Helvetica" panose="020B0604020202030204" pitchFamily="34" charset="0"/>
            </a:endParaRPr>
          </a:p>
        </p:txBody>
      </p:sp>
      <p:grpSp>
        <p:nvGrpSpPr>
          <p:cNvPr id="127" name="组合 62"/>
          <p:cNvGrpSpPr/>
          <p:nvPr/>
        </p:nvGrpSpPr>
        <p:grpSpPr>
          <a:xfrm>
            <a:off x="5879772" y="3357606"/>
            <a:ext cx="261126" cy="261428"/>
            <a:chOff x="7502449" y="842952"/>
            <a:chExt cx="437654" cy="438161"/>
          </a:xfrm>
        </p:grpSpPr>
        <p:sp>
          <p:nvSpPr>
            <p:cNvPr id="128" name="椭圆 127"/>
            <p:cNvSpPr/>
            <p:nvPr/>
          </p:nvSpPr>
          <p:spPr>
            <a:xfrm>
              <a:off x="7502449" y="843458"/>
              <a:ext cx="437654" cy="43765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29" name="任意多边形 64"/>
            <p:cNvSpPr/>
            <p:nvPr/>
          </p:nvSpPr>
          <p:spPr>
            <a:xfrm>
              <a:off x="7583506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30" name="任意多边形 65"/>
            <p:cNvSpPr/>
            <p:nvPr/>
          </p:nvSpPr>
          <p:spPr>
            <a:xfrm flipH="1">
              <a:off x="7733525" y="842952"/>
              <a:ext cx="12459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31" name="任意多边形 66"/>
            <p:cNvSpPr/>
            <p:nvPr/>
          </p:nvSpPr>
          <p:spPr>
            <a:xfrm>
              <a:off x="7671612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32" name="任意多边形 67"/>
            <p:cNvSpPr/>
            <p:nvPr/>
          </p:nvSpPr>
          <p:spPr>
            <a:xfrm flipH="1">
              <a:off x="7726381" y="842952"/>
              <a:ext cx="45719" cy="438161"/>
            </a:xfrm>
            <a:custGeom>
              <a:avLst/>
              <a:gdLst>
                <a:gd name="connsiteX0" fmla="*/ 7144 w 7144"/>
                <a:gd name="connsiteY0" fmla="*/ 0 h 440531"/>
                <a:gd name="connsiteX1" fmla="*/ 0 w 7144"/>
                <a:gd name="connsiteY1" fmla="*/ 440531 h 440531"/>
                <a:gd name="connsiteX0" fmla="*/ 144094 w 144094"/>
                <a:gd name="connsiteY0" fmla="*/ 0 h 10000"/>
                <a:gd name="connsiteX1" fmla="*/ 134094 w 144094"/>
                <a:gd name="connsiteY1" fmla="*/ 10000 h 10000"/>
                <a:gd name="connsiteX0" fmla="*/ 186553 w 186553"/>
                <a:gd name="connsiteY0" fmla="*/ 0 h 10000"/>
                <a:gd name="connsiteX1" fmla="*/ 176553 w 186553"/>
                <a:gd name="connsiteY1" fmla="*/ 10000 h 10000"/>
                <a:gd name="connsiteX0" fmla="*/ 180965 w 180965"/>
                <a:gd name="connsiteY0" fmla="*/ 0 h 10000"/>
                <a:gd name="connsiteX1" fmla="*/ 170965 w 180965"/>
                <a:gd name="connsiteY1" fmla="*/ 10000 h 10000"/>
                <a:gd name="connsiteX0" fmla="*/ 168423 w 191756"/>
                <a:gd name="connsiteY0" fmla="*/ 0 h 9838"/>
                <a:gd name="connsiteX1" fmla="*/ 191756 w 191756"/>
                <a:gd name="connsiteY1" fmla="*/ 9838 h 9838"/>
                <a:gd name="connsiteX0" fmla="*/ 7517 w 8734"/>
                <a:gd name="connsiteY0" fmla="*/ 0 h 10000"/>
                <a:gd name="connsiteX1" fmla="*/ 8734 w 8734"/>
                <a:gd name="connsiteY1" fmla="*/ 10000 h 10000"/>
                <a:gd name="connsiteX0" fmla="*/ 8523 w 9916"/>
                <a:gd name="connsiteY0" fmla="*/ 0 h 10000"/>
                <a:gd name="connsiteX1" fmla="*/ 9916 w 9916"/>
                <a:gd name="connsiteY1" fmla="*/ 10000 h 10000"/>
                <a:gd name="connsiteX0" fmla="*/ 8595 w 10000"/>
                <a:gd name="connsiteY0" fmla="*/ 0 h 10110"/>
                <a:gd name="connsiteX1" fmla="*/ 10000 w 10000"/>
                <a:gd name="connsiteY1" fmla="*/ 10110 h 10110"/>
                <a:gd name="connsiteX0" fmla="*/ 9097 w 10502"/>
                <a:gd name="connsiteY0" fmla="*/ 0 h 10110"/>
                <a:gd name="connsiteX1" fmla="*/ 10502 w 10502"/>
                <a:gd name="connsiteY1" fmla="*/ 1011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2" h="10110">
                  <a:moveTo>
                    <a:pt x="9097" y="0"/>
                  </a:moveTo>
                  <a:cubicBezTo>
                    <a:pt x="-5756" y="2344"/>
                    <a:pt x="-337" y="9579"/>
                    <a:pt x="10502" y="1011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cxnSp>
          <p:nvCxnSpPr>
            <p:cNvPr id="133" name="直接连接符 68"/>
            <p:cNvCxnSpPr/>
            <p:nvPr/>
          </p:nvCxnSpPr>
          <p:spPr>
            <a:xfrm>
              <a:off x="7507577" y="1061243"/>
              <a:ext cx="43151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69"/>
          <p:cNvGrpSpPr/>
          <p:nvPr/>
        </p:nvGrpSpPr>
        <p:grpSpPr>
          <a:xfrm>
            <a:off x="4883754" y="3323016"/>
            <a:ext cx="229254" cy="230483"/>
            <a:chOff x="8310959" y="101601"/>
            <a:chExt cx="369491" cy="371475"/>
          </a:xfrm>
          <a:noFill/>
        </p:grpSpPr>
        <p:sp>
          <p:nvSpPr>
            <p:cNvPr id="135" name="圆角矩形 134"/>
            <p:cNvSpPr/>
            <p:nvPr/>
          </p:nvSpPr>
          <p:spPr>
            <a:xfrm>
              <a:off x="8310959" y="101601"/>
              <a:ext cx="369491" cy="368300"/>
            </a:xfrm>
            <a:prstGeom prst="roundRect">
              <a:avLst>
                <a:gd name="adj" fmla="val 5254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 rot="427386">
              <a:off x="8409852" y="165619"/>
              <a:ext cx="143397" cy="161711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sp>
          <p:nvSpPr>
            <p:cNvPr id="137" name="椭圆 112"/>
            <p:cNvSpPr/>
            <p:nvPr/>
          </p:nvSpPr>
          <p:spPr>
            <a:xfrm>
              <a:off x="8360195" y="326657"/>
              <a:ext cx="275386" cy="146419"/>
            </a:xfrm>
            <a:custGeom>
              <a:avLst/>
              <a:gdLst/>
              <a:ahLst/>
              <a:cxnLst/>
              <a:rect l="l" t="t" r="r" b="b"/>
              <a:pathLst>
                <a:path w="275386" h="146419">
                  <a:moveTo>
                    <a:pt x="204352" y="328"/>
                  </a:moveTo>
                  <a:cubicBezTo>
                    <a:pt x="214388" y="1670"/>
                    <a:pt x="225967" y="7261"/>
                    <a:pt x="239415" y="20391"/>
                  </a:cubicBezTo>
                  <a:cubicBezTo>
                    <a:pt x="262019" y="53367"/>
                    <a:pt x="275062" y="97732"/>
                    <a:pt x="275386" y="146419"/>
                  </a:cubicBezTo>
                  <a:lnTo>
                    <a:pt x="0" y="146419"/>
                  </a:lnTo>
                  <a:cubicBezTo>
                    <a:pt x="343" y="94948"/>
                    <a:pt x="14900" y="48308"/>
                    <a:pt x="38947" y="14251"/>
                  </a:cubicBezTo>
                  <a:cubicBezTo>
                    <a:pt x="72400" y="-1277"/>
                    <a:pt x="79941" y="50235"/>
                    <a:pt x="117055" y="37674"/>
                  </a:cubicBezTo>
                  <a:cubicBezTo>
                    <a:pt x="154758" y="38170"/>
                    <a:pt x="171067" y="-4121"/>
                    <a:pt x="204352" y="328"/>
                  </a:cubicBezTo>
                  <a:close/>
                </a:path>
              </a:pathLst>
            </a:cu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</p:grpSp>
      <p:grpSp>
        <p:nvGrpSpPr>
          <p:cNvPr id="138" name="组合 73"/>
          <p:cNvGrpSpPr/>
          <p:nvPr/>
        </p:nvGrpSpPr>
        <p:grpSpPr>
          <a:xfrm>
            <a:off x="5350995" y="3191187"/>
            <a:ext cx="303940" cy="302799"/>
            <a:chOff x="8737072" y="194959"/>
            <a:chExt cx="483128" cy="481316"/>
          </a:xfrm>
        </p:grpSpPr>
        <p:sp>
          <p:nvSpPr>
            <p:cNvPr id="139" name="椭圆 138"/>
            <p:cNvSpPr/>
            <p:nvPr/>
          </p:nvSpPr>
          <p:spPr>
            <a:xfrm>
              <a:off x="8737072" y="194959"/>
              <a:ext cx="325966" cy="32596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Helvetica" panose="020B0604020202030204" pitchFamily="34" charset="0"/>
              </a:endParaRPr>
            </a:p>
          </p:txBody>
        </p:sp>
        <p:cxnSp>
          <p:nvCxnSpPr>
            <p:cNvPr id="140" name="直接连接符 75"/>
            <p:cNvCxnSpPr/>
            <p:nvPr/>
          </p:nvCxnSpPr>
          <p:spPr>
            <a:xfrm>
              <a:off x="9018801" y="472242"/>
              <a:ext cx="201399" cy="20403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Freeform 13"/>
          <p:cNvSpPr>
            <a:spLocks noEditPoints="1"/>
          </p:cNvSpPr>
          <p:nvPr/>
        </p:nvSpPr>
        <p:spPr bwMode="auto">
          <a:xfrm>
            <a:off x="4328907" y="3262731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Helvetica" panose="020B0604020202030204" pitchFamily="34" charset="0"/>
            </a:endParaRPr>
          </a:p>
        </p:txBody>
      </p:sp>
      <p:sp>
        <p:nvSpPr>
          <p:cNvPr id="142" name="圆角矩形 79"/>
          <p:cNvSpPr/>
          <p:nvPr/>
        </p:nvSpPr>
        <p:spPr>
          <a:xfrm>
            <a:off x="7581732" y="3067375"/>
            <a:ext cx="395706" cy="267844"/>
          </a:xfrm>
          <a:custGeom>
            <a:avLst/>
            <a:gdLst/>
            <a:ahLst/>
            <a:cxnLst/>
            <a:rect l="l" t="t" r="r" b="b"/>
            <a:pathLst>
              <a:path w="483395" h="327199">
                <a:moveTo>
                  <a:pt x="198362" y="0"/>
                </a:moveTo>
                <a:cubicBezTo>
                  <a:pt x="252395" y="0"/>
                  <a:pt x="297971" y="36211"/>
                  <a:pt x="310225" y="86240"/>
                </a:cubicBezTo>
                <a:cubicBezTo>
                  <a:pt x="314675" y="83816"/>
                  <a:pt x="319566" y="83344"/>
                  <a:pt x="324568" y="83344"/>
                </a:cubicBezTo>
                <a:cubicBezTo>
                  <a:pt x="367570" y="83344"/>
                  <a:pt x="402430" y="118204"/>
                  <a:pt x="402430" y="161206"/>
                </a:cubicBezTo>
                <a:lnTo>
                  <a:pt x="400647" y="170037"/>
                </a:lnTo>
                <a:lnTo>
                  <a:pt x="404814" y="170037"/>
                </a:lnTo>
                <a:cubicBezTo>
                  <a:pt x="448213" y="170037"/>
                  <a:pt x="483395" y="205219"/>
                  <a:pt x="483395" y="248618"/>
                </a:cubicBezTo>
                <a:lnTo>
                  <a:pt x="483394" y="248618"/>
                </a:lnTo>
                <a:cubicBezTo>
                  <a:pt x="483394" y="292017"/>
                  <a:pt x="448212" y="327199"/>
                  <a:pt x="404813" y="327199"/>
                </a:cubicBezTo>
                <a:lnTo>
                  <a:pt x="78581" y="327198"/>
                </a:lnTo>
                <a:cubicBezTo>
                  <a:pt x="35182" y="327198"/>
                  <a:pt x="1" y="292016"/>
                  <a:pt x="0" y="248618"/>
                </a:cubicBezTo>
                <a:cubicBezTo>
                  <a:pt x="1" y="205219"/>
                  <a:pt x="35182" y="170037"/>
                  <a:pt x="78581" y="170037"/>
                </a:cubicBezTo>
                <a:lnTo>
                  <a:pt x="93113" y="170037"/>
                </a:lnTo>
                <a:cubicBezTo>
                  <a:pt x="84369" y="154787"/>
                  <a:pt x="80018" y="137073"/>
                  <a:pt x="80018" y="118344"/>
                </a:cubicBezTo>
                <a:cubicBezTo>
                  <a:pt x="80018" y="52984"/>
                  <a:pt x="133002" y="0"/>
                  <a:pt x="198362" y="0"/>
                </a:cubicBezTo>
                <a:close/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Helvetica" panose="020B0604020202030204" pitchFamily="34" charset="0"/>
            </a:endParaRPr>
          </a:p>
        </p:txBody>
      </p:sp>
      <p:sp>
        <p:nvSpPr>
          <p:cNvPr id="143" name="Freeform 13"/>
          <p:cNvSpPr>
            <a:spLocks noEditPoints="1"/>
          </p:cNvSpPr>
          <p:nvPr/>
        </p:nvSpPr>
        <p:spPr bwMode="auto">
          <a:xfrm>
            <a:off x="7663387" y="3090237"/>
            <a:ext cx="297120" cy="304940"/>
          </a:xfrm>
          <a:custGeom>
            <a:avLst/>
            <a:gdLst>
              <a:gd name="T0" fmla="*/ 173 w 236"/>
              <a:gd name="T1" fmla="*/ 230 h 242"/>
              <a:gd name="T2" fmla="*/ 109 w 236"/>
              <a:gd name="T3" fmla="*/ 242 h 242"/>
              <a:gd name="T4" fmla="*/ 0 w 236"/>
              <a:gd name="T5" fmla="*/ 133 h 242"/>
              <a:gd name="T6" fmla="*/ 131 w 236"/>
              <a:gd name="T7" fmla="*/ 0 h 242"/>
              <a:gd name="T8" fmla="*/ 236 w 236"/>
              <a:gd name="T9" fmla="*/ 101 h 242"/>
              <a:gd name="T10" fmla="*/ 170 w 236"/>
              <a:gd name="T11" fmla="*/ 184 h 242"/>
              <a:gd name="T12" fmla="*/ 140 w 236"/>
              <a:gd name="T13" fmla="*/ 157 h 242"/>
              <a:gd name="T14" fmla="*/ 139 w 236"/>
              <a:gd name="T15" fmla="*/ 157 h 242"/>
              <a:gd name="T16" fmla="*/ 94 w 236"/>
              <a:gd name="T17" fmla="*/ 184 h 242"/>
              <a:gd name="T18" fmla="*/ 55 w 236"/>
              <a:gd name="T19" fmla="*/ 138 h 242"/>
              <a:gd name="T20" fmla="*/ 137 w 236"/>
              <a:gd name="T21" fmla="*/ 57 h 242"/>
              <a:gd name="T22" fmla="*/ 178 w 236"/>
              <a:gd name="T23" fmla="*/ 66 h 242"/>
              <a:gd name="T24" fmla="*/ 168 w 236"/>
              <a:gd name="T25" fmla="*/ 130 h 242"/>
              <a:gd name="T26" fmla="*/ 176 w 236"/>
              <a:gd name="T27" fmla="*/ 161 h 242"/>
              <a:gd name="T28" fmla="*/ 210 w 236"/>
              <a:gd name="T29" fmla="*/ 102 h 242"/>
              <a:gd name="T30" fmla="*/ 127 w 236"/>
              <a:gd name="T31" fmla="*/ 21 h 242"/>
              <a:gd name="T32" fmla="*/ 27 w 236"/>
              <a:gd name="T33" fmla="*/ 130 h 242"/>
              <a:gd name="T34" fmla="*/ 116 w 236"/>
              <a:gd name="T35" fmla="*/ 221 h 242"/>
              <a:gd name="T36" fmla="*/ 167 w 236"/>
              <a:gd name="T37" fmla="*/ 210 h 242"/>
              <a:gd name="T38" fmla="*/ 173 w 236"/>
              <a:gd name="T39" fmla="*/ 230 h 242"/>
              <a:gd name="T40" fmla="*/ 142 w 236"/>
              <a:gd name="T41" fmla="*/ 86 h 242"/>
              <a:gd name="T42" fmla="*/ 131 w 236"/>
              <a:gd name="T43" fmla="*/ 85 h 242"/>
              <a:gd name="T44" fmla="*/ 90 w 236"/>
              <a:gd name="T45" fmla="*/ 134 h 242"/>
              <a:gd name="T46" fmla="*/ 108 w 236"/>
              <a:gd name="T47" fmla="*/ 156 h 242"/>
              <a:gd name="T48" fmla="*/ 137 w 236"/>
              <a:gd name="T49" fmla="*/ 119 h 242"/>
              <a:gd name="T50" fmla="*/ 142 w 236"/>
              <a:gd name="T51" fmla="*/ 8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36" h="242">
                <a:moveTo>
                  <a:pt x="173" y="230"/>
                </a:moveTo>
                <a:cubicBezTo>
                  <a:pt x="152" y="239"/>
                  <a:pt x="134" y="242"/>
                  <a:pt x="109" y="242"/>
                </a:cubicBezTo>
                <a:cubicBezTo>
                  <a:pt x="51" y="242"/>
                  <a:pt x="0" y="201"/>
                  <a:pt x="0" y="133"/>
                </a:cubicBezTo>
                <a:cubicBezTo>
                  <a:pt x="0" y="62"/>
                  <a:pt x="52" y="0"/>
                  <a:pt x="131" y="0"/>
                </a:cubicBezTo>
                <a:cubicBezTo>
                  <a:pt x="192" y="0"/>
                  <a:pt x="236" y="42"/>
                  <a:pt x="236" y="101"/>
                </a:cubicBezTo>
                <a:cubicBezTo>
                  <a:pt x="236" y="152"/>
                  <a:pt x="207" y="184"/>
                  <a:pt x="170" y="184"/>
                </a:cubicBezTo>
                <a:cubicBezTo>
                  <a:pt x="154" y="184"/>
                  <a:pt x="142" y="175"/>
                  <a:pt x="140" y="157"/>
                </a:cubicBezTo>
                <a:cubicBezTo>
                  <a:pt x="139" y="157"/>
                  <a:pt x="139" y="157"/>
                  <a:pt x="139" y="157"/>
                </a:cubicBezTo>
                <a:cubicBezTo>
                  <a:pt x="128" y="174"/>
                  <a:pt x="113" y="184"/>
                  <a:pt x="94" y="184"/>
                </a:cubicBezTo>
                <a:cubicBezTo>
                  <a:pt x="72" y="184"/>
                  <a:pt x="55" y="167"/>
                  <a:pt x="55" y="138"/>
                </a:cubicBezTo>
                <a:cubicBezTo>
                  <a:pt x="55" y="95"/>
                  <a:pt x="87" y="57"/>
                  <a:pt x="137" y="57"/>
                </a:cubicBezTo>
                <a:cubicBezTo>
                  <a:pt x="152" y="57"/>
                  <a:pt x="169" y="61"/>
                  <a:pt x="178" y="66"/>
                </a:cubicBezTo>
                <a:cubicBezTo>
                  <a:pt x="168" y="130"/>
                  <a:pt x="168" y="130"/>
                  <a:pt x="168" y="130"/>
                </a:cubicBezTo>
                <a:cubicBezTo>
                  <a:pt x="164" y="151"/>
                  <a:pt x="167" y="160"/>
                  <a:pt x="176" y="161"/>
                </a:cubicBezTo>
                <a:cubicBezTo>
                  <a:pt x="191" y="161"/>
                  <a:pt x="210" y="142"/>
                  <a:pt x="210" y="102"/>
                </a:cubicBezTo>
                <a:cubicBezTo>
                  <a:pt x="210" y="56"/>
                  <a:pt x="181" y="21"/>
                  <a:pt x="127" y="21"/>
                </a:cubicBezTo>
                <a:cubicBezTo>
                  <a:pt x="74" y="21"/>
                  <a:pt x="27" y="63"/>
                  <a:pt x="27" y="130"/>
                </a:cubicBezTo>
                <a:cubicBezTo>
                  <a:pt x="27" y="188"/>
                  <a:pt x="64" y="221"/>
                  <a:pt x="116" y="221"/>
                </a:cubicBezTo>
                <a:cubicBezTo>
                  <a:pt x="134" y="221"/>
                  <a:pt x="153" y="217"/>
                  <a:pt x="167" y="210"/>
                </a:cubicBezTo>
                <a:lnTo>
                  <a:pt x="173" y="230"/>
                </a:lnTo>
                <a:close/>
                <a:moveTo>
                  <a:pt x="142" y="86"/>
                </a:moveTo>
                <a:cubicBezTo>
                  <a:pt x="139" y="85"/>
                  <a:pt x="135" y="85"/>
                  <a:pt x="131" y="85"/>
                </a:cubicBezTo>
                <a:cubicBezTo>
                  <a:pt x="108" y="85"/>
                  <a:pt x="90" y="107"/>
                  <a:pt x="90" y="134"/>
                </a:cubicBezTo>
                <a:cubicBezTo>
                  <a:pt x="90" y="147"/>
                  <a:pt x="96" y="156"/>
                  <a:pt x="108" y="156"/>
                </a:cubicBezTo>
                <a:cubicBezTo>
                  <a:pt x="120" y="156"/>
                  <a:pt x="134" y="139"/>
                  <a:pt x="137" y="119"/>
                </a:cubicBezTo>
                <a:lnTo>
                  <a:pt x="142" y="86"/>
                </a:lnTo>
                <a:close/>
              </a:path>
            </a:pathLst>
          </a:cu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Helvetica" panose="020B0604020202030204" pitchFamily="34" charset="0"/>
            </a:endParaRPr>
          </a:p>
        </p:txBody>
      </p:sp>
      <p:sp>
        <p:nvSpPr>
          <p:cNvPr id="144" name="圆角矩形 143"/>
          <p:cNvSpPr/>
          <p:nvPr/>
        </p:nvSpPr>
        <p:spPr>
          <a:xfrm rot="10800000" flipH="1" flipV="1">
            <a:off x="4072231" y="2834752"/>
            <a:ext cx="4177551" cy="1194283"/>
          </a:xfrm>
          <a:prstGeom prst="roundRect">
            <a:avLst>
              <a:gd name="adj" fmla="val 6518"/>
            </a:avLst>
          </a:prstGeom>
          <a:gradFill flip="none" rotWithShape="1">
            <a:gsLst>
              <a:gs pos="100000">
                <a:srgbClr val="FCFCFC"/>
              </a:gs>
              <a:gs pos="0">
                <a:srgbClr val="CCCCCC"/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0B3B57"/>
              </a:solidFill>
              <a:latin typeface="Helvetica" panose="020B0604020202030204" pitchFamily="34" charset="0"/>
            </a:endParaRPr>
          </a:p>
        </p:txBody>
      </p:sp>
      <p:sp>
        <p:nvSpPr>
          <p:cNvPr id="145" name="TextBox 66"/>
          <p:cNvSpPr txBox="1"/>
          <p:nvPr/>
        </p:nvSpPr>
        <p:spPr>
          <a:xfrm>
            <a:off x="3953697" y="2869816"/>
            <a:ext cx="31983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326A82"/>
                </a:solidFill>
                <a:latin typeface="Helvetica" panose="020B0604020202030204" pitchFamily="34" charset="0"/>
              </a:rPr>
              <a:t>Thanks </a:t>
            </a:r>
            <a:endParaRPr lang="zh-CN" altLang="en-US" sz="6600" dirty="0">
              <a:solidFill>
                <a:srgbClr val="326A82"/>
              </a:solidFill>
              <a:latin typeface="Helvetica" panose="020B0604020202030204" pitchFamily="34" charset="0"/>
            </a:endParaRPr>
          </a:p>
        </p:txBody>
      </p:sp>
      <p:grpSp>
        <p:nvGrpSpPr>
          <p:cNvPr id="146" name="组合 6"/>
          <p:cNvGrpSpPr/>
          <p:nvPr/>
        </p:nvGrpSpPr>
        <p:grpSpPr>
          <a:xfrm>
            <a:off x="6585840" y="2817093"/>
            <a:ext cx="1574714" cy="1165885"/>
            <a:chOff x="6487939" y="2768636"/>
            <a:chExt cx="1574714" cy="116588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7" name="圆角矩形 146"/>
            <p:cNvSpPr/>
            <p:nvPr/>
          </p:nvSpPr>
          <p:spPr>
            <a:xfrm>
              <a:off x="6647280" y="2826525"/>
              <a:ext cx="1415373" cy="1107996"/>
            </a:xfrm>
            <a:prstGeom prst="roundRect">
              <a:avLst>
                <a:gd name="adj" fmla="val 5011"/>
              </a:avLst>
            </a:prstGeom>
            <a:solidFill>
              <a:srgbClr val="326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elvetica" panose="020B0604020202030204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6487939" y="2768636"/>
              <a:ext cx="185171" cy="1107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endParaRPr lang="zh-CN" altLang="en-US" sz="6600" dirty="0">
                <a:solidFill>
                  <a:prstClr val="white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77" name="图片 76"/>
          <p:cNvPicPr>
            <a:picLocks noChangeAspect="1"/>
          </p:cNvPicPr>
          <p:nvPr/>
        </p:nvPicPr>
        <p:blipFill rotWithShape="1">
          <a:blip r:embed="rId4"/>
          <a:srcRect b="39955"/>
          <a:stretch/>
        </p:blipFill>
        <p:spPr>
          <a:xfrm>
            <a:off x="6792090" y="3072134"/>
            <a:ext cx="1349862" cy="6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586 1.85185E-6 L -1.13555 1.85185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9752 -3.33333E-6 L -0.04388 -3.33333E-6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98711 -3.33333E-6 L -0.01823 -3.33333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260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0586 -4.81481E-6 L -1.13554 -4.81481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0" grpId="1"/>
      <p:bldP spid="41" grpId="0"/>
      <p:bldP spid="41" grpId="1"/>
      <p:bldP spid="43" grpId="0"/>
      <p:bldP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1059759"/>
            <a:ext cx="9150792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 – Hyper Transfer Protocol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   - 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truyền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   - 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truyền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âm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ảnh</a:t>
            </a:r>
            <a:r>
              <a:rPr lang="en-US" dirty="0">
                <a:solidFill>
                  <a:schemeClr val="bg1"/>
                </a:solidFill>
              </a:rPr>
              <a:t>, video) </a:t>
            </a:r>
            <a:r>
              <a:rPr lang="en-US" dirty="0" err="1">
                <a:solidFill>
                  <a:schemeClr val="bg1"/>
                </a:solidFill>
              </a:rPr>
              <a:t>từ</a:t>
            </a:r>
            <a:r>
              <a:rPr lang="en-US" dirty="0">
                <a:solidFill>
                  <a:schemeClr val="bg1"/>
                </a:solidFill>
              </a:rPr>
              <a:t> Web server </a:t>
            </a:r>
            <a:r>
              <a:rPr lang="en-US" dirty="0" err="1">
                <a:solidFill>
                  <a:schemeClr val="bg1"/>
                </a:solidFill>
              </a:rPr>
              <a:t>tới</a:t>
            </a:r>
            <a:r>
              <a:rPr lang="en-US" dirty="0">
                <a:solidFill>
                  <a:schemeClr val="bg1"/>
                </a:solidFill>
              </a:rPr>
              <a:t> 	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duyệt</a:t>
            </a:r>
            <a:r>
              <a:rPr lang="en-US" dirty="0">
                <a:solidFill>
                  <a:schemeClr val="bg1"/>
                </a:solidFill>
              </a:rPr>
              <a:t> web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dùng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lại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   -  </a:t>
            </a:r>
            <a:r>
              <a:rPr lang="en-US" dirty="0" err="1">
                <a:solidFill>
                  <a:schemeClr val="bg1"/>
                </a:solidFill>
              </a:rPr>
              <a:t>Hoạt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 Client – Server</a:t>
            </a:r>
            <a:endParaRPr lang="vi-V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1059759"/>
            <a:ext cx="9150792" cy="212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 – Hyper Transfer Protocol Secure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 - 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truyền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siêu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 an </a:t>
            </a:r>
            <a:r>
              <a:rPr lang="en-US" dirty="0" err="1">
                <a:solidFill>
                  <a:schemeClr val="bg1"/>
                </a:solidFill>
              </a:rPr>
              <a:t>toàn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 - 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HTTP </a:t>
            </a:r>
            <a:r>
              <a:rPr lang="en-US" dirty="0" err="1">
                <a:solidFill>
                  <a:schemeClr val="bg1"/>
                </a:solidFill>
              </a:rPr>
              <a:t>nhưng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bổ</a:t>
            </a:r>
            <a:r>
              <a:rPr lang="en-US" dirty="0">
                <a:solidFill>
                  <a:schemeClr val="bg1"/>
                </a:solidFill>
              </a:rPr>
              <a:t> sung </a:t>
            </a:r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chỉ</a:t>
            </a:r>
            <a:r>
              <a:rPr lang="en-US" dirty="0">
                <a:solidFill>
                  <a:schemeClr val="bg1"/>
                </a:solidFill>
              </a:rPr>
              <a:t> SSL (Secure Socket Layer) </a:t>
            </a:r>
            <a:r>
              <a:rPr lang="en-US" dirty="0" err="1">
                <a:solidFill>
                  <a:schemeClr val="bg1"/>
                </a:solidFill>
              </a:rPr>
              <a:t>hoặc</a:t>
            </a:r>
            <a:r>
              <a:rPr lang="en-US" dirty="0">
                <a:solidFill>
                  <a:schemeClr val="bg1"/>
                </a:solidFill>
              </a:rPr>
              <a:t> TLS (Transport Layer Security), </a:t>
            </a:r>
            <a:r>
              <a:rPr lang="en-US" dirty="0" err="1">
                <a:solidFill>
                  <a:schemeClr val="bg1"/>
                </a:solidFill>
              </a:rPr>
              <a:t>nhằm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điệp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2584A-302F-4504-AAE9-694AEB9B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46" y="3460033"/>
            <a:ext cx="8166131" cy="33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816643"/>
            <a:ext cx="9150792" cy="254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 – Hyper Transfer Protocol Secure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 + </a:t>
            </a:r>
            <a:r>
              <a:rPr lang="en-US" dirty="0" err="1">
                <a:solidFill>
                  <a:schemeClr val="bg1"/>
                </a:solidFill>
              </a:rPr>
              <a:t>Cả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r>
              <a:rPr lang="en-US" dirty="0">
                <a:solidFill>
                  <a:schemeClr val="bg1"/>
                </a:solidFill>
              </a:rPr>
              <a:t> TLS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SSL </a:t>
            </a:r>
            <a:r>
              <a:rPr lang="en-US" dirty="0" err="1">
                <a:solidFill>
                  <a:schemeClr val="bg1"/>
                </a:solidFill>
              </a:rPr>
              <a:t>đều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r>
              <a:rPr lang="en-US" dirty="0">
                <a:solidFill>
                  <a:schemeClr val="bg1"/>
                </a:solidFill>
              </a:rPr>
              <a:t> PKI (Public Key Infrastructure – </a:t>
            </a:r>
            <a:r>
              <a:rPr lang="en-US" dirty="0" err="1">
                <a:solidFill>
                  <a:schemeClr val="bg1"/>
                </a:solidFill>
              </a:rPr>
              <a:t>hạ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tầng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khai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     +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xứng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hóa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liên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lạc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khóa</a:t>
            </a:r>
            <a:r>
              <a:rPr lang="en-US" dirty="0">
                <a:solidFill>
                  <a:schemeClr val="bg1"/>
                </a:solidFill>
              </a:rPr>
              <a:t> public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khóa</a:t>
            </a:r>
            <a:r>
              <a:rPr lang="en-US" dirty="0">
                <a:solidFill>
                  <a:schemeClr val="bg1"/>
                </a:solidFill>
              </a:rPr>
              <a:t> private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2584A-302F-4504-AAE9-694AEB9B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546" y="3460033"/>
            <a:ext cx="8166131" cy="33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816643"/>
            <a:ext cx="91507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hoạt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động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HTTPs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F2635-5A98-40C1-AC30-95F5E16A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35" y="887778"/>
            <a:ext cx="7507865" cy="5609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6EEF-D686-4679-9E13-5A4510A344D8}"/>
              </a:ext>
            </a:extLst>
          </p:cNvPr>
          <p:cNvSpPr txBox="1"/>
          <p:nvPr/>
        </p:nvSpPr>
        <p:spPr>
          <a:xfrm>
            <a:off x="662716" y="1550189"/>
            <a:ext cx="353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Clients </a:t>
            </a:r>
            <a:r>
              <a:rPr lang="en-US" dirty="0" err="1">
                <a:solidFill>
                  <a:schemeClr val="bg1"/>
                </a:solidFill>
              </a:rPr>
              <a:t>truy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1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web https</a:t>
            </a:r>
          </a:p>
        </p:txBody>
      </p:sp>
    </p:spTree>
    <p:extLst>
      <p:ext uri="{BB962C8B-B14F-4D97-AF65-F5344CB8AC3E}">
        <p14:creationId xmlns:p14="http://schemas.microsoft.com/office/powerpoint/2010/main" val="36282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816643"/>
            <a:ext cx="91507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hoạt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động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HTTPs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F2635-5A98-40C1-AC30-95F5E16A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35" y="887778"/>
            <a:ext cx="7507865" cy="5609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6EEF-D686-4679-9E13-5A4510A344D8}"/>
              </a:ext>
            </a:extLst>
          </p:cNvPr>
          <p:cNvSpPr txBox="1"/>
          <p:nvPr/>
        </p:nvSpPr>
        <p:spPr>
          <a:xfrm>
            <a:off x="662716" y="1550189"/>
            <a:ext cx="3534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Server </a:t>
            </a:r>
            <a:r>
              <a:rPr lang="en-US" dirty="0" err="1">
                <a:solidFill>
                  <a:schemeClr val="bg1"/>
                </a:solidFill>
              </a:rPr>
              <a:t>sẽ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certificate </a:t>
            </a:r>
            <a:r>
              <a:rPr lang="en-US" dirty="0" err="1">
                <a:solidFill>
                  <a:schemeClr val="bg1"/>
                </a:solidFill>
              </a:rPr>
              <a:t>để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rằng</a:t>
            </a:r>
            <a:r>
              <a:rPr lang="en-US" dirty="0">
                <a:solidFill>
                  <a:schemeClr val="bg1"/>
                </a:solidFill>
              </a:rPr>
              <a:t> website </a:t>
            </a:r>
            <a:r>
              <a:rPr lang="en-US" dirty="0" err="1">
                <a:solidFill>
                  <a:schemeClr val="bg1"/>
                </a:solidFill>
              </a:rPr>
              <a:t>đang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truy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chính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thức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Certificate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gồm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web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miền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Tên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công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hữu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gian</a:t>
            </a:r>
            <a:r>
              <a:rPr lang="en-US" dirty="0">
                <a:solidFill>
                  <a:schemeClr val="bg1"/>
                </a:solidFill>
              </a:rPr>
              <a:t> certificate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cấp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+ Public key</a:t>
            </a:r>
          </a:p>
        </p:txBody>
      </p:sp>
    </p:spTree>
    <p:extLst>
      <p:ext uri="{BB962C8B-B14F-4D97-AF65-F5344CB8AC3E}">
        <p14:creationId xmlns:p14="http://schemas.microsoft.com/office/powerpoint/2010/main" val="30628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816643"/>
            <a:ext cx="91507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hoạt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động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HTTPs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F2635-5A98-40C1-AC30-95F5E16A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35" y="887778"/>
            <a:ext cx="7507865" cy="5609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6EEF-D686-4679-9E13-5A4510A344D8}"/>
              </a:ext>
            </a:extLst>
          </p:cNvPr>
          <p:cNvSpPr txBox="1"/>
          <p:nvPr/>
        </p:nvSpPr>
        <p:spPr>
          <a:xfrm>
            <a:off x="662716" y="1550189"/>
            <a:ext cx="3534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Client (web browser)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tiến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hành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xác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certificate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này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bằng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cách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kiểm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tra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lệ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effectLst/>
                <a:ea typeface="Calibri" panose="020F0502020204030204" pitchFamily="34" charset="0"/>
              </a:rPr>
              <a:t>chữ</a:t>
            </a: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effectLst/>
                <a:ea typeface="Calibri" panose="020F0502020204030204" pitchFamily="34" charset="0"/>
              </a:rPr>
              <a:t>ký</a:t>
            </a: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effectLst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chemeClr val="accent4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</a:rPr>
              <a:t>CA</a:t>
            </a:r>
            <a:r>
              <a:rPr lang="vi-VN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</a:rPr>
              <a:t>(</a:t>
            </a:r>
            <a:r>
              <a:rPr lang="en-US" sz="180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Certificate Authority</a:t>
            </a:r>
            <a:r>
              <a:rPr lang="vi-VN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</a:rPr>
              <a:t>)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kèm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theo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certificate</a:t>
            </a:r>
          </a:p>
          <a:p>
            <a:endParaRPr lang="en-US" dirty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Calibri" panose="020F0502020204030204" pitchFamily="34" charset="0"/>
              </a:rPr>
              <a:t>CA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chứng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minh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certificate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web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cung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cấp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thật</a:t>
            </a: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</a:rPr>
              <a:t>.</a:t>
            </a:r>
            <a:endParaRPr lang="vi-VN" sz="1800" dirty="0">
              <a:solidFill>
                <a:schemeClr val="bg1"/>
              </a:solidFill>
              <a:effectLst/>
              <a:ea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A2F2-C99B-4288-A785-898CFC03DC0E}"/>
              </a:ext>
            </a:extLst>
          </p:cNvPr>
          <p:cNvCxnSpPr/>
          <p:nvPr/>
        </p:nvCxnSpPr>
        <p:spPr>
          <a:xfrm>
            <a:off x="662716" y="864066"/>
            <a:ext cx="111909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1">
            <a:extLst>
              <a:ext uri="{FF2B5EF4-FFF2-40B4-BE49-F238E27FC236}">
                <a16:creationId xmlns:a16="http://schemas.microsoft.com/office/drawing/2014/main" id="{8050A7D1-3074-4454-9ECD-B12BA0840B2D}"/>
              </a:ext>
            </a:extLst>
          </p:cNvPr>
          <p:cNvGrpSpPr/>
          <p:nvPr/>
        </p:nvGrpSpPr>
        <p:grpSpPr>
          <a:xfrm>
            <a:off x="662716" y="164807"/>
            <a:ext cx="752568" cy="699259"/>
            <a:chOff x="4649942" y="1248701"/>
            <a:chExt cx="923589" cy="927022"/>
          </a:xfrm>
        </p:grpSpPr>
        <p:grpSp>
          <p:nvGrpSpPr>
            <p:cNvPr id="41" name="组合 26">
              <a:extLst>
                <a:ext uri="{FF2B5EF4-FFF2-40B4-BE49-F238E27FC236}">
                  <a16:creationId xmlns:a16="http://schemas.microsoft.com/office/drawing/2014/main" id="{F8C837EA-32C3-4833-9633-26C3A2B5AAF2}"/>
                </a:ext>
              </a:extLst>
            </p:cNvPr>
            <p:cNvGrpSpPr/>
            <p:nvPr/>
          </p:nvGrpSpPr>
          <p:grpSpPr>
            <a:xfrm>
              <a:off x="4649942" y="1248701"/>
              <a:ext cx="923589" cy="927022"/>
              <a:chOff x="5958184" y="1407381"/>
              <a:chExt cx="923589" cy="927022"/>
            </a:xfrm>
          </p:grpSpPr>
          <p:sp>
            <p:nvSpPr>
              <p:cNvPr id="43" name="任意多边形 9">
                <a:extLst>
                  <a:ext uri="{FF2B5EF4-FFF2-40B4-BE49-F238E27FC236}">
                    <a16:creationId xmlns:a16="http://schemas.microsoft.com/office/drawing/2014/main" id="{BAFA031F-6EDD-475F-9977-EC3C7D832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8184" y="1407381"/>
                <a:ext cx="848917" cy="864153"/>
              </a:xfrm>
              <a:custGeom>
                <a:avLst/>
                <a:gdLst>
                  <a:gd name="T0" fmla="*/ 318220 w 619265"/>
                  <a:gd name="T1" fmla="*/ 0 h 630260"/>
                  <a:gd name="T2" fmla="*/ 611433 w 619265"/>
                  <a:gd name="T3" fmla="*/ 194354 h 630260"/>
                  <a:gd name="T4" fmla="*/ 619265 w 619265"/>
                  <a:gd name="T5" fmla="*/ 219585 h 630260"/>
                  <a:gd name="T6" fmla="*/ 256918 w 619265"/>
                  <a:gd name="T7" fmla="*/ 630260 h 630260"/>
                  <a:gd name="T8" fmla="*/ 254088 w 619265"/>
                  <a:gd name="T9" fmla="*/ 629975 h 630260"/>
                  <a:gd name="T10" fmla="*/ 0 w 619265"/>
                  <a:gd name="T11" fmla="*/ 318220 h 630260"/>
                  <a:gd name="T12" fmla="*/ 318220 w 619265"/>
                  <a:gd name="T13" fmla="*/ 0 h 630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9265" h="630260">
                    <a:moveTo>
                      <a:pt x="318220" y="0"/>
                    </a:moveTo>
                    <a:cubicBezTo>
                      <a:pt x="450031" y="0"/>
                      <a:pt x="563124" y="80141"/>
                      <a:pt x="611433" y="194354"/>
                    </a:cubicBezTo>
                    <a:lnTo>
                      <a:pt x="619265" y="219585"/>
                    </a:lnTo>
                    <a:lnTo>
                      <a:pt x="256918" y="630260"/>
                    </a:lnTo>
                    <a:lnTo>
                      <a:pt x="254088" y="629975"/>
                    </a:lnTo>
                    <a:cubicBezTo>
                      <a:pt x="109080" y="600302"/>
                      <a:pt x="0" y="472000"/>
                      <a:pt x="0" y="318220"/>
                    </a:cubicBezTo>
                    <a:cubicBezTo>
                      <a:pt x="0" y="142472"/>
                      <a:pt x="142472" y="0"/>
                      <a:pt x="318220" y="0"/>
                    </a:cubicBez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11">
                <a:extLst>
                  <a:ext uri="{FF2B5EF4-FFF2-40B4-BE49-F238E27FC236}">
                    <a16:creationId xmlns:a16="http://schemas.microsoft.com/office/drawing/2014/main" id="{BA264A77-4C22-4C9E-B264-F1FB5B3EB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418133" y="1792403"/>
                <a:ext cx="463640" cy="542000"/>
              </a:xfrm>
              <a:prstGeom prst="line">
                <a:avLst/>
              </a:prstGeom>
              <a:noFill/>
              <a:ln w="6350" cmpd="sng">
                <a:solidFill>
                  <a:schemeClr val="bg1">
                    <a:alpha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2" name="文本框 25">
              <a:extLst>
                <a:ext uri="{FF2B5EF4-FFF2-40B4-BE49-F238E27FC236}">
                  <a16:creationId xmlns:a16="http://schemas.microsoft.com/office/drawing/2014/main" id="{34E9838A-6BCC-454E-A9CA-FF958DE9EB89}"/>
                </a:ext>
              </a:extLst>
            </p:cNvPr>
            <p:cNvSpPr txBox="1"/>
            <p:nvPr/>
          </p:nvSpPr>
          <p:spPr>
            <a:xfrm>
              <a:off x="4708699" y="1374289"/>
              <a:ext cx="633012" cy="530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2400" b="1">
                  <a:solidFill>
                    <a:srgbClr val="132F55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Helvetica" panose="020B060402020203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2" name="矩形 43">
            <a:extLst>
              <a:ext uri="{FF2B5EF4-FFF2-40B4-BE49-F238E27FC236}">
                <a16:creationId xmlns:a16="http://schemas.microsoft.com/office/drawing/2014/main" id="{8C017869-F748-430C-8123-0C4A3ACE7FA2}"/>
              </a:ext>
            </a:extLst>
          </p:cNvPr>
          <p:cNvSpPr/>
          <p:nvPr/>
        </p:nvSpPr>
        <p:spPr>
          <a:xfrm>
            <a:off x="1553292" y="317135"/>
            <a:ext cx="9201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anose="020B0604020202030204" pitchFamily="34" charset="0"/>
                <a:ea typeface="微软雅黑" panose="020B0503020204020204" pitchFamily="34" charset="-122"/>
                <a:cs typeface="+mn-cs"/>
              </a:rPr>
              <a:t>HTTPs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Helvetica" panose="020B0604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9968-4ADA-49E6-9F19-7A2ABC3A042D}"/>
              </a:ext>
            </a:extLst>
          </p:cNvPr>
          <p:cNvSpPr txBox="1"/>
          <p:nvPr/>
        </p:nvSpPr>
        <p:spPr>
          <a:xfrm>
            <a:off x="1226390" y="816643"/>
            <a:ext cx="915079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Cách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thức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hoạt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động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HTTPs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F2635-5A98-40C1-AC30-95F5E16A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35" y="887778"/>
            <a:ext cx="7507865" cy="5609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16EEF-D686-4679-9E13-5A4510A344D8}"/>
              </a:ext>
            </a:extLst>
          </p:cNvPr>
          <p:cNvSpPr txBox="1"/>
          <p:nvPr/>
        </p:nvSpPr>
        <p:spPr>
          <a:xfrm>
            <a:off x="662716" y="1550189"/>
            <a:ext cx="353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Sau khi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kiểm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chứng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được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certificate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browser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sẽ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tự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sinh ra 1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khóa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K. Sau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đó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sử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dụng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certificate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hóa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  <a:r>
              <a:rPr lang="vi-V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40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926</Words>
  <Application>Microsoft Office PowerPoint</Application>
  <PresentationFormat>Widescreen</PresentationFormat>
  <Paragraphs>135</Paragraphs>
  <Slides>21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微软雅黑</vt:lpstr>
      <vt:lpstr>华文细黑</vt:lpstr>
      <vt:lpstr>Arial</vt:lpstr>
      <vt:lpstr>Calibri</vt:lpstr>
      <vt:lpstr>Calibri Light</vt:lpstr>
      <vt:lpstr>Helvetica</vt:lpstr>
      <vt:lpstr>Times New Roman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Hùng Vũ Danh</dc:creator>
  <cp:lastModifiedBy>DELL</cp:lastModifiedBy>
  <cp:revision>15</cp:revision>
  <dcterms:created xsi:type="dcterms:W3CDTF">2021-06-02T13:19:30Z</dcterms:created>
  <dcterms:modified xsi:type="dcterms:W3CDTF">2021-06-05T05:56:55Z</dcterms:modified>
</cp:coreProperties>
</file>