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80" r:id="rId4"/>
    <p:sldId id="258" r:id="rId5"/>
    <p:sldId id="271" r:id="rId6"/>
    <p:sldId id="261" r:id="rId7"/>
    <p:sldId id="263" r:id="rId8"/>
    <p:sldId id="264" r:id="rId9"/>
    <p:sldId id="265" r:id="rId10"/>
    <p:sldId id="266" r:id="rId11"/>
    <p:sldId id="273" r:id="rId12"/>
    <p:sldId id="275" r:id="rId13"/>
    <p:sldId id="267" r:id="rId14"/>
    <p:sldId id="274" r:id="rId15"/>
    <p:sldId id="268" r:id="rId16"/>
    <p:sldId id="276" r:id="rId17"/>
    <p:sldId id="269" r:id="rId18"/>
    <p:sldId id="277" r:id="rId19"/>
    <p:sldId id="270" r:id="rId20"/>
    <p:sldId id="272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6" y="139"/>
      </p:cViewPr>
      <p:guideLst>
        <p:guide orient="horz" pos="2160"/>
        <p:guide pos="3840"/>
        <p:guide orient="horz" pos="1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06A-8D4A-4870-A03A-E3B148E2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CDAD3-9C26-4B64-AA34-CE659242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2A91-4517-4E37-8F85-4043308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8CCC-A8AB-43D7-A901-5495561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FE1D-6631-4CE0-9AB7-F1F7BD99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8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3C97-438A-42E6-BD5B-1E931E0F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487F-0562-4A9D-8EDB-FD57F631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E086-F8C9-4AA6-A31F-38FB5AA1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DDBA-C869-440D-AA92-AF8A82B1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15FC-9B6D-4037-9B01-C617EC59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7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F446-BD04-4C2D-A194-13570BC5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16F6-52CC-4AD9-838B-6E079775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F2CF-F839-46EA-A335-A6314BD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2044-5576-48A2-BCC4-A8E98D56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F1A5-CB8B-4298-B200-4B3E4D1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690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0A5-0648-4279-9080-B814DC7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74CF-B1B2-4C2E-A6A8-DE11A8C7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8AA-7E3D-4786-801B-0B03C9EF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A1B1-3F2F-4A6E-9080-72C29AC8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B9CC-F0B2-4075-9789-9466A71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31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357C-20C7-4190-B45B-126FEC9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827F-291A-4172-9F93-318EA461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4C82-8854-49FE-9DE5-D3A6A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73A7-7B28-4032-9476-185043B0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3E9F-343F-4A2C-8DFD-60CD945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1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3ED4-CA34-4A00-849F-7066D9F8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6AC7-A459-49C2-B1BD-576B8F18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1B382-528D-409F-9D0A-C214BC66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D2B6-DABB-4270-9BDB-1052D67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88D4-4EF1-4200-95A9-81F452D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EF3A-957D-496E-B319-0FA19FCB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08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71D5-B6A9-4FF4-81DF-A06138D1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CD6B-3616-4A99-BD35-3B4F6823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A6363-87EF-45FE-B4AB-011D18312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C4CB2-0242-4712-883F-EB65CF70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24490-FA00-4AF2-8FBE-A60CA604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8A9A6-8E5E-4D9C-A2AD-DA35CCF4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AA290-46C9-408B-B11B-690812BC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A199B-602F-4B5D-8E97-CD12AD5A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5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AF34-D0C0-4D72-AC2B-C044BD88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0FF86-5C74-4941-AD50-BFB3F7FF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37FB-EED2-4224-BE0C-357D8267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ADBD-8CB4-4493-9B84-7B5F572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0A088-84FE-4C4C-BA54-50AFDE5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4AE3-58B7-45A9-A155-1430D310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586AC-9B3C-4989-813B-BD766EE9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06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F8-52A1-43F2-8098-D1996235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E7A-67FD-4132-8A1E-EBAD08A2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CCBA-6BA6-4C3C-A382-D256B824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A2F3-A813-4815-92DA-FBC092DB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85D9C-A34E-47B6-BB25-8A21DF87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B75E-989E-45CC-BB84-838B0B71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78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A7F-D49C-41D3-AA45-F97B066A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4F256-A730-4082-B305-0BB8466D2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4D9C5-7C4F-45C0-B2B2-EAEA392D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DFBC-0F3F-4C6F-AA71-84C62C3B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58CC9-1848-418F-B8E9-02792281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5378-ADBC-44ED-B374-B2FCC355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94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CEC15-EA5B-4158-AFE6-273766A3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16A1-6E7B-47D7-BFDC-AA3DD440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2BFF-65AC-40AA-A085-B21D7425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207A-2806-41A1-A859-C21F800DC4F7}" type="datetimeFigureOut">
              <a:rPr lang="vi-VN" smtClean="0"/>
              <a:t>25/04/2021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A2A2-49F1-49FE-82ED-1111506E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74D3-6B62-45F6-9322-275213895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F672-1F51-495A-BFC6-4136C3A48B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8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3216681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An toàn và bảo mật 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hệ thống thông tin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Nhóm 9</a:t>
            </a:r>
            <a:br>
              <a:rPr lang="en-US" sz="56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9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Injection</a:t>
            </a:r>
            <a:endParaRPr lang="en-US" sz="8900" kern="1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235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Union-base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5" y="3728538"/>
            <a:ext cx="48283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hay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7849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Union-base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5476E-4963-4CE2-ACA4-9A727B443373}"/>
              </a:ext>
            </a:extLst>
          </p:cNvPr>
          <p:cNvSpPr txBox="1"/>
          <p:nvPr/>
        </p:nvSpPr>
        <p:spPr>
          <a:xfrm>
            <a:off x="997940" y="3646995"/>
            <a:ext cx="5816367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SELECT a, b FROM table1 UNION SELECT c, d FROM table2</a:t>
            </a:r>
            <a:endParaRPr lang="vi-VN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 vấn SQL này sẽ trả về một tập hợp kết quả duy nhất có hai cột, chứa các giá trị từ cột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table1</a:t>
            </a:r>
            <a:r>
              <a:rPr lang="en-US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 cột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n-US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 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table2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302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699135" y="3347228"/>
            <a:ext cx="48283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Xảy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(sever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A41EBFA-0565-4ABF-B57F-5B4F8D05079A}"/>
              </a:ext>
            </a:extLst>
          </p:cNvPr>
          <p:cNvSpPr txBox="1">
            <a:spLocks/>
          </p:cNvSpPr>
          <p:nvPr/>
        </p:nvSpPr>
        <p:spPr>
          <a:xfrm>
            <a:off x="424815" y="1699288"/>
            <a:ext cx="4248785" cy="762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SQLi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9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0E01-DED9-43DA-80EC-1AF5AFD38A29}"/>
              </a:ext>
            </a:extLst>
          </p:cNvPr>
          <p:cNvSpPr txBox="1"/>
          <p:nvPr/>
        </p:nvSpPr>
        <p:spPr>
          <a:xfrm>
            <a:off x="609619" y="3592716"/>
            <a:ext cx="482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DNS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endParaRPr lang="vi-VN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D2422E-71A8-46F4-B9B4-A134B8C93764}"/>
              </a:ext>
            </a:extLst>
          </p:cNvPr>
          <p:cNvSpPr txBox="1">
            <a:spLocks/>
          </p:cNvSpPr>
          <p:nvPr/>
        </p:nvSpPr>
        <p:spPr>
          <a:xfrm>
            <a:off x="424815" y="1699288"/>
            <a:ext cx="4248785" cy="762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SQLi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680995"/>
            <a:ext cx="4248785" cy="7624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Out-of-band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3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2F24F8-F16E-4E70-895C-C03C0B92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62" y="1494271"/>
            <a:ext cx="6336482" cy="407948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7FF8675-3CF4-4AE6-8685-E16D6EE5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" y="3487429"/>
            <a:ext cx="48283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Truy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xp_dirtree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kumimoji="0" lang="en-US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vi-V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6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Boolean-base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5" y="3728538"/>
            <a:ext cx="48283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 Là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tấn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SQL Injection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vi-VN" sz="2400" dirty="0"/>
              <a:t> 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DB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True hay False</a:t>
            </a: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882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Boolean-base 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714479E-BF95-4375-BC6D-077C27D2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31" y="286504"/>
            <a:ext cx="5895560" cy="6284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FFCB31-CAB8-47C2-B445-DBA8D51CD2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90" y="4717245"/>
            <a:ext cx="3710940" cy="1684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91B4B-FD2F-404D-AD5C-558CD1A46FC3}"/>
              </a:ext>
            </a:extLst>
          </p:cNvPr>
          <p:cNvSpPr txBox="1"/>
          <p:nvPr/>
        </p:nvSpPr>
        <p:spPr>
          <a:xfrm>
            <a:off x="1079312" y="3728538"/>
            <a:ext cx="4825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SQL Injection Based on ""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"" is Always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vi-VN" sz="24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379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Time-base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968475" y="3728538"/>
            <a:ext cx="48283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DB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6965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Blind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Time-base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79AED-A3BC-46E1-90DB-A01693948FD0}"/>
              </a:ext>
            </a:extLst>
          </p:cNvPr>
          <p:cNvSpPr txBox="1"/>
          <p:nvPr/>
        </p:nvSpPr>
        <p:spPr>
          <a:xfrm>
            <a:off x="802220" y="3829380"/>
            <a:ext cx="482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True hay False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82807C-DEF8-488C-BA62-5F3608D792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2597" y="1147372"/>
            <a:ext cx="6095998" cy="49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IV.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Phòng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ngừa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hổng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SQLi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FFFFFF"/>
                </a:solidFill>
              </a:rPr>
              <a:t>Tham </a:t>
            </a:r>
            <a:r>
              <a:rPr lang="vi-VN" sz="2800" dirty="0" err="1">
                <a:solidFill>
                  <a:srgbClr val="FFFFFF"/>
                </a:solidFill>
              </a:rPr>
              <a:t>số</a:t>
            </a:r>
            <a:r>
              <a:rPr lang="vi-VN" sz="2800" dirty="0">
                <a:solidFill>
                  <a:srgbClr val="FFFFFF"/>
                </a:solidFill>
              </a:rPr>
              <a:t> truy </a:t>
            </a:r>
            <a:r>
              <a:rPr lang="vi-VN" sz="2800" dirty="0" err="1">
                <a:solidFill>
                  <a:srgbClr val="FFFFFF"/>
                </a:solidFill>
              </a:rPr>
              <a:t>vấn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Xác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thực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input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của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người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dùng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FFFFFF"/>
                </a:solidFill>
              </a:rPr>
              <a:t>Không </a:t>
            </a:r>
            <a:r>
              <a:rPr lang="vi-VN" sz="2800" dirty="0" err="1">
                <a:solidFill>
                  <a:srgbClr val="FFFFFF"/>
                </a:solidFill>
              </a:rPr>
              <a:t>hiển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thị</a:t>
            </a:r>
            <a:r>
              <a:rPr lang="vi-VN" sz="2800" dirty="0">
                <a:solidFill>
                  <a:srgbClr val="FFFFFF"/>
                </a:solidFill>
              </a:rPr>
              <a:t> thông </a:t>
            </a:r>
            <a:r>
              <a:rPr lang="vi-VN" sz="2800" dirty="0" err="1">
                <a:solidFill>
                  <a:srgbClr val="FFFFFF"/>
                </a:solidFill>
              </a:rPr>
              <a:t>báo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lỗi</a:t>
            </a:r>
            <a:r>
              <a:rPr lang="vi-VN" sz="2800" dirty="0">
                <a:solidFill>
                  <a:srgbClr val="FFFFFF"/>
                </a:solidFill>
              </a:rPr>
              <a:t> SQL cho </a:t>
            </a:r>
            <a:r>
              <a:rPr lang="vi-VN" sz="2800" dirty="0" err="1">
                <a:solidFill>
                  <a:srgbClr val="FFFFFF"/>
                </a:solidFill>
              </a:rPr>
              <a:t>người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dùng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Mã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hóa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dữ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liệu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được</a:t>
            </a:r>
            <a:r>
              <a:rPr lang="vi-VN" sz="2800" dirty="0">
                <a:solidFill>
                  <a:srgbClr val="FFFFFF"/>
                </a:solidFill>
              </a:rPr>
              <a:t> lưu trong DB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Thiết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lập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đặc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quyền</a:t>
            </a:r>
            <a:r>
              <a:rPr lang="vi-VN" sz="2800" dirty="0">
                <a:solidFill>
                  <a:srgbClr val="FFFFFF"/>
                </a:solidFill>
              </a:rPr>
              <a:t> cho DB </a:t>
            </a:r>
            <a:r>
              <a:rPr lang="vi-VN" sz="2800" dirty="0" err="1">
                <a:solidFill>
                  <a:srgbClr val="FFFFFF"/>
                </a:solidFill>
              </a:rPr>
              <a:t>user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Thực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hiện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pentest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để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tìm</a:t>
            </a:r>
            <a:r>
              <a:rPr lang="vi-VN" sz="2800" dirty="0">
                <a:solidFill>
                  <a:srgbClr val="FFFFFF"/>
                </a:solidFill>
              </a:rPr>
              <a:t> ra </a:t>
            </a:r>
            <a:r>
              <a:rPr lang="vi-VN" sz="2800" dirty="0" err="1">
                <a:solidFill>
                  <a:srgbClr val="FFFFFF"/>
                </a:solidFill>
              </a:rPr>
              <a:t>các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lỗ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hổng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0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93000"/>
                <a:lumOff val="7000"/>
              </a:schemeClr>
            </a:gs>
            <a:gs pos="21000">
              <a:schemeClr val="bg1">
                <a:lumMod val="95000"/>
              </a:schemeClr>
            </a:gs>
            <a:gs pos="22000">
              <a:schemeClr val="accent4">
                <a:lumMod val="40000"/>
                <a:lumOff val="60000"/>
              </a:schemeClr>
            </a:gs>
            <a:gs pos="21000">
              <a:schemeClr val="accent1">
                <a:lumMod val="9000"/>
                <a:lumOff val="91000"/>
              </a:schemeClr>
            </a:gs>
            <a:gs pos="34000">
              <a:srgbClr val="998F6F"/>
            </a:gs>
            <a:gs pos="71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60081-5B48-4D0C-870F-F3E662E0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03" y="2788190"/>
            <a:ext cx="10584342" cy="2764028"/>
          </a:xfrm>
        </p:spPr>
        <p:txBody>
          <a:bodyPr anchor="ctr">
            <a:no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Phân </a:t>
            </a:r>
            <a:r>
              <a:rPr lang="en-US" sz="4400" dirty="0" err="1">
                <a:solidFill>
                  <a:schemeClr val="bg1"/>
                </a:solidFill>
              </a:rPr>
              <a:t>công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err="1">
                <a:solidFill>
                  <a:schemeClr val="bg1"/>
                </a:solidFill>
              </a:rPr>
              <a:t>Nội</a:t>
            </a:r>
            <a:r>
              <a:rPr lang="en-US" sz="4400" dirty="0">
                <a:solidFill>
                  <a:schemeClr val="bg1"/>
                </a:solidFill>
              </a:rPr>
              <a:t> dung</a:t>
            </a:r>
            <a:r>
              <a:rPr lang="en-US" sz="4400">
                <a:solidFill>
                  <a:schemeClr val="bg1"/>
                </a:solidFill>
              </a:rPr>
              <a:t>: Nguyễn Quang Liêm, Tô Mạnh Đức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Slide: Vũ Danh Hùng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err="1">
                <a:solidFill>
                  <a:schemeClr val="bg1"/>
                </a:solidFill>
              </a:rPr>
              <a:t>Thuyết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err="1">
                <a:solidFill>
                  <a:schemeClr val="bg1"/>
                </a:solidFill>
              </a:rPr>
              <a:t>trình</a:t>
            </a:r>
            <a:r>
              <a:rPr lang="en-US" sz="4400">
                <a:solidFill>
                  <a:schemeClr val="bg1"/>
                </a:solidFill>
              </a:rPr>
              <a:t>: Trần Trung Hiếu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Demo</a:t>
            </a:r>
            <a:r>
              <a:rPr lang="en-US" sz="4400">
                <a:solidFill>
                  <a:schemeClr val="bg1"/>
                </a:solidFill>
              </a:rPr>
              <a:t>: Cả </a:t>
            </a:r>
            <a:r>
              <a:rPr lang="en-US" sz="4400" dirty="0" err="1">
                <a:solidFill>
                  <a:schemeClr val="bg1"/>
                </a:solidFill>
              </a:rPr>
              <a:t>nhóm</a:t>
            </a:r>
            <a:endParaRPr lang="vi-VN" sz="4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56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thầy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mọi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người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5600" kern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nghe</a:t>
            </a:r>
            <a:endParaRPr lang="en-US" sz="5600" kern="1200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46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7906B-8221-4A52-AACA-80CB1A0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72" y="1581727"/>
            <a:ext cx="6807200" cy="30849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500">
                <a:solidFill>
                  <a:schemeClr val="bg1"/>
                </a:solidFill>
              </a:rPr>
              <a:t>I. Injection là gì?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II. SQL Injection là gì? 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III. Phân loại</a:t>
            </a:r>
            <a:br>
              <a:rPr lang="en-US" sz="4500">
                <a:solidFill>
                  <a:schemeClr val="bg1"/>
                </a:solidFill>
              </a:rPr>
            </a:br>
            <a:r>
              <a:rPr lang="en-US" sz="4500">
                <a:solidFill>
                  <a:schemeClr val="bg1"/>
                </a:solidFill>
              </a:rPr>
              <a:t>IV. Phòng ngừa hổng SQLi</a:t>
            </a:r>
            <a:endParaRPr lang="en-US" sz="4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57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Injection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tiêm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viêc</a:t>
            </a:r>
            <a:r>
              <a:rPr lang="en-US" sz="2800" dirty="0"/>
              <a:t> </a:t>
            </a:r>
            <a:r>
              <a:rPr lang="en-US" sz="2800" dirty="0" err="1"/>
              <a:t>vượt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vốn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kẻ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708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Gồm</a:t>
            </a:r>
            <a:r>
              <a:rPr lang="en-US" sz="2800" dirty="0"/>
              <a:t> 5 </a:t>
            </a:r>
            <a:r>
              <a:rPr lang="en-US" sz="2800" dirty="0" err="1"/>
              <a:t>loại</a:t>
            </a:r>
            <a:endParaRPr lang="en-US" sz="2800" dirty="0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SQL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Cross –Site Scripting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OS Command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Code Injection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XXE Injection</a:t>
            </a:r>
          </a:p>
        </p:txBody>
      </p:sp>
    </p:spTree>
    <p:extLst>
      <p:ext uri="{BB962C8B-B14F-4D97-AF65-F5344CB8AC3E}">
        <p14:creationId xmlns:p14="http://schemas.microsoft.com/office/powerpoint/2010/main" val="358907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SQL Injection </a:t>
            </a:r>
            <a:r>
              <a:rPr lang="en-US" sz="2800" dirty="0" err="1">
                <a:solidFill>
                  <a:srgbClr val="FFFFFF"/>
                </a:solidFill>
              </a:rPr>
              <a:t>là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kỹ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thuật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tấn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mà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kẻ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tấn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lợi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dụng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lỗ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hổng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trong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việc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kiểm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tra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dữ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liệu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đầu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vào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của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ứng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dụng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các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thông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báo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lỗi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của</a:t>
            </a:r>
            <a:r>
              <a:rPr lang="en-US" sz="2800" dirty="0">
                <a:solidFill>
                  <a:srgbClr val="FFFFFF"/>
                </a:solidFill>
              </a:rPr>
              <a:t> DBMS, </a:t>
            </a:r>
            <a:r>
              <a:rPr lang="en-US" sz="2800" dirty="0" err="1">
                <a:solidFill>
                  <a:srgbClr val="FFFFFF"/>
                </a:solidFill>
              </a:rPr>
              <a:t>nhằm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tiêm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những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câu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lệnh</a:t>
            </a:r>
            <a:r>
              <a:rPr lang="en-US" sz="2800" dirty="0">
                <a:solidFill>
                  <a:srgbClr val="FFFFFF"/>
                </a:solidFill>
              </a:rPr>
              <a:t> SQL </a:t>
            </a:r>
            <a:r>
              <a:rPr lang="en-US" sz="2800" dirty="0" err="1">
                <a:solidFill>
                  <a:srgbClr val="FFFFFF"/>
                </a:solidFill>
              </a:rPr>
              <a:t>vào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dữ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liệu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được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gửi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tới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ứng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dụng</a:t>
            </a:r>
            <a:r>
              <a:rPr lang="en-US" sz="28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2326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II. 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Injection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b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</a:rPr>
              <a:t>Mức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độ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nghiêm</a:t>
            </a:r>
            <a:r>
              <a:rPr lang="en-US" sz="2800">
                <a:solidFill>
                  <a:srgbClr val="FFFFFF"/>
                </a:solidFill>
              </a:rPr>
              <a:t> trọng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SQL </a:t>
            </a:r>
            <a:r>
              <a:rPr lang="vi-VN" dirty="0" err="1"/>
              <a:t>Injection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kẻ</a:t>
            </a:r>
            <a:r>
              <a:rPr lang="vi-VN" dirty="0"/>
              <a:t> </a:t>
            </a:r>
            <a:r>
              <a:rPr lang="vi-VN" dirty="0" err="1"/>
              <a:t>tấn</a:t>
            </a:r>
            <a:r>
              <a:rPr lang="vi-VN" dirty="0"/>
              <a:t> công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trên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hay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trên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đang </a:t>
            </a:r>
            <a:r>
              <a:rPr lang="vi-VN" dirty="0" err="1"/>
              <a:t>chạy</a:t>
            </a:r>
            <a:r>
              <a:rPr lang="vi-VN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1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23" b="175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III.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loại</a:t>
            </a:r>
            <a:br>
              <a:rPr lang="en-US" sz="5000" dirty="0"/>
            </a:br>
            <a:r>
              <a:rPr lang="en-US" sz="5000" dirty="0"/>
              <a:t>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solidFill>
                  <a:srgbClr val="FFFFFF"/>
                </a:solidFill>
              </a:rPr>
              <a:t>In-band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>
                <a:solidFill>
                  <a:srgbClr val="FFFFFF"/>
                </a:solidFill>
              </a:rPr>
              <a:t>Out</a:t>
            </a:r>
            <a:r>
              <a:rPr lang="en-US" sz="2800">
                <a:solidFill>
                  <a:srgbClr val="FFFFFF"/>
                </a:solidFill>
              </a:rPr>
              <a:t>-of</a:t>
            </a:r>
            <a:r>
              <a:rPr lang="vi-VN" sz="2800">
                <a:solidFill>
                  <a:srgbClr val="FFFFFF"/>
                </a:solidFill>
              </a:rPr>
              <a:t>-band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vi-VN" sz="2800" dirty="0">
              <a:solidFill>
                <a:srgbClr val="FFFFFF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FFFFFF"/>
                </a:solidFill>
              </a:rPr>
              <a:t>Blind</a:t>
            </a:r>
            <a:r>
              <a:rPr lang="vi-VN" sz="2800" dirty="0">
                <a:solidFill>
                  <a:srgbClr val="FFFFFF"/>
                </a:solidFill>
              </a:rPr>
              <a:t> </a:t>
            </a:r>
            <a:r>
              <a:rPr lang="vi-VN" sz="2800" dirty="0" err="1">
                <a:solidFill>
                  <a:srgbClr val="FFFFFF"/>
                </a:solidFill>
              </a:rPr>
              <a:t>SQLi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5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armaceutical research lab">
            <a:extLst>
              <a:ext uri="{FF2B5EF4-FFF2-40B4-BE49-F238E27FC236}">
                <a16:creationId xmlns:a16="http://schemas.microsoft.com/office/drawing/2014/main" id="{5C79A27F-50D8-40DB-A385-5017D56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r="13808" b="641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2809-B2C7-4FD0-8938-7016B90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760221"/>
            <a:ext cx="3438144" cy="683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In-band SQLi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2E4A7-620F-4131-A02B-B66D3B99908C}"/>
              </a:ext>
            </a:extLst>
          </p:cNvPr>
          <p:cNvSpPr txBox="1"/>
          <p:nvPr/>
        </p:nvSpPr>
        <p:spPr>
          <a:xfrm>
            <a:off x="528509" y="2743242"/>
            <a:ext cx="3438906" cy="603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3200"/>
              <a:t>Error-base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9DB6F-8D25-46EA-A003-F40CF5771E19}"/>
              </a:ext>
            </a:extLst>
          </p:cNvPr>
          <p:cNvSpPr txBox="1"/>
          <p:nvPr/>
        </p:nvSpPr>
        <p:spPr>
          <a:xfrm>
            <a:off x="791497" y="3880220"/>
            <a:ext cx="511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987F7B7-C20F-45EF-8BCB-9DBE0A9E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41" y="2328478"/>
            <a:ext cx="6117298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3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693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Times New Roman</vt:lpstr>
      <vt:lpstr>Office Theme</vt:lpstr>
      <vt:lpstr>An toàn và bảo mật  hệ thống thông tin Nhóm 9 Injection</vt:lpstr>
      <vt:lpstr>Phân công Nội dung: Nguyễn Quang Liêm, Tô Mạnh Đức Slide: Vũ Danh Hùng Thuyết trình: Trần Trung Hiếu Demo: Cả nhóm</vt:lpstr>
      <vt:lpstr>I. Injection là gì? II. SQL Injection là gì?  III. Phân loại IV. Phòng ngừa hổng SQLi</vt:lpstr>
      <vt:lpstr>I. Injection là gì?  </vt:lpstr>
      <vt:lpstr>I. Injection là gì?  </vt:lpstr>
      <vt:lpstr>II. SQL Injection là gì?  </vt:lpstr>
      <vt:lpstr>II. SQL Injection là gì?  </vt:lpstr>
      <vt:lpstr>III. Phân loại  </vt:lpstr>
      <vt:lpstr>In-band SQLi</vt:lpstr>
      <vt:lpstr>In-band SQLi</vt:lpstr>
      <vt:lpstr>In-band SQLi</vt:lpstr>
      <vt:lpstr>PowerPoint Presentation</vt:lpstr>
      <vt:lpstr>PowerPoint Presentation</vt:lpstr>
      <vt:lpstr>Out-of-band SQLi</vt:lpstr>
      <vt:lpstr>Blind SQLi</vt:lpstr>
      <vt:lpstr>Blind SQLi</vt:lpstr>
      <vt:lpstr>Blind SQLi</vt:lpstr>
      <vt:lpstr>Blind SQLi</vt:lpstr>
      <vt:lpstr>IV. Phòng ngừa hổng SQLi  </vt:lpstr>
      <vt:lpstr>Cảm ơn thầy và mọi người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bảo mật thông tin Nhóm 11</dc:title>
  <dc:creator>Hùng Vũ Danh</dc:creator>
  <cp:lastModifiedBy>chanerface@gmail.com</cp:lastModifiedBy>
  <cp:revision>24</cp:revision>
  <dcterms:created xsi:type="dcterms:W3CDTF">2021-04-24T07:10:55Z</dcterms:created>
  <dcterms:modified xsi:type="dcterms:W3CDTF">2021-04-25T15:33:36Z</dcterms:modified>
</cp:coreProperties>
</file>