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7" r:id="rId3"/>
    <p:sldId id="298" r:id="rId4"/>
    <p:sldId id="262" r:id="rId5"/>
    <p:sldId id="258" r:id="rId6"/>
    <p:sldId id="296" r:id="rId7"/>
    <p:sldId id="260" r:id="rId8"/>
    <p:sldId id="297" r:id="rId9"/>
    <p:sldId id="299" r:id="rId10"/>
    <p:sldId id="300" r:id="rId11"/>
    <p:sldId id="301" r:id="rId12"/>
    <p:sldId id="302" r:id="rId13"/>
    <p:sldId id="303" r:id="rId14"/>
    <p:sldId id="304" r:id="rId15"/>
    <p:sldId id="279" r:id="rId16"/>
  </p:sldIdLst>
  <p:sldSz cx="9144000" cy="5143500" type="screen16x9"/>
  <p:notesSz cx="6858000" cy="9144000"/>
  <p:embeddedFontLst>
    <p:embeddedFont>
      <p:font typeface="Amatic SC" panose="00000500000000000000" pitchFamily="2" charset="-79"/>
      <p:regular r:id="rId18"/>
      <p:bold r:id="rId19"/>
    </p:embeddedFont>
    <p:embeddedFont>
      <p:font typeface="Calibri" panose="020F0502020204030204" pitchFamily="34" charset="0"/>
      <p:regular r:id="rId20"/>
      <p:bold r:id="rId21"/>
      <p:italic r:id="rId22"/>
      <p:boldItalic r:id="rId23"/>
    </p:embeddedFont>
    <p:embeddedFont>
      <p:font typeface="Merriweather"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182041" y="1633343"/>
            <a:ext cx="6779917"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effectLst>
                  <a:outerShdw blurRad="38100" dist="38100" dir="2700000" algn="tl">
                    <a:srgbClr val="000000">
                      <a:alpha val="43137"/>
                    </a:srgbClr>
                  </a:outerShdw>
                </a:effectLst>
              </a:rPr>
              <a:t>Bài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Thuyết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Trình</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nhóm</a:t>
            </a:r>
            <a:r>
              <a:rPr lang="en-US" dirty="0">
                <a:effectLst>
                  <a:outerShdw blurRad="38100" dist="38100" dir="2700000" algn="tl">
                    <a:srgbClr val="000000">
                      <a:alpha val="43137"/>
                    </a:srgbClr>
                  </a:outerShdw>
                </a:effectLst>
              </a:rPr>
              <a:t> 09</a:t>
            </a:r>
            <a:endParaRPr dirty="0">
              <a:effectLst>
                <a:outerShdw blurRad="38100" dist="38100" dir="2700000" algn="tl">
                  <a:srgbClr val="000000">
                    <a:alpha val="43137"/>
                  </a:srgbClr>
                </a:outerShdw>
              </a:effectLst>
            </a:endParaRPr>
          </a:p>
        </p:txBody>
      </p:sp>
      <p:sp>
        <p:nvSpPr>
          <p:cNvPr id="4" name="Google Shape;1891;p13">
            <a:extLst>
              <a:ext uri="{FF2B5EF4-FFF2-40B4-BE49-F238E27FC236}">
                <a16:creationId xmlns:a16="http://schemas.microsoft.com/office/drawing/2014/main" id="{5543C1D9-DD21-4467-A4B9-AD06361078B5}"/>
              </a:ext>
            </a:extLst>
          </p:cNvPr>
          <p:cNvSpPr txBox="1">
            <a:spLocks/>
          </p:cNvSpPr>
          <p:nvPr/>
        </p:nvSpPr>
        <p:spPr>
          <a:xfrm>
            <a:off x="2087310" y="2633350"/>
            <a:ext cx="4969377" cy="562607"/>
          </a:xfrm>
          <a:prstGeom prst="rect">
            <a:avLst/>
          </a:prstGeom>
          <a:noFill/>
          <a:ln>
            <a:noFill/>
          </a:ln>
        </p:spPr>
        <p:txBody>
          <a:bodyPr spcFirstLastPara="1" wrap="square" lIns="91425" tIns="91425" rIns="91425" bIns="91425" anchor="ctr" anchorCtr="0">
            <a:noAutofit/>
            <a:scene3d>
              <a:camera prst="orthographicFront"/>
              <a:lightRig rig="harsh" dir="t"/>
            </a:scene3d>
            <a:sp3d extrusionH="57150" prstMaterial="matte">
              <a:bevelT w="63500" h="12700" prst="angle"/>
              <a:contourClr>
                <a:schemeClr val="bg1">
                  <a:lumMod val="65000"/>
                </a:schemeClr>
              </a:contourClr>
            </a:sp3d>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1pPr>
            <a:lvl2pPr marR="0" lvl="1"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2pPr>
            <a:lvl3pPr marR="0" lvl="2"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3pPr>
            <a:lvl4pPr marR="0" lvl="3"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4pPr>
            <a:lvl5pPr marR="0" lvl="4"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5pPr>
            <a:lvl6pPr marR="0" lvl="5"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6pPr>
            <a:lvl7pPr marR="0" lvl="6"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7pPr>
            <a:lvl8pPr marR="0" lvl="7"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8pPr>
            <a:lvl9pPr marR="0" lvl="8"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9pPr>
          </a:lstStyle>
          <a:p>
            <a:r>
              <a:rPr lang="en-US" sz="3200" b="1" dirty="0" err="1">
                <a:ln/>
                <a:solidFill>
                  <a:schemeClr val="accent3"/>
                </a:solidFill>
                <a:effectLst>
                  <a:outerShdw blurRad="38100" dist="38100" dir="2700000" algn="tl">
                    <a:srgbClr val="000000">
                      <a:alpha val="43137"/>
                    </a:srgbClr>
                  </a:outerShdw>
                </a:effectLst>
              </a:rPr>
              <a:t>Đề</a:t>
            </a:r>
            <a:r>
              <a:rPr lang="en-US" sz="3200" b="1" dirty="0">
                <a:ln/>
                <a:solidFill>
                  <a:schemeClr val="accent3"/>
                </a:solidFill>
                <a:effectLst>
                  <a:outerShdw blurRad="38100" dist="38100" dir="2700000" algn="tl">
                    <a:srgbClr val="000000">
                      <a:alpha val="43137"/>
                    </a:srgbClr>
                  </a:outerShdw>
                </a:effectLst>
              </a:rPr>
              <a:t> </a:t>
            </a:r>
            <a:r>
              <a:rPr lang="en-US" sz="3200" b="1" dirty="0" err="1">
                <a:ln/>
                <a:solidFill>
                  <a:schemeClr val="accent3"/>
                </a:solidFill>
                <a:effectLst>
                  <a:outerShdw blurRad="38100" dist="38100" dir="2700000" algn="tl">
                    <a:srgbClr val="000000">
                      <a:alpha val="43137"/>
                    </a:srgbClr>
                  </a:outerShdw>
                </a:effectLst>
              </a:rPr>
              <a:t>tài</a:t>
            </a:r>
            <a:r>
              <a:rPr lang="en-US" sz="3200" b="1" dirty="0">
                <a:ln/>
                <a:solidFill>
                  <a:schemeClr val="accent3"/>
                </a:solidFill>
                <a:effectLst>
                  <a:outerShdw blurRad="38100" dist="38100" dir="2700000" algn="tl">
                    <a:srgbClr val="000000">
                      <a:alpha val="43137"/>
                    </a:srgbClr>
                  </a:outerShdw>
                </a:effectLst>
              </a:rPr>
              <a:t> 06: C</a:t>
            </a:r>
            <a:r>
              <a:rPr lang="vi-VN" sz="3200" b="1" dirty="0">
                <a:ln/>
                <a:solidFill>
                  <a:schemeClr val="accent3"/>
                </a:solidFill>
                <a:effectLst>
                  <a:outerShdw blurRad="38100" dist="38100" dir="2700000" algn="tl">
                    <a:srgbClr val="000000">
                      <a:alpha val="43137"/>
                    </a:srgbClr>
                  </a:outerShdw>
                </a:effectLst>
              </a:rPr>
              <a:t>ơ</a:t>
            </a:r>
            <a:r>
              <a:rPr lang="en-US" sz="3200" b="1" dirty="0">
                <a:ln/>
                <a:solidFill>
                  <a:schemeClr val="accent3"/>
                </a:solidFill>
                <a:effectLst>
                  <a:outerShdw blurRad="38100" dist="38100" dir="2700000" algn="tl">
                    <a:srgbClr val="000000">
                      <a:alpha val="43137"/>
                    </a:srgbClr>
                  </a:outerShdw>
                </a:effectLst>
              </a:rPr>
              <a:t> </a:t>
            </a:r>
            <a:r>
              <a:rPr lang="en-US" sz="3200" b="1" dirty="0" err="1">
                <a:ln/>
                <a:solidFill>
                  <a:schemeClr val="accent3"/>
                </a:solidFill>
                <a:effectLst>
                  <a:outerShdw blurRad="38100" dist="38100" dir="2700000" algn="tl">
                    <a:srgbClr val="000000">
                      <a:alpha val="43137"/>
                    </a:srgbClr>
                  </a:outerShdw>
                </a:effectLst>
              </a:rPr>
              <a:t>sở</a:t>
            </a:r>
            <a:r>
              <a:rPr lang="en-US" sz="3200" b="1" dirty="0">
                <a:ln/>
                <a:solidFill>
                  <a:schemeClr val="accent3"/>
                </a:solidFill>
                <a:effectLst>
                  <a:outerShdw blurRad="38100" dist="38100" dir="2700000" algn="tl">
                    <a:srgbClr val="000000">
                      <a:alpha val="43137"/>
                    </a:srgbClr>
                  </a:outerShdw>
                </a:effectLst>
              </a:rPr>
              <a:t> </a:t>
            </a:r>
            <a:r>
              <a:rPr lang="en-US" sz="3200" b="1" dirty="0" err="1">
                <a:ln/>
                <a:solidFill>
                  <a:schemeClr val="accent3"/>
                </a:solidFill>
                <a:effectLst>
                  <a:outerShdw blurRad="38100" dist="38100" dir="2700000" algn="tl">
                    <a:srgbClr val="000000">
                      <a:alpha val="43137"/>
                    </a:srgbClr>
                  </a:outerShdw>
                </a:effectLst>
              </a:rPr>
              <a:t>dữ</a:t>
            </a:r>
            <a:r>
              <a:rPr lang="en-US" sz="3200" b="1" dirty="0">
                <a:ln/>
                <a:solidFill>
                  <a:schemeClr val="accent3"/>
                </a:solidFill>
                <a:effectLst>
                  <a:outerShdw blurRad="38100" dist="38100" dir="2700000" algn="tl">
                    <a:srgbClr val="000000">
                      <a:alpha val="43137"/>
                    </a:srgbClr>
                  </a:outerShdw>
                </a:effectLst>
              </a:rPr>
              <a:t> </a:t>
            </a:r>
            <a:r>
              <a:rPr lang="en-US" sz="3200" b="1" dirty="0" err="1">
                <a:ln/>
                <a:solidFill>
                  <a:schemeClr val="accent3"/>
                </a:solidFill>
                <a:effectLst>
                  <a:outerShdw blurRad="38100" dist="38100" dir="2700000" algn="tl">
                    <a:srgbClr val="000000">
                      <a:alpha val="43137"/>
                    </a:srgbClr>
                  </a:outerShdw>
                </a:effectLst>
              </a:rPr>
              <a:t>liệu</a:t>
            </a:r>
            <a:r>
              <a:rPr lang="en-US" sz="3200" b="1" dirty="0">
                <a:ln/>
                <a:solidFill>
                  <a:schemeClr val="accent3"/>
                </a:solidFill>
                <a:effectLst>
                  <a:outerShdw blurRad="38100" dist="38100" dir="2700000" algn="tl">
                    <a:srgbClr val="000000">
                      <a:alpha val="43137"/>
                    </a:srgbClr>
                  </a:outerShdw>
                </a:effectLst>
              </a:rPr>
              <a:t> song </a:t>
            </a:r>
            <a:r>
              <a:rPr lang="en-US" sz="3200" b="1" dirty="0" err="1">
                <a:ln/>
                <a:solidFill>
                  <a:schemeClr val="accent3"/>
                </a:solidFill>
                <a:effectLst>
                  <a:outerShdw blurRad="38100" dist="38100" dir="2700000" algn="tl">
                    <a:srgbClr val="000000">
                      <a:alpha val="43137"/>
                    </a:srgbClr>
                  </a:outerShdw>
                </a:effectLst>
              </a:rPr>
              <a:t>song</a:t>
            </a:r>
            <a:endParaRPr lang="en-US" sz="3200" b="1" dirty="0">
              <a:ln/>
              <a:solidFill>
                <a:schemeClr val="accent3"/>
              </a:solidFill>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72CCBA52-EABC-4859-9CEB-38BCC482BFA7}"/>
              </a:ext>
            </a:extLst>
          </p:cNvPr>
          <p:cNvSpPr/>
          <p:nvPr/>
        </p:nvSpPr>
        <p:spPr>
          <a:xfrm>
            <a:off x="904462" y="1164935"/>
            <a:ext cx="7477538" cy="3510354"/>
          </a:xfrm>
          <a:prstGeom prst="roundRect">
            <a:avLst/>
          </a:prstGeom>
          <a:solidFill>
            <a:schemeClr val="accent1">
              <a:alpha val="60000"/>
            </a:schemeClr>
          </a:solidFill>
          <a:ln>
            <a:solidFill>
              <a:schemeClr val="accent1">
                <a:shade val="50000"/>
                <a:alpha val="4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 name="Slide Number Placeholder 2">
            <a:extLst>
              <a:ext uri="{FF2B5EF4-FFF2-40B4-BE49-F238E27FC236}">
                <a16:creationId xmlns:a16="http://schemas.microsoft.com/office/drawing/2014/main" id="{84461DC1-C2E4-4A2C-BAD0-B85282680A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Google Shape;1934;p19">
            <a:extLst>
              <a:ext uri="{FF2B5EF4-FFF2-40B4-BE49-F238E27FC236}">
                <a16:creationId xmlns:a16="http://schemas.microsoft.com/office/drawing/2014/main" id="{9EB2A36B-E1CF-498D-90FA-5D22EE6E509D}"/>
              </a:ext>
            </a:extLst>
          </p:cNvPr>
          <p:cNvSpPr txBox="1">
            <a:spLocks/>
          </p:cNvSpPr>
          <p:nvPr/>
        </p:nvSpPr>
        <p:spPr>
          <a:xfrm>
            <a:off x="0" y="321600"/>
            <a:ext cx="2126977" cy="726142"/>
          </a:xfrm>
          <a:prstGeom prst="rect">
            <a:avLst/>
          </a:prstGeom>
          <a:solidFill>
            <a:schemeClr val="accent1"/>
          </a:solidFill>
          <a:ln>
            <a:solidFill>
              <a:schemeClr val="accent1"/>
            </a:solid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algn="r"/>
            <a:r>
              <a:rPr lang="en-US" sz="4000" dirty="0">
                <a:solidFill>
                  <a:schemeClr val="tx2">
                    <a:lumMod val="10000"/>
                  </a:schemeClr>
                </a:solidFill>
              </a:rPr>
              <a:t>ƯU </a:t>
            </a:r>
            <a:r>
              <a:rPr lang="en-US" sz="4000" dirty="0" err="1">
                <a:solidFill>
                  <a:schemeClr val="tx2">
                    <a:lumMod val="10000"/>
                  </a:schemeClr>
                </a:solidFill>
              </a:rPr>
              <a:t>điểm</a:t>
            </a:r>
            <a:endParaRPr lang="vi-VN" sz="4000" dirty="0">
              <a:solidFill>
                <a:schemeClr val="tx2">
                  <a:lumMod val="10000"/>
                </a:schemeClr>
              </a:solidFill>
            </a:endParaRPr>
          </a:p>
        </p:txBody>
      </p:sp>
      <p:sp>
        <p:nvSpPr>
          <p:cNvPr id="6" name="Rectangle 5">
            <a:extLst>
              <a:ext uri="{FF2B5EF4-FFF2-40B4-BE49-F238E27FC236}">
                <a16:creationId xmlns:a16="http://schemas.microsoft.com/office/drawing/2014/main" id="{EEB3CFC5-DC07-49B4-89F4-1B5D090FEF2D}"/>
              </a:ext>
            </a:extLst>
          </p:cNvPr>
          <p:cNvSpPr/>
          <p:nvPr/>
        </p:nvSpPr>
        <p:spPr>
          <a:xfrm>
            <a:off x="1007165" y="1449120"/>
            <a:ext cx="7232373" cy="738664"/>
          </a:xfrm>
          <a:prstGeom prst="rect">
            <a:avLst/>
          </a:prstGeom>
        </p:spPr>
        <p:txBody>
          <a:bodyPr wrap="square">
            <a:spAutoFit/>
          </a:bodyPr>
          <a:lstStyle/>
          <a:p>
            <a:pPr marL="285750" indent="-285750">
              <a:buFont typeface="Arial" panose="020B0604020202020204" pitchFamily="34" charset="0"/>
              <a:buChar char="•"/>
            </a:pPr>
            <a:r>
              <a:rPr lang="en-US" b="1" i="1" dirty="0"/>
              <a:t>Shared Memory Architecture</a:t>
            </a:r>
            <a:r>
              <a:rPr lang="en-US" dirty="0"/>
              <a:t>:</a:t>
            </a:r>
          </a:p>
          <a:p>
            <a:r>
              <a:rPr lang="en-US" dirty="0"/>
              <a:t>	- Giao </a:t>
            </a:r>
            <a:r>
              <a:rPr lang="en-US" dirty="0" err="1"/>
              <a:t>tiếp</a:t>
            </a:r>
            <a:r>
              <a:rPr lang="en-US" dirty="0"/>
              <a:t> </a:t>
            </a:r>
            <a:r>
              <a:rPr lang="en-US" dirty="0" err="1"/>
              <a:t>hiệu</a:t>
            </a:r>
            <a:r>
              <a:rPr lang="en-US" dirty="0"/>
              <a:t> </a:t>
            </a:r>
            <a:r>
              <a:rPr lang="en-US" dirty="0" err="1"/>
              <a:t>quả</a:t>
            </a:r>
            <a:r>
              <a:rPr lang="en-US" dirty="0"/>
              <a:t> </a:t>
            </a:r>
            <a:r>
              <a:rPr lang="en-US" dirty="0" err="1"/>
              <a:t>giữa</a:t>
            </a:r>
            <a:r>
              <a:rPr lang="en-US" dirty="0"/>
              <a:t> </a:t>
            </a:r>
            <a:r>
              <a:rPr lang="en-US" dirty="0" err="1"/>
              <a:t>các</a:t>
            </a:r>
            <a:r>
              <a:rPr lang="en-US" dirty="0"/>
              <a:t> </a:t>
            </a:r>
            <a:r>
              <a:rPr lang="en-US" dirty="0" err="1"/>
              <a:t>bộ</a:t>
            </a:r>
            <a:r>
              <a:rPr lang="en-US" dirty="0"/>
              <a:t> </a:t>
            </a:r>
            <a:r>
              <a:rPr lang="en-US" dirty="0" err="1"/>
              <a:t>xử</a:t>
            </a:r>
            <a:r>
              <a:rPr lang="en-US" dirty="0"/>
              <a:t> </a:t>
            </a:r>
            <a:r>
              <a:rPr lang="en-US" dirty="0" err="1"/>
              <a:t>lí</a:t>
            </a:r>
            <a:r>
              <a:rPr lang="en-US" dirty="0"/>
              <a:t> </a:t>
            </a:r>
            <a:r>
              <a:rPr lang="en-US" dirty="0" err="1"/>
              <a:t>thông</a:t>
            </a:r>
            <a:r>
              <a:rPr lang="en-US" dirty="0"/>
              <a:t> qua Shared Memory</a:t>
            </a:r>
          </a:p>
          <a:p>
            <a:r>
              <a:rPr lang="en-US" dirty="0"/>
              <a:t>	- </a:t>
            </a:r>
            <a:r>
              <a:rPr lang="vi-VN" dirty="0"/>
              <a:t>Hệ thống Shared Memory dễ quản lý hơn là quản lí 1 cụ</a:t>
            </a:r>
            <a:r>
              <a:rPr lang="en-US" dirty="0"/>
              <a:t>m</a:t>
            </a:r>
            <a:endParaRPr lang="vi-VN" dirty="0"/>
          </a:p>
        </p:txBody>
      </p:sp>
      <p:sp>
        <p:nvSpPr>
          <p:cNvPr id="9" name="Rectangle 8">
            <a:extLst>
              <a:ext uri="{FF2B5EF4-FFF2-40B4-BE49-F238E27FC236}">
                <a16:creationId xmlns:a16="http://schemas.microsoft.com/office/drawing/2014/main" id="{21EF0C68-B82E-420F-8602-918E856AA927}"/>
              </a:ext>
            </a:extLst>
          </p:cNvPr>
          <p:cNvSpPr/>
          <p:nvPr/>
        </p:nvSpPr>
        <p:spPr>
          <a:xfrm>
            <a:off x="957009" y="2224902"/>
            <a:ext cx="7282529" cy="1046440"/>
          </a:xfrm>
          <a:prstGeom prst="rect">
            <a:avLst/>
          </a:prstGeom>
        </p:spPr>
        <p:txBody>
          <a:bodyPr wrap="square">
            <a:spAutoFit/>
          </a:bodyPr>
          <a:lstStyle/>
          <a:p>
            <a:pPr marL="285750" indent="-285750">
              <a:buFont typeface="Arial" panose="020B0604020202020204" pitchFamily="34" charset="0"/>
              <a:buChar char="•"/>
            </a:pPr>
            <a:r>
              <a:rPr lang="en-US" b="1" i="1" dirty="0"/>
              <a:t>Shared Disk Architecture</a:t>
            </a:r>
            <a:r>
              <a:rPr lang="en-US" i="1" dirty="0"/>
              <a:t>: </a:t>
            </a:r>
            <a:r>
              <a:rPr lang="vi-VN" i="1" dirty="0"/>
              <a:t> </a:t>
            </a:r>
            <a:endParaRPr lang="en-US" i="1" dirty="0"/>
          </a:p>
          <a:p>
            <a:r>
              <a:rPr lang="en-US" sz="1600" i="1" dirty="0"/>
              <a:t>	- </a:t>
            </a:r>
            <a:r>
              <a:rPr lang="vi-VN" dirty="0"/>
              <a:t>Bất kì 1 bộ xử lí nào ngưng hoạt động cũng không ảnh hưởng đến hệ thống</a:t>
            </a:r>
            <a:endParaRPr lang="en-US" dirty="0"/>
          </a:p>
          <a:p>
            <a:r>
              <a:rPr lang="en-US" sz="1600" dirty="0"/>
              <a:t>	- </a:t>
            </a:r>
            <a:r>
              <a:rPr lang="en-US" dirty="0" err="1"/>
              <a:t>Mạng</a:t>
            </a:r>
            <a:r>
              <a:rPr lang="en-US" dirty="0"/>
              <a:t> </a:t>
            </a:r>
            <a:r>
              <a:rPr lang="en-US" dirty="0" err="1"/>
              <a:t>kết</a:t>
            </a:r>
            <a:r>
              <a:rPr lang="en-US" dirty="0"/>
              <a:t> </a:t>
            </a:r>
            <a:r>
              <a:rPr lang="en-US" dirty="0" err="1"/>
              <a:t>nối</a:t>
            </a:r>
            <a:r>
              <a:rPr lang="en-US" dirty="0"/>
              <a:t> </a:t>
            </a:r>
            <a:r>
              <a:rPr lang="en-US" dirty="0" err="1"/>
              <a:t>không</a:t>
            </a:r>
            <a:r>
              <a:rPr lang="en-US" dirty="0"/>
              <a:t> </a:t>
            </a:r>
            <a:r>
              <a:rPr lang="en-US" dirty="0" err="1"/>
              <a:t>bị</a:t>
            </a:r>
            <a:r>
              <a:rPr lang="en-US" dirty="0"/>
              <a:t> </a:t>
            </a:r>
            <a:r>
              <a:rPr lang="en-US" dirty="0" err="1"/>
              <a:t>thắt</a:t>
            </a:r>
            <a:r>
              <a:rPr lang="en-US" dirty="0"/>
              <a:t> </a:t>
            </a:r>
            <a:r>
              <a:rPr lang="en-US" dirty="0" err="1"/>
              <a:t>cổ</a:t>
            </a:r>
            <a:r>
              <a:rPr lang="en-US" dirty="0"/>
              <a:t> </a:t>
            </a:r>
            <a:r>
              <a:rPr lang="en-US" dirty="0" err="1"/>
              <a:t>chai,mỗi</a:t>
            </a:r>
            <a:r>
              <a:rPr lang="en-US" dirty="0"/>
              <a:t> CPU </a:t>
            </a:r>
            <a:r>
              <a:rPr lang="en-US" dirty="0" err="1"/>
              <a:t>có</a:t>
            </a:r>
            <a:r>
              <a:rPr lang="en-US" dirty="0"/>
              <a:t> </a:t>
            </a:r>
            <a:r>
              <a:rPr lang="en-US" dirty="0" err="1"/>
              <a:t>bộ</a:t>
            </a:r>
            <a:r>
              <a:rPr lang="en-US" dirty="0"/>
              <a:t> </a:t>
            </a:r>
            <a:r>
              <a:rPr lang="en-US" dirty="0" err="1"/>
              <a:t>nhớ</a:t>
            </a:r>
            <a:r>
              <a:rPr lang="en-US" dirty="0"/>
              <a:t> </a:t>
            </a:r>
            <a:r>
              <a:rPr lang="en-US" dirty="0" err="1"/>
              <a:t>riêng</a:t>
            </a:r>
            <a:endParaRPr lang="en-US" dirty="0"/>
          </a:p>
          <a:p>
            <a:r>
              <a:rPr lang="en-US" sz="1600" dirty="0"/>
              <a:t>	- </a:t>
            </a:r>
            <a:r>
              <a:rPr lang="vi-VN" dirty="0"/>
              <a:t>Sử dụng được cho lượng lớn các bộ xử lí</a:t>
            </a:r>
            <a:endParaRPr lang="en-US" sz="1600" dirty="0"/>
          </a:p>
        </p:txBody>
      </p:sp>
      <p:sp>
        <p:nvSpPr>
          <p:cNvPr id="11" name="Rectangle 10">
            <a:extLst>
              <a:ext uri="{FF2B5EF4-FFF2-40B4-BE49-F238E27FC236}">
                <a16:creationId xmlns:a16="http://schemas.microsoft.com/office/drawing/2014/main" id="{6F091671-5246-4314-BAD0-A3E7968E89D7}"/>
              </a:ext>
            </a:extLst>
          </p:cNvPr>
          <p:cNvSpPr/>
          <p:nvPr/>
        </p:nvSpPr>
        <p:spPr>
          <a:xfrm>
            <a:off x="930736" y="3364944"/>
            <a:ext cx="7282528" cy="1046440"/>
          </a:xfrm>
          <a:prstGeom prst="rect">
            <a:avLst/>
          </a:prstGeom>
        </p:spPr>
        <p:txBody>
          <a:bodyPr wrap="square">
            <a:spAutoFit/>
          </a:bodyPr>
          <a:lstStyle/>
          <a:p>
            <a:pPr marL="285750" indent="-285750">
              <a:buFont typeface="Arial" panose="020B0604020202020204" pitchFamily="34" charset="0"/>
              <a:buChar char="•"/>
            </a:pPr>
            <a:r>
              <a:rPr lang="en-US" b="1" i="1" dirty="0"/>
              <a:t>Shared Nothing Architecture</a:t>
            </a:r>
            <a:r>
              <a:rPr lang="en-US" i="1" dirty="0"/>
              <a:t>:</a:t>
            </a:r>
          </a:p>
          <a:p>
            <a:r>
              <a:rPr lang="en-US" sz="1600" i="1" dirty="0"/>
              <a:t>	- </a:t>
            </a:r>
            <a:r>
              <a:rPr lang="vi-VN" dirty="0"/>
              <a:t>Số lượng bộ xử lí có thể mở rộng thêm 1 cách dễ dàng</a:t>
            </a:r>
            <a:endParaRPr lang="en-US" dirty="0"/>
          </a:p>
          <a:p>
            <a:r>
              <a:rPr lang="en-US" sz="1600" dirty="0"/>
              <a:t>	- </a:t>
            </a:r>
            <a:r>
              <a:rPr lang="en-US" dirty="0" err="1"/>
              <a:t>Tiềm</a:t>
            </a:r>
            <a:r>
              <a:rPr lang="en-US" dirty="0"/>
              <a:t> </a:t>
            </a:r>
            <a:r>
              <a:rPr lang="en-US" dirty="0" err="1"/>
              <a:t>năng</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thống</a:t>
            </a:r>
            <a:r>
              <a:rPr lang="en-US" dirty="0"/>
              <a:t> </a:t>
            </a:r>
            <a:r>
              <a:rPr lang="en-US" dirty="0" err="1"/>
              <a:t>là</a:t>
            </a:r>
            <a:r>
              <a:rPr lang="en-US" dirty="0"/>
              <a:t> </a:t>
            </a:r>
            <a:r>
              <a:rPr lang="en-US" dirty="0" err="1"/>
              <a:t>không</a:t>
            </a:r>
            <a:r>
              <a:rPr lang="en-US" dirty="0"/>
              <a:t> </a:t>
            </a:r>
            <a:r>
              <a:rPr lang="en-US" dirty="0" err="1"/>
              <a:t>giới</a:t>
            </a:r>
            <a:r>
              <a:rPr lang="en-US" dirty="0"/>
              <a:t> </a:t>
            </a:r>
            <a:r>
              <a:rPr lang="en-US" dirty="0" err="1"/>
              <a:t>hạn</a:t>
            </a:r>
            <a:endParaRPr lang="en-US" dirty="0"/>
          </a:p>
          <a:p>
            <a:r>
              <a:rPr lang="en-US" sz="1600" dirty="0"/>
              <a:t>	- </a:t>
            </a:r>
            <a:r>
              <a:rPr lang="vi-VN" dirty="0"/>
              <a:t>Nếu 1 nút bị lỗi thì các nút khác vẫn hoạt động bình thường</a:t>
            </a:r>
            <a:endParaRPr lang="en-US" sz="1600" dirty="0"/>
          </a:p>
        </p:txBody>
      </p:sp>
      <p:sp>
        <p:nvSpPr>
          <p:cNvPr id="2" name="TextBox 1">
            <a:extLst>
              <a:ext uri="{FF2B5EF4-FFF2-40B4-BE49-F238E27FC236}">
                <a16:creationId xmlns:a16="http://schemas.microsoft.com/office/drawing/2014/main" id="{D4F5E59B-2771-44D9-9DE0-145499416C30}"/>
              </a:ext>
            </a:extLst>
          </p:cNvPr>
          <p:cNvSpPr txBox="1"/>
          <p:nvPr/>
        </p:nvSpPr>
        <p:spPr>
          <a:xfrm>
            <a:off x="2411897" y="85775"/>
            <a:ext cx="4320208" cy="400110"/>
          </a:xfrm>
          <a:prstGeom prst="rect">
            <a:avLst/>
          </a:prstGeom>
          <a:noFill/>
        </p:spPr>
        <p:txBody>
          <a:bodyPr wrap="square" rtlCol="0">
            <a:spAutoFit/>
          </a:bodyPr>
          <a:lstStyle/>
          <a:p>
            <a:r>
              <a:rPr lang="vi-VN" sz="1800" b="0" i="0" u="none" strike="noStrike" dirty="0">
                <a:solidFill>
                  <a:srgbClr val="000000"/>
                </a:solidFill>
                <a:effectLst/>
                <a:latin typeface="Calibri" panose="020F0502020204030204" pitchFamily="34" charset="0"/>
              </a:rPr>
              <a:t> </a:t>
            </a:r>
            <a:r>
              <a:rPr lang="en-US" sz="2000" b="1" i="1" dirty="0">
                <a:latin typeface="Calibri" panose="020F0502020204030204" pitchFamily="34" charset="0"/>
              </a:rPr>
              <a:t>Ư</a:t>
            </a:r>
            <a:r>
              <a:rPr lang="vi-VN" sz="2000" b="1" i="1" u="none" strike="noStrike" dirty="0">
                <a:solidFill>
                  <a:srgbClr val="000000"/>
                </a:solidFill>
                <a:effectLst/>
                <a:latin typeface="Calibri" panose="020F0502020204030204" pitchFamily="34" charset="0"/>
              </a:rPr>
              <a:t>u điểm của các kiến trúc</a:t>
            </a:r>
            <a:r>
              <a:rPr lang="en-US" sz="2000" b="1" i="1" u="none" strike="noStrike" dirty="0">
                <a:solidFill>
                  <a:srgbClr val="000000"/>
                </a:solidFill>
                <a:effectLst/>
                <a:latin typeface="Calibri" panose="020F0502020204030204" pitchFamily="34" charset="0"/>
              </a:rPr>
              <a:t> </a:t>
            </a:r>
            <a:r>
              <a:rPr lang="vi-VN" sz="2000" b="1" i="1" u="none" strike="noStrike" dirty="0">
                <a:solidFill>
                  <a:srgbClr val="000000"/>
                </a:solidFill>
                <a:effectLst/>
                <a:latin typeface="Calibri" panose="020F0502020204030204" pitchFamily="34" charset="0"/>
              </a:rPr>
              <a:t>song song</a:t>
            </a:r>
            <a:endParaRPr lang="en-US" sz="2000" b="1" i="1" dirty="0"/>
          </a:p>
        </p:txBody>
      </p:sp>
    </p:spTree>
    <p:extLst>
      <p:ext uri="{BB962C8B-B14F-4D97-AF65-F5344CB8AC3E}">
        <p14:creationId xmlns:p14="http://schemas.microsoft.com/office/powerpoint/2010/main" val="234772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13"/>
                                        </p:tgtEl>
                                        <p:attrNameLst>
                                          <p:attrName>ppt_x</p:attrName>
                                        </p:attrNameLst>
                                      </p:cBhvr>
                                      <p:tavLst>
                                        <p:tav tm="0">
                                          <p:val>
                                            <p:strVal val="ppt_x"/>
                                          </p:val>
                                        </p:tav>
                                        <p:tav tm="100000">
                                          <p:val>
                                            <p:strVal val="ppt_x"/>
                                          </p:val>
                                        </p:tav>
                                      </p:tavLst>
                                    </p:anim>
                                    <p:anim calcmode="lin" valueType="num">
                                      <p:cBhvr additive="base">
                                        <p:cTn id="33" dur="500"/>
                                        <p:tgtEl>
                                          <p:spTgt spid="13"/>
                                        </p:tgtEl>
                                        <p:attrNameLst>
                                          <p:attrName>ppt_y</p:attrName>
                                        </p:attrNameLst>
                                      </p:cBhvr>
                                      <p:tavLst>
                                        <p:tav tm="0">
                                          <p:val>
                                            <p:strVal val="ppt_y"/>
                                          </p:val>
                                        </p:tav>
                                        <p:tav tm="100000">
                                          <p:val>
                                            <p:strVal val="1+ppt_h/2"/>
                                          </p:val>
                                        </p:tav>
                                      </p:tavLst>
                                    </p:anim>
                                    <p:set>
                                      <p:cBhvr>
                                        <p:cTn id="34" dur="1" fill="hold">
                                          <p:stCondLst>
                                            <p:cond delay="499"/>
                                          </p:stCondLst>
                                        </p:cTn>
                                        <p:tgtEl>
                                          <p:spTgt spid="13"/>
                                        </p:tgtEl>
                                        <p:attrNameLst>
                                          <p:attrName>style.visibility</p:attrName>
                                        </p:attrNameLst>
                                      </p:cBhvr>
                                      <p:to>
                                        <p:strVal val="hidden"/>
                                      </p:to>
                                    </p:set>
                                  </p:childTnLst>
                                </p:cTn>
                              </p:par>
                              <p:par>
                                <p:cTn id="35" presetID="2" presetClass="exit" presetSubtype="4" fill="hold" grpId="1" nodeType="withEffect">
                                  <p:stCondLst>
                                    <p:cond delay="0"/>
                                  </p:stCondLst>
                                  <p:childTnLst>
                                    <p:anim calcmode="lin" valueType="num">
                                      <p:cBhvr additive="base">
                                        <p:cTn id="36" dur="500"/>
                                        <p:tgtEl>
                                          <p:spTgt spid="6"/>
                                        </p:tgtEl>
                                        <p:attrNameLst>
                                          <p:attrName>ppt_x</p:attrName>
                                        </p:attrNameLst>
                                      </p:cBhvr>
                                      <p:tavLst>
                                        <p:tav tm="0">
                                          <p:val>
                                            <p:strVal val="ppt_x"/>
                                          </p:val>
                                        </p:tav>
                                        <p:tav tm="100000">
                                          <p:val>
                                            <p:strVal val="ppt_x"/>
                                          </p:val>
                                        </p:tav>
                                      </p:tavLst>
                                    </p:anim>
                                    <p:anim calcmode="lin" valueType="num">
                                      <p:cBhvr additive="base">
                                        <p:cTn id="37" dur="500"/>
                                        <p:tgtEl>
                                          <p:spTgt spid="6"/>
                                        </p:tgtEl>
                                        <p:attrNameLst>
                                          <p:attrName>ppt_y</p:attrName>
                                        </p:attrNameLst>
                                      </p:cBhvr>
                                      <p:tavLst>
                                        <p:tav tm="0">
                                          <p:val>
                                            <p:strVal val="ppt_y"/>
                                          </p:val>
                                        </p:tav>
                                        <p:tav tm="100000">
                                          <p:val>
                                            <p:strVal val="1+ppt_h/2"/>
                                          </p:val>
                                        </p:tav>
                                      </p:tavLst>
                                    </p:anim>
                                    <p:set>
                                      <p:cBhvr>
                                        <p:cTn id="38" dur="1" fill="hold">
                                          <p:stCondLst>
                                            <p:cond delay="499"/>
                                          </p:stCondLst>
                                        </p:cTn>
                                        <p:tgtEl>
                                          <p:spTgt spid="6"/>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500"/>
                                        <p:tgtEl>
                                          <p:spTgt spid="9"/>
                                        </p:tgtEl>
                                        <p:attrNameLst>
                                          <p:attrName>ppt_x</p:attrName>
                                        </p:attrNameLst>
                                      </p:cBhvr>
                                      <p:tavLst>
                                        <p:tav tm="0">
                                          <p:val>
                                            <p:strVal val="ppt_x"/>
                                          </p:val>
                                        </p:tav>
                                        <p:tav tm="100000">
                                          <p:val>
                                            <p:strVal val="ppt_x"/>
                                          </p:val>
                                        </p:tav>
                                      </p:tavLst>
                                    </p:anim>
                                    <p:anim calcmode="lin" valueType="num">
                                      <p:cBhvr additive="base">
                                        <p:cTn id="41" dur="500"/>
                                        <p:tgtEl>
                                          <p:spTgt spid="9"/>
                                        </p:tgtEl>
                                        <p:attrNameLst>
                                          <p:attrName>ppt_y</p:attrName>
                                        </p:attrNameLst>
                                      </p:cBhvr>
                                      <p:tavLst>
                                        <p:tav tm="0">
                                          <p:val>
                                            <p:strVal val="ppt_y"/>
                                          </p:val>
                                        </p:tav>
                                        <p:tav tm="100000">
                                          <p:val>
                                            <p:strVal val="1+ppt_h/2"/>
                                          </p:val>
                                        </p:tav>
                                      </p:tavLst>
                                    </p:anim>
                                    <p:set>
                                      <p:cBhvr>
                                        <p:cTn id="42" dur="1" fill="hold">
                                          <p:stCondLst>
                                            <p:cond delay="499"/>
                                          </p:stCondLst>
                                        </p:cTn>
                                        <p:tgtEl>
                                          <p:spTgt spid="9"/>
                                        </p:tgtEl>
                                        <p:attrNameLst>
                                          <p:attrName>style.visibility</p:attrName>
                                        </p:attrNameLst>
                                      </p:cBhvr>
                                      <p:to>
                                        <p:strVal val="hidden"/>
                                      </p:to>
                                    </p:set>
                                  </p:childTnLst>
                                </p:cTn>
                              </p:par>
                              <p:par>
                                <p:cTn id="43" presetID="2" presetClass="exit" presetSubtype="4" fill="hold" grpId="1" nodeType="withEffect">
                                  <p:stCondLst>
                                    <p:cond delay="0"/>
                                  </p:stCondLst>
                                  <p:childTnLst>
                                    <p:anim calcmode="lin" valueType="num">
                                      <p:cBhvr additive="base">
                                        <p:cTn id="44" dur="500"/>
                                        <p:tgtEl>
                                          <p:spTgt spid="11"/>
                                        </p:tgtEl>
                                        <p:attrNameLst>
                                          <p:attrName>ppt_x</p:attrName>
                                        </p:attrNameLst>
                                      </p:cBhvr>
                                      <p:tavLst>
                                        <p:tav tm="0">
                                          <p:val>
                                            <p:strVal val="ppt_x"/>
                                          </p:val>
                                        </p:tav>
                                        <p:tav tm="100000">
                                          <p:val>
                                            <p:strVal val="ppt_x"/>
                                          </p:val>
                                        </p:tav>
                                      </p:tavLst>
                                    </p:anim>
                                    <p:anim calcmode="lin" valueType="num">
                                      <p:cBhvr additive="base">
                                        <p:cTn id="45" dur="500"/>
                                        <p:tgtEl>
                                          <p:spTgt spid="11"/>
                                        </p:tgtEl>
                                        <p:attrNameLst>
                                          <p:attrName>ppt_y</p:attrName>
                                        </p:attrNameLst>
                                      </p:cBhvr>
                                      <p:tavLst>
                                        <p:tav tm="0">
                                          <p:val>
                                            <p:strVal val="ppt_y"/>
                                          </p:val>
                                        </p:tav>
                                        <p:tav tm="100000">
                                          <p:val>
                                            <p:strVal val="1+ppt_h/2"/>
                                          </p:val>
                                        </p:tav>
                                      </p:tavLst>
                                    </p:anim>
                                    <p:set>
                                      <p:cBhvr>
                                        <p:cTn id="4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6" grpId="0"/>
      <p:bldP spid="6" grpId="1"/>
      <p:bldP spid="9" grpId="0"/>
      <p:bldP spid="9" grpId="1"/>
      <p:bldP spid="11" grpId="0"/>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72CCBA52-EABC-4859-9CEB-38BCC482BFA7}"/>
              </a:ext>
            </a:extLst>
          </p:cNvPr>
          <p:cNvSpPr/>
          <p:nvPr/>
        </p:nvSpPr>
        <p:spPr>
          <a:xfrm>
            <a:off x="841512" y="1250861"/>
            <a:ext cx="7398026" cy="3510354"/>
          </a:xfrm>
          <a:prstGeom prst="roundRect">
            <a:avLst/>
          </a:prstGeom>
          <a:solidFill>
            <a:schemeClr val="accent1">
              <a:alpha val="60000"/>
            </a:schemeClr>
          </a:solidFill>
          <a:ln>
            <a:solidFill>
              <a:schemeClr val="accent1">
                <a:shade val="50000"/>
                <a:alpha val="4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 name="Slide Number Placeholder 2">
            <a:extLst>
              <a:ext uri="{FF2B5EF4-FFF2-40B4-BE49-F238E27FC236}">
                <a16:creationId xmlns:a16="http://schemas.microsoft.com/office/drawing/2014/main" id="{84461DC1-C2E4-4A2C-BAD0-B85282680A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Google Shape;1934;p19">
            <a:extLst>
              <a:ext uri="{FF2B5EF4-FFF2-40B4-BE49-F238E27FC236}">
                <a16:creationId xmlns:a16="http://schemas.microsoft.com/office/drawing/2014/main" id="{9EB2A36B-E1CF-498D-90FA-5D22EE6E509D}"/>
              </a:ext>
            </a:extLst>
          </p:cNvPr>
          <p:cNvSpPr txBox="1">
            <a:spLocks/>
          </p:cNvSpPr>
          <p:nvPr/>
        </p:nvSpPr>
        <p:spPr>
          <a:xfrm>
            <a:off x="0" y="321600"/>
            <a:ext cx="2126977" cy="726142"/>
          </a:xfrm>
          <a:prstGeom prst="rect">
            <a:avLst/>
          </a:prstGeom>
          <a:solidFill>
            <a:schemeClr val="accent1"/>
          </a:solidFill>
          <a:ln>
            <a:solidFill>
              <a:schemeClr val="accent1"/>
            </a:solid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algn="r"/>
            <a:r>
              <a:rPr lang="en-US" sz="4000" dirty="0" err="1">
                <a:solidFill>
                  <a:schemeClr val="tx2">
                    <a:lumMod val="10000"/>
                  </a:schemeClr>
                </a:solidFill>
              </a:rPr>
              <a:t>Nhược</a:t>
            </a:r>
            <a:r>
              <a:rPr lang="en-US" sz="4000" dirty="0">
                <a:solidFill>
                  <a:schemeClr val="tx2">
                    <a:lumMod val="10000"/>
                  </a:schemeClr>
                </a:solidFill>
              </a:rPr>
              <a:t> </a:t>
            </a:r>
            <a:r>
              <a:rPr lang="en-US" sz="4000" dirty="0" err="1">
                <a:solidFill>
                  <a:schemeClr val="tx2">
                    <a:lumMod val="10000"/>
                  </a:schemeClr>
                </a:solidFill>
              </a:rPr>
              <a:t>điểm</a:t>
            </a:r>
            <a:endParaRPr lang="vi-VN" sz="4000" dirty="0">
              <a:solidFill>
                <a:schemeClr val="tx2">
                  <a:lumMod val="10000"/>
                </a:schemeClr>
              </a:solidFill>
            </a:endParaRPr>
          </a:p>
        </p:txBody>
      </p:sp>
      <p:sp>
        <p:nvSpPr>
          <p:cNvPr id="6" name="Rectangle 5">
            <a:extLst>
              <a:ext uri="{FF2B5EF4-FFF2-40B4-BE49-F238E27FC236}">
                <a16:creationId xmlns:a16="http://schemas.microsoft.com/office/drawing/2014/main" id="{EEB3CFC5-DC07-49B4-89F4-1B5D090FEF2D}"/>
              </a:ext>
            </a:extLst>
          </p:cNvPr>
          <p:cNvSpPr/>
          <p:nvPr/>
        </p:nvSpPr>
        <p:spPr>
          <a:xfrm>
            <a:off x="1007165" y="1449120"/>
            <a:ext cx="7232373" cy="553998"/>
          </a:xfrm>
          <a:prstGeom prst="rect">
            <a:avLst/>
          </a:prstGeom>
        </p:spPr>
        <p:txBody>
          <a:bodyPr wrap="square">
            <a:spAutoFit/>
          </a:bodyPr>
          <a:lstStyle/>
          <a:p>
            <a:pPr marL="285750" indent="-285750">
              <a:buFont typeface="Arial" panose="020B0604020202020204" pitchFamily="34" charset="0"/>
              <a:buChar char="•"/>
            </a:pPr>
            <a:r>
              <a:rPr lang="en-US" i="1" dirty="0" err="1"/>
              <a:t>Xử</a:t>
            </a:r>
            <a:r>
              <a:rPr lang="en-US" i="1" dirty="0"/>
              <a:t> </a:t>
            </a:r>
            <a:r>
              <a:rPr lang="en-US" i="1" dirty="0" err="1"/>
              <a:t>lý</a:t>
            </a:r>
            <a:r>
              <a:rPr lang="en-US" i="1" dirty="0"/>
              <a:t> song </a:t>
            </a:r>
            <a:r>
              <a:rPr lang="en-US" i="1" dirty="0" err="1"/>
              <a:t>song</a:t>
            </a:r>
            <a:r>
              <a:rPr lang="en-US" i="1" dirty="0"/>
              <a:t> </a:t>
            </a:r>
            <a:r>
              <a:rPr lang="en-US" i="1" dirty="0" err="1"/>
              <a:t>không</a:t>
            </a:r>
            <a:r>
              <a:rPr lang="en-US" i="1" dirty="0"/>
              <a:t> </a:t>
            </a:r>
            <a:r>
              <a:rPr lang="en-US" i="1" dirty="0" err="1"/>
              <a:t>còn</a:t>
            </a:r>
            <a:r>
              <a:rPr lang="en-US" i="1" dirty="0"/>
              <a:t> </a:t>
            </a:r>
            <a:r>
              <a:rPr lang="en-US" i="1" dirty="0" err="1"/>
              <a:t>có</a:t>
            </a:r>
            <a:r>
              <a:rPr lang="en-US" i="1" dirty="0"/>
              <a:t> </a:t>
            </a:r>
            <a:r>
              <a:rPr lang="en-US" i="1" dirty="0" err="1"/>
              <a:t>lợi</a:t>
            </a:r>
            <a:r>
              <a:rPr lang="en-US" i="1" dirty="0"/>
              <a:t> </a:t>
            </a:r>
            <a:r>
              <a:rPr lang="en-US" i="1" dirty="0" err="1"/>
              <a:t>khi</a:t>
            </a:r>
            <a:r>
              <a:rPr lang="en-US" i="1" dirty="0"/>
              <a:t> chi </a:t>
            </a:r>
            <a:r>
              <a:rPr lang="en-US" i="1" dirty="0" err="1"/>
              <a:t>phí</a:t>
            </a:r>
            <a:r>
              <a:rPr lang="en-US" i="1" dirty="0"/>
              <a:t> </a:t>
            </a:r>
            <a:r>
              <a:rPr lang="en-US" i="1" dirty="0" err="1"/>
              <a:t>đồng</a:t>
            </a:r>
            <a:r>
              <a:rPr lang="en-US" i="1" dirty="0"/>
              <a:t> </a:t>
            </a:r>
            <a:r>
              <a:rPr lang="en-US" i="1" dirty="0" err="1"/>
              <a:t>bộ</a:t>
            </a:r>
            <a:r>
              <a:rPr lang="en-US" i="1" dirty="0"/>
              <a:t> </a:t>
            </a:r>
            <a:r>
              <a:rPr lang="en-US" i="1" dirty="0" err="1"/>
              <a:t>hóa</a:t>
            </a:r>
            <a:r>
              <a:rPr lang="en-US" i="1" dirty="0"/>
              <a:t> </a:t>
            </a:r>
            <a:r>
              <a:rPr lang="en-US" i="1" dirty="0" err="1"/>
              <a:t>trở</a:t>
            </a:r>
            <a:r>
              <a:rPr lang="en-US" i="1" dirty="0"/>
              <a:t> </a:t>
            </a:r>
            <a:r>
              <a:rPr lang="en-US" i="1" dirty="0" err="1"/>
              <a:t>nên</a:t>
            </a:r>
            <a:r>
              <a:rPr lang="en-US" i="1" dirty="0"/>
              <a:t> </a:t>
            </a:r>
            <a:r>
              <a:rPr lang="en-US" i="1" dirty="0" err="1"/>
              <a:t>quá</a:t>
            </a:r>
            <a:r>
              <a:rPr lang="en-US" i="1" dirty="0"/>
              <a:t> </a:t>
            </a:r>
            <a:r>
              <a:rPr lang="en-US" i="1" dirty="0" err="1"/>
              <a:t>cao</a:t>
            </a:r>
            <a:r>
              <a:rPr lang="en-US" i="1" dirty="0"/>
              <a:t> </a:t>
            </a:r>
          </a:p>
          <a:p>
            <a:r>
              <a:rPr lang="en-US" sz="1600" i="1" dirty="0">
                <a:sym typeface="Wingdings" panose="05000000000000000000" pitchFamily="2" charset="2"/>
              </a:rPr>
              <a:t>	</a:t>
            </a:r>
            <a:r>
              <a:rPr lang="en-US" sz="1600" dirty="0">
                <a:sym typeface="Wingdings" panose="05000000000000000000" pitchFamily="2" charset="2"/>
              </a:rPr>
              <a:t> </a:t>
            </a:r>
            <a:r>
              <a:rPr lang="vi-VN" dirty="0"/>
              <a:t>Thông lượng giảm để giảm thiểu chi phí</a:t>
            </a:r>
            <a:endParaRPr lang="en-US" dirty="0"/>
          </a:p>
        </p:txBody>
      </p:sp>
      <p:sp>
        <p:nvSpPr>
          <p:cNvPr id="9" name="Rectangle 8">
            <a:extLst>
              <a:ext uri="{FF2B5EF4-FFF2-40B4-BE49-F238E27FC236}">
                <a16:creationId xmlns:a16="http://schemas.microsoft.com/office/drawing/2014/main" id="{21EF0C68-B82E-420F-8602-918E856AA927}"/>
              </a:ext>
            </a:extLst>
          </p:cNvPr>
          <p:cNvSpPr/>
          <p:nvPr/>
        </p:nvSpPr>
        <p:spPr>
          <a:xfrm>
            <a:off x="979232" y="2021153"/>
            <a:ext cx="7282529" cy="984885"/>
          </a:xfrm>
          <a:prstGeom prst="rect">
            <a:avLst/>
          </a:prstGeom>
        </p:spPr>
        <p:txBody>
          <a:bodyPr wrap="square">
            <a:spAutoFit/>
          </a:bodyPr>
          <a:lstStyle/>
          <a:p>
            <a:pPr marL="285750" indent="-285750">
              <a:buFont typeface="Arial" panose="020B0604020202020204" pitchFamily="34" charset="0"/>
              <a:buChar char="•"/>
            </a:pPr>
            <a:r>
              <a:rPr lang="en-US" i="1" dirty="0" err="1"/>
              <a:t>Xử</a:t>
            </a:r>
            <a:r>
              <a:rPr lang="en-US" i="1" dirty="0"/>
              <a:t> </a:t>
            </a:r>
            <a:r>
              <a:rPr lang="en-US" i="1" dirty="0" err="1"/>
              <a:t>lý</a:t>
            </a:r>
            <a:r>
              <a:rPr lang="en-US" i="1" dirty="0"/>
              <a:t> song </a:t>
            </a:r>
            <a:r>
              <a:rPr lang="en-US" i="1" dirty="0" err="1"/>
              <a:t>song</a:t>
            </a:r>
            <a:r>
              <a:rPr lang="en-US" i="1" dirty="0"/>
              <a:t> </a:t>
            </a:r>
            <a:r>
              <a:rPr lang="en-US" i="1" dirty="0" err="1"/>
              <a:t>không</a:t>
            </a:r>
            <a:r>
              <a:rPr lang="en-US" i="1" dirty="0"/>
              <a:t> </a:t>
            </a:r>
            <a:r>
              <a:rPr lang="en-US" i="1" dirty="0" err="1"/>
              <a:t>thuận</a:t>
            </a:r>
            <a:r>
              <a:rPr lang="en-US" i="1" dirty="0"/>
              <a:t> </a:t>
            </a:r>
            <a:r>
              <a:rPr lang="en-US" i="1" dirty="0" err="1"/>
              <a:t>lợi</a:t>
            </a:r>
            <a:r>
              <a:rPr lang="en-US" i="1" dirty="0"/>
              <a:t> </a:t>
            </a:r>
            <a:r>
              <a:rPr lang="en-US" i="1" dirty="0" err="1"/>
              <a:t>khi</a:t>
            </a:r>
            <a:r>
              <a:rPr lang="en-US" i="1" dirty="0"/>
              <a:t> </a:t>
            </a:r>
            <a:r>
              <a:rPr lang="en-US" i="1" dirty="0" err="1"/>
              <a:t>có</a:t>
            </a:r>
            <a:r>
              <a:rPr lang="en-US" i="1" dirty="0"/>
              <a:t> </a:t>
            </a:r>
            <a:r>
              <a:rPr lang="en-US" i="1" dirty="0" err="1"/>
              <a:t>sự</a:t>
            </a:r>
            <a:r>
              <a:rPr lang="en-US" i="1" dirty="0"/>
              <a:t> </a:t>
            </a:r>
            <a:r>
              <a:rPr lang="en-US" i="1" dirty="0" err="1"/>
              <a:t>tranh</a:t>
            </a:r>
            <a:r>
              <a:rPr lang="en-US" i="1" dirty="0"/>
              <a:t> </a:t>
            </a:r>
            <a:r>
              <a:rPr lang="en-US" i="1" dirty="0" err="1"/>
              <a:t>chấp</a:t>
            </a:r>
            <a:r>
              <a:rPr lang="en-US" i="1" dirty="0"/>
              <a:t> </a:t>
            </a:r>
            <a:r>
              <a:rPr lang="en-US" i="1" dirty="0" err="1"/>
              <a:t>giữa</a:t>
            </a:r>
            <a:r>
              <a:rPr lang="en-US" i="1" dirty="0"/>
              <a:t> </a:t>
            </a:r>
            <a:r>
              <a:rPr lang="en-US" i="1" dirty="0" err="1"/>
              <a:t>các</a:t>
            </a:r>
            <a:r>
              <a:rPr lang="en-US" i="1" dirty="0"/>
              <a:t> </a:t>
            </a:r>
            <a:r>
              <a:rPr lang="en-US" i="1" dirty="0" err="1"/>
              <a:t>cá</a:t>
            </a:r>
            <a:r>
              <a:rPr lang="en-US" i="1" dirty="0"/>
              <a:t> </a:t>
            </a:r>
            <a:r>
              <a:rPr lang="en-US" i="1" dirty="0" err="1"/>
              <a:t>thể</a:t>
            </a:r>
            <a:r>
              <a:rPr lang="en-US" i="1" dirty="0"/>
              <a:t> </a:t>
            </a:r>
            <a:r>
              <a:rPr lang="en-US" i="1" dirty="0" err="1"/>
              <a:t>trên</a:t>
            </a:r>
            <a:r>
              <a:rPr lang="en-US" i="1" dirty="0"/>
              <a:t> </a:t>
            </a:r>
            <a:r>
              <a:rPr lang="en-US" i="1" dirty="0" err="1"/>
              <a:t>một</a:t>
            </a:r>
            <a:r>
              <a:rPr lang="en-US" i="1" dirty="0"/>
              <a:t> </a:t>
            </a:r>
            <a:r>
              <a:rPr lang="en-US" i="1" dirty="0" err="1"/>
              <a:t>khối</a:t>
            </a:r>
            <a:r>
              <a:rPr lang="en-US" i="1" dirty="0"/>
              <a:t> </a:t>
            </a:r>
            <a:r>
              <a:rPr lang="en-US" i="1" dirty="0" err="1"/>
              <a:t>hoặc</a:t>
            </a:r>
            <a:r>
              <a:rPr lang="en-US" i="1" dirty="0"/>
              <a:t> </a:t>
            </a:r>
            <a:r>
              <a:rPr lang="en-US" i="1" dirty="0" err="1"/>
              <a:t>một</a:t>
            </a:r>
            <a:r>
              <a:rPr lang="en-US" i="1" dirty="0"/>
              <a:t> </a:t>
            </a:r>
            <a:r>
              <a:rPr lang="en-US" i="1" dirty="0" err="1"/>
              <a:t>hàng</a:t>
            </a:r>
            <a:endParaRPr lang="en-US" i="1" dirty="0"/>
          </a:p>
          <a:p>
            <a:r>
              <a:rPr lang="en-US" sz="1600" i="1" dirty="0"/>
              <a:t>	</a:t>
            </a:r>
            <a:r>
              <a:rPr lang="en-US" sz="1600" dirty="0">
                <a:sym typeface="Wingdings" panose="05000000000000000000" pitchFamily="2" charset="2"/>
              </a:rPr>
              <a:t> </a:t>
            </a:r>
            <a:r>
              <a:rPr lang="vi-VN" dirty="0"/>
              <a:t>Gây nên hiện tượng tắc ngẽn cổ chai, làm ảnh hưởng quy trình chọn hàng, cập nhật hàng và giải phóng hàng một cách tuần tự</a:t>
            </a:r>
            <a:endParaRPr lang="en-US" sz="1600" dirty="0"/>
          </a:p>
        </p:txBody>
      </p:sp>
      <p:sp>
        <p:nvSpPr>
          <p:cNvPr id="10" name="Rectangle 9">
            <a:extLst>
              <a:ext uri="{FF2B5EF4-FFF2-40B4-BE49-F238E27FC236}">
                <a16:creationId xmlns:a16="http://schemas.microsoft.com/office/drawing/2014/main" id="{05F4EF27-32BF-42C3-ACCE-724112632A4F}"/>
              </a:ext>
            </a:extLst>
          </p:cNvPr>
          <p:cNvSpPr/>
          <p:nvPr/>
        </p:nvSpPr>
        <p:spPr>
          <a:xfrm>
            <a:off x="1007165" y="3045423"/>
            <a:ext cx="7232373" cy="523220"/>
          </a:xfrm>
          <a:prstGeom prst="rect">
            <a:avLst/>
          </a:prstGeom>
        </p:spPr>
        <p:txBody>
          <a:bodyPr wrap="square">
            <a:spAutoFit/>
          </a:bodyPr>
          <a:lstStyle/>
          <a:p>
            <a:pPr marL="285750" indent="-285750">
              <a:buFont typeface="Arial" panose="020B0604020202020204" pitchFamily="34" charset="0"/>
              <a:buChar char="•"/>
            </a:pPr>
            <a:r>
              <a:rPr lang="en-US" i="1" dirty="0" err="1"/>
              <a:t>Các</a:t>
            </a:r>
            <a:r>
              <a:rPr lang="en-US" i="1" dirty="0"/>
              <a:t> </a:t>
            </a:r>
            <a:r>
              <a:rPr lang="en-US" i="1" dirty="0" err="1"/>
              <a:t>hệ</a:t>
            </a:r>
            <a:r>
              <a:rPr lang="en-US" i="1" dirty="0"/>
              <a:t> </a:t>
            </a:r>
            <a:r>
              <a:rPr lang="en-US" i="1" dirty="0" err="1"/>
              <a:t>thống</a:t>
            </a:r>
            <a:r>
              <a:rPr lang="en-US" i="1" dirty="0"/>
              <a:t> </a:t>
            </a:r>
            <a:r>
              <a:rPr lang="en-US" i="1" dirty="0" err="1"/>
              <a:t>thực</a:t>
            </a:r>
            <a:r>
              <a:rPr lang="en-US" i="1" dirty="0"/>
              <a:t> </a:t>
            </a:r>
            <a:r>
              <a:rPr lang="en-US" i="1" dirty="0" err="1"/>
              <a:t>hiện</a:t>
            </a:r>
            <a:r>
              <a:rPr lang="en-US" i="1" dirty="0"/>
              <a:t> </a:t>
            </a:r>
            <a:r>
              <a:rPr lang="en-US" i="1" dirty="0" err="1"/>
              <a:t>xử</a:t>
            </a:r>
            <a:r>
              <a:rPr lang="en-US" i="1" dirty="0"/>
              <a:t> </a:t>
            </a:r>
            <a:r>
              <a:rPr lang="en-US" i="1" dirty="0" err="1"/>
              <a:t>lý</a:t>
            </a:r>
            <a:r>
              <a:rPr lang="en-US" i="1" dirty="0"/>
              <a:t> song </a:t>
            </a:r>
            <a:r>
              <a:rPr lang="en-US" i="1" dirty="0" err="1"/>
              <a:t>song</a:t>
            </a:r>
            <a:r>
              <a:rPr lang="en-US" i="1" dirty="0"/>
              <a:t> </a:t>
            </a:r>
            <a:r>
              <a:rPr lang="en-US" i="1" dirty="0" err="1"/>
              <a:t>tiêu</a:t>
            </a:r>
            <a:r>
              <a:rPr lang="en-US" i="1" dirty="0"/>
              <a:t> </a:t>
            </a:r>
            <a:r>
              <a:rPr lang="en-US" i="1" dirty="0" err="1"/>
              <a:t>thụ</a:t>
            </a:r>
            <a:r>
              <a:rPr lang="en-US" i="1" dirty="0"/>
              <a:t> </a:t>
            </a:r>
            <a:r>
              <a:rPr lang="en-US" i="1" dirty="0" err="1"/>
              <a:t>điện</a:t>
            </a:r>
            <a:r>
              <a:rPr lang="en-US" i="1" dirty="0"/>
              <a:t> </a:t>
            </a:r>
            <a:r>
              <a:rPr lang="en-US" i="1" dirty="0" err="1"/>
              <a:t>năng</a:t>
            </a:r>
            <a:r>
              <a:rPr lang="en-US" i="1" dirty="0"/>
              <a:t> </a:t>
            </a:r>
            <a:r>
              <a:rPr lang="en-US" i="1" dirty="0" err="1"/>
              <a:t>rất</a:t>
            </a:r>
            <a:r>
              <a:rPr lang="en-US" i="1" dirty="0"/>
              <a:t> </a:t>
            </a:r>
            <a:r>
              <a:rPr lang="en-US" i="1" dirty="0" err="1"/>
              <a:t>lớn</a:t>
            </a:r>
            <a:r>
              <a:rPr lang="en-US" i="1" dirty="0"/>
              <a:t> do </a:t>
            </a:r>
            <a:r>
              <a:rPr lang="en-US" i="1" dirty="0" err="1"/>
              <a:t>kiến</a:t>
            </a:r>
            <a:r>
              <a:rPr lang="en-US" i="1" dirty="0"/>
              <a:t> </a:t>
            </a:r>
            <a:r>
              <a:rPr lang="en-US" i="1" dirty="0" err="1"/>
              <a:t>trúc</a:t>
            </a:r>
            <a:r>
              <a:rPr lang="en-US" i="1" dirty="0"/>
              <a:t> </a:t>
            </a:r>
            <a:r>
              <a:rPr lang="en-US" i="1" dirty="0" err="1"/>
              <a:t>đa</a:t>
            </a:r>
            <a:r>
              <a:rPr lang="en-US" i="1" dirty="0"/>
              <a:t> </a:t>
            </a:r>
            <a:r>
              <a:rPr lang="en-US" i="1" dirty="0" err="1"/>
              <a:t>lõi</a:t>
            </a:r>
            <a:r>
              <a:rPr lang="en-US" i="1" dirty="0"/>
              <a:t>, </a:t>
            </a:r>
            <a:r>
              <a:rPr lang="en-US" i="1" dirty="0" err="1"/>
              <a:t>đa</a:t>
            </a:r>
            <a:r>
              <a:rPr lang="en-US" i="1" dirty="0"/>
              <a:t> </a:t>
            </a:r>
            <a:r>
              <a:rPr lang="en-US" i="1" dirty="0" err="1"/>
              <a:t>luồng</a:t>
            </a:r>
            <a:endParaRPr lang="en-US" sz="1600" i="1" dirty="0"/>
          </a:p>
        </p:txBody>
      </p:sp>
      <p:sp>
        <p:nvSpPr>
          <p:cNvPr id="11" name="Rectangle 10">
            <a:extLst>
              <a:ext uri="{FF2B5EF4-FFF2-40B4-BE49-F238E27FC236}">
                <a16:creationId xmlns:a16="http://schemas.microsoft.com/office/drawing/2014/main" id="{6F091671-5246-4314-BAD0-A3E7968E89D7}"/>
              </a:ext>
            </a:extLst>
          </p:cNvPr>
          <p:cNvSpPr/>
          <p:nvPr/>
        </p:nvSpPr>
        <p:spPr>
          <a:xfrm>
            <a:off x="979233" y="3564115"/>
            <a:ext cx="7282528" cy="954107"/>
          </a:xfrm>
          <a:prstGeom prst="rect">
            <a:avLst/>
          </a:prstGeom>
        </p:spPr>
        <p:txBody>
          <a:bodyPr wrap="square">
            <a:spAutoFit/>
          </a:bodyPr>
          <a:lstStyle/>
          <a:p>
            <a:pPr marL="285750" indent="-285750">
              <a:buFont typeface="Arial" panose="020B0604020202020204" pitchFamily="34" charset="0"/>
              <a:buChar char="•"/>
            </a:pPr>
            <a:r>
              <a:rPr lang="vi-VN" i="1" dirty="0"/>
              <a:t>Xử lý song song khó để triển khai hơn so với xử lý tuần tự</a:t>
            </a:r>
            <a:endParaRPr lang="en-US" i="1" dirty="0"/>
          </a:p>
          <a:p>
            <a:endParaRPr lang="en-US" i="1" dirty="0"/>
          </a:p>
          <a:p>
            <a:pPr marL="285750" indent="-285750">
              <a:buFont typeface="Arial" panose="020B0604020202020204" pitchFamily="34" charset="0"/>
              <a:buChar char="•"/>
            </a:pPr>
            <a:r>
              <a:rPr lang="vi-VN" i="1" dirty="0">
                <a:solidFill>
                  <a:srgbClr val="202124"/>
                </a:solidFill>
              </a:rPr>
              <a:t>Bảo trì các hệ thống thực hiện xử lý song song khó khăn hơn do kiến trúc các hệ song song phức tạp</a:t>
            </a:r>
            <a:endParaRPr lang="en-US" i="1" dirty="0"/>
          </a:p>
        </p:txBody>
      </p:sp>
      <p:sp>
        <p:nvSpPr>
          <p:cNvPr id="2" name="TextBox 1">
            <a:extLst>
              <a:ext uri="{FF2B5EF4-FFF2-40B4-BE49-F238E27FC236}">
                <a16:creationId xmlns:a16="http://schemas.microsoft.com/office/drawing/2014/main" id="{D4F5E59B-2771-44D9-9DE0-145499416C30}"/>
              </a:ext>
            </a:extLst>
          </p:cNvPr>
          <p:cNvSpPr txBox="1"/>
          <p:nvPr/>
        </p:nvSpPr>
        <p:spPr>
          <a:xfrm>
            <a:off x="2266122" y="85775"/>
            <a:ext cx="4843669" cy="400110"/>
          </a:xfrm>
          <a:prstGeom prst="rect">
            <a:avLst/>
          </a:prstGeom>
          <a:noFill/>
        </p:spPr>
        <p:txBody>
          <a:bodyPr wrap="square" rtlCol="0">
            <a:spAutoFit/>
          </a:bodyPr>
          <a:lstStyle/>
          <a:p>
            <a:r>
              <a:rPr lang="vi-VN" sz="1800" b="0" i="0" u="none" strike="noStrike" dirty="0">
                <a:solidFill>
                  <a:srgbClr val="000000"/>
                </a:solidFill>
                <a:effectLst/>
                <a:latin typeface="Calibri" panose="020F0502020204030204" pitchFamily="34" charset="0"/>
              </a:rPr>
              <a:t> </a:t>
            </a:r>
            <a:r>
              <a:rPr lang="en-US" sz="2000" b="1" i="1" u="none" strike="noStrike" dirty="0" err="1">
                <a:solidFill>
                  <a:srgbClr val="000000"/>
                </a:solidFill>
                <a:effectLst/>
                <a:latin typeface="Calibri" panose="020F0502020204030204" pitchFamily="34" charset="0"/>
              </a:rPr>
              <a:t>Nhược</a:t>
            </a:r>
            <a:r>
              <a:rPr lang="vi-VN" sz="2000" b="1" i="1" u="none" strike="noStrike" dirty="0">
                <a:solidFill>
                  <a:srgbClr val="000000"/>
                </a:solidFill>
                <a:effectLst/>
                <a:latin typeface="Calibri" panose="020F0502020204030204" pitchFamily="34" charset="0"/>
              </a:rPr>
              <a:t> điểm của cơ sở dữ liệu song song</a:t>
            </a:r>
            <a:endParaRPr lang="en-US" sz="2000" b="1" i="1" dirty="0"/>
          </a:p>
        </p:txBody>
      </p:sp>
    </p:spTree>
    <p:extLst>
      <p:ext uri="{BB962C8B-B14F-4D97-AF65-F5344CB8AC3E}">
        <p14:creationId xmlns:p14="http://schemas.microsoft.com/office/powerpoint/2010/main" val="281253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grpId="1" nodeType="clickEffect">
                                  <p:stCondLst>
                                    <p:cond delay="0"/>
                                  </p:stCondLst>
                                  <p:childTnLst>
                                    <p:anim calcmode="lin" valueType="num">
                                      <p:cBhvr additive="base">
                                        <p:cTn id="39" dur="500"/>
                                        <p:tgtEl>
                                          <p:spTgt spid="13"/>
                                        </p:tgtEl>
                                        <p:attrNameLst>
                                          <p:attrName>ppt_x</p:attrName>
                                        </p:attrNameLst>
                                      </p:cBhvr>
                                      <p:tavLst>
                                        <p:tav tm="0">
                                          <p:val>
                                            <p:strVal val="ppt_x"/>
                                          </p:val>
                                        </p:tav>
                                        <p:tav tm="100000">
                                          <p:val>
                                            <p:strVal val="ppt_x"/>
                                          </p:val>
                                        </p:tav>
                                      </p:tavLst>
                                    </p:anim>
                                    <p:anim calcmode="lin" valueType="num">
                                      <p:cBhvr additive="base">
                                        <p:cTn id="40" dur="500"/>
                                        <p:tgtEl>
                                          <p:spTgt spid="13"/>
                                        </p:tgtEl>
                                        <p:attrNameLst>
                                          <p:attrName>ppt_y</p:attrName>
                                        </p:attrNameLst>
                                      </p:cBhvr>
                                      <p:tavLst>
                                        <p:tav tm="0">
                                          <p:val>
                                            <p:strVal val="ppt_y"/>
                                          </p:val>
                                        </p:tav>
                                        <p:tav tm="100000">
                                          <p:val>
                                            <p:strVal val="1+ppt_h/2"/>
                                          </p:val>
                                        </p:tav>
                                      </p:tavLst>
                                    </p:anim>
                                    <p:set>
                                      <p:cBhvr>
                                        <p:cTn id="41" dur="1" fill="hold">
                                          <p:stCondLst>
                                            <p:cond delay="499"/>
                                          </p:stCondLst>
                                        </p:cTn>
                                        <p:tgtEl>
                                          <p:spTgt spid="13"/>
                                        </p:tgtEl>
                                        <p:attrNameLst>
                                          <p:attrName>style.visibility</p:attrName>
                                        </p:attrNameLst>
                                      </p:cBhvr>
                                      <p:to>
                                        <p:strVal val="hidden"/>
                                      </p:to>
                                    </p:set>
                                  </p:childTnLst>
                                </p:cTn>
                              </p:par>
                              <p:par>
                                <p:cTn id="42" presetID="2" presetClass="exit" presetSubtype="4" fill="hold" grpId="1" nodeType="withEffect">
                                  <p:stCondLst>
                                    <p:cond delay="0"/>
                                  </p:stCondLst>
                                  <p:childTnLst>
                                    <p:anim calcmode="lin" valueType="num">
                                      <p:cBhvr additive="base">
                                        <p:cTn id="43" dur="500"/>
                                        <p:tgtEl>
                                          <p:spTgt spid="6"/>
                                        </p:tgtEl>
                                        <p:attrNameLst>
                                          <p:attrName>ppt_x</p:attrName>
                                        </p:attrNameLst>
                                      </p:cBhvr>
                                      <p:tavLst>
                                        <p:tav tm="0">
                                          <p:val>
                                            <p:strVal val="ppt_x"/>
                                          </p:val>
                                        </p:tav>
                                        <p:tav tm="100000">
                                          <p:val>
                                            <p:strVal val="ppt_x"/>
                                          </p:val>
                                        </p:tav>
                                      </p:tavLst>
                                    </p:anim>
                                    <p:anim calcmode="lin" valueType="num">
                                      <p:cBhvr additive="base">
                                        <p:cTn id="44" dur="500"/>
                                        <p:tgtEl>
                                          <p:spTgt spid="6"/>
                                        </p:tgtEl>
                                        <p:attrNameLst>
                                          <p:attrName>ppt_y</p:attrName>
                                        </p:attrNameLst>
                                      </p:cBhvr>
                                      <p:tavLst>
                                        <p:tav tm="0">
                                          <p:val>
                                            <p:strVal val="ppt_y"/>
                                          </p:val>
                                        </p:tav>
                                        <p:tav tm="100000">
                                          <p:val>
                                            <p:strVal val="1+ppt_h/2"/>
                                          </p:val>
                                        </p:tav>
                                      </p:tavLst>
                                    </p:anim>
                                    <p:set>
                                      <p:cBhvr>
                                        <p:cTn id="45" dur="1" fill="hold">
                                          <p:stCondLst>
                                            <p:cond delay="499"/>
                                          </p:stCondLst>
                                        </p:cTn>
                                        <p:tgtEl>
                                          <p:spTgt spid="6"/>
                                        </p:tgtEl>
                                        <p:attrNameLst>
                                          <p:attrName>style.visibility</p:attrName>
                                        </p:attrNameLst>
                                      </p:cBhvr>
                                      <p:to>
                                        <p:strVal val="hidden"/>
                                      </p:to>
                                    </p:set>
                                  </p:childTnLst>
                                </p:cTn>
                              </p:par>
                              <p:par>
                                <p:cTn id="46" presetID="2" presetClass="exit" presetSubtype="4" fill="hold" grpId="1" nodeType="withEffect">
                                  <p:stCondLst>
                                    <p:cond delay="0"/>
                                  </p:stCondLst>
                                  <p:childTnLst>
                                    <p:anim calcmode="lin" valueType="num">
                                      <p:cBhvr additive="base">
                                        <p:cTn id="47" dur="500"/>
                                        <p:tgtEl>
                                          <p:spTgt spid="9"/>
                                        </p:tgtEl>
                                        <p:attrNameLst>
                                          <p:attrName>ppt_x</p:attrName>
                                        </p:attrNameLst>
                                      </p:cBhvr>
                                      <p:tavLst>
                                        <p:tav tm="0">
                                          <p:val>
                                            <p:strVal val="ppt_x"/>
                                          </p:val>
                                        </p:tav>
                                        <p:tav tm="100000">
                                          <p:val>
                                            <p:strVal val="ppt_x"/>
                                          </p:val>
                                        </p:tav>
                                      </p:tavLst>
                                    </p:anim>
                                    <p:anim calcmode="lin" valueType="num">
                                      <p:cBhvr additive="base">
                                        <p:cTn id="48" dur="500"/>
                                        <p:tgtEl>
                                          <p:spTgt spid="9"/>
                                        </p:tgtEl>
                                        <p:attrNameLst>
                                          <p:attrName>ppt_y</p:attrName>
                                        </p:attrNameLst>
                                      </p:cBhvr>
                                      <p:tavLst>
                                        <p:tav tm="0">
                                          <p:val>
                                            <p:strVal val="ppt_y"/>
                                          </p:val>
                                        </p:tav>
                                        <p:tav tm="100000">
                                          <p:val>
                                            <p:strVal val="1+ppt_h/2"/>
                                          </p:val>
                                        </p:tav>
                                      </p:tavLst>
                                    </p:anim>
                                    <p:set>
                                      <p:cBhvr>
                                        <p:cTn id="49" dur="1" fill="hold">
                                          <p:stCondLst>
                                            <p:cond delay="499"/>
                                          </p:stCondLst>
                                        </p:cTn>
                                        <p:tgtEl>
                                          <p:spTgt spid="9"/>
                                        </p:tgtEl>
                                        <p:attrNameLst>
                                          <p:attrName>style.visibility</p:attrName>
                                        </p:attrNameLst>
                                      </p:cBhvr>
                                      <p:to>
                                        <p:strVal val="hidden"/>
                                      </p:to>
                                    </p:set>
                                  </p:childTnLst>
                                </p:cTn>
                              </p:par>
                              <p:par>
                                <p:cTn id="50" presetID="2" presetClass="exit" presetSubtype="4" fill="hold" grpId="1" nodeType="withEffect">
                                  <p:stCondLst>
                                    <p:cond delay="0"/>
                                  </p:stCondLst>
                                  <p:childTnLst>
                                    <p:anim calcmode="lin" valueType="num">
                                      <p:cBhvr additive="base">
                                        <p:cTn id="51" dur="500"/>
                                        <p:tgtEl>
                                          <p:spTgt spid="10"/>
                                        </p:tgtEl>
                                        <p:attrNameLst>
                                          <p:attrName>ppt_x</p:attrName>
                                        </p:attrNameLst>
                                      </p:cBhvr>
                                      <p:tavLst>
                                        <p:tav tm="0">
                                          <p:val>
                                            <p:strVal val="ppt_x"/>
                                          </p:val>
                                        </p:tav>
                                        <p:tav tm="100000">
                                          <p:val>
                                            <p:strVal val="ppt_x"/>
                                          </p:val>
                                        </p:tav>
                                      </p:tavLst>
                                    </p:anim>
                                    <p:anim calcmode="lin" valueType="num">
                                      <p:cBhvr additive="base">
                                        <p:cTn id="52" dur="500"/>
                                        <p:tgtEl>
                                          <p:spTgt spid="10"/>
                                        </p:tgtEl>
                                        <p:attrNameLst>
                                          <p:attrName>ppt_y</p:attrName>
                                        </p:attrNameLst>
                                      </p:cBhvr>
                                      <p:tavLst>
                                        <p:tav tm="0">
                                          <p:val>
                                            <p:strVal val="ppt_y"/>
                                          </p:val>
                                        </p:tav>
                                        <p:tav tm="100000">
                                          <p:val>
                                            <p:strVal val="1+ppt_h/2"/>
                                          </p:val>
                                        </p:tav>
                                      </p:tavLst>
                                    </p:anim>
                                    <p:set>
                                      <p:cBhvr>
                                        <p:cTn id="53" dur="1" fill="hold">
                                          <p:stCondLst>
                                            <p:cond delay="499"/>
                                          </p:stCondLst>
                                        </p:cTn>
                                        <p:tgtEl>
                                          <p:spTgt spid="10"/>
                                        </p:tgtEl>
                                        <p:attrNameLst>
                                          <p:attrName>style.visibility</p:attrName>
                                        </p:attrNameLst>
                                      </p:cBhvr>
                                      <p:to>
                                        <p:strVal val="hidden"/>
                                      </p:to>
                                    </p:set>
                                  </p:childTnLst>
                                </p:cTn>
                              </p:par>
                              <p:par>
                                <p:cTn id="54" presetID="2" presetClass="exit" presetSubtype="4" fill="hold" grpId="1" nodeType="withEffect">
                                  <p:stCondLst>
                                    <p:cond delay="0"/>
                                  </p:stCondLst>
                                  <p:childTnLst>
                                    <p:anim calcmode="lin" valueType="num">
                                      <p:cBhvr additive="base">
                                        <p:cTn id="55" dur="500"/>
                                        <p:tgtEl>
                                          <p:spTgt spid="11"/>
                                        </p:tgtEl>
                                        <p:attrNameLst>
                                          <p:attrName>ppt_x</p:attrName>
                                        </p:attrNameLst>
                                      </p:cBhvr>
                                      <p:tavLst>
                                        <p:tav tm="0">
                                          <p:val>
                                            <p:strVal val="ppt_x"/>
                                          </p:val>
                                        </p:tav>
                                        <p:tav tm="100000">
                                          <p:val>
                                            <p:strVal val="ppt_x"/>
                                          </p:val>
                                        </p:tav>
                                      </p:tavLst>
                                    </p:anim>
                                    <p:anim calcmode="lin" valueType="num">
                                      <p:cBhvr additive="base">
                                        <p:cTn id="56" dur="500"/>
                                        <p:tgtEl>
                                          <p:spTgt spid="11"/>
                                        </p:tgtEl>
                                        <p:attrNameLst>
                                          <p:attrName>ppt_y</p:attrName>
                                        </p:attrNameLst>
                                      </p:cBhvr>
                                      <p:tavLst>
                                        <p:tav tm="0">
                                          <p:val>
                                            <p:strVal val="ppt_y"/>
                                          </p:val>
                                        </p:tav>
                                        <p:tav tm="100000">
                                          <p:val>
                                            <p:strVal val="1+ppt_h/2"/>
                                          </p:val>
                                        </p:tav>
                                      </p:tavLst>
                                    </p:anim>
                                    <p:set>
                                      <p:cBhvr>
                                        <p:cTn id="5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6" grpId="0"/>
      <p:bldP spid="6" grpId="1"/>
      <p:bldP spid="9" grpId="0"/>
      <p:bldP spid="9" grpId="1"/>
      <p:bldP spid="10" grpId="0"/>
      <p:bldP spid="10" grpId="1"/>
      <p:bldP spid="11" grpId="0"/>
      <p:bldP spid="1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72CCBA52-EABC-4859-9CEB-38BCC482BFA7}"/>
              </a:ext>
            </a:extLst>
          </p:cNvPr>
          <p:cNvSpPr/>
          <p:nvPr/>
        </p:nvSpPr>
        <p:spPr>
          <a:xfrm>
            <a:off x="833230" y="1180441"/>
            <a:ext cx="7477538" cy="3877284"/>
          </a:xfrm>
          <a:prstGeom prst="roundRect">
            <a:avLst/>
          </a:prstGeom>
          <a:solidFill>
            <a:schemeClr val="accent1">
              <a:alpha val="60000"/>
            </a:schemeClr>
          </a:solidFill>
          <a:ln>
            <a:solidFill>
              <a:schemeClr val="accent1">
                <a:shade val="50000"/>
                <a:alpha val="4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 name="Slide Number Placeholder 2">
            <a:extLst>
              <a:ext uri="{FF2B5EF4-FFF2-40B4-BE49-F238E27FC236}">
                <a16:creationId xmlns:a16="http://schemas.microsoft.com/office/drawing/2014/main" id="{84461DC1-C2E4-4A2C-BAD0-B85282680A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Google Shape;1934;p19">
            <a:extLst>
              <a:ext uri="{FF2B5EF4-FFF2-40B4-BE49-F238E27FC236}">
                <a16:creationId xmlns:a16="http://schemas.microsoft.com/office/drawing/2014/main" id="{9EB2A36B-E1CF-498D-90FA-5D22EE6E509D}"/>
              </a:ext>
            </a:extLst>
          </p:cNvPr>
          <p:cNvSpPr txBox="1">
            <a:spLocks/>
          </p:cNvSpPr>
          <p:nvPr/>
        </p:nvSpPr>
        <p:spPr>
          <a:xfrm>
            <a:off x="0" y="321600"/>
            <a:ext cx="2126977" cy="726142"/>
          </a:xfrm>
          <a:prstGeom prst="rect">
            <a:avLst/>
          </a:prstGeom>
          <a:solidFill>
            <a:schemeClr val="accent1"/>
          </a:solidFill>
          <a:ln>
            <a:solidFill>
              <a:schemeClr val="accent1"/>
            </a:solid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algn="r"/>
            <a:r>
              <a:rPr lang="en-US" sz="4000" dirty="0" err="1">
                <a:solidFill>
                  <a:schemeClr val="tx2">
                    <a:lumMod val="10000"/>
                  </a:schemeClr>
                </a:solidFill>
              </a:rPr>
              <a:t>Nhược</a:t>
            </a:r>
            <a:r>
              <a:rPr lang="en-US" sz="4000" dirty="0">
                <a:solidFill>
                  <a:schemeClr val="tx2">
                    <a:lumMod val="10000"/>
                  </a:schemeClr>
                </a:solidFill>
              </a:rPr>
              <a:t> </a:t>
            </a:r>
            <a:r>
              <a:rPr lang="en-US" sz="4000" dirty="0" err="1">
                <a:solidFill>
                  <a:schemeClr val="tx2">
                    <a:lumMod val="10000"/>
                  </a:schemeClr>
                </a:solidFill>
              </a:rPr>
              <a:t>điểm</a:t>
            </a:r>
            <a:endParaRPr lang="vi-VN" sz="4000" dirty="0">
              <a:solidFill>
                <a:schemeClr val="tx2">
                  <a:lumMod val="10000"/>
                </a:schemeClr>
              </a:solidFill>
            </a:endParaRPr>
          </a:p>
        </p:txBody>
      </p:sp>
      <p:sp>
        <p:nvSpPr>
          <p:cNvPr id="6" name="Rectangle 5">
            <a:extLst>
              <a:ext uri="{FF2B5EF4-FFF2-40B4-BE49-F238E27FC236}">
                <a16:creationId xmlns:a16="http://schemas.microsoft.com/office/drawing/2014/main" id="{EEB3CFC5-DC07-49B4-89F4-1B5D090FEF2D}"/>
              </a:ext>
            </a:extLst>
          </p:cNvPr>
          <p:cNvSpPr/>
          <p:nvPr/>
        </p:nvSpPr>
        <p:spPr>
          <a:xfrm>
            <a:off x="955813" y="1329851"/>
            <a:ext cx="7232373" cy="3539430"/>
          </a:xfrm>
          <a:prstGeom prst="rect">
            <a:avLst/>
          </a:prstGeom>
        </p:spPr>
        <p:txBody>
          <a:bodyPr wrap="square">
            <a:spAutoFit/>
          </a:bodyPr>
          <a:lstStyle/>
          <a:p>
            <a:pPr marL="285750" indent="-285750">
              <a:buFont typeface="Arial" panose="020B0604020202020204" pitchFamily="34" charset="0"/>
              <a:buChar char="•"/>
            </a:pPr>
            <a:r>
              <a:rPr lang="en-US" b="1" i="1" dirty="0"/>
              <a:t>Shared Memory Architecture</a:t>
            </a:r>
            <a:r>
              <a:rPr lang="en-US" dirty="0"/>
              <a:t>:</a:t>
            </a:r>
          </a:p>
          <a:p>
            <a:r>
              <a:rPr lang="en-US" dirty="0"/>
              <a:t>	- </a:t>
            </a:r>
            <a:r>
              <a:rPr lang="vi-VN" dirty="0"/>
              <a:t>Mức độ song song cao hơn (</a:t>
            </a:r>
            <a:r>
              <a:rPr lang="vi-VN" i="1" dirty="0"/>
              <a:t>số lượng hoạt động đồng thời nhiều hơn trong </a:t>
            </a:r>
            <a:r>
              <a:rPr lang="en-US" i="1" dirty="0"/>
              <a:t>	</a:t>
            </a:r>
            <a:r>
              <a:rPr lang="vi-VN" i="1" dirty="0"/>
              <a:t>các bộ xử lý khác nhau</a:t>
            </a:r>
            <a:r>
              <a:rPr lang="vi-VN" dirty="0"/>
              <a:t>) không thể đạt được do tất cả các bộ xử lý chia sẻ </a:t>
            </a:r>
            <a:r>
              <a:rPr lang="en-US" dirty="0"/>
              <a:t>	</a:t>
            </a:r>
            <a:r>
              <a:rPr lang="vi-VN" dirty="0"/>
              <a:t>cùng một mạng kết nối để kết nối với bộ nhớ</a:t>
            </a:r>
            <a:r>
              <a:rPr lang="en-US" dirty="0"/>
              <a:t> </a:t>
            </a:r>
            <a:r>
              <a:rPr lang="en-US" i="1" dirty="0">
                <a:sym typeface="Wingdings" panose="05000000000000000000" pitchFamily="2" charset="2"/>
              </a:rPr>
              <a:t> </a:t>
            </a:r>
            <a:r>
              <a:rPr lang="vi-VN" i="1" dirty="0"/>
              <a:t>gây ra nghẽn cổ chai trong </a:t>
            </a:r>
            <a:r>
              <a:rPr lang="en-US" i="1" dirty="0"/>
              <a:t>	</a:t>
            </a:r>
            <a:r>
              <a:rPr lang="vi-VN" i="1" dirty="0"/>
              <a:t>mạng kết nối (Interference), đặc biệt là trong trường hợp mạng kết nối Bus.</a:t>
            </a:r>
            <a:endParaRPr lang="en-US" i="1" dirty="0"/>
          </a:p>
          <a:p>
            <a:endParaRPr lang="en-US" i="1" dirty="0"/>
          </a:p>
          <a:p>
            <a:r>
              <a:rPr lang="en-US" dirty="0"/>
              <a:t>	- </a:t>
            </a:r>
            <a:r>
              <a:rPr lang="vi-VN" dirty="0"/>
              <a:t>Mức độ song song bị hạn chế. Nhiều quá trình song song có thể làm giảm </a:t>
            </a:r>
            <a:r>
              <a:rPr lang="en-US" dirty="0"/>
              <a:t>	</a:t>
            </a:r>
            <a:r>
              <a:rPr lang="vi-VN" dirty="0"/>
              <a:t>hiệu suất (</a:t>
            </a:r>
            <a:r>
              <a:rPr lang="vi-VN" i="1" dirty="0"/>
              <a:t>Khả năng mở rộng bị giới hạn bởi độ trễ và băng thông bus cũng </a:t>
            </a:r>
            <a:r>
              <a:rPr lang="en-US" i="1" dirty="0"/>
              <a:t>	</a:t>
            </a:r>
            <a:r>
              <a:rPr lang="vi-VN" i="1" dirty="0"/>
              <a:t>như bộ nhớ khả dụng</a:t>
            </a:r>
            <a:r>
              <a:rPr lang="vi-VN" dirty="0"/>
              <a:t>)</a:t>
            </a:r>
            <a:endParaRPr lang="en-US" dirty="0"/>
          </a:p>
          <a:p>
            <a:r>
              <a:rPr lang="en-US" dirty="0"/>
              <a:t>	- </a:t>
            </a:r>
            <a:r>
              <a:rPr lang="en-US" dirty="0" err="1"/>
              <a:t>Việc</a:t>
            </a:r>
            <a:r>
              <a:rPr lang="en-US" dirty="0"/>
              <a:t> </a:t>
            </a:r>
            <a:r>
              <a:rPr lang="en-US" dirty="0" err="1"/>
              <a:t>bổ</a:t>
            </a:r>
            <a:r>
              <a:rPr lang="en-US" dirty="0"/>
              <a:t> sung </a:t>
            </a:r>
            <a:r>
              <a:rPr lang="en-US" dirty="0" err="1"/>
              <a:t>bộ</a:t>
            </a:r>
            <a:r>
              <a:rPr lang="en-US" dirty="0"/>
              <a:t> </a:t>
            </a:r>
            <a:r>
              <a:rPr lang="en-US" dirty="0" err="1"/>
              <a:t>xử</a:t>
            </a:r>
            <a:r>
              <a:rPr lang="en-US" dirty="0"/>
              <a:t> </a:t>
            </a:r>
            <a:r>
              <a:rPr lang="en-US" dirty="0" err="1"/>
              <a:t>lý</a:t>
            </a:r>
            <a:r>
              <a:rPr lang="en-US" dirty="0"/>
              <a:t> </a:t>
            </a:r>
            <a:r>
              <a:rPr lang="en-US" dirty="0" err="1"/>
              <a:t>sẽ</a:t>
            </a:r>
            <a:r>
              <a:rPr lang="en-US" dirty="0"/>
              <a:t> </a:t>
            </a:r>
            <a:r>
              <a:rPr lang="en-US" dirty="0" err="1"/>
              <a:t>làm</a:t>
            </a:r>
            <a:r>
              <a:rPr lang="en-US" dirty="0"/>
              <a:t> </a:t>
            </a:r>
            <a:r>
              <a:rPr lang="en-US" dirty="0" err="1"/>
              <a:t>chậm</a:t>
            </a:r>
            <a:r>
              <a:rPr lang="en-US" dirty="0"/>
              <a:t> </a:t>
            </a:r>
            <a:r>
              <a:rPr lang="en-US" dirty="0" err="1"/>
              <a:t>các</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hiện</a:t>
            </a:r>
            <a:r>
              <a:rPr lang="en-US" dirty="0"/>
              <a:t> </a:t>
            </a:r>
            <a:r>
              <a:rPr lang="en-US" dirty="0" err="1"/>
              <a:t>có</a:t>
            </a:r>
            <a:endParaRPr lang="en-US" dirty="0"/>
          </a:p>
          <a:p>
            <a:endParaRPr lang="en-US" dirty="0"/>
          </a:p>
          <a:p>
            <a:r>
              <a:rPr lang="en-US" dirty="0"/>
              <a:t>	- </a:t>
            </a:r>
            <a:r>
              <a:rPr lang="vi-VN" dirty="0"/>
              <a:t>Cache-coherency nên được duy trì. </a:t>
            </a:r>
            <a:r>
              <a:rPr lang="en-US" dirty="0"/>
              <a:t>N</a:t>
            </a:r>
            <a:r>
              <a:rPr lang="vi-VN" dirty="0"/>
              <a:t>ếu bất kỳ bộ xử lý nào cố gắng đọc dữ </a:t>
            </a:r>
            <a:r>
              <a:rPr lang="en-US" dirty="0"/>
              <a:t>	</a:t>
            </a:r>
            <a:r>
              <a:rPr lang="vi-VN" dirty="0"/>
              <a:t>liệu được sử dụng hoặc sửa đổi bởi các bộ xử lý khác, thì chúng cần đảm </a:t>
            </a:r>
            <a:r>
              <a:rPr lang="en-US" dirty="0"/>
              <a:t>	</a:t>
            </a:r>
            <a:r>
              <a:rPr lang="vi-VN" dirty="0"/>
              <a:t>bảo rằng dữ liệu là phiên bản mới nhất</a:t>
            </a:r>
            <a:endParaRPr lang="en-US" dirty="0"/>
          </a:p>
          <a:p>
            <a:endParaRPr lang="en-US" dirty="0"/>
          </a:p>
          <a:p>
            <a:r>
              <a:rPr lang="en-US" b="1" i="1" dirty="0">
                <a:sym typeface="Wingdings" panose="05000000000000000000" pitchFamily="2" charset="2"/>
              </a:rPr>
              <a:t></a:t>
            </a:r>
            <a:r>
              <a:rPr lang="en-US" b="1" i="1" dirty="0"/>
              <a:t> </a:t>
            </a:r>
            <a:r>
              <a:rPr lang="en-US" b="1" i="1" dirty="0" err="1"/>
              <a:t>Khả</a:t>
            </a:r>
            <a:r>
              <a:rPr lang="en-US" b="1" i="1" dirty="0"/>
              <a:t> </a:t>
            </a:r>
            <a:r>
              <a:rPr lang="en-US" b="1" i="1" dirty="0" err="1"/>
              <a:t>năng</a:t>
            </a:r>
            <a:r>
              <a:rPr lang="en-US" b="1" i="1" dirty="0"/>
              <a:t> </a:t>
            </a:r>
            <a:r>
              <a:rPr lang="en-US" b="1" i="1" dirty="0" err="1"/>
              <a:t>mở</a:t>
            </a:r>
            <a:r>
              <a:rPr lang="en-US" b="1" i="1" dirty="0"/>
              <a:t> </a:t>
            </a:r>
            <a:r>
              <a:rPr lang="en-US" b="1" i="1" dirty="0" err="1"/>
              <a:t>rộng</a:t>
            </a:r>
            <a:r>
              <a:rPr lang="en-US" b="1" i="1" dirty="0"/>
              <a:t> </a:t>
            </a:r>
            <a:r>
              <a:rPr lang="en-US" b="1" i="1" dirty="0" err="1"/>
              <a:t>ít</a:t>
            </a:r>
            <a:r>
              <a:rPr lang="en-US" b="1" i="1" dirty="0"/>
              <a:t>, </a:t>
            </a:r>
            <a:r>
              <a:rPr lang="en-US" b="1" i="1" dirty="0" err="1"/>
              <a:t>tính</a:t>
            </a:r>
            <a:r>
              <a:rPr lang="en-US" b="1" i="1" dirty="0"/>
              <a:t> </a:t>
            </a:r>
            <a:r>
              <a:rPr lang="en-US" b="1" i="1" dirty="0" err="1"/>
              <a:t>khả</a:t>
            </a:r>
            <a:r>
              <a:rPr lang="en-US" b="1" i="1" dirty="0"/>
              <a:t> </a:t>
            </a:r>
            <a:r>
              <a:rPr lang="en-US" b="1" i="1" dirty="0" err="1"/>
              <a:t>dụng</a:t>
            </a:r>
            <a:r>
              <a:rPr lang="en-US" b="1" i="1" dirty="0"/>
              <a:t> </a:t>
            </a:r>
            <a:r>
              <a:rPr lang="en-US" b="1" i="1" dirty="0" err="1"/>
              <a:t>thấp</a:t>
            </a:r>
            <a:r>
              <a:rPr lang="en-US" b="1" dirty="0"/>
              <a:t>.</a:t>
            </a:r>
            <a:endParaRPr lang="vi-VN" dirty="0"/>
          </a:p>
        </p:txBody>
      </p:sp>
      <p:sp>
        <p:nvSpPr>
          <p:cNvPr id="2" name="TextBox 1">
            <a:extLst>
              <a:ext uri="{FF2B5EF4-FFF2-40B4-BE49-F238E27FC236}">
                <a16:creationId xmlns:a16="http://schemas.microsoft.com/office/drawing/2014/main" id="{D4F5E59B-2771-44D9-9DE0-145499416C30}"/>
              </a:ext>
            </a:extLst>
          </p:cNvPr>
          <p:cNvSpPr txBox="1"/>
          <p:nvPr/>
        </p:nvSpPr>
        <p:spPr>
          <a:xfrm>
            <a:off x="2299252" y="85775"/>
            <a:ext cx="4737652" cy="400110"/>
          </a:xfrm>
          <a:prstGeom prst="rect">
            <a:avLst/>
          </a:prstGeom>
          <a:noFill/>
        </p:spPr>
        <p:txBody>
          <a:bodyPr wrap="square" rtlCol="0">
            <a:spAutoFit/>
          </a:bodyPr>
          <a:lstStyle/>
          <a:p>
            <a:r>
              <a:rPr lang="vi-VN" sz="1800" b="0" i="0" u="none" strike="noStrike" dirty="0">
                <a:solidFill>
                  <a:srgbClr val="000000"/>
                </a:solidFill>
                <a:effectLst/>
                <a:latin typeface="Calibri" panose="020F0502020204030204" pitchFamily="34" charset="0"/>
              </a:rPr>
              <a:t> </a:t>
            </a:r>
            <a:r>
              <a:rPr lang="en-US" sz="2000" b="1" i="1" u="none" strike="noStrike" dirty="0" err="1">
                <a:solidFill>
                  <a:srgbClr val="000000"/>
                </a:solidFill>
                <a:effectLst/>
                <a:latin typeface="Calibri" panose="020F0502020204030204" pitchFamily="34" charset="0"/>
              </a:rPr>
              <a:t>Nhược</a:t>
            </a:r>
            <a:r>
              <a:rPr lang="en-US" sz="2000" b="1" i="1" u="none" strike="noStrike" dirty="0">
                <a:solidFill>
                  <a:srgbClr val="000000"/>
                </a:solidFill>
                <a:effectLst/>
                <a:latin typeface="Calibri" panose="020F0502020204030204" pitchFamily="34" charset="0"/>
              </a:rPr>
              <a:t> </a:t>
            </a:r>
            <a:r>
              <a:rPr lang="en-US" sz="2000" b="1" i="1" u="none" strike="noStrike" dirty="0" err="1">
                <a:solidFill>
                  <a:srgbClr val="000000"/>
                </a:solidFill>
                <a:effectLst/>
                <a:latin typeface="Calibri" panose="020F0502020204030204" pitchFamily="34" charset="0"/>
              </a:rPr>
              <a:t>điểm</a:t>
            </a:r>
            <a:r>
              <a:rPr lang="vi-VN" sz="2000" b="1" i="1" u="none" strike="noStrike" dirty="0">
                <a:solidFill>
                  <a:srgbClr val="000000"/>
                </a:solidFill>
                <a:effectLst/>
                <a:latin typeface="Calibri" panose="020F0502020204030204" pitchFamily="34" charset="0"/>
              </a:rPr>
              <a:t> của các kiến trúc</a:t>
            </a:r>
            <a:r>
              <a:rPr lang="en-US" sz="2000" b="1" i="1" u="none" strike="noStrike" dirty="0">
                <a:solidFill>
                  <a:srgbClr val="000000"/>
                </a:solidFill>
                <a:effectLst/>
                <a:latin typeface="Calibri" panose="020F0502020204030204" pitchFamily="34" charset="0"/>
              </a:rPr>
              <a:t> </a:t>
            </a:r>
            <a:r>
              <a:rPr lang="vi-VN" sz="2000" b="1" i="1" u="none" strike="noStrike" dirty="0">
                <a:solidFill>
                  <a:srgbClr val="000000"/>
                </a:solidFill>
                <a:effectLst/>
                <a:latin typeface="Calibri" panose="020F0502020204030204" pitchFamily="34" charset="0"/>
              </a:rPr>
              <a:t>song song</a:t>
            </a:r>
            <a:endParaRPr lang="en-US" sz="2000" b="1" i="1" dirty="0"/>
          </a:p>
        </p:txBody>
      </p:sp>
    </p:spTree>
    <p:extLst>
      <p:ext uri="{BB962C8B-B14F-4D97-AF65-F5344CB8AC3E}">
        <p14:creationId xmlns:p14="http://schemas.microsoft.com/office/powerpoint/2010/main" val="188418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13"/>
                                        </p:tgtEl>
                                        <p:attrNameLst>
                                          <p:attrName>ppt_x</p:attrName>
                                        </p:attrNameLst>
                                      </p:cBhvr>
                                      <p:tavLst>
                                        <p:tav tm="0">
                                          <p:val>
                                            <p:strVal val="ppt_x"/>
                                          </p:val>
                                        </p:tav>
                                        <p:tav tm="100000">
                                          <p:val>
                                            <p:strVal val="ppt_x"/>
                                          </p:val>
                                        </p:tav>
                                      </p:tavLst>
                                    </p:anim>
                                    <p:anim calcmode="lin" valueType="num">
                                      <p:cBhvr additive="base">
                                        <p:cTn id="19" dur="500"/>
                                        <p:tgtEl>
                                          <p:spTgt spid="13"/>
                                        </p:tgtEl>
                                        <p:attrNameLst>
                                          <p:attrName>ppt_y</p:attrName>
                                        </p:attrNameLst>
                                      </p:cBhvr>
                                      <p:tavLst>
                                        <p:tav tm="0">
                                          <p:val>
                                            <p:strVal val="ppt_y"/>
                                          </p:val>
                                        </p:tav>
                                        <p:tav tm="100000">
                                          <p:val>
                                            <p:strVal val="1+ppt_h/2"/>
                                          </p:val>
                                        </p:tav>
                                      </p:tavLst>
                                    </p:anim>
                                    <p:set>
                                      <p:cBhvr>
                                        <p:cTn id="20" dur="1" fill="hold">
                                          <p:stCondLst>
                                            <p:cond delay="499"/>
                                          </p:stCondLst>
                                        </p:cTn>
                                        <p:tgtEl>
                                          <p:spTgt spid="13"/>
                                        </p:tgtEl>
                                        <p:attrNameLst>
                                          <p:attrName>style.visibility</p:attrName>
                                        </p:attrNameLst>
                                      </p:cBhvr>
                                      <p:to>
                                        <p:strVal val="hidden"/>
                                      </p:to>
                                    </p:set>
                                  </p:childTnLst>
                                </p:cTn>
                              </p:par>
                              <p:par>
                                <p:cTn id="21" presetID="2" presetClass="exit" presetSubtype="4" fill="hold" grpId="1" nodeType="withEffect">
                                  <p:stCondLst>
                                    <p:cond delay="0"/>
                                  </p:stCondLst>
                                  <p:childTnLst>
                                    <p:anim calcmode="lin" valueType="num">
                                      <p:cBhvr additive="base">
                                        <p:cTn id="22" dur="500"/>
                                        <p:tgtEl>
                                          <p:spTgt spid="6"/>
                                        </p:tgtEl>
                                        <p:attrNameLst>
                                          <p:attrName>ppt_x</p:attrName>
                                        </p:attrNameLst>
                                      </p:cBhvr>
                                      <p:tavLst>
                                        <p:tav tm="0">
                                          <p:val>
                                            <p:strVal val="ppt_x"/>
                                          </p:val>
                                        </p:tav>
                                        <p:tav tm="100000">
                                          <p:val>
                                            <p:strVal val="ppt_x"/>
                                          </p:val>
                                        </p:tav>
                                      </p:tavLst>
                                    </p:anim>
                                    <p:anim calcmode="lin" valueType="num">
                                      <p:cBhvr additive="base">
                                        <p:cTn id="23" dur="500"/>
                                        <p:tgtEl>
                                          <p:spTgt spid="6"/>
                                        </p:tgtEl>
                                        <p:attrNameLst>
                                          <p:attrName>ppt_y</p:attrName>
                                        </p:attrNameLst>
                                      </p:cBhvr>
                                      <p:tavLst>
                                        <p:tav tm="0">
                                          <p:val>
                                            <p:strVal val="ppt_y"/>
                                          </p:val>
                                        </p:tav>
                                        <p:tav tm="100000">
                                          <p:val>
                                            <p:strVal val="1+ppt_h/2"/>
                                          </p:val>
                                        </p:tav>
                                      </p:tavLst>
                                    </p:anim>
                                    <p:set>
                                      <p:cBhvr>
                                        <p:cTn id="2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6" grpId="0"/>
      <p:bldP spid="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72CCBA52-EABC-4859-9CEB-38BCC482BFA7}"/>
              </a:ext>
            </a:extLst>
          </p:cNvPr>
          <p:cNvSpPr/>
          <p:nvPr/>
        </p:nvSpPr>
        <p:spPr>
          <a:xfrm>
            <a:off x="748748" y="1239764"/>
            <a:ext cx="7467600" cy="3817961"/>
          </a:xfrm>
          <a:prstGeom prst="roundRect">
            <a:avLst/>
          </a:prstGeom>
          <a:solidFill>
            <a:schemeClr val="accent1">
              <a:alpha val="60000"/>
            </a:schemeClr>
          </a:solidFill>
          <a:ln>
            <a:solidFill>
              <a:schemeClr val="accent1">
                <a:shade val="50000"/>
                <a:alpha val="4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 name="Slide Number Placeholder 2">
            <a:extLst>
              <a:ext uri="{FF2B5EF4-FFF2-40B4-BE49-F238E27FC236}">
                <a16:creationId xmlns:a16="http://schemas.microsoft.com/office/drawing/2014/main" id="{84461DC1-C2E4-4A2C-BAD0-B85282680A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Google Shape;1934;p19">
            <a:extLst>
              <a:ext uri="{FF2B5EF4-FFF2-40B4-BE49-F238E27FC236}">
                <a16:creationId xmlns:a16="http://schemas.microsoft.com/office/drawing/2014/main" id="{9EB2A36B-E1CF-498D-90FA-5D22EE6E509D}"/>
              </a:ext>
            </a:extLst>
          </p:cNvPr>
          <p:cNvSpPr txBox="1">
            <a:spLocks/>
          </p:cNvSpPr>
          <p:nvPr/>
        </p:nvSpPr>
        <p:spPr>
          <a:xfrm>
            <a:off x="0" y="321600"/>
            <a:ext cx="2126977" cy="726142"/>
          </a:xfrm>
          <a:prstGeom prst="rect">
            <a:avLst/>
          </a:prstGeom>
          <a:solidFill>
            <a:schemeClr val="accent1"/>
          </a:solidFill>
          <a:ln>
            <a:solidFill>
              <a:schemeClr val="accent1"/>
            </a:solid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algn="r"/>
            <a:r>
              <a:rPr lang="en-US" sz="4000" dirty="0" err="1">
                <a:solidFill>
                  <a:schemeClr val="tx2">
                    <a:lumMod val="10000"/>
                  </a:schemeClr>
                </a:solidFill>
              </a:rPr>
              <a:t>Nhược</a:t>
            </a:r>
            <a:r>
              <a:rPr lang="en-US" sz="4000" dirty="0">
                <a:solidFill>
                  <a:schemeClr val="tx2">
                    <a:lumMod val="10000"/>
                  </a:schemeClr>
                </a:solidFill>
              </a:rPr>
              <a:t> </a:t>
            </a:r>
            <a:r>
              <a:rPr lang="en-US" sz="4000" dirty="0" err="1">
                <a:solidFill>
                  <a:schemeClr val="tx2">
                    <a:lumMod val="10000"/>
                  </a:schemeClr>
                </a:solidFill>
              </a:rPr>
              <a:t>điểm</a:t>
            </a:r>
            <a:endParaRPr lang="vi-VN" sz="4000" dirty="0">
              <a:solidFill>
                <a:schemeClr val="tx2">
                  <a:lumMod val="10000"/>
                </a:schemeClr>
              </a:solidFill>
            </a:endParaRPr>
          </a:p>
        </p:txBody>
      </p:sp>
      <p:sp>
        <p:nvSpPr>
          <p:cNvPr id="9" name="Rectangle 8">
            <a:extLst>
              <a:ext uri="{FF2B5EF4-FFF2-40B4-BE49-F238E27FC236}">
                <a16:creationId xmlns:a16="http://schemas.microsoft.com/office/drawing/2014/main" id="{21EF0C68-B82E-420F-8602-918E856AA927}"/>
              </a:ext>
            </a:extLst>
          </p:cNvPr>
          <p:cNvSpPr/>
          <p:nvPr/>
        </p:nvSpPr>
        <p:spPr>
          <a:xfrm>
            <a:off x="1024019" y="1239765"/>
            <a:ext cx="7282529" cy="3754874"/>
          </a:xfrm>
          <a:prstGeom prst="rect">
            <a:avLst/>
          </a:prstGeom>
        </p:spPr>
        <p:txBody>
          <a:bodyPr wrap="square">
            <a:spAutoFit/>
          </a:bodyPr>
          <a:lstStyle/>
          <a:p>
            <a:pPr marL="285750" indent="-285750">
              <a:buFont typeface="Arial" panose="020B0604020202020204" pitchFamily="34" charset="0"/>
              <a:buChar char="•"/>
            </a:pPr>
            <a:r>
              <a:rPr lang="en-US" b="1" i="1" dirty="0"/>
              <a:t>Shared Disk Architecture</a:t>
            </a:r>
            <a:r>
              <a:rPr lang="en-US" i="1" dirty="0"/>
              <a:t>: </a:t>
            </a:r>
            <a:r>
              <a:rPr lang="vi-VN" i="1" dirty="0"/>
              <a:t> </a:t>
            </a:r>
            <a:endParaRPr lang="en-US" i="1" dirty="0"/>
          </a:p>
          <a:p>
            <a:r>
              <a:rPr lang="en-US" sz="1600" i="1" dirty="0"/>
              <a:t>	- </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đĩa</a:t>
            </a:r>
            <a:r>
              <a:rPr lang="en-US" dirty="0"/>
              <a:t> </a:t>
            </a:r>
            <a:r>
              <a:rPr lang="en-US" dirty="0" err="1"/>
              <a:t>bị</a:t>
            </a:r>
            <a:r>
              <a:rPr lang="en-US" dirty="0"/>
              <a:t> </a:t>
            </a:r>
            <a:r>
              <a:rPr lang="en-US" dirty="0" err="1"/>
              <a:t>tắc</a:t>
            </a:r>
            <a:r>
              <a:rPr lang="en-US" dirty="0"/>
              <a:t> </a:t>
            </a:r>
            <a:r>
              <a:rPr lang="en-US" dirty="0" err="1"/>
              <a:t>nghẽn</a:t>
            </a:r>
            <a:r>
              <a:rPr lang="en-US" dirty="0"/>
              <a:t> </a:t>
            </a:r>
            <a:r>
              <a:rPr lang="en-US" dirty="0" err="1"/>
              <a:t>vì</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đều</a:t>
            </a:r>
            <a:r>
              <a:rPr lang="en-US" dirty="0"/>
              <a:t> chia </a:t>
            </a:r>
            <a:r>
              <a:rPr lang="en-US" dirty="0" err="1"/>
              <a:t>sẻ</a:t>
            </a:r>
            <a:r>
              <a:rPr lang="en-US" dirty="0"/>
              <a:t> </a:t>
            </a:r>
            <a:r>
              <a:rPr lang="en-US" dirty="0" err="1"/>
              <a:t>thiết</a:t>
            </a:r>
            <a:r>
              <a:rPr lang="en-US" dirty="0"/>
              <a:t> </a:t>
            </a:r>
            <a:r>
              <a:rPr lang="en-US" dirty="0" err="1"/>
              <a:t>lập</a:t>
            </a:r>
            <a:r>
              <a:rPr lang="en-US" dirty="0"/>
              <a:t> </a:t>
            </a:r>
            <a:r>
              <a:rPr lang="en-US" dirty="0" err="1"/>
              <a:t>đĩa</a:t>
            </a:r>
            <a:r>
              <a:rPr lang="en-US" dirty="0"/>
              <a:t> 	</a:t>
            </a:r>
            <a:r>
              <a:rPr lang="en-US" dirty="0" err="1"/>
              <a:t>chung</a:t>
            </a:r>
            <a:endParaRPr lang="en-US" dirty="0"/>
          </a:p>
          <a:p>
            <a:r>
              <a:rPr lang="en-US" sz="1600" dirty="0"/>
              <a:t>	- </a:t>
            </a:r>
            <a:r>
              <a:rPr lang="en-US" i="1" dirty="0"/>
              <a:t>Giao </a:t>
            </a:r>
            <a:r>
              <a:rPr lang="en-US" i="1" dirty="0" err="1"/>
              <a:t>tiếp</a:t>
            </a:r>
            <a:r>
              <a:rPr lang="en-US" i="1" dirty="0"/>
              <a:t> </a:t>
            </a:r>
            <a:r>
              <a:rPr lang="en-US" i="1" dirty="0" err="1"/>
              <a:t>giữa</a:t>
            </a:r>
            <a:r>
              <a:rPr lang="en-US" i="1" dirty="0"/>
              <a:t> </a:t>
            </a:r>
            <a:r>
              <a:rPr lang="en-US" i="1" dirty="0" err="1"/>
              <a:t>các</a:t>
            </a:r>
            <a:r>
              <a:rPr lang="en-US" i="1" dirty="0"/>
              <a:t> </a:t>
            </a:r>
            <a:r>
              <a:rPr lang="en-US" i="1" dirty="0" err="1"/>
              <a:t>bộ</a:t>
            </a:r>
            <a:r>
              <a:rPr lang="en-US" i="1" dirty="0"/>
              <a:t> </a:t>
            </a:r>
            <a:r>
              <a:rPr lang="en-US" i="1" dirty="0" err="1"/>
              <a:t>xử</a:t>
            </a:r>
            <a:r>
              <a:rPr lang="en-US" i="1" dirty="0"/>
              <a:t> </a:t>
            </a:r>
            <a:r>
              <a:rPr lang="en-US" i="1" dirty="0" err="1"/>
              <a:t>lý</a:t>
            </a:r>
            <a:r>
              <a:rPr lang="en-US" i="1" dirty="0"/>
              <a:t> </a:t>
            </a:r>
            <a:r>
              <a:rPr lang="en-US" i="1" dirty="0" err="1"/>
              <a:t>chậm</a:t>
            </a:r>
            <a:r>
              <a:rPr lang="en-US" dirty="0"/>
              <a:t>. </a:t>
            </a:r>
            <a:r>
              <a:rPr lang="en-US" dirty="0" err="1"/>
              <a:t>Vì</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bộ</a:t>
            </a:r>
            <a:r>
              <a:rPr lang="en-US" dirty="0"/>
              <a:t> vi </a:t>
            </a:r>
            <a:r>
              <a:rPr lang="en-US" dirty="0" err="1"/>
              <a:t>xử</a:t>
            </a:r>
            <a:r>
              <a:rPr lang="en-US" dirty="0"/>
              <a:t> </a:t>
            </a:r>
            <a:r>
              <a:rPr lang="en-US" dirty="0" err="1"/>
              <a:t>lý</a:t>
            </a:r>
            <a:r>
              <a:rPr lang="en-US" dirty="0"/>
              <a:t> </a:t>
            </a:r>
            <a:r>
              <a:rPr lang="en-US" dirty="0" err="1"/>
              <a:t>đều</a:t>
            </a:r>
            <a:r>
              <a:rPr lang="en-US" dirty="0"/>
              <a:t> </a:t>
            </a:r>
            <a:r>
              <a:rPr lang="en-US" dirty="0" err="1"/>
              <a:t>có</a:t>
            </a:r>
            <a:r>
              <a:rPr lang="en-US" dirty="0"/>
              <a:t> </a:t>
            </a:r>
            <a:r>
              <a:rPr lang="en-US" dirty="0" err="1"/>
              <a:t>bộ</a:t>
            </a:r>
            <a:r>
              <a:rPr lang="en-US" dirty="0"/>
              <a:t> </a:t>
            </a:r>
            <a:r>
              <a:rPr lang="en-US" dirty="0" err="1"/>
              <a:t>nhớ</a:t>
            </a:r>
            <a:r>
              <a:rPr lang="en-US" dirty="0"/>
              <a:t> 	</a:t>
            </a:r>
            <a:r>
              <a:rPr lang="en-US" dirty="0" err="1"/>
              <a:t>riêng</a:t>
            </a:r>
            <a:r>
              <a:rPr lang="en-US" dirty="0">
                <a:sym typeface="Wingdings" panose="05000000000000000000" pitchFamily="2" charset="2"/>
              </a:rPr>
              <a:t></a:t>
            </a:r>
            <a:r>
              <a:rPr lang="en-US" dirty="0"/>
              <a:t> </a:t>
            </a:r>
            <a:r>
              <a:rPr lang="en-US" dirty="0" err="1"/>
              <a:t>giao</a:t>
            </a:r>
            <a:r>
              <a:rPr lang="en-US" dirty="0"/>
              <a:t> </a:t>
            </a:r>
            <a:r>
              <a:rPr lang="en-US" dirty="0" err="1"/>
              <a:t>tiếp</a:t>
            </a:r>
            <a:r>
              <a:rPr lang="en-US" dirty="0"/>
              <a:t> </a:t>
            </a:r>
            <a:r>
              <a:rPr lang="en-US" dirty="0" err="1"/>
              <a:t>giữa</a:t>
            </a:r>
            <a:r>
              <a:rPr lang="en-US" dirty="0"/>
              <a:t> </a:t>
            </a:r>
            <a:r>
              <a:rPr lang="en-US" dirty="0" err="1"/>
              <a:t>các</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cần</a:t>
            </a:r>
            <a:r>
              <a:rPr lang="en-US" dirty="0"/>
              <a:t> </a:t>
            </a:r>
            <a:r>
              <a:rPr lang="en-US" dirty="0" err="1"/>
              <a:t>đọc</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bộ</a:t>
            </a:r>
            <a:r>
              <a:rPr lang="en-US" dirty="0"/>
              <a:t> </a:t>
            </a:r>
            <a:r>
              <a:rPr lang="en-US" dirty="0" err="1"/>
              <a:t>nhớ</a:t>
            </a:r>
            <a:r>
              <a:rPr lang="en-US" dirty="0"/>
              <a:t> </a:t>
            </a:r>
            <a:r>
              <a:rPr lang="en-US" dirty="0" err="1"/>
              <a:t>của</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khác</a:t>
            </a:r>
            <a:r>
              <a:rPr lang="en-US" dirty="0"/>
              <a:t>, </a:t>
            </a:r>
            <a:r>
              <a:rPr lang="en-US" dirty="0" err="1"/>
              <a:t>vốn</a:t>
            </a:r>
            <a:r>
              <a:rPr lang="en-US" dirty="0"/>
              <a:t> </a:t>
            </a:r>
            <a:r>
              <a:rPr lang="en-US" dirty="0" err="1"/>
              <a:t>cần</a:t>
            </a:r>
            <a:r>
              <a:rPr lang="en-US" dirty="0"/>
              <a:t> </a:t>
            </a:r>
            <a:r>
              <a:rPr lang="en-US" dirty="0" err="1"/>
              <a:t>hỗ</a:t>
            </a:r>
            <a:r>
              <a:rPr lang="en-US" dirty="0"/>
              <a:t> </a:t>
            </a:r>
            <a:r>
              <a:rPr lang="en-US" dirty="0" err="1"/>
              <a:t>trợ</a:t>
            </a:r>
            <a:r>
              <a:rPr lang="en-US" dirty="0"/>
              <a:t> </a:t>
            </a:r>
            <a:r>
              <a:rPr lang="en-US" dirty="0" err="1"/>
              <a:t>phần</a:t>
            </a:r>
            <a:r>
              <a:rPr lang="en-US" dirty="0"/>
              <a:t> </a:t>
            </a:r>
            <a:r>
              <a:rPr lang="en-US" dirty="0" err="1"/>
              <a:t>mềm</a:t>
            </a:r>
            <a:r>
              <a:rPr lang="en-US" dirty="0"/>
              <a:t> </a:t>
            </a:r>
            <a:r>
              <a:rPr lang="en-US" dirty="0" err="1"/>
              <a:t>bổ</a:t>
            </a:r>
            <a:r>
              <a:rPr lang="en-US" dirty="0"/>
              <a:t> sung</a:t>
            </a:r>
          </a:p>
          <a:p>
            <a:r>
              <a:rPr lang="en-US" sz="1600" dirty="0"/>
              <a:t>	- </a:t>
            </a:r>
            <a:r>
              <a:rPr lang="vi-VN" dirty="0"/>
              <a:t>Nếu số lượng CPU tăng lên, các vấn đề về nhiễu và dung lượng bộ nhớ </a:t>
            </a:r>
            <a:r>
              <a:rPr lang="en-US" dirty="0"/>
              <a:t>	</a:t>
            </a:r>
            <a:r>
              <a:rPr lang="vi-VN" dirty="0"/>
              <a:t>cũng tăng lên.</a:t>
            </a:r>
            <a:endParaRPr lang="en-US" dirty="0"/>
          </a:p>
          <a:p>
            <a:r>
              <a:rPr lang="en-US" sz="1600" dirty="0"/>
              <a:t>	- </a:t>
            </a:r>
            <a:r>
              <a:rPr lang="en-US" dirty="0" err="1"/>
              <a:t>Tồn</a:t>
            </a:r>
            <a:r>
              <a:rPr lang="en-US" dirty="0"/>
              <a:t> </a:t>
            </a:r>
            <a:r>
              <a:rPr lang="en-US" dirty="0" err="1"/>
              <a:t>tại</a:t>
            </a:r>
            <a:r>
              <a:rPr lang="en-US" dirty="0"/>
              <a:t> </a:t>
            </a:r>
            <a:r>
              <a:rPr lang="en-US" dirty="0" err="1"/>
              <a:t>vấn</a:t>
            </a:r>
            <a:r>
              <a:rPr lang="en-US" dirty="0"/>
              <a:t> </a:t>
            </a:r>
            <a:r>
              <a:rPr lang="en-US" dirty="0" err="1"/>
              <a:t>đề</a:t>
            </a:r>
            <a:r>
              <a:rPr lang="en-US" dirty="0"/>
              <a:t> </a:t>
            </a:r>
            <a:r>
              <a:rPr lang="en-US" dirty="0" err="1"/>
              <a:t>về</a:t>
            </a:r>
            <a:r>
              <a:rPr lang="en-US" dirty="0"/>
              <a:t> </a:t>
            </a: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a:t>
            </a:r>
            <a:endParaRPr lang="en-US" sz="1600" dirty="0"/>
          </a:p>
          <a:p>
            <a:r>
              <a:rPr lang="en-US" sz="1600" dirty="0"/>
              <a:t>	- </a:t>
            </a:r>
            <a:r>
              <a:rPr lang="vi-VN" i="1" dirty="0"/>
              <a:t>Đồng bộ hóa giữa các nút là bắt buộc</a:t>
            </a:r>
            <a:r>
              <a:rPr lang="vi-VN" dirty="0"/>
              <a:t>, liên quan đến chi phí IDLM và sự phụ </a:t>
            </a:r>
            <a:r>
              <a:rPr lang="en-US" dirty="0"/>
              <a:t>	</a:t>
            </a:r>
            <a:r>
              <a:rPr lang="vi-VN" dirty="0"/>
              <a:t>thuộc lớn hơn vào kết nối liên tốc độ cao</a:t>
            </a:r>
            <a:endParaRPr lang="en-US" dirty="0"/>
          </a:p>
          <a:p>
            <a:r>
              <a:rPr lang="en-US" sz="1600" dirty="0"/>
              <a:t>	- </a:t>
            </a:r>
            <a:r>
              <a:rPr lang="vi-VN" dirty="0"/>
              <a:t>Nếu khối lượng công việc không được phân vùng tốt, có thể có chi phí đồng </a:t>
            </a:r>
            <a:r>
              <a:rPr lang="en-US" dirty="0"/>
              <a:t>	</a:t>
            </a:r>
            <a:r>
              <a:rPr lang="vi-VN" dirty="0"/>
              <a:t>bộ hóa cao.</a:t>
            </a:r>
            <a:endParaRPr lang="en-US" dirty="0"/>
          </a:p>
          <a:p>
            <a:r>
              <a:rPr lang="en-US" sz="1600" dirty="0"/>
              <a:t>	- </a:t>
            </a:r>
            <a:r>
              <a:rPr lang="en-US" dirty="0" err="1"/>
              <a:t>Có</a:t>
            </a:r>
            <a:r>
              <a:rPr lang="en-US" dirty="0"/>
              <a:t> chi </a:t>
            </a:r>
            <a:r>
              <a:rPr lang="en-US" dirty="0" err="1"/>
              <a:t>phí</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để</a:t>
            </a:r>
            <a:r>
              <a:rPr lang="en-US" dirty="0"/>
              <a:t> </a:t>
            </a:r>
            <a:r>
              <a:rPr lang="en-US" dirty="0" err="1"/>
              <a:t>chạy</a:t>
            </a:r>
            <a:r>
              <a:rPr lang="en-US" dirty="0"/>
              <a:t> </a:t>
            </a:r>
            <a:r>
              <a:rPr lang="en-US" dirty="0" err="1"/>
              <a:t>phần</a:t>
            </a:r>
            <a:r>
              <a:rPr lang="en-US" dirty="0"/>
              <a:t> </a:t>
            </a:r>
            <a:r>
              <a:rPr lang="en-US" dirty="0" err="1"/>
              <a:t>mềm</a:t>
            </a:r>
            <a:r>
              <a:rPr lang="en-US" dirty="0"/>
              <a:t> </a:t>
            </a:r>
            <a:r>
              <a:rPr lang="en-US" dirty="0" err="1"/>
              <a:t>đĩa</a:t>
            </a:r>
            <a:r>
              <a:rPr lang="en-US" dirty="0"/>
              <a:t> chia </a:t>
            </a:r>
            <a:r>
              <a:rPr lang="en-US" dirty="0" err="1"/>
              <a:t>sẻ</a:t>
            </a:r>
            <a:endParaRPr lang="en-US" dirty="0"/>
          </a:p>
          <a:p>
            <a:endParaRPr lang="en-US" dirty="0"/>
          </a:p>
          <a:p>
            <a:r>
              <a:rPr lang="en-US" b="1" i="1" dirty="0">
                <a:sym typeface="Wingdings" panose="05000000000000000000" pitchFamily="2" charset="2"/>
              </a:rPr>
              <a:t></a:t>
            </a:r>
            <a:r>
              <a:rPr lang="en-US" b="1" i="1" dirty="0"/>
              <a:t> </a:t>
            </a:r>
            <a:r>
              <a:rPr lang="en-US" b="1" i="1" dirty="0" err="1"/>
              <a:t>Độ</a:t>
            </a:r>
            <a:r>
              <a:rPr lang="en-US" b="1" i="1" dirty="0"/>
              <a:t> </a:t>
            </a:r>
            <a:r>
              <a:rPr lang="en-US" b="1" i="1" dirty="0" err="1"/>
              <a:t>phức</a:t>
            </a:r>
            <a:r>
              <a:rPr lang="en-US" b="1" i="1" dirty="0"/>
              <a:t> </a:t>
            </a:r>
            <a:r>
              <a:rPr lang="en-US" b="1" i="1" dirty="0" err="1"/>
              <a:t>tạp</a:t>
            </a:r>
            <a:r>
              <a:rPr lang="en-US" b="1" i="1" dirty="0"/>
              <a:t> </a:t>
            </a:r>
            <a:r>
              <a:rPr lang="en-US" b="1" i="1" dirty="0" err="1"/>
              <a:t>cao</a:t>
            </a:r>
            <a:r>
              <a:rPr lang="en-US" b="1" i="1" dirty="0"/>
              <a:t>, </a:t>
            </a:r>
            <a:r>
              <a:rPr lang="en-US" b="1" i="1" dirty="0" err="1"/>
              <a:t>các</a:t>
            </a:r>
            <a:r>
              <a:rPr lang="en-US" b="1" i="1" dirty="0"/>
              <a:t> </a:t>
            </a:r>
            <a:r>
              <a:rPr lang="en-US" b="1" i="1" dirty="0" err="1"/>
              <a:t>vấn</a:t>
            </a:r>
            <a:r>
              <a:rPr lang="en-US" b="1" i="1" dirty="0"/>
              <a:t> </a:t>
            </a:r>
            <a:r>
              <a:rPr lang="en-US" b="1" i="1" dirty="0" err="1"/>
              <a:t>đề</a:t>
            </a:r>
            <a:r>
              <a:rPr lang="en-US" b="1" i="1" dirty="0"/>
              <a:t> </a:t>
            </a:r>
            <a:r>
              <a:rPr lang="en-US" b="1" i="1" dirty="0" err="1"/>
              <a:t>tiềm</a:t>
            </a:r>
            <a:r>
              <a:rPr lang="en-US" b="1" i="1" dirty="0"/>
              <a:t> </a:t>
            </a:r>
            <a:r>
              <a:rPr lang="en-US" b="1" i="1" dirty="0" err="1"/>
              <a:t>ẩn</a:t>
            </a:r>
            <a:r>
              <a:rPr lang="en-US" b="1" i="1" dirty="0"/>
              <a:t> </a:t>
            </a:r>
            <a:r>
              <a:rPr lang="en-US" b="1" i="1" dirty="0" err="1"/>
              <a:t>về</a:t>
            </a:r>
            <a:r>
              <a:rPr lang="en-US" b="1" i="1" dirty="0"/>
              <a:t> </a:t>
            </a:r>
            <a:r>
              <a:rPr lang="en-US" b="1" i="1" dirty="0" err="1"/>
              <a:t>hiệu</a:t>
            </a:r>
            <a:r>
              <a:rPr lang="en-US" b="1" i="1" dirty="0"/>
              <a:t> </a:t>
            </a:r>
            <a:r>
              <a:rPr lang="en-US" b="1" i="1" dirty="0" err="1"/>
              <a:t>suất</a:t>
            </a:r>
            <a:r>
              <a:rPr lang="en-US" b="1" i="1" dirty="0"/>
              <a:t>, </a:t>
            </a:r>
            <a:r>
              <a:rPr lang="en-US" b="1" i="1" dirty="0" err="1"/>
              <a:t>nhiều</a:t>
            </a:r>
            <a:r>
              <a:rPr lang="en-US" b="1" i="1" dirty="0"/>
              <a:t> chi </a:t>
            </a:r>
            <a:r>
              <a:rPr lang="en-US" b="1" i="1" dirty="0" err="1"/>
              <a:t>phí</a:t>
            </a:r>
            <a:endParaRPr lang="en-US" sz="1600" i="1" dirty="0"/>
          </a:p>
        </p:txBody>
      </p:sp>
      <p:sp>
        <p:nvSpPr>
          <p:cNvPr id="2" name="TextBox 1">
            <a:extLst>
              <a:ext uri="{FF2B5EF4-FFF2-40B4-BE49-F238E27FC236}">
                <a16:creationId xmlns:a16="http://schemas.microsoft.com/office/drawing/2014/main" id="{D4F5E59B-2771-44D9-9DE0-145499416C30}"/>
              </a:ext>
            </a:extLst>
          </p:cNvPr>
          <p:cNvSpPr txBox="1"/>
          <p:nvPr/>
        </p:nvSpPr>
        <p:spPr>
          <a:xfrm>
            <a:off x="2299252" y="85775"/>
            <a:ext cx="4737652" cy="400110"/>
          </a:xfrm>
          <a:prstGeom prst="rect">
            <a:avLst/>
          </a:prstGeom>
          <a:noFill/>
        </p:spPr>
        <p:txBody>
          <a:bodyPr wrap="square" rtlCol="0">
            <a:spAutoFit/>
          </a:bodyPr>
          <a:lstStyle/>
          <a:p>
            <a:r>
              <a:rPr lang="vi-VN" sz="1800" b="0" i="0" u="none" strike="noStrike" dirty="0">
                <a:solidFill>
                  <a:srgbClr val="000000"/>
                </a:solidFill>
                <a:effectLst/>
                <a:latin typeface="Calibri" panose="020F0502020204030204" pitchFamily="34" charset="0"/>
              </a:rPr>
              <a:t> </a:t>
            </a:r>
            <a:r>
              <a:rPr lang="en-US" sz="2000" b="1" i="1" u="none" strike="noStrike" dirty="0" err="1">
                <a:solidFill>
                  <a:srgbClr val="000000"/>
                </a:solidFill>
                <a:effectLst/>
                <a:latin typeface="Calibri" panose="020F0502020204030204" pitchFamily="34" charset="0"/>
              </a:rPr>
              <a:t>Nhược</a:t>
            </a:r>
            <a:r>
              <a:rPr lang="en-US" sz="2000" b="1" i="1" u="none" strike="noStrike" dirty="0">
                <a:solidFill>
                  <a:srgbClr val="000000"/>
                </a:solidFill>
                <a:effectLst/>
                <a:latin typeface="Calibri" panose="020F0502020204030204" pitchFamily="34" charset="0"/>
              </a:rPr>
              <a:t> </a:t>
            </a:r>
            <a:r>
              <a:rPr lang="en-US" sz="2000" b="1" i="1" u="none" strike="noStrike" dirty="0" err="1">
                <a:solidFill>
                  <a:srgbClr val="000000"/>
                </a:solidFill>
                <a:effectLst/>
                <a:latin typeface="Calibri" panose="020F0502020204030204" pitchFamily="34" charset="0"/>
              </a:rPr>
              <a:t>điểm</a:t>
            </a:r>
            <a:r>
              <a:rPr lang="vi-VN" sz="2000" b="1" i="1" u="none" strike="noStrike" dirty="0">
                <a:solidFill>
                  <a:srgbClr val="000000"/>
                </a:solidFill>
                <a:effectLst/>
                <a:latin typeface="Calibri" panose="020F0502020204030204" pitchFamily="34" charset="0"/>
              </a:rPr>
              <a:t> của các kiến trúc</a:t>
            </a:r>
            <a:r>
              <a:rPr lang="en-US" sz="2000" b="1" i="1" u="none" strike="noStrike" dirty="0">
                <a:solidFill>
                  <a:srgbClr val="000000"/>
                </a:solidFill>
                <a:effectLst/>
                <a:latin typeface="Calibri" panose="020F0502020204030204" pitchFamily="34" charset="0"/>
              </a:rPr>
              <a:t> </a:t>
            </a:r>
            <a:r>
              <a:rPr lang="vi-VN" sz="2000" b="1" i="1" u="none" strike="noStrike" dirty="0">
                <a:solidFill>
                  <a:srgbClr val="000000"/>
                </a:solidFill>
                <a:effectLst/>
                <a:latin typeface="Calibri" panose="020F0502020204030204" pitchFamily="34" charset="0"/>
              </a:rPr>
              <a:t>song song</a:t>
            </a:r>
            <a:endParaRPr lang="en-US" sz="2000" b="1" i="1" dirty="0"/>
          </a:p>
        </p:txBody>
      </p:sp>
    </p:spTree>
    <p:extLst>
      <p:ext uri="{BB962C8B-B14F-4D97-AF65-F5344CB8AC3E}">
        <p14:creationId xmlns:p14="http://schemas.microsoft.com/office/powerpoint/2010/main" val="391947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13"/>
                                        </p:tgtEl>
                                        <p:attrNameLst>
                                          <p:attrName>ppt_x</p:attrName>
                                        </p:attrNameLst>
                                      </p:cBhvr>
                                      <p:tavLst>
                                        <p:tav tm="0">
                                          <p:val>
                                            <p:strVal val="ppt_x"/>
                                          </p:val>
                                        </p:tav>
                                        <p:tav tm="100000">
                                          <p:val>
                                            <p:strVal val="ppt_x"/>
                                          </p:val>
                                        </p:tav>
                                      </p:tavLst>
                                    </p:anim>
                                    <p:anim calcmode="lin" valueType="num">
                                      <p:cBhvr additive="base">
                                        <p:cTn id="19" dur="500"/>
                                        <p:tgtEl>
                                          <p:spTgt spid="13"/>
                                        </p:tgtEl>
                                        <p:attrNameLst>
                                          <p:attrName>ppt_y</p:attrName>
                                        </p:attrNameLst>
                                      </p:cBhvr>
                                      <p:tavLst>
                                        <p:tav tm="0">
                                          <p:val>
                                            <p:strVal val="ppt_y"/>
                                          </p:val>
                                        </p:tav>
                                        <p:tav tm="100000">
                                          <p:val>
                                            <p:strVal val="1+ppt_h/2"/>
                                          </p:val>
                                        </p:tav>
                                      </p:tavLst>
                                    </p:anim>
                                    <p:set>
                                      <p:cBhvr>
                                        <p:cTn id="20" dur="1" fill="hold">
                                          <p:stCondLst>
                                            <p:cond delay="499"/>
                                          </p:stCondLst>
                                        </p:cTn>
                                        <p:tgtEl>
                                          <p:spTgt spid="13"/>
                                        </p:tgtEl>
                                        <p:attrNameLst>
                                          <p:attrName>style.visibility</p:attrName>
                                        </p:attrNameLst>
                                      </p:cBhvr>
                                      <p:to>
                                        <p:strVal val="hidden"/>
                                      </p:to>
                                    </p:set>
                                  </p:childTnLst>
                                </p:cTn>
                              </p:par>
                              <p:par>
                                <p:cTn id="21" presetID="2" presetClass="exit" presetSubtype="4" fill="hold" grpId="1" nodeType="withEffect">
                                  <p:stCondLst>
                                    <p:cond delay="0"/>
                                  </p:stCondLst>
                                  <p:childTnLst>
                                    <p:anim calcmode="lin" valueType="num">
                                      <p:cBhvr additive="base">
                                        <p:cTn id="22" dur="500"/>
                                        <p:tgtEl>
                                          <p:spTgt spid="9"/>
                                        </p:tgtEl>
                                        <p:attrNameLst>
                                          <p:attrName>ppt_x</p:attrName>
                                        </p:attrNameLst>
                                      </p:cBhvr>
                                      <p:tavLst>
                                        <p:tav tm="0">
                                          <p:val>
                                            <p:strVal val="ppt_x"/>
                                          </p:val>
                                        </p:tav>
                                        <p:tav tm="100000">
                                          <p:val>
                                            <p:strVal val="ppt_x"/>
                                          </p:val>
                                        </p:tav>
                                      </p:tavLst>
                                    </p:anim>
                                    <p:anim calcmode="lin" valueType="num">
                                      <p:cBhvr additive="base">
                                        <p:cTn id="23" dur="500"/>
                                        <p:tgtEl>
                                          <p:spTgt spid="9"/>
                                        </p:tgtEl>
                                        <p:attrNameLst>
                                          <p:attrName>ppt_y</p:attrName>
                                        </p:attrNameLst>
                                      </p:cBhvr>
                                      <p:tavLst>
                                        <p:tav tm="0">
                                          <p:val>
                                            <p:strVal val="ppt_y"/>
                                          </p:val>
                                        </p:tav>
                                        <p:tav tm="100000">
                                          <p:val>
                                            <p:strVal val="1+ppt_h/2"/>
                                          </p:val>
                                        </p:tav>
                                      </p:tavLst>
                                    </p:anim>
                                    <p:set>
                                      <p:cBhvr>
                                        <p:cTn id="2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9" grpId="0"/>
      <p:bldP spid="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72CCBA52-EABC-4859-9CEB-38BCC482BFA7}"/>
              </a:ext>
            </a:extLst>
          </p:cNvPr>
          <p:cNvSpPr/>
          <p:nvPr/>
        </p:nvSpPr>
        <p:spPr>
          <a:xfrm>
            <a:off x="727804" y="1159626"/>
            <a:ext cx="7688389" cy="3662274"/>
          </a:xfrm>
          <a:prstGeom prst="roundRect">
            <a:avLst/>
          </a:prstGeom>
          <a:solidFill>
            <a:schemeClr val="accent1">
              <a:alpha val="60000"/>
            </a:schemeClr>
          </a:solidFill>
          <a:ln>
            <a:solidFill>
              <a:schemeClr val="accent1">
                <a:shade val="50000"/>
                <a:alpha val="4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 name="Slide Number Placeholder 2">
            <a:extLst>
              <a:ext uri="{FF2B5EF4-FFF2-40B4-BE49-F238E27FC236}">
                <a16:creationId xmlns:a16="http://schemas.microsoft.com/office/drawing/2014/main" id="{84461DC1-C2E4-4A2C-BAD0-B85282680A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5" name="Google Shape;1934;p19">
            <a:extLst>
              <a:ext uri="{FF2B5EF4-FFF2-40B4-BE49-F238E27FC236}">
                <a16:creationId xmlns:a16="http://schemas.microsoft.com/office/drawing/2014/main" id="{9EB2A36B-E1CF-498D-90FA-5D22EE6E509D}"/>
              </a:ext>
            </a:extLst>
          </p:cNvPr>
          <p:cNvSpPr txBox="1">
            <a:spLocks/>
          </p:cNvSpPr>
          <p:nvPr/>
        </p:nvSpPr>
        <p:spPr>
          <a:xfrm>
            <a:off x="0" y="321600"/>
            <a:ext cx="2126977" cy="726142"/>
          </a:xfrm>
          <a:prstGeom prst="rect">
            <a:avLst/>
          </a:prstGeom>
          <a:solidFill>
            <a:schemeClr val="accent1"/>
          </a:solidFill>
          <a:ln>
            <a:solidFill>
              <a:schemeClr val="accent1"/>
            </a:solid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algn="r"/>
            <a:r>
              <a:rPr lang="en-US" sz="4000" dirty="0" err="1">
                <a:solidFill>
                  <a:schemeClr val="tx2">
                    <a:lumMod val="10000"/>
                  </a:schemeClr>
                </a:solidFill>
              </a:rPr>
              <a:t>Nhược</a:t>
            </a:r>
            <a:r>
              <a:rPr lang="en-US" sz="4000" dirty="0">
                <a:solidFill>
                  <a:schemeClr val="tx2">
                    <a:lumMod val="10000"/>
                  </a:schemeClr>
                </a:solidFill>
              </a:rPr>
              <a:t> </a:t>
            </a:r>
            <a:r>
              <a:rPr lang="en-US" sz="4000" dirty="0" err="1">
                <a:solidFill>
                  <a:schemeClr val="tx2">
                    <a:lumMod val="10000"/>
                  </a:schemeClr>
                </a:solidFill>
              </a:rPr>
              <a:t>điểm</a:t>
            </a:r>
            <a:endParaRPr lang="vi-VN" sz="4000" dirty="0">
              <a:solidFill>
                <a:schemeClr val="tx2">
                  <a:lumMod val="10000"/>
                </a:schemeClr>
              </a:solidFill>
            </a:endParaRPr>
          </a:p>
        </p:txBody>
      </p:sp>
      <p:sp>
        <p:nvSpPr>
          <p:cNvPr id="11" name="Rectangle 10">
            <a:extLst>
              <a:ext uri="{FF2B5EF4-FFF2-40B4-BE49-F238E27FC236}">
                <a16:creationId xmlns:a16="http://schemas.microsoft.com/office/drawing/2014/main" id="{6F091671-5246-4314-BAD0-A3E7968E89D7}"/>
              </a:ext>
            </a:extLst>
          </p:cNvPr>
          <p:cNvSpPr/>
          <p:nvPr/>
        </p:nvSpPr>
        <p:spPr>
          <a:xfrm>
            <a:off x="930735" y="1223289"/>
            <a:ext cx="7282528" cy="3508653"/>
          </a:xfrm>
          <a:prstGeom prst="rect">
            <a:avLst/>
          </a:prstGeom>
        </p:spPr>
        <p:txBody>
          <a:bodyPr wrap="square">
            <a:spAutoFit/>
          </a:bodyPr>
          <a:lstStyle/>
          <a:p>
            <a:pPr marL="285750" indent="-285750">
              <a:buFont typeface="Arial" panose="020B0604020202020204" pitchFamily="34" charset="0"/>
              <a:buChar char="•"/>
            </a:pPr>
            <a:r>
              <a:rPr lang="en-US" b="1" i="1" dirty="0"/>
              <a:t>Shared Nothing Architecture:</a:t>
            </a:r>
          </a:p>
          <a:p>
            <a:r>
              <a:rPr lang="en-US" sz="1600" i="1" dirty="0"/>
              <a:t>	- </a:t>
            </a:r>
            <a:r>
              <a:rPr lang="vi-VN" i="1" dirty="0"/>
              <a:t>Truy cập đĩa không cục bộ rất tốn kém</a:t>
            </a:r>
            <a:r>
              <a:rPr lang="vi-VN" dirty="0"/>
              <a:t>.</a:t>
            </a:r>
            <a:r>
              <a:rPr lang="en-US" dirty="0"/>
              <a:t> N</a:t>
            </a:r>
            <a:r>
              <a:rPr lang="vi-VN" dirty="0"/>
              <a:t>ếu một máy chủ nhận được </a:t>
            </a:r>
            <a:r>
              <a:rPr lang="en-US" dirty="0"/>
              <a:t>	</a:t>
            </a:r>
            <a:r>
              <a:rPr lang="vi-VN" dirty="0"/>
              <a:t>yêu cầu</a:t>
            </a:r>
            <a:r>
              <a:rPr lang="en-US" dirty="0"/>
              <a:t> </a:t>
            </a:r>
            <a:r>
              <a:rPr lang="en-US" dirty="0" err="1"/>
              <a:t>mà</a:t>
            </a:r>
            <a:r>
              <a:rPr lang="vi-VN" dirty="0"/>
              <a:t> dữ liệu yêu cầu không có sẵn, nó phải được chuyển đến máy </a:t>
            </a:r>
            <a:r>
              <a:rPr lang="en-US" dirty="0"/>
              <a:t>	</a:t>
            </a:r>
            <a:r>
              <a:rPr lang="vi-VN" dirty="0"/>
              <a:t>chủ nơi có dữ liệu</a:t>
            </a:r>
            <a:r>
              <a:rPr lang="en-US" dirty="0">
                <a:sym typeface="Wingdings" panose="05000000000000000000" pitchFamily="2" charset="2"/>
              </a:rPr>
              <a:t></a:t>
            </a:r>
            <a:r>
              <a:rPr lang="vi-VN" dirty="0"/>
              <a:t> phức tạp</a:t>
            </a:r>
            <a:endParaRPr lang="en-US" dirty="0"/>
          </a:p>
          <a:p>
            <a:endParaRPr lang="en-US" dirty="0"/>
          </a:p>
          <a:p>
            <a:r>
              <a:rPr lang="en-US" sz="1600" dirty="0"/>
              <a:t>	- </a:t>
            </a:r>
            <a:r>
              <a:rPr lang="en-US" dirty="0" err="1"/>
              <a:t>Cần</a:t>
            </a:r>
            <a:r>
              <a:rPr lang="en-US" dirty="0"/>
              <a:t> </a:t>
            </a:r>
            <a:r>
              <a:rPr lang="en-US" i="1" dirty="0"/>
              <a:t>chi </a:t>
            </a:r>
            <a:r>
              <a:rPr lang="en-US" i="1" dirty="0" err="1"/>
              <a:t>phí</a:t>
            </a:r>
            <a:r>
              <a:rPr lang="en-US" i="1" dirty="0"/>
              <a:t> </a:t>
            </a:r>
            <a:r>
              <a:rPr lang="en-US" i="1" dirty="0" err="1"/>
              <a:t>truyền</a:t>
            </a:r>
            <a:r>
              <a:rPr lang="en-US" i="1" dirty="0"/>
              <a:t> </a:t>
            </a:r>
            <a:r>
              <a:rPr lang="en-US" i="1" dirty="0" err="1"/>
              <a:t>thông</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việc</a:t>
            </a:r>
            <a:r>
              <a:rPr lang="en-US" dirty="0"/>
              <a:t> </a:t>
            </a:r>
            <a:r>
              <a:rPr lang="en-US" dirty="0" err="1"/>
              <a:t>vận</a:t>
            </a:r>
            <a:r>
              <a:rPr lang="en-US" dirty="0"/>
              <a:t> </a:t>
            </a:r>
            <a:r>
              <a:rPr lang="en-US" dirty="0" err="1"/>
              <a:t>chuyển</a:t>
            </a:r>
            <a:r>
              <a:rPr lang="en-US" dirty="0"/>
              <a:t> </a:t>
            </a:r>
            <a:r>
              <a:rPr lang="en-US" dirty="0" err="1"/>
              <a:t>dữ</a:t>
            </a:r>
            <a:r>
              <a:rPr lang="en-US" dirty="0"/>
              <a:t> </a:t>
            </a:r>
            <a:r>
              <a:rPr lang="en-US" dirty="0" err="1"/>
              <a:t>liệu</a:t>
            </a:r>
            <a:r>
              <a:rPr lang="en-US" dirty="0"/>
              <a:t> </a:t>
            </a:r>
            <a:r>
              <a:rPr lang="en-US" dirty="0" err="1"/>
              <a:t>giữa</a:t>
            </a:r>
            <a:r>
              <a:rPr lang="en-US" dirty="0"/>
              <a:t> </a:t>
            </a:r>
            <a:r>
              <a:rPr lang="en-US" dirty="0" err="1"/>
              <a:t>các</a:t>
            </a:r>
            <a:r>
              <a:rPr lang="en-US" dirty="0"/>
              <a:t> 	</a:t>
            </a:r>
            <a:r>
              <a:rPr lang="en-US" dirty="0" err="1"/>
              <a:t>máy</a:t>
            </a:r>
            <a:r>
              <a:rPr lang="en-US" dirty="0"/>
              <a:t> </a:t>
            </a:r>
            <a:r>
              <a:rPr lang="en-US" dirty="0" err="1"/>
              <a:t>tính</a:t>
            </a:r>
            <a:r>
              <a:rPr lang="en-US" dirty="0"/>
              <a:t>, </a:t>
            </a:r>
            <a:r>
              <a:rPr lang="en-US" dirty="0" err="1"/>
              <a:t>quá</a:t>
            </a:r>
            <a:r>
              <a:rPr lang="en-US" dirty="0"/>
              <a:t> </a:t>
            </a:r>
            <a:r>
              <a:rPr lang="en-US" dirty="0" err="1"/>
              <a:t>trình</a:t>
            </a:r>
            <a:r>
              <a:rPr lang="en-US" dirty="0"/>
              <a:t> </a:t>
            </a:r>
            <a:r>
              <a:rPr lang="en-US" dirty="0" err="1"/>
              <a:t>làm</a:t>
            </a:r>
            <a:r>
              <a:rPr lang="en-US" dirty="0"/>
              <a:t> </a:t>
            </a:r>
            <a:r>
              <a:rPr lang="en-US" dirty="0" err="1"/>
              <a:t>việc</a:t>
            </a:r>
            <a:r>
              <a:rPr lang="en-US" dirty="0"/>
              <a:t> </a:t>
            </a:r>
            <a:r>
              <a:rPr lang="en-US" dirty="0" err="1"/>
              <a:t>trên</a:t>
            </a:r>
            <a:r>
              <a:rPr lang="en-US" dirty="0"/>
              <a:t> </a:t>
            </a:r>
            <a:r>
              <a:rPr lang="en-US" dirty="0" err="1"/>
              <a:t>đĩa</a:t>
            </a:r>
            <a:r>
              <a:rPr lang="en-US" dirty="0"/>
              <a:t> </a:t>
            </a:r>
            <a:r>
              <a:rPr lang="en-US" dirty="0" err="1"/>
              <a:t>thuộc</a:t>
            </a:r>
            <a:r>
              <a:rPr lang="en-US" dirty="0"/>
              <a:t> </a:t>
            </a:r>
            <a:r>
              <a:rPr lang="en-US" dirty="0" err="1"/>
              <a:t>một</a:t>
            </a:r>
            <a:r>
              <a:rPr lang="en-US" dirty="0"/>
              <a:t> </a:t>
            </a:r>
            <a:r>
              <a:rPr lang="en-US" dirty="0" err="1"/>
              <a:t>nút</a:t>
            </a:r>
            <a:r>
              <a:rPr lang="en-US" dirty="0"/>
              <a:t> </a:t>
            </a:r>
            <a:r>
              <a:rPr lang="en-US" dirty="0" err="1"/>
              <a:t>khác</a:t>
            </a:r>
            <a:endParaRPr lang="en-US" dirty="0"/>
          </a:p>
          <a:p>
            <a:endParaRPr lang="en-US" dirty="0"/>
          </a:p>
          <a:p>
            <a:r>
              <a:rPr lang="en-US" sz="1600" dirty="0"/>
              <a:t>	- </a:t>
            </a:r>
            <a:r>
              <a:rPr lang="vi-VN" dirty="0"/>
              <a:t>Nếu có khối lượng công việc lớn của các bản cập nhật hoặc chèn, như trong </a:t>
            </a:r>
            <a:r>
              <a:rPr lang="en-US" dirty="0"/>
              <a:t>	</a:t>
            </a:r>
            <a:r>
              <a:rPr lang="vi-VN" dirty="0"/>
              <a:t>hệ thống xử lý giao dịch trực tuyến, có thể cần xem xét việc định tuyến phụ </a:t>
            </a:r>
            <a:r>
              <a:rPr lang="en-US" dirty="0"/>
              <a:t>	</a:t>
            </a:r>
            <a:r>
              <a:rPr lang="vi-VN" dirty="0"/>
              <a:t>thuộc vào dữ liệu để giảm bớt sự tranh cãi.</a:t>
            </a:r>
            <a:endParaRPr lang="en-US" dirty="0"/>
          </a:p>
          <a:p>
            <a:endParaRPr lang="en-US" dirty="0"/>
          </a:p>
          <a:p>
            <a:r>
              <a:rPr lang="en-US" sz="1600" dirty="0"/>
              <a:t>	- </a:t>
            </a:r>
            <a:r>
              <a:rPr lang="vi-VN" dirty="0"/>
              <a:t>Cần phải phối hợp nhiều hơn nữa</a:t>
            </a:r>
            <a:endParaRPr lang="en-US" dirty="0"/>
          </a:p>
          <a:p>
            <a:endParaRPr lang="en-US" sz="1600" dirty="0"/>
          </a:p>
          <a:p>
            <a:r>
              <a:rPr lang="en-US" sz="1600" b="1" i="1" dirty="0">
                <a:sym typeface="Wingdings" panose="05000000000000000000" pitchFamily="2" charset="2"/>
              </a:rPr>
              <a:t></a:t>
            </a:r>
            <a:r>
              <a:rPr lang="en-US" b="1" i="1" dirty="0"/>
              <a:t> </a:t>
            </a:r>
            <a:r>
              <a:rPr lang="en-US" b="1" i="1" dirty="0" err="1"/>
              <a:t>Độ</a:t>
            </a:r>
            <a:r>
              <a:rPr lang="en-US" b="1" i="1" dirty="0"/>
              <a:t> </a:t>
            </a:r>
            <a:r>
              <a:rPr lang="en-US" b="1" i="1" dirty="0" err="1"/>
              <a:t>phức</a:t>
            </a:r>
            <a:r>
              <a:rPr lang="en-US" b="1" i="1" dirty="0"/>
              <a:t> </a:t>
            </a:r>
            <a:r>
              <a:rPr lang="en-US" b="1" i="1" dirty="0" err="1"/>
              <a:t>tạp</a:t>
            </a:r>
            <a:r>
              <a:rPr lang="en-US" b="1" i="1" dirty="0"/>
              <a:t> </a:t>
            </a:r>
            <a:r>
              <a:rPr lang="en-US" b="1" i="1" dirty="0" err="1"/>
              <a:t>cao</a:t>
            </a:r>
            <a:r>
              <a:rPr lang="en-US" b="1" i="1" dirty="0"/>
              <a:t>, </a:t>
            </a:r>
            <a:r>
              <a:rPr lang="en-US" b="1" i="1" dirty="0" err="1"/>
              <a:t>cân</a:t>
            </a:r>
            <a:r>
              <a:rPr lang="en-US" b="1" i="1" dirty="0"/>
              <a:t> </a:t>
            </a:r>
            <a:r>
              <a:rPr lang="en-US" b="1" i="1" dirty="0" err="1"/>
              <a:t>bằng</a:t>
            </a:r>
            <a:r>
              <a:rPr lang="en-US" b="1" i="1" dirty="0"/>
              <a:t> </a:t>
            </a:r>
            <a:r>
              <a:rPr lang="en-US" b="1" i="1" dirty="0" err="1"/>
              <a:t>tải</a:t>
            </a:r>
            <a:r>
              <a:rPr lang="en-US" b="1" i="1" dirty="0"/>
              <a:t> </a:t>
            </a:r>
            <a:r>
              <a:rPr lang="en-US" b="1" i="1" dirty="0" err="1"/>
              <a:t>kém</a:t>
            </a:r>
            <a:endParaRPr lang="en-US" sz="1600" i="1" dirty="0"/>
          </a:p>
        </p:txBody>
      </p:sp>
      <p:sp>
        <p:nvSpPr>
          <p:cNvPr id="2" name="TextBox 1">
            <a:extLst>
              <a:ext uri="{FF2B5EF4-FFF2-40B4-BE49-F238E27FC236}">
                <a16:creationId xmlns:a16="http://schemas.microsoft.com/office/drawing/2014/main" id="{D4F5E59B-2771-44D9-9DE0-145499416C30}"/>
              </a:ext>
            </a:extLst>
          </p:cNvPr>
          <p:cNvSpPr txBox="1"/>
          <p:nvPr/>
        </p:nvSpPr>
        <p:spPr>
          <a:xfrm>
            <a:off x="2299252" y="85775"/>
            <a:ext cx="4737652" cy="400110"/>
          </a:xfrm>
          <a:prstGeom prst="rect">
            <a:avLst/>
          </a:prstGeom>
          <a:noFill/>
        </p:spPr>
        <p:txBody>
          <a:bodyPr wrap="square" rtlCol="0">
            <a:spAutoFit/>
          </a:bodyPr>
          <a:lstStyle/>
          <a:p>
            <a:r>
              <a:rPr lang="vi-VN" sz="1800" b="0" i="0" u="none" strike="noStrike" dirty="0">
                <a:solidFill>
                  <a:srgbClr val="000000"/>
                </a:solidFill>
                <a:effectLst/>
                <a:latin typeface="Calibri" panose="020F0502020204030204" pitchFamily="34" charset="0"/>
              </a:rPr>
              <a:t> </a:t>
            </a:r>
            <a:r>
              <a:rPr lang="en-US" sz="2000" b="1" i="1" u="none" strike="noStrike" dirty="0" err="1">
                <a:solidFill>
                  <a:srgbClr val="000000"/>
                </a:solidFill>
                <a:effectLst/>
                <a:latin typeface="Calibri" panose="020F0502020204030204" pitchFamily="34" charset="0"/>
              </a:rPr>
              <a:t>Nhược</a:t>
            </a:r>
            <a:r>
              <a:rPr lang="en-US" sz="2000" b="1" i="1" u="none" strike="noStrike" dirty="0">
                <a:solidFill>
                  <a:srgbClr val="000000"/>
                </a:solidFill>
                <a:effectLst/>
                <a:latin typeface="Calibri" panose="020F0502020204030204" pitchFamily="34" charset="0"/>
              </a:rPr>
              <a:t> </a:t>
            </a:r>
            <a:r>
              <a:rPr lang="en-US" sz="2000" b="1" i="1" u="none" strike="noStrike" dirty="0" err="1">
                <a:solidFill>
                  <a:srgbClr val="000000"/>
                </a:solidFill>
                <a:effectLst/>
                <a:latin typeface="Calibri" panose="020F0502020204030204" pitchFamily="34" charset="0"/>
              </a:rPr>
              <a:t>điểm</a:t>
            </a:r>
            <a:r>
              <a:rPr lang="vi-VN" sz="2000" b="1" i="1" u="none" strike="noStrike" dirty="0">
                <a:solidFill>
                  <a:srgbClr val="000000"/>
                </a:solidFill>
                <a:effectLst/>
                <a:latin typeface="Calibri" panose="020F0502020204030204" pitchFamily="34" charset="0"/>
              </a:rPr>
              <a:t> của các kiến trúc</a:t>
            </a:r>
            <a:r>
              <a:rPr lang="en-US" sz="2000" b="1" i="1" u="none" strike="noStrike" dirty="0">
                <a:solidFill>
                  <a:srgbClr val="000000"/>
                </a:solidFill>
                <a:effectLst/>
                <a:latin typeface="Calibri" panose="020F0502020204030204" pitchFamily="34" charset="0"/>
              </a:rPr>
              <a:t> </a:t>
            </a:r>
            <a:r>
              <a:rPr lang="vi-VN" sz="2000" b="1" i="1" u="none" strike="noStrike" dirty="0">
                <a:solidFill>
                  <a:srgbClr val="000000"/>
                </a:solidFill>
                <a:effectLst/>
                <a:latin typeface="Calibri" panose="020F0502020204030204" pitchFamily="34" charset="0"/>
              </a:rPr>
              <a:t>song song</a:t>
            </a:r>
            <a:endParaRPr lang="en-US" sz="2000" b="1" i="1" dirty="0"/>
          </a:p>
        </p:txBody>
      </p:sp>
    </p:spTree>
    <p:extLst>
      <p:ext uri="{BB962C8B-B14F-4D97-AF65-F5344CB8AC3E}">
        <p14:creationId xmlns:p14="http://schemas.microsoft.com/office/powerpoint/2010/main" val="349778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13"/>
                                        </p:tgtEl>
                                        <p:attrNameLst>
                                          <p:attrName>ppt_x</p:attrName>
                                        </p:attrNameLst>
                                      </p:cBhvr>
                                      <p:tavLst>
                                        <p:tav tm="0">
                                          <p:val>
                                            <p:strVal val="ppt_x"/>
                                          </p:val>
                                        </p:tav>
                                        <p:tav tm="100000">
                                          <p:val>
                                            <p:strVal val="ppt_x"/>
                                          </p:val>
                                        </p:tav>
                                      </p:tavLst>
                                    </p:anim>
                                    <p:anim calcmode="lin" valueType="num">
                                      <p:cBhvr additive="base">
                                        <p:cTn id="19" dur="500"/>
                                        <p:tgtEl>
                                          <p:spTgt spid="13"/>
                                        </p:tgtEl>
                                        <p:attrNameLst>
                                          <p:attrName>ppt_y</p:attrName>
                                        </p:attrNameLst>
                                      </p:cBhvr>
                                      <p:tavLst>
                                        <p:tav tm="0">
                                          <p:val>
                                            <p:strVal val="ppt_y"/>
                                          </p:val>
                                        </p:tav>
                                        <p:tav tm="100000">
                                          <p:val>
                                            <p:strVal val="1+ppt_h/2"/>
                                          </p:val>
                                        </p:tav>
                                      </p:tavLst>
                                    </p:anim>
                                    <p:set>
                                      <p:cBhvr>
                                        <p:cTn id="20" dur="1" fill="hold">
                                          <p:stCondLst>
                                            <p:cond delay="499"/>
                                          </p:stCondLst>
                                        </p:cTn>
                                        <p:tgtEl>
                                          <p:spTgt spid="13"/>
                                        </p:tgtEl>
                                        <p:attrNameLst>
                                          <p:attrName>style.visibility</p:attrName>
                                        </p:attrNameLst>
                                      </p:cBhvr>
                                      <p:to>
                                        <p:strVal val="hidden"/>
                                      </p:to>
                                    </p:set>
                                  </p:childTnLst>
                                </p:cTn>
                              </p:par>
                              <p:par>
                                <p:cTn id="21" presetID="2" presetClass="exit" presetSubtype="4" fill="hold" grpId="1" nodeType="withEffect">
                                  <p:stCondLst>
                                    <p:cond delay="0"/>
                                  </p:stCondLst>
                                  <p:childTnLst>
                                    <p:anim calcmode="lin" valueType="num">
                                      <p:cBhvr additive="base">
                                        <p:cTn id="22" dur="500"/>
                                        <p:tgtEl>
                                          <p:spTgt spid="11"/>
                                        </p:tgtEl>
                                        <p:attrNameLst>
                                          <p:attrName>ppt_x</p:attrName>
                                        </p:attrNameLst>
                                      </p:cBhvr>
                                      <p:tavLst>
                                        <p:tav tm="0">
                                          <p:val>
                                            <p:strVal val="ppt_x"/>
                                          </p:val>
                                        </p:tav>
                                        <p:tav tm="100000">
                                          <p:val>
                                            <p:strVal val="ppt_x"/>
                                          </p:val>
                                        </p:tav>
                                      </p:tavLst>
                                    </p:anim>
                                    <p:anim calcmode="lin" valueType="num">
                                      <p:cBhvr additive="base">
                                        <p:cTn id="23" dur="500"/>
                                        <p:tgtEl>
                                          <p:spTgt spid="11"/>
                                        </p:tgtEl>
                                        <p:attrNameLst>
                                          <p:attrName>ppt_y</p:attrName>
                                        </p:attrNameLst>
                                      </p:cBhvr>
                                      <p:tavLst>
                                        <p:tav tm="0">
                                          <p:val>
                                            <p:strVal val="ppt_y"/>
                                          </p:val>
                                        </p:tav>
                                        <p:tav tm="100000">
                                          <p:val>
                                            <p:strVal val="1+ppt_h/2"/>
                                          </p:val>
                                        </p:tav>
                                      </p:tavLst>
                                    </p:anim>
                                    <p:set>
                                      <p:cBhvr>
                                        <p:cTn id="2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1" grpId="0"/>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2142" name="Google Shape;2142;p36"/>
          <p:cNvSpPr txBox="1">
            <a:spLocks noGrp="1"/>
          </p:cNvSpPr>
          <p:nvPr>
            <p:ph type="ctrTitle" idx="4294967295"/>
          </p:nvPr>
        </p:nvSpPr>
        <p:spPr>
          <a:xfrm>
            <a:off x="1715250" y="1115044"/>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1"/>
                </a:solidFill>
              </a:rPr>
              <a:t>Thanks!</a:t>
            </a:r>
            <a:endParaRPr sz="4800">
              <a:solidFill>
                <a:schemeClr val="lt1"/>
              </a:solidFill>
            </a:endParaRPr>
          </a:p>
        </p:txBody>
      </p:sp>
      <p:sp>
        <p:nvSpPr>
          <p:cNvPr id="2143" name="Google Shape;2143;p36"/>
          <p:cNvSpPr txBox="1">
            <a:spLocks noGrp="1"/>
          </p:cNvSpPr>
          <p:nvPr>
            <p:ph type="subTitle" idx="4294967295"/>
          </p:nvPr>
        </p:nvSpPr>
        <p:spPr>
          <a:xfrm>
            <a:off x="1715250" y="1811363"/>
            <a:ext cx="57135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a:t>Any questions?</a:t>
            </a:r>
            <a:endParaRPr sz="3600" b="1"/>
          </a:p>
        </p:txBody>
      </p:sp>
      <p:sp>
        <p:nvSpPr>
          <p:cNvPr id="2145" name="Google Shape;2145;p3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4" name="Oval 3">
            <a:extLst>
              <a:ext uri="{FF2B5EF4-FFF2-40B4-BE49-F238E27FC236}">
                <a16:creationId xmlns:a16="http://schemas.microsoft.com/office/drawing/2014/main" id="{389BACB0-AA7E-4F5C-A80C-3A47433BE5B6}"/>
              </a:ext>
            </a:extLst>
          </p:cNvPr>
          <p:cNvSpPr/>
          <p:nvPr/>
        </p:nvSpPr>
        <p:spPr>
          <a:xfrm>
            <a:off x="2244435" y="1794163"/>
            <a:ext cx="914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0CA02995-B863-4F0B-8924-2A1090BA9912}"/>
              </a:ext>
            </a:extLst>
          </p:cNvPr>
          <p:cNvSpPr/>
          <p:nvPr/>
        </p:nvSpPr>
        <p:spPr>
          <a:xfrm>
            <a:off x="4031673" y="1780309"/>
            <a:ext cx="914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B25BEA4A-AE5C-4B9D-87AD-73AF223EAF26}"/>
              </a:ext>
            </a:extLst>
          </p:cNvPr>
          <p:cNvSpPr/>
          <p:nvPr/>
        </p:nvSpPr>
        <p:spPr>
          <a:xfrm>
            <a:off x="446808" y="3210790"/>
            <a:ext cx="914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BB7F04A-519E-46D2-8AF0-0BB99447DFFC}"/>
              </a:ext>
            </a:extLst>
          </p:cNvPr>
          <p:cNvSpPr/>
          <p:nvPr/>
        </p:nvSpPr>
        <p:spPr>
          <a:xfrm>
            <a:off x="2244435" y="3210790"/>
            <a:ext cx="914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8BF187E3-ECAB-40D3-A270-E09EF2842034}"/>
              </a:ext>
            </a:extLst>
          </p:cNvPr>
          <p:cNvSpPr/>
          <p:nvPr/>
        </p:nvSpPr>
        <p:spPr>
          <a:xfrm>
            <a:off x="446808" y="1780309"/>
            <a:ext cx="914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D422C3E-0CE5-4FC5-A122-D76ED28FFB64}"/>
              </a:ext>
            </a:extLst>
          </p:cNvPr>
          <p:cNvSpPr/>
          <p:nvPr/>
        </p:nvSpPr>
        <p:spPr>
          <a:xfrm>
            <a:off x="4031673" y="252949"/>
            <a:ext cx="914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EA1FFBA2-7ECF-4622-A8B3-AD0C33684A24}"/>
              </a:ext>
            </a:extLst>
          </p:cNvPr>
          <p:cNvSpPr/>
          <p:nvPr/>
        </p:nvSpPr>
        <p:spPr>
          <a:xfrm>
            <a:off x="4045528" y="3210790"/>
            <a:ext cx="914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EF53DA43-C13C-4A0B-8F90-A691728BDCB2}"/>
              </a:ext>
            </a:extLst>
          </p:cNvPr>
          <p:cNvSpPr/>
          <p:nvPr/>
        </p:nvSpPr>
        <p:spPr>
          <a:xfrm>
            <a:off x="5824105" y="1780309"/>
            <a:ext cx="914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8520F250-8B93-4D3D-847D-3436DE7ECEA4}"/>
              </a:ext>
            </a:extLst>
          </p:cNvPr>
          <p:cNvSpPr/>
          <p:nvPr/>
        </p:nvSpPr>
        <p:spPr>
          <a:xfrm>
            <a:off x="7616537" y="3210790"/>
            <a:ext cx="914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77AB2C9A-D431-4445-B8A3-7E0CC1E3B090}"/>
              </a:ext>
            </a:extLst>
          </p:cNvPr>
          <p:cNvSpPr/>
          <p:nvPr/>
        </p:nvSpPr>
        <p:spPr>
          <a:xfrm>
            <a:off x="5824105" y="3210790"/>
            <a:ext cx="914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EAD5DAE-2067-4F3C-A9A5-92892E104527}"/>
              </a:ext>
            </a:extLst>
          </p:cNvPr>
          <p:cNvSpPr/>
          <p:nvPr/>
        </p:nvSpPr>
        <p:spPr>
          <a:xfrm>
            <a:off x="7616537" y="1780309"/>
            <a:ext cx="914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7972B8A-B466-4881-B995-41758D55D78E}"/>
              </a:ext>
            </a:extLst>
          </p:cNvPr>
          <p:cNvSpPr txBox="1"/>
          <p:nvPr/>
        </p:nvSpPr>
        <p:spPr>
          <a:xfrm>
            <a:off x="3758774" y="2708563"/>
            <a:ext cx="1487908" cy="307777"/>
          </a:xfrm>
          <a:prstGeom prst="rect">
            <a:avLst/>
          </a:prstGeom>
          <a:noFill/>
        </p:spPr>
        <p:txBody>
          <a:bodyPr wrap="none" rtlCol="0">
            <a:spAutoFit/>
          </a:bodyPr>
          <a:lstStyle/>
          <a:p>
            <a:r>
              <a:rPr lang="en-US" dirty="0" err="1"/>
              <a:t>Trần</a:t>
            </a:r>
            <a:r>
              <a:rPr lang="en-US" dirty="0"/>
              <a:t> </a:t>
            </a:r>
            <a:r>
              <a:rPr lang="en-US" dirty="0" err="1"/>
              <a:t>Viết</a:t>
            </a:r>
            <a:r>
              <a:rPr lang="en-US" dirty="0"/>
              <a:t> </a:t>
            </a:r>
            <a:r>
              <a:rPr lang="en-US" dirty="0" err="1"/>
              <a:t>Hoành</a:t>
            </a:r>
            <a:endParaRPr lang="en-US" dirty="0"/>
          </a:p>
        </p:txBody>
      </p:sp>
      <p:sp>
        <p:nvSpPr>
          <p:cNvPr id="6" name="TextBox 5">
            <a:extLst>
              <a:ext uri="{FF2B5EF4-FFF2-40B4-BE49-F238E27FC236}">
                <a16:creationId xmlns:a16="http://schemas.microsoft.com/office/drawing/2014/main" id="{272AFBFC-3250-4096-9608-CC34D432DE9F}"/>
              </a:ext>
            </a:extLst>
          </p:cNvPr>
          <p:cNvSpPr txBox="1"/>
          <p:nvPr/>
        </p:nvSpPr>
        <p:spPr>
          <a:xfrm>
            <a:off x="2092333" y="2708563"/>
            <a:ext cx="1218603" cy="307777"/>
          </a:xfrm>
          <a:prstGeom prst="rect">
            <a:avLst/>
          </a:prstGeom>
          <a:noFill/>
        </p:spPr>
        <p:txBody>
          <a:bodyPr wrap="none" rtlCol="0">
            <a:spAutoFit/>
          </a:bodyPr>
          <a:lstStyle/>
          <a:p>
            <a:r>
              <a:rPr lang="en-US" dirty="0"/>
              <a:t>Lê </a:t>
            </a:r>
            <a:r>
              <a:rPr lang="en-US" dirty="0" err="1"/>
              <a:t>Nho</a:t>
            </a:r>
            <a:r>
              <a:rPr lang="en-US" dirty="0"/>
              <a:t> </a:t>
            </a:r>
            <a:r>
              <a:rPr lang="en-US" dirty="0" err="1"/>
              <a:t>Tùng</a:t>
            </a:r>
            <a:endParaRPr lang="en-US" dirty="0"/>
          </a:p>
        </p:txBody>
      </p:sp>
      <p:sp>
        <p:nvSpPr>
          <p:cNvPr id="7" name="TextBox 6">
            <a:extLst>
              <a:ext uri="{FF2B5EF4-FFF2-40B4-BE49-F238E27FC236}">
                <a16:creationId xmlns:a16="http://schemas.microsoft.com/office/drawing/2014/main" id="{A87ABBF5-6F05-43A9-812D-9ABE1411F98B}"/>
              </a:ext>
            </a:extLst>
          </p:cNvPr>
          <p:cNvSpPr txBox="1"/>
          <p:nvPr/>
        </p:nvSpPr>
        <p:spPr>
          <a:xfrm>
            <a:off x="5547771" y="2708563"/>
            <a:ext cx="1467068" cy="307777"/>
          </a:xfrm>
          <a:prstGeom prst="rect">
            <a:avLst/>
          </a:prstGeom>
          <a:noFill/>
        </p:spPr>
        <p:txBody>
          <a:bodyPr wrap="none" rtlCol="0">
            <a:spAutoFit/>
          </a:bodyPr>
          <a:lstStyle/>
          <a:p>
            <a:r>
              <a:rPr lang="en-US" dirty="0" err="1"/>
              <a:t>Trần</a:t>
            </a:r>
            <a:r>
              <a:rPr lang="en-US" dirty="0"/>
              <a:t> </a:t>
            </a:r>
            <a:r>
              <a:rPr lang="en-US" dirty="0" err="1"/>
              <a:t>Hùng</a:t>
            </a:r>
            <a:r>
              <a:rPr lang="en-US" dirty="0"/>
              <a:t> Minh</a:t>
            </a:r>
          </a:p>
        </p:txBody>
      </p:sp>
      <p:sp>
        <p:nvSpPr>
          <p:cNvPr id="9" name="TextBox 8">
            <a:extLst>
              <a:ext uri="{FF2B5EF4-FFF2-40B4-BE49-F238E27FC236}">
                <a16:creationId xmlns:a16="http://schemas.microsoft.com/office/drawing/2014/main" id="{2BEC2AE6-BA03-4B5E-AEA3-2CF2FC69AD02}"/>
              </a:ext>
            </a:extLst>
          </p:cNvPr>
          <p:cNvSpPr txBox="1"/>
          <p:nvPr/>
        </p:nvSpPr>
        <p:spPr>
          <a:xfrm>
            <a:off x="7359439" y="2708563"/>
            <a:ext cx="1428596" cy="307777"/>
          </a:xfrm>
          <a:prstGeom prst="rect">
            <a:avLst/>
          </a:prstGeom>
          <a:noFill/>
        </p:spPr>
        <p:txBody>
          <a:bodyPr wrap="none" rtlCol="0">
            <a:spAutoFit/>
          </a:bodyPr>
          <a:lstStyle/>
          <a:p>
            <a:r>
              <a:rPr lang="en-US" dirty="0" err="1"/>
              <a:t>Vũ</a:t>
            </a:r>
            <a:r>
              <a:rPr lang="en-US" dirty="0"/>
              <a:t> </a:t>
            </a:r>
            <a:r>
              <a:rPr lang="en-US" dirty="0" err="1"/>
              <a:t>Hoàng</a:t>
            </a:r>
            <a:r>
              <a:rPr lang="en-US" dirty="0"/>
              <a:t> Long</a:t>
            </a:r>
          </a:p>
        </p:txBody>
      </p:sp>
      <p:sp>
        <p:nvSpPr>
          <p:cNvPr id="21" name="TextBox 20">
            <a:extLst>
              <a:ext uri="{FF2B5EF4-FFF2-40B4-BE49-F238E27FC236}">
                <a16:creationId xmlns:a16="http://schemas.microsoft.com/office/drawing/2014/main" id="{9C607AD9-2D59-471D-A25B-14A8B93F9866}"/>
              </a:ext>
            </a:extLst>
          </p:cNvPr>
          <p:cNvSpPr txBox="1"/>
          <p:nvPr/>
        </p:nvSpPr>
        <p:spPr>
          <a:xfrm>
            <a:off x="3862969" y="1153126"/>
            <a:ext cx="1279517" cy="523220"/>
          </a:xfrm>
          <a:prstGeom prst="rect">
            <a:avLst/>
          </a:prstGeom>
          <a:noFill/>
        </p:spPr>
        <p:txBody>
          <a:bodyPr wrap="none" rtlCol="0">
            <a:spAutoFit/>
          </a:bodyPr>
          <a:lstStyle/>
          <a:p>
            <a:pPr algn="ctr"/>
            <a:r>
              <a:rPr lang="en-US" dirty="0" err="1"/>
              <a:t>Tô</a:t>
            </a:r>
            <a:r>
              <a:rPr lang="en-US" dirty="0"/>
              <a:t> </a:t>
            </a:r>
            <a:r>
              <a:rPr lang="en-US" dirty="0" err="1"/>
              <a:t>Mạnh</a:t>
            </a:r>
            <a:r>
              <a:rPr lang="en-US" dirty="0"/>
              <a:t> </a:t>
            </a:r>
            <a:r>
              <a:rPr lang="en-US" dirty="0" err="1"/>
              <a:t>Đức</a:t>
            </a:r>
            <a:br>
              <a:rPr lang="en-US" dirty="0"/>
            </a:br>
            <a:r>
              <a:rPr lang="en-US" dirty="0"/>
              <a:t>(leader)</a:t>
            </a:r>
          </a:p>
        </p:txBody>
      </p:sp>
      <p:sp>
        <p:nvSpPr>
          <p:cNvPr id="22" name="TextBox 21">
            <a:extLst>
              <a:ext uri="{FF2B5EF4-FFF2-40B4-BE49-F238E27FC236}">
                <a16:creationId xmlns:a16="http://schemas.microsoft.com/office/drawing/2014/main" id="{4C61E530-4550-4DA1-83E2-EE22E1599B9D}"/>
              </a:ext>
            </a:extLst>
          </p:cNvPr>
          <p:cNvSpPr txBox="1"/>
          <p:nvPr/>
        </p:nvSpPr>
        <p:spPr>
          <a:xfrm>
            <a:off x="113953" y="2694709"/>
            <a:ext cx="1590500" cy="307777"/>
          </a:xfrm>
          <a:prstGeom prst="rect">
            <a:avLst/>
          </a:prstGeom>
          <a:noFill/>
        </p:spPr>
        <p:txBody>
          <a:bodyPr wrap="none" rtlCol="0">
            <a:spAutoFit/>
          </a:bodyPr>
          <a:lstStyle/>
          <a:p>
            <a:r>
              <a:rPr lang="en-US" dirty="0" err="1"/>
              <a:t>Nguyễn</a:t>
            </a:r>
            <a:r>
              <a:rPr lang="en-US" dirty="0"/>
              <a:t> </a:t>
            </a:r>
            <a:r>
              <a:rPr lang="en-US" dirty="0" err="1"/>
              <a:t>Hữu</a:t>
            </a:r>
            <a:r>
              <a:rPr lang="en-US" dirty="0"/>
              <a:t> </a:t>
            </a:r>
            <a:r>
              <a:rPr lang="en-US" dirty="0" err="1"/>
              <a:t>Đức</a:t>
            </a:r>
            <a:endParaRPr lang="en-US" dirty="0"/>
          </a:p>
        </p:txBody>
      </p:sp>
      <p:sp>
        <p:nvSpPr>
          <p:cNvPr id="23" name="TextBox 22">
            <a:extLst>
              <a:ext uri="{FF2B5EF4-FFF2-40B4-BE49-F238E27FC236}">
                <a16:creationId xmlns:a16="http://schemas.microsoft.com/office/drawing/2014/main" id="{B512CE6E-3E7C-4825-95DB-7D17157D347E}"/>
              </a:ext>
            </a:extLst>
          </p:cNvPr>
          <p:cNvSpPr txBox="1"/>
          <p:nvPr/>
        </p:nvSpPr>
        <p:spPr>
          <a:xfrm>
            <a:off x="31814" y="4149055"/>
            <a:ext cx="1744388" cy="307777"/>
          </a:xfrm>
          <a:prstGeom prst="rect">
            <a:avLst/>
          </a:prstGeom>
          <a:noFill/>
        </p:spPr>
        <p:txBody>
          <a:bodyPr wrap="none" rtlCol="0">
            <a:spAutoFit/>
          </a:bodyPr>
          <a:lstStyle/>
          <a:p>
            <a:r>
              <a:rPr lang="en-US" dirty="0"/>
              <a:t>Tr</a:t>
            </a:r>
            <a:r>
              <a:rPr lang="vi-VN" dirty="0"/>
              <a:t>ư</a:t>
            </a:r>
            <a:r>
              <a:rPr lang="en-US" dirty="0" err="1"/>
              <a:t>ơng</a:t>
            </a:r>
            <a:r>
              <a:rPr lang="en-US" dirty="0"/>
              <a:t> </a:t>
            </a:r>
            <a:r>
              <a:rPr lang="en-US" dirty="0" err="1"/>
              <a:t>Đăng</a:t>
            </a:r>
            <a:r>
              <a:rPr lang="en-US" dirty="0"/>
              <a:t> </a:t>
            </a:r>
            <a:r>
              <a:rPr lang="en-US" dirty="0" err="1"/>
              <a:t>Công</a:t>
            </a:r>
            <a:endParaRPr lang="en-US" dirty="0"/>
          </a:p>
        </p:txBody>
      </p:sp>
      <p:sp>
        <p:nvSpPr>
          <p:cNvPr id="24" name="TextBox 23">
            <a:extLst>
              <a:ext uri="{FF2B5EF4-FFF2-40B4-BE49-F238E27FC236}">
                <a16:creationId xmlns:a16="http://schemas.microsoft.com/office/drawing/2014/main" id="{90BA3B16-3745-408C-A041-CFF69610D895}"/>
              </a:ext>
            </a:extLst>
          </p:cNvPr>
          <p:cNvSpPr txBox="1"/>
          <p:nvPr/>
        </p:nvSpPr>
        <p:spPr>
          <a:xfrm>
            <a:off x="3809039" y="4173298"/>
            <a:ext cx="1359668" cy="307777"/>
          </a:xfrm>
          <a:prstGeom prst="rect">
            <a:avLst/>
          </a:prstGeom>
          <a:noFill/>
        </p:spPr>
        <p:txBody>
          <a:bodyPr wrap="none" rtlCol="0">
            <a:spAutoFit/>
          </a:bodyPr>
          <a:lstStyle/>
          <a:p>
            <a:r>
              <a:rPr lang="en-US" dirty="0" err="1"/>
              <a:t>Vũ</a:t>
            </a:r>
            <a:r>
              <a:rPr lang="en-US" dirty="0"/>
              <a:t> </a:t>
            </a:r>
            <a:r>
              <a:rPr lang="en-US" dirty="0" err="1"/>
              <a:t>Danh</a:t>
            </a:r>
            <a:r>
              <a:rPr lang="en-US" dirty="0"/>
              <a:t> </a:t>
            </a:r>
            <a:r>
              <a:rPr lang="en-US" dirty="0" err="1"/>
              <a:t>Hùng</a:t>
            </a:r>
            <a:endParaRPr lang="en-US" dirty="0"/>
          </a:p>
        </p:txBody>
      </p:sp>
      <p:sp>
        <p:nvSpPr>
          <p:cNvPr id="25" name="TextBox 24">
            <a:extLst>
              <a:ext uri="{FF2B5EF4-FFF2-40B4-BE49-F238E27FC236}">
                <a16:creationId xmlns:a16="http://schemas.microsoft.com/office/drawing/2014/main" id="{6095E3C2-F04C-4419-8320-1D50376C121A}"/>
              </a:ext>
            </a:extLst>
          </p:cNvPr>
          <p:cNvSpPr txBox="1"/>
          <p:nvPr/>
        </p:nvSpPr>
        <p:spPr>
          <a:xfrm>
            <a:off x="1744480" y="4173299"/>
            <a:ext cx="1914307" cy="307777"/>
          </a:xfrm>
          <a:prstGeom prst="rect">
            <a:avLst/>
          </a:prstGeom>
          <a:noFill/>
        </p:spPr>
        <p:txBody>
          <a:bodyPr wrap="none" rtlCol="0">
            <a:spAutoFit/>
          </a:bodyPr>
          <a:lstStyle/>
          <a:p>
            <a:r>
              <a:rPr lang="en-US" dirty="0" err="1"/>
              <a:t>Nguyễn</a:t>
            </a:r>
            <a:r>
              <a:rPr lang="en-US" dirty="0"/>
              <a:t> </a:t>
            </a:r>
            <a:r>
              <a:rPr lang="en-US" dirty="0" err="1"/>
              <a:t>Khắc</a:t>
            </a:r>
            <a:r>
              <a:rPr lang="en-US" dirty="0"/>
              <a:t> Tr</a:t>
            </a:r>
            <a:r>
              <a:rPr lang="vi-VN" dirty="0"/>
              <a:t>ư</a:t>
            </a:r>
            <a:r>
              <a:rPr lang="en-US" dirty="0" err="1"/>
              <a:t>ờng</a:t>
            </a:r>
            <a:endParaRPr lang="en-US" dirty="0"/>
          </a:p>
        </p:txBody>
      </p:sp>
      <p:sp>
        <p:nvSpPr>
          <p:cNvPr id="26" name="TextBox 25">
            <a:extLst>
              <a:ext uri="{FF2B5EF4-FFF2-40B4-BE49-F238E27FC236}">
                <a16:creationId xmlns:a16="http://schemas.microsoft.com/office/drawing/2014/main" id="{3439AEEB-3247-4F9D-AF65-36A0572EF0C8}"/>
              </a:ext>
            </a:extLst>
          </p:cNvPr>
          <p:cNvSpPr txBox="1"/>
          <p:nvPr/>
        </p:nvSpPr>
        <p:spPr>
          <a:xfrm>
            <a:off x="5368234" y="4165748"/>
            <a:ext cx="1826141" cy="307777"/>
          </a:xfrm>
          <a:prstGeom prst="rect">
            <a:avLst/>
          </a:prstGeom>
          <a:noFill/>
        </p:spPr>
        <p:txBody>
          <a:bodyPr wrap="none" rtlCol="0">
            <a:spAutoFit/>
          </a:bodyPr>
          <a:lstStyle/>
          <a:p>
            <a:r>
              <a:rPr lang="en-US" dirty="0" err="1"/>
              <a:t>Nguyễn</a:t>
            </a:r>
            <a:r>
              <a:rPr lang="en-US" dirty="0"/>
              <a:t> Quang </a:t>
            </a:r>
            <a:r>
              <a:rPr lang="en-US" dirty="0" err="1"/>
              <a:t>Liêm</a:t>
            </a:r>
            <a:endParaRPr lang="en-US" dirty="0"/>
          </a:p>
        </p:txBody>
      </p:sp>
      <p:sp>
        <p:nvSpPr>
          <p:cNvPr id="27" name="TextBox 26">
            <a:extLst>
              <a:ext uri="{FF2B5EF4-FFF2-40B4-BE49-F238E27FC236}">
                <a16:creationId xmlns:a16="http://schemas.microsoft.com/office/drawing/2014/main" id="{1855E077-C72E-4A99-A60C-327791B6F521}"/>
              </a:ext>
            </a:extLst>
          </p:cNvPr>
          <p:cNvSpPr txBox="1"/>
          <p:nvPr/>
        </p:nvSpPr>
        <p:spPr>
          <a:xfrm>
            <a:off x="7189188" y="4151891"/>
            <a:ext cx="1757212" cy="307777"/>
          </a:xfrm>
          <a:prstGeom prst="rect">
            <a:avLst/>
          </a:prstGeom>
          <a:noFill/>
        </p:spPr>
        <p:txBody>
          <a:bodyPr wrap="none" rtlCol="0">
            <a:spAutoFit/>
          </a:bodyPr>
          <a:lstStyle/>
          <a:p>
            <a:r>
              <a:rPr lang="en-US" dirty="0" err="1"/>
              <a:t>Nguyễn</a:t>
            </a:r>
            <a:r>
              <a:rPr lang="en-US" dirty="0"/>
              <a:t> Quang </a:t>
            </a:r>
            <a:r>
              <a:rPr lang="en-US" dirty="0" err="1"/>
              <a:t>Huy</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out)">
                                      <p:cBhvr>
                                        <p:cTn id="7" dur="2000"/>
                                        <p:tgtEl>
                                          <p:spTgt spid="14"/>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par>
                          <p:cTn id="13" fill="hold">
                            <p:stCondLst>
                              <p:cond delay="2500"/>
                            </p:stCondLst>
                            <p:childTnLst>
                              <p:par>
                                <p:cTn id="14" presetID="6" presetClass="entr" presetSubtype="32"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ircle(out)">
                                      <p:cBhvr>
                                        <p:cTn id="16" dur="2000"/>
                                        <p:tgtEl>
                                          <p:spTgt spid="13"/>
                                        </p:tgtEl>
                                      </p:cBhvr>
                                    </p:animEffect>
                                  </p:childTnLst>
                                </p:cTn>
                              </p:par>
                              <p:par>
                                <p:cTn id="17" presetID="6" presetClass="entr" presetSubtype="32"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out)">
                                      <p:cBhvr>
                                        <p:cTn id="19" dur="2000"/>
                                        <p:tgtEl>
                                          <p:spTgt spid="4"/>
                                        </p:tgtEl>
                                      </p:cBhvr>
                                    </p:animEffect>
                                  </p:childTnLst>
                                </p:cTn>
                              </p:par>
                              <p:par>
                                <p:cTn id="20" presetID="6" presetClass="entr" presetSubtype="32"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out)">
                                      <p:cBhvr>
                                        <p:cTn id="22" dur="2000"/>
                                        <p:tgtEl>
                                          <p:spTgt spid="10"/>
                                        </p:tgtEl>
                                      </p:cBhvr>
                                    </p:animEffect>
                                  </p:childTnLst>
                                </p:cTn>
                              </p:par>
                              <p:par>
                                <p:cTn id="23" presetID="6" presetClass="entr" presetSubtype="32"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circle(out)">
                                      <p:cBhvr>
                                        <p:cTn id="25" dur="2000"/>
                                        <p:tgtEl>
                                          <p:spTgt spid="16"/>
                                        </p:tgtEl>
                                      </p:cBhvr>
                                    </p:animEffect>
                                  </p:childTnLst>
                                </p:cTn>
                              </p:par>
                              <p:par>
                                <p:cTn id="26" presetID="6" presetClass="entr" presetSubtype="32"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circle(out)">
                                      <p:cBhvr>
                                        <p:cTn id="28" dur="2000"/>
                                        <p:tgtEl>
                                          <p:spTgt spid="20"/>
                                        </p:tgtEl>
                                      </p:cBhvr>
                                    </p:animEffect>
                                  </p:childTnLst>
                                </p:cTn>
                              </p:par>
                              <p:par>
                                <p:cTn id="29" presetID="6" presetClass="entr" presetSubtype="32"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circle(out)">
                                      <p:cBhvr>
                                        <p:cTn id="31" dur="2000"/>
                                        <p:tgtEl>
                                          <p:spTgt spid="11"/>
                                        </p:tgtEl>
                                      </p:cBhvr>
                                    </p:animEffect>
                                  </p:childTnLst>
                                </p:cTn>
                              </p:par>
                              <p:par>
                                <p:cTn id="32" presetID="6" presetClass="entr" presetSubtype="32"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circle(out)">
                                      <p:cBhvr>
                                        <p:cTn id="34" dur="2000"/>
                                        <p:tgtEl>
                                          <p:spTgt spid="12"/>
                                        </p:tgtEl>
                                      </p:cBhvr>
                                    </p:animEffect>
                                  </p:childTnLst>
                                </p:cTn>
                              </p:par>
                              <p:par>
                                <p:cTn id="35" presetID="6" presetClass="entr" presetSubtype="32"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ircle(out)">
                                      <p:cBhvr>
                                        <p:cTn id="37" dur="2000"/>
                                        <p:tgtEl>
                                          <p:spTgt spid="15"/>
                                        </p:tgtEl>
                                      </p:cBhvr>
                                    </p:animEffect>
                                  </p:childTnLst>
                                </p:cTn>
                              </p:par>
                              <p:par>
                                <p:cTn id="38" presetID="6" presetClass="entr" presetSubtype="32"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out)">
                                      <p:cBhvr>
                                        <p:cTn id="40" dur="2000"/>
                                        <p:tgtEl>
                                          <p:spTgt spid="19"/>
                                        </p:tgtEl>
                                      </p:cBhvr>
                                    </p:animEffect>
                                  </p:childTnLst>
                                </p:cTn>
                              </p:par>
                              <p:par>
                                <p:cTn id="41" presetID="6" presetClass="entr" presetSubtype="32"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circle(out)">
                                      <p:cBhvr>
                                        <p:cTn id="43" dur="2000"/>
                                        <p:tgtEl>
                                          <p:spTgt spid="18"/>
                                        </p:tgtEl>
                                      </p:cBhvr>
                                    </p:animEffect>
                                  </p:childTnLst>
                                </p:cTn>
                              </p:par>
                              <p:par>
                                <p:cTn id="44" presetID="2" presetClass="entr" presetSubtype="4"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500" fill="hold"/>
                                        <p:tgtEl>
                                          <p:spTgt spid="22"/>
                                        </p:tgtEl>
                                        <p:attrNameLst>
                                          <p:attrName>ppt_x</p:attrName>
                                        </p:attrNameLst>
                                      </p:cBhvr>
                                      <p:tavLst>
                                        <p:tav tm="0">
                                          <p:val>
                                            <p:strVal val="#ppt_x"/>
                                          </p:val>
                                        </p:tav>
                                        <p:tav tm="100000">
                                          <p:val>
                                            <p:strVal val="#ppt_x"/>
                                          </p:val>
                                        </p:tav>
                                      </p:tavLst>
                                    </p:anim>
                                    <p:anim calcmode="lin" valueType="num">
                                      <p:cBhvr additive="base">
                                        <p:cTn id="47" dur="500" fill="hold"/>
                                        <p:tgtEl>
                                          <p:spTgt spid="2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ppt_x"/>
                                          </p:val>
                                        </p:tav>
                                        <p:tav tm="100000">
                                          <p:val>
                                            <p:strVal val="#ppt_x"/>
                                          </p:val>
                                        </p:tav>
                                      </p:tavLst>
                                    </p:anim>
                                    <p:anim calcmode="lin" valueType="num">
                                      <p:cBhvr additive="base">
                                        <p:cTn id="51" dur="500" fill="hold"/>
                                        <p:tgtEl>
                                          <p:spTgt spid="6"/>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fill="hold"/>
                                        <p:tgtEl>
                                          <p:spTgt spid="5"/>
                                        </p:tgtEl>
                                        <p:attrNameLst>
                                          <p:attrName>ppt_x</p:attrName>
                                        </p:attrNameLst>
                                      </p:cBhvr>
                                      <p:tavLst>
                                        <p:tav tm="0">
                                          <p:val>
                                            <p:strVal val="#ppt_x"/>
                                          </p:val>
                                        </p:tav>
                                        <p:tav tm="100000">
                                          <p:val>
                                            <p:strVal val="#ppt_x"/>
                                          </p:val>
                                        </p:tav>
                                      </p:tavLst>
                                    </p:anim>
                                    <p:anim calcmode="lin" valueType="num">
                                      <p:cBhvr additive="base">
                                        <p:cTn id="55" dur="500" fill="hold"/>
                                        <p:tgtEl>
                                          <p:spTgt spid="5"/>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additive="base">
                                        <p:cTn id="58" dur="500" fill="hold"/>
                                        <p:tgtEl>
                                          <p:spTgt spid="7"/>
                                        </p:tgtEl>
                                        <p:attrNameLst>
                                          <p:attrName>ppt_x</p:attrName>
                                        </p:attrNameLst>
                                      </p:cBhvr>
                                      <p:tavLst>
                                        <p:tav tm="0">
                                          <p:val>
                                            <p:strVal val="#ppt_x"/>
                                          </p:val>
                                        </p:tav>
                                        <p:tav tm="100000">
                                          <p:val>
                                            <p:strVal val="#ppt_x"/>
                                          </p:val>
                                        </p:tav>
                                      </p:tavLst>
                                    </p:anim>
                                    <p:anim calcmode="lin" valueType="num">
                                      <p:cBhvr additive="base">
                                        <p:cTn id="59" dur="500" fill="hold"/>
                                        <p:tgtEl>
                                          <p:spTgt spid="7"/>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additive="base">
                                        <p:cTn id="62" dur="500" fill="hold"/>
                                        <p:tgtEl>
                                          <p:spTgt spid="9"/>
                                        </p:tgtEl>
                                        <p:attrNameLst>
                                          <p:attrName>ppt_x</p:attrName>
                                        </p:attrNameLst>
                                      </p:cBhvr>
                                      <p:tavLst>
                                        <p:tav tm="0">
                                          <p:val>
                                            <p:strVal val="#ppt_x"/>
                                          </p:val>
                                        </p:tav>
                                        <p:tav tm="100000">
                                          <p:val>
                                            <p:strVal val="#ppt_x"/>
                                          </p:val>
                                        </p:tav>
                                      </p:tavLst>
                                    </p:anim>
                                    <p:anim calcmode="lin" valueType="num">
                                      <p:cBhvr additive="base">
                                        <p:cTn id="63" dur="500" fill="hold"/>
                                        <p:tgtEl>
                                          <p:spTgt spid="9"/>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 calcmode="lin" valueType="num">
                                      <p:cBhvr additive="base">
                                        <p:cTn id="66" dur="500" fill="hold"/>
                                        <p:tgtEl>
                                          <p:spTgt spid="23"/>
                                        </p:tgtEl>
                                        <p:attrNameLst>
                                          <p:attrName>ppt_x</p:attrName>
                                        </p:attrNameLst>
                                      </p:cBhvr>
                                      <p:tavLst>
                                        <p:tav tm="0">
                                          <p:val>
                                            <p:strVal val="#ppt_x"/>
                                          </p:val>
                                        </p:tav>
                                        <p:tav tm="100000">
                                          <p:val>
                                            <p:strVal val="#ppt_x"/>
                                          </p:val>
                                        </p:tav>
                                      </p:tavLst>
                                    </p:anim>
                                    <p:anim calcmode="lin" valueType="num">
                                      <p:cBhvr additive="base">
                                        <p:cTn id="67" dur="500" fill="hold"/>
                                        <p:tgtEl>
                                          <p:spTgt spid="23"/>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ppt_x"/>
                                          </p:val>
                                        </p:tav>
                                        <p:tav tm="100000">
                                          <p:val>
                                            <p:strVal val="#ppt_x"/>
                                          </p:val>
                                        </p:tav>
                                      </p:tavLst>
                                    </p:anim>
                                    <p:anim calcmode="lin" valueType="num">
                                      <p:cBhvr additive="base">
                                        <p:cTn id="71" dur="500" fill="hold"/>
                                        <p:tgtEl>
                                          <p:spTgt spid="25"/>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 calcmode="lin" valueType="num">
                                      <p:cBhvr additive="base">
                                        <p:cTn id="74" dur="500" fill="hold"/>
                                        <p:tgtEl>
                                          <p:spTgt spid="24"/>
                                        </p:tgtEl>
                                        <p:attrNameLst>
                                          <p:attrName>ppt_x</p:attrName>
                                        </p:attrNameLst>
                                      </p:cBhvr>
                                      <p:tavLst>
                                        <p:tav tm="0">
                                          <p:val>
                                            <p:strVal val="#ppt_x"/>
                                          </p:val>
                                        </p:tav>
                                        <p:tav tm="100000">
                                          <p:val>
                                            <p:strVal val="#ppt_x"/>
                                          </p:val>
                                        </p:tav>
                                      </p:tavLst>
                                    </p:anim>
                                    <p:anim calcmode="lin" valueType="num">
                                      <p:cBhvr additive="base">
                                        <p:cTn id="75" dur="500" fill="hold"/>
                                        <p:tgtEl>
                                          <p:spTgt spid="24"/>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additive="base">
                                        <p:cTn id="78" dur="500" fill="hold"/>
                                        <p:tgtEl>
                                          <p:spTgt spid="26"/>
                                        </p:tgtEl>
                                        <p:attrNameLst>
                                          <p:attrName>ppt_x</p:attrName>
                                        </p:attrNameLst>
                                      </p:cBhvr>
                                      <p:tavLst>
                                        <p:tav tm="0">
                                          <p:val>
                                            <p:strVal val="#ppt_x"/>
                                          </p:val>
                                        </p:tav>
                                        <p:tav tm="100000">
                                          <p:val>
                                            <p:strVal val="#ppt_x"/>
                                          </p:val>
                                        </p:tav>
                                      </p:tavLst>
                                    </p:anim>
                                    <p:anim calcmode="lin" valueType="num">
                                      <p:cBhvr additive="base">
                                        <p:cTn id="79" dur="500" fill="hold"/>
                                        <p:tgtEl>
                                          <p:spTgt spid="26"/>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additive="base">
                                        <p:cTn id="82" dur="500" fill="hold"/>
                                        <p:tgtEl>
                                          <p:spTgt spid="27"/>
                                        </p:tgtEl>
                                        <p:attrNameLst>
                                          <p:attrName>ppt_x</p:attrName>
                                        </p:attrNameLst>
                                      </p:cBhvr>
                                      <p:tavLst>
                                        <p:tav tm="0">
                                          <p:val>
                                            <p:strVal val="#ppt_x"/>
                                          </p:val>
                                        </p:tav>
                                        <p:tav tm="100000">
                                          <p:val>
                                            <p:strVal val="#ppt_x"/>
                                          </p:val>
                                        </p:tav>
                                      </p:tavLst>
                                    </p:anim>
                                    <p:anim calcmode="lin" valueType="num">
                                      <p:cBhvr additive="base">
                                        <p:cTn id="8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P spid="5" grpId="0"/>
      <p:bldP spid="6" grpId="0"/>
      <p:bldP spid="7" grpId="0"/>
      <p:bldP spid="9" grpId="0"/>
      <p:bldP spid="21" grpId="0"/>
      <p:bldP spid="22" grpId="0"/>
      <p:bldP spid="23" grpId="0"/>
      <p:bldP spid="24" grpId="0"/>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C5B0BE4-2592-4462-A196-115DD37CEC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solidFill>
                  <a:schemeClr val="tx2">
                    <a:lumMod val="10000"/>
                  </a:schemeClr>
                </a:solidFill>
              </a:rPr>
              <a:t>3</a:t>
            </a:fld>
            <a:endParaRPr lang="en">
              <a:solidFill>
                <a:schemeClr val="tx2">
                  <a:lumMod val="10000"/>
                </a:schemeClr>
              </a:solidFill>
            </a:endParaRPr>
          </a:p>
        </p:txBody>
      </p:sp>
      <p:sp>
        <p:nvSpPr>
          <p:cNvPr id="6" name="TextBox 5">
            <a:extLst>
              <a:ext uri="{FF2B5EF4-FFF2-40B4-BE49-F238E27FC236}">
                <a16:creationId xmlns:a16="http://schemas.microsoft.com/office/drawing/2014/main" id="{AE668A29-4098-4623-B5F9-103260B68618}"/>
              </a:ext>
            </a:extLst>
          </p:cNvPr>
          <p:cNvSpPr txBox="1"/>
          <p:nvPr/>
        </p:nvSpPr>
        <p:spPr>
          <a:xfrm>
            <a:off x="2614014" y="485775"/>
            <a:ext cx="3915971" cy="584775"/>
          </a:xfrm>
          <a:prstGeom prst="rect">
            <a:avLst/>
          </a:prstGeom>
          <a:noFill/>
        </p:spPr>
        <p:txBody>
          <a:bodyPr wrap="square" rtlCol="0">
            <a:spAutoFit/>
          </a:bodyPr>
          <a:lstStyle/>
          <a:p>
            <a:r>
              <a:rPr lang="en-US" sz="3200" dirty="0" err="1">
                <a:solidFill>
                  <a:schemeClr val="tx2">
                    <a:lumMod val="10000"/>
                  </a:schemeClr>
                </a:solidFill>
                <a:latin typeface="Times New Roman" panose="02020603050405020304" pitchFamily="18" charset="0"/>
                <a:cs typeface="Times New Roman" panose="02020603050405020304" pitchFamily="18" charset="0"/>
              </a:rPr>
              <a:t>Danh</a:t>
            </a:r>
            <a:r>
              <a:rPr lang="en-US" sz="3200" dirty="0">
                <a:solidFill>
                  <a:schemeClr val="tx2">
                    <a:lumMod val="10000"/>
                  </a:schemeClr>
                </a:solidFill>
                <a:latin typeface="Times New Roman" panose="02020603050405020304" pitchFamily="18" charset="0"/>
                <a:cs typeface="Times New Roman" panose="02020603050405020304" pitchFamily="18" charset="0"/>
              </a:rPr>
              <a:t> </a:t>
            </a:r>
            <a:r>
              <a:rPr lang="en-US" sz="3200" dirty="0" err="1">
                <a:solidFill>
                  <a:schemeClr val="tx2">
                    <a:lumMod val="10000"/>
                  </a:schemeClr>
                </a:solidFill>
                <a:latin typeface="Times New Roman" panose="02020603050405020304" pitchFamily="18" charset="0"/>
                <a:cs typeface="Times New Roman" panose="02020603050405020304" pitchFamily="18" charset="0"/>
              </a:rPr>
              <a:t>sách</a:t>
            </a:r>
            <a:r>
              <a:rPr lang="en-US" sz="3200" dirty="0">
                <a:solidFill>
                  <a:schemeClr val="tx2">
                    <a:lumMod val="10000"/>
                  </a:schemeClr>
                </a:solidFill>
                <a:latin typeface="Times New Roman" panose="02020603050405020304" pitchFamily="18" charset="0"/>
                <a:cs typeface="Times New Roman" panose="02020603050405020304" pitchFamily="18" charset="0"/>
              </a:rPr>
              <a:t> </a:t>
            </a:r>
            <a:r>
              <a:rPr lang="en-US" sz="3200" dirty="0" err="1">
                <a:solidFill>
                  <a:schemeClr val="tx2">
                    <a:lumMod val="10000"/>
                  </a:schemeClr>
                </a:solidFill>
                <a:latin typeface="Times New Roman" panose="02020603050405020304" pitchFamily="18" charset="0"/>
                <a:cs typeface="Times New Roman" panose="02020603050405020304" pitchFamily="18" charset="0"/>
              </a:rPr>
              <a:t>thành</a:t>
            </a:r>
            <a:r>
              <a:rPr lang="en-US" sz="3200" dirty="0">
                <a:solidFill>
                  <a:schemeClr val="tx2">
                    <a:lumMod val="10000"/>
                  </a:schemeClr>
                </a:solidFill>
                <a:latin typeface="Times New Roman" panose="02020603050405020304" pitchFamily="18" charset="0"/>
                <a:cs typeface="Times New Roman" panose="02020603050405020304" pitchFamily="18" charset="0"/>
              </a:rPr>
              <a:t> </a:t>
            </a:r>
            <a:r>
              <a:rPr lang="en-US" sz="3200" dirty="0" err="1">
                <a:solidFill>
                  <a:schemeClr val="tx2">
                    <a:lumMod val="10000"/>
                  </a:schemeClr>
                </a:solidFill>
                <a:latin typeface="Times New Roman" panose="02020603050405020304" pitchFamily="18" charset="0"/>
                <a:cs typeface="Times New Roman" panose="02020603050405020304" pitchFamily="18" charset="0"/>
              </a:rPr>
              <a:t>viên</a:t>
            </a:r>
            <a:endParaRPr lang="en-US" sz="3200" dirty="0">
              <a:solidFill>
                <a:schemeClr val="tx2">
                  <a:lumMod val="10000"/>
                </a:schemeClr>
              </a:solidFill>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AE3060FD-7BCC-46CA-B901-DD7C9847F50E}"/>
              </a:ext>
            </a:extLst>
          </p:cNvPr>
          <p:cNvGraphicFramePr>
            <a:graphicFrameLocks noGrp="1"/>
          </p:cNvGraphicFramePr>
          <p:nvPr>
            <p:extLst>
              <p:ext uri="{D42A27DB-BD31-4B8C-83A1-F6EECF244321}">
                <p14:modId xmlns:p14="http://schemas.microsoft.com/office/powerpoint/2010/main" val="2132803980"/>
              </p:ext>
            </p:extLst>
          </p:nvPr>
        </p:nvGraphicFramePr>
        <p:xfrm>
          <a:off x="2237776" y="1241607"/>
          <a:ext cx="4668446" cy="2477405"/>
        </p:xfrm>
        <a:graphic>
          <a:graphicData uri="http://schemas.openxmlformats.org/drawingml/2006/table">
            <a:tbl>
              <a:tblPr firstRow="1" bandRow="1">
                <a:tableStyleId>{2D5ABB26-0587-4C30-8999-92F81FD0307C}</a:tableStyleId>
              </a:tblPr>
              <a:tblGrid>
                <a:gridCol w="2334223">
                  <a:extLst>
                    <a:ext uri="{9D8B030D-6E8A-4147-A177-3AD203B41FA5}">
                      <a16:colId xmlns:a16="http://schemas.microsoft.com/office/drawing/2014/main" val="3864269465"/>
                    </a:ext>
                  </a:extLst>
                </a:gridCol>
                <a:gridCol w="2334223">
                  <a:extLst>
                    <a:ext uri="{9D8B030D-6E8A-4147-A177-3AD203B41FA5}">
                      <a16:colId xmlns:a16="http://schemas.microsoft.com/office/drawing/2014/main" val="4055286783"/>
                    </a:ext>
                  </a:extLst>
                </a:gridCol>
              </a:tblGrid>
              <a:tr h="513444">
                <a:tc gridSpan="2">
                  <a:txBody>
                    <a:bodyPr/>
                    <a:lstStyle/>
                    <a:p>
                      <a:pPr algn="ctr"/>
                      <a:r>
                        <a:rPr lang="en-US" sz="1800" dirty="0" err="1">
                          <a:solidFill>
                            <a:schemeClr val="tx2">
                              <a:lumMod val="10000"/>
                            </a:schemeClr>
                          </a:solidFill>
                          <a:latin typeface="Times New Roman" panose="02020603050405020304" pitchFamily="18" charset="0"/>
                          <a:cs typeface="Times New Roman" panose="02020603050405020304" pitchFamily="18" charset="0"/>
                        </a:rPr>
                        <a:t>Tô</a:t>
                      </a:r>
                      <a:r>
                        <a:rPr lang="en-US" sz="1800" dirty="0">
                          <a:solidFill>
                            <a:schemeClr val="tx2">
                              <a:lumMod val="10000"/>
                            </a:schemeClr>
                          </a:solidFill>
                          <a:latin typeface="Times New Roman" panose="02020603050405020304" pitchFamily="18" charset="0"/>
                          <a:cs typeface="Times New Roman" panose="02020603050405020304" pitchFamily="18" charset="0"/>
                        </a:rPr>
                        <a:t> </a:t>
                      </a:r>
                      <a:r>
                        <a:rPr lang="en-US" sz="1800" dirty="0" err="1">
                          <a:solidFill>
                            <a:schemeClr val="tx2">
                              <a:lumMod val="10000"/>
                            </a:schemeClr>
                          </a:solidFill>
                          <a:latin typeface="Times New Roman" panose="02020603050405020304" pitchFamily="18" charset="0"/>
                          <a:cs typeface="Times New Roman" panose="02020603050405020304" pitchFamily="18" charset="0"/>
                        </a:rPr>
                        <a:t>Mạnh</a:t>
                      </a:r>
                      <a:r>
                        <a:rPr lang="en-US" sz="1800" dirty="0">
                          <a:solidFill>
                            <a:schemeClr val="tx2">
                              <a:lumMod val="10000"/>
                            </a:schemeClr>
                          </a:solidFill>
                          <a:latin typeface="Times New Roman" panose="02020603050405020304" pitchFamily="18" charset="0"/>
                          <a:cs typeface="Times New Roman" panose="02020603050405020304" pitchFamily="18" charset="0"/>
                        </a:rPr>
                        <a:t> </a:t>
                      </a:r>
                      <a:r>
                        <a:rPr lang="en-US" sz="1800" dirty="0" err="1">
                          <a:solidFill>
                            <a:schemeClr val="tx2">
                              <a:lumMod val="10000"/>
                            </a:schemeClr>
                          </a:solidFill>
                          <a:latin typeface="Times New Roman" panose="02020603050405020304" pitchFamily="18" charset="0"/>
                          <a:cs typeface="Times New Roman" panose="02020603050405020304" pitchFamily="18" charset="0"/>
                        </a:rPr>
                        <a:t>Đức</a:t>
                      </a:r>
                      <a:endParaRPr lang="en-US" sz="1800" dirty="0">
                        <a:solidFill>
                          <a:schemeClr val="tx2">
                            <a:lumMod val="10000"/>
                          </a:schemeClr>
                        </a:solidFill>
                        <a:latin typeface="Times New Roman" panose="02020603050405020304" pitchFamily="18" charset="0"/>
                        <a:cs typeface="Times New Roman" panose="02020603050405020304" pitchFamily="18" charset="0"/>
                      </a:endParaRPr>
                    </a:p>
                    <a:p>
                      <a:pPr algn="ctr"/>
                      <a:r>
                        <a:rPr lang="en-US" sz="1800" dirty="0">
                          <a:solidFill>
                            <a:schemeClr val="tx2">
                              <a:lumMod val="10000"/>
                            </a:schemeClr>
                          </a:solidFill>
                          <a:latin typeface="Times New Roman" panose="02020603050405020304" pitchFamily="18" charset="0"/>
                          <a:cs typeface="Times New Roman" panose="02020603050405020304" pitchFamily="18" charset="0"/>
                        </a:rPr>
                        <a:t>(Leader)</a:t>
                      </a:r>
                    </a:p>
                  </a:txBody>
                  <a:tcPr/>
                </a:tc>
                <a:tc hMerge="1">
                  <a:txBody>
                    <a:bodyPr/>
                    <a:lstStyle/>
                    <a:p>
                      <a:endParaRPr lang="en-US" dirty="0"/>
                    </a:p>
                  </a:txBody>
                  <a:tcPr/>
                </a:tc>
                <a:extLst>
                  <a:ext uri="{0D108BD9-81ED-4DB2-BD59-A6C34878D82A}">
                    <a16:rowId xmlns:a16="http://schemas.microsoft.com/office/drawing/2014/main" val="2455536012"/>
                  </a:ext>
                </a:extLst>
              </a:tr>
              <a:tr h="367465">
                <a:tc>
                  <a:txBody>
                    <a:bodyPr/>
                    <a:lstStyle/>
                    <a:p>
                      <a:r>
                        <a:rPr lang="en-US" sz="1800" dirty="0">
                          <a:solidFill>
                            <a:schemeClr val="tx2">
                              <a:lumMod val="10000"/>
                            </a:schemeClr>
                          </a:solidFill>
                          <a:latin typeface="Times New Roman" panose="02020603050405020304" pitchFamily="18" charset="0"/>
                          <a:cs typeface="Times New Roman" panose="02020603050405020304" pitchFamily="18" charset="0"/>
                        </a:rPr>
                        <a:t>Tr</a:t>
                      </a:r>
                      <a:r>
                        <a:rPr lang="vi-VN" sz="1800" dirty="0">
                          <a:solidFill>
                            <a:schemeClr val="tx2">
                              <a:lumMod val="10000"/>
                            </a:schemeClr>
                          </a:solidFill>
                          <a:latin typeface="Times New Roman" panose="02020603050405020304" pitchFamily="18" charset="0"/>
                          <a:cs typeface="Times New Roman" panose="02020603050405020304" pitchFamily="18" charset="0"/>
                        </a:rPr>
                        <a:t>ư</a:t>
                      </a:r>
                      <a:r>
                        <a:rPr lang="en-US" sz="1800" dirty="0" err="1">
                          <a:solidFill>
                            <a:schemeClr val="tx2">
                              <a:lumMod val="10000"/>
                            </a:schemeClr>
                          </a:solidFill>
                          <a:latin typeface="Times New Roman" panose="02020603050405020304" pitchFamily="18" charset="0"/>
                          <a:cs typeface="Times New Roman" panose="02020603050405020304" pitchFamily="18" charset="0"/>
                        </a:rPr>
                        <a:t>ơng</a:t>
                      </a:r>
                      <a:r>
                        <a:rPr lang="en-US" sz="1800" dirty="0">
                          <a:solidFill>
                            <a:schemeClr val="tx2">
                              <a:lumMod val="10000"/>
                            </a:schemeClr>
                          </a:solidFill>
                          <a:latin typeface="Times New Roman" panose="02020603050405020304" pitchFamily="18" charset="0"/>
                          <a:cs typeface="Times New Roman" panose="02020603050405020304" pitchFamily="18" charset="0"/>
                        </a:rPr>
                        <a:t> </a:t>
                      </a:r>
                      <a:r>
                        <a:rPr lang="en-US" sz="1800" dirty="0" err="1">
                          <a:solidFill>
                            <a:schemeClr val="tx2">
                              <a:lumMod val="10000"/>
                            </a:schemeClr>
                          </a:solidFill>
                          <a:latin typeface="Times New Roman" panose="02020603050405020304" pitchFamily="18" charset="0"/>
                          <a:cs typeface="Times New Roman" panose="02020603050405020304" pitchFamily="18" charset="0"/>
                        </a:rPr>
                        <a:t>Đăng</a:t>
                      </a:r>
                      <a:r>
                        <a:rPr lang="en-US" sz="1800" dirty="0">
                          <a:solidFill>
                            <a:schemeClr val="tx2">
                              <a:lumMod val="10000"/>
                            </a:schemeClr>
                          </a:solidFill>
                          <a:latin typeface="Times New Roman" panose="02020603050405020304" pitchFamily="18" charset="0"/>
                          <a:cs typeface="Times New Roman" panose="02020603050405020304" pitchFamily="18" charset="0"/>
                        </a:rPr>
                        <a:t> </a:t>
                      </a:r>
                      <a:r>
                        <a:rPr lang="en-US" sz="1800" dirty="0" err="1">
                          <a:solidFill>
                            <a:schemeClr val="tx2">
                              <a:lumMod val="10000"/>
                            </a:schemeClr>
                          </a:solidFill>
                          <a:latin typeface="Times New Roman" panose="02020603050405020304" pitchFamily="18" charset="0"/>
                          <a:cs typeface="Times New Roman" panose="02020603050405020304" pitchFamily="18" charset="0"/>
                        </a:rPr>
                        <a:t>Công</a:t>
                      </a:r>
                      <a:endParaRPr lang="en-US" sz="1800" dirty="0">
                        <a:solidFill>
                          <a:schemeClr val="tx2">
                            <a:lumMod val="10000"/>
                          </a:schemeClr>
                        </a:solidFill>
                        <a:latin typeface="Times New Roman" panose="02020603050405020304" pitchFamily="18" charset="0"/>
                        <a:cs typeface="Times New Roman" panose="02020603050405020304" pitchFamily="18" charset="0"/>
                      </a:endParaRPr>
                    </a:p>
                  </a:txBody>
                  <a:tcPr/>
                </a:tc>
                <a:tc>
                  <a:txBody>
                    <a:bodyPr/>
                    <a:lstStyle/>
                    <a:p>
                      <a:r>
                        <a:rPr lang="en-US" sz="1800" dirty="0" err="1">
                          <a:solidFill>
                            <a:schemeClr val="tx2">
                              <a:lumMod val="10000"/>
                            </a:schemeClr>
                          </a:solidFill>
                          <a:latin typeface="Times New Roman" panose="02020603050405020304" pitchFamily="18" charset="0"/>
                          <a:cs typeface="Times New Roman" panose="02020603050405020304" pitchFamily="18" charset="0"/>
                        </a:rPr>
                        <a:t>Nguyễn</a:t>
                      </a:r>
                      <a:r>
                        <a:rPr lang="en-US" sz="1800" dirty="0">
                          <a:solidFill>
                            <a:schemeClr val="tx2">
                              <a:lumMod val="10000"/>
                            </a:schemeClr>
                          </a:solidFill>
                          <a:latin typeface="Times New Roman" panose="02020603050405020304" pitchFamily="18" charset="0"/>
                          <a:cs typeface="Times New Roman" panose="02020603050405020304" pitchFamily="18" charset="0"/>
                        </a:rPr>
                        <a:t> </a:t>
                      </a:r>
                      <a:r>
                        <a:rPr lang="en-US" sz="1800" dirty="0" err="1">
                          <a:solidFill>
                            <a:schemeClr val="tx2">
                              <a:lumMod val="10000"/>
                            </a:schemeClr>
                          </a:solidFill>
                          <a:latin typeface="Times New Roman" panose="02020603050405020304" pitchFamily="18" charset="0"/>
                          <a:cs typeface="Times New Roman" panose="02020603050405020304" pitchFamily="18" charset="0"/>
                        </a:rPr>
                        <a:t>Khắc</a:t>
                      </a:r>
                      <a:r>
                        <a:rPr lang="en-US" sz="1800" dirty="0">
                          <a:solidFill>
                            <a:schemeClr val="tx2">
                              <a:lumMod val="10000"/>
                            </a:schemeClr>
                          </a:solidFill>
                          <a:latin typeface="Times New Roman" panose="02020603050405020304" pitchFamily="18" charset="0"/>
                          <a:cs typeface="Times New Roman" panose="02020603050405020304" pitchFamily="18" charset="0"/>
                        </a:rPr>
                        <a:t> Tr</a:t>
                      </a:r>
                      <a:r>
                        <a:rPr lang="vi-VN" sz="1800" dirty="0">
                          <a:solidFill>
                            <a:schemeClr val="tx2">
                              <a:lumMod val="10000"/>
                            </a:schemeClr>
                          </a:solidFill>
                          <a:latin typeface="Times New Roman" panose="02020603050405020304" pitchFamily="18" charset="0"/>
                          <a:cs typeface="Times New Roman" panose="02020603050405020304" pitchFamily="18" charset="0"/>
                        </a:rPr>
                        <a:t>ư</a:t>
                      </a:r>
                      <a:r>
                        <a:rPr lang="en-US" sz="1800" dirty="0" err="1">
                          <a:solidFill>
                            <a:schemeClr val="tx2">
                              <a:lumMod val="10000"/>
                            </a:schemeClr>
                          </a:solidFill>
                          <a:latin typeface="Times New Roman" panose="02020603050405020304" pitchFamily="18" charset="0"/>
                          <a:cs typeface="Times New Roman" panose="02020603050405020304" pitchFamily="18" charset="0"/>
                        </a:rPr>
                        <a:t>ờng</a:t>
                      </a:r>
                      <a:endParaRPr lang="en-US" sz="1800" dirty="0">
                        <a:solidFill>
                          <a:schemeClr val="tx2">
                            <a:lumMod val="1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5171182"/>
                  </a:ext>
                </a:extLst>
              </a:tr>
              <a:tr h="367465">
                <a:tc>
                  <a:txBody>
                    <a:bodyPr/>
                    <a:lstStyle/>
                    <a:p>
                      <a:r>
                        <a:rPr lang="en-US" sz="1800" dirty="0">
                          <a:solidFill>
                            <a:schemeClr val="tx2">
                              <a:lumMod val="10000"/>
                            </a:schemeClr>
                          </a:solidFill>
                          <a:latin typeface="Times New Roman" panose="02020603050405020304" pitchFamily="18" charset="0"/>
                          <a:cs typeface="Times New Roman" panose="02020603050405020304" pitchFamily="18" charset="0"/>
                        </a:rPr>
                        <a:t>Lê </a:t>
                      </a:r>
                      <a:r>
                        <a:rPr lang="en-US" sz="1800" dirty="0" err="1">
                          <a:solidFill>
                            <a:schemeClr val="tx2">
                              <a:lumMod val="10000"/>
                            </a:schemeClr>
                          </a:solidFill>
                          <a:latin typeface="Times New Roman" panose="02020603050405020304" pitchFamily="18" charset="0"/>
                          <a:cs typeface="Times New Roman" panose="02020603050405020304" pitchFamily="18" charset="0"/>
                        </a:rPr>
                        <a:t>Nho</a:t>
                      </a:r>
                      <a:r>
                        <a:rPr lang="en-US" sz="1800" dirty="0">
                          <a:solidFill>
                            <a:schemeClr val="tx2">
                              <a:lumMod val="10000"/>
                            </a:schemeClr>
                          </a:solidFill>
                          <a:latin typeface="Times New Roman" panose="02020603050405020304" pitchFamily="18" charset="0"/>
                          <a:cs typeface="Times New Roman" panose="02020603050405020304" pitchFamily="18" charset="0"/>
                        </a:rPr>
                        <a:t> </a:t>
                      </a:r>
                      <a:r>
                        <a:rPr lang="en-US" sz="1800" dirty="0" err="1">
                          <a:solidFill>
                            <a:schemeClr val="tx2">
                              <a:lumMod val="10000"/>
                            </a:schemeClr>
                          </a:solidFill>
                          <a:latin typeface="Times New Roman" panose="02020603050405020304" pitchFamily="18" charset="0"/>
                          <a:cs typeface="Times New Roman" panose="02020603050405020304" pitchFamily="18" charset="0"/>
                        </a:rPr>
                        <a:t>Tùng</a:t>
                      </a:r>
                      <a:endParaRPr lang="en-US" sz="1800" dirty="0">
                        <a:solidFill>
                          <a:schemeClr val="tx2">
                            <a:lumMod val="10000"/>
                          </a:schemeClr>
                        </a:solidFill>
                        <a:latin typeface="Times New Roman" panose="02020603050405020304" pitchFamily="18" charset="0"/>
                        <a:cs typeface="Times New Roman" panose="02020603050405020304" pitchFamily="18" charset="0"/>
                      </a:endParaRPr>
                    </a:p>
                  </a:txBody>
                  <a:tcPr/>
                </a:tc>
                <a:tc>
                  <a:txBody>
                    <a:bodyPr/>
                    <a:lstStyle/>
                    <a:p>
                      <a:r>
                        <a:rPr lang="en-US" sz="1800" dirty="0" err="1">
                          <a:solidFill>
                            <a:schemeClr val="tx2">
                              <a:lumMod val="10000"/>
                            </a:schemeClr>
                          </a:solidFill>
                          <a:latin typeface="Times New Roman" panose="02020603050405020304" pitchFamily="18" charset="0"/>
                          <a:cs typeface="Times New Roman" panose="02020603050405020304" pitchFamily="18" charset="0"/>
                        </a:rPr>
                        <a:t>Nguyễn</a:t>
                      </a:r>
                      <a:r>
                        <a:rPr lang="en-US" sz="1800" dirty="0">
                          <a:solidFill>
                            <a:schemeClr val="tx2">
                              <a:lumMod val="10000"/>
                            </a:schemeClr>
                          </a:solidFill>
                          <a:latin typeface="Times New Roman" panose="02020603050405020304" pitchFamily="18" charset="0"/>
                          <a:cs typeface="Times New Roman" panose="02020603050405020304" pitchFamily="18" charset="0"/>
                        </a:rPr>
                        <a:t> </a:t>
                      </a:r>
                      <a:r>
                        <a:rPr lang="en-US" sz="1800" dirty="0" err="1">
                          <a:solidFill>
                            <a:schemeClr val="tx2">
                              <a:lumMod val="10000"/>
                            </a:schemeClr>
                          </a:solidFill>
                          <a:latin typeface="Times New Roman" panose="02020603050405020304" pitchFamily="18" charset="0"/>
                          <a:cs typeface="Times New Roman" panose="02020603050405020304" pitchFamily="18" charset="0"/>
                        </a:rPr>
                        <a:t>Hữu</a:t>
                      </a:r>
                      <a:r>
                        <a:rPr lang="en-US" sz="1800" dirty="0">
                          <a:solidFill>
                            <a:schemeClr val="tx2">
                              <a:lumMod val="10000"/>
                            </a:schemeClr>
                          </a:solidFill>
                          <a:latin typeface="Times New Roman" panose="02020603050405020304" pitchFamily="18" charset="0"/>
                          <a:cs typeface="Times New Roman" panose="02020603050405020304" pitchFamily="18" charset="0"/>
                        </a:rPr>
                        <a:t> </a:t>
                      </a:r>
                      <a:r>
                        <a:rPr lang="en-US" sz="1800" dirty="0" err="1">
                          <a:solidFill>
                            <a:schemeClr val="tx2">
                              <a:lumMod val="10000"/>
                            </a:schemeClr>
                          </a:solidFill>
                          <a:latin typeface="Times New Roman" panose="02020603050405020304" pitchFamily="18" charset="0"/>
                          <a:cs typeface="Times New Roman" panose="02020603050405020304" pitchFamily="18" charset="0"/>
                        </a:rPr>
                        <a:t>Đức</a:t>
                      </a:r>
                      <a:endParaRPr lang="en-US" sz="1800" dirty="0">
                        <a:solidFill>
                          <a:schemeClr val="tx2">
                            <a:lumMod val="1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32713846"/>
                  </a:ext>
                </a:extLst>
              </a:tr>
              <a:tr h="367465">
                <a:tc>
                  <a:txBody>
                    <a:bodyPr/>
                    <a:lstStyle/>
                    <a:p>
                      <a:r>
                        <a:rPr lang="en-US" sz="1800" dirty="0" err="1">
                          <a:solidFill>
                            <a:schemeClr val="tx2">
                              <a:lumMod val="10000"/>
                            </a:schemeClr>
                          </a:solidFill>
                          <a:latin typeface="Times New Roman" panose="02020603050405020304" pitchFamily="18" charset="0"/>
                          <a:cs typeface="Times New Roman" panose="02020603050405020304" pitchFamily="18" charset="0"/>
                        </a:rPr>
                        <a:t>Trần</a:t>
                      </a:r>
                      <a:r>
                        <a:rPr lang="en-US" sz="1800" dirty="0">
                          <a:solidFill>
                            <a:schemeClr val="tx2">
                              <a:lumMod val="10000"/>
                            </a:schemeClr>
                          </a:solidFill>
                          <a:latin typeface="Times New Roman" panose="02020603050405020304" pitchFamily="18" charset="0"/>
                          <a:cs typeface="Times New Roman" panose="02020603050405020304" pitchFamily="18" charset="0"/>
                        </a:rPr>
                        <a:t> </a:t>
                      </a:r>
                      <a:r>
                        <a:rPr lang="en-US" sz="1800" dirty="0" err="1">
                          <a:solidFill>
                            <a:schemeClr val="tx2">
                              <a:lumMod val="10000"/>
                            </a:schemeClr>
                          </a:solidFill>
                          <a:latin typeface="Times New Roman" panose="02020603050405020304" pitchFamily="18" charset="0"/>
                          <a:cs typeface="Times New Roman" panose="02020603050405020304" pitchFamily="18" charset="0"/>
                        </a:rPr>
                        <a:t>Hùng</a:t>
                      </a:r>
                      <a:r>
                        <a:rPr lang="en-US" sz="1800" dirty="0">
                          <a:solidFill>
                            <a:schemeClr val="tx2">
                              <a:lumMod val="10000"/>
                            </a:schemeClr>
                          </a:solidFill>
                          <a:latin typeface="Times New Roman" panose="02020603050405020304" pitchFamily="18" charset="0"/>
                          <a:cs typeface="Times New Roman" panose="02020603050405020304" pitchFamily="18" charset="0"/>
                        </a:rPr>
                        <a:t> Minh</a:t>
                      </a:r>
                    </a:p>
                  </a:txBody>
                  <a:tcPr/>
                </a:tc>
                <a:tc>
                  <a:txBody>
                    <a:bodyPr/>
                    <a:lstStyle/>
                    <a:p>
                      <a:r>
                        <a:rPr lang="en-US" sz="1800" dirty="0" err="1">
                          <a:solidFill>
                            <a:schemeClr val="tx2">
                              <a:lumMod val="10000"/>
                            </a:schemeClr>
                          </a:solidFill>
                          <a:latin typeface="Times New Roman" panose="02020603050405020304" pitchFamily="18" charset="0"/>
                          <a:cs typeface="Times New Roman" panose="02020603050405020304" pitchFamily="18" charset="0"/>
                        </a:rPr>
                        <a:t>Trần</a:t>
                      </a:r>
                      <a:r>
                        <a:rPr lang="en-US" sz="1800" dirty="0">
                          <a:solidFill>
                            <a:schemeClr val="tx2">
                              <a:lumMod val="10000"/>
                            </a:schemeClr>
                          </a:solidFill>
                          <a:latin typeface="Times New Roman" panose="02020603050405020304" pitchFamily="18" charset="0"/>
                          <a:cs typeface="Times New Roman" panose="02020603050405020304" pitchFamily="18" charset="0"/>
                        </a:rPr>
                        <a:t> </a:t>
                      </a:r>
                      <a:r>
                        <a:rPr lang="en-US" sz="1800" dirty="0" err="1">
                          <a:solidFill>
                            <a:schemeClr val="tx2">
                              <a:lumMod val="10000"/>
                            </a:schemeClr>
                          </a:solidFill>
                          <a:latin typeface="Times New Roman" panose="02020603050405020304" pitchFamily="18" charset="0"/>
                          <a:cs typeface="Times New Roman" panose="02020603050405020304" pitchFamily="18" charset="0"/>
                        </a:rPr>
                        <a:t>Viết</a:t>
                      </a:r>
                      <a:r>
                        <a:rPr lang="en-US" sz="1800" dirty="0">
                          <a:solidFill>
                            <a:schemeClr val="tx2">
                              <a:lumMod val="10000"/>
                            </a:schemeClr>
                          </a:solidFill>
                          <a:latin typeface="Times New Roman" panose="02020603050405020304" pitchFamily="18" charset="0"/>
                          <a:cs typeface="Times New Roman" panose="02020603050405020304" pitchFamily="18" charset="0"/>
                        </a:rPr>
                        <a:t> </a:t>
                      </a:r>
                      <a:r>
                        <a:rPr lang="en-US" sz="1800" dirty="0" err="1">
                          <a:solidFill>
                            <a:schemeClr val="tx2">
                              <a:lumMod val="10000"/>
                            </a:schemeClr>
                          </a:solidFill>
                          <a:latin typeface="Times New Roman" panose="02020603050405020304" pitchFamily="18" charset="0"/>
                          <a:cs typeface="Times New Roman" panose="02020603050405020304" pitchFamily="18" charset="0"/>
                        </a:rPr>
                        <a:t>Hoành</a:t>
                      </a:r>
                      <a:endParaRPr lang="en-US" sz="1800" dirty="0">
                        <a:solidFill>
                          <a:schemeClr val="tx2">
                            <a:lumMod val="1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3764351"/>
                  </a:ext>
                </a:extLst>
              </a:tr>
              <a:tr h="367465">
                <a:tc>
                  <a:txBody>
                    <a:bodyPr/>
                    <a:lstStyle/>
                    <a:p>
                      <a:r>
                        <a:rPr lang="en-US" sz="1800" dirty="0" err="1">
                          <a:solidFill>
                            <a:schemeClr val="tx2">
                              <a:lumMod val="10000"/>
                            </a:schemeClr>
                          </a:solidFill>
                          <a:latin typeface="Times New Roman" panose="02020603050405020304" pitchFamily="18" charset="0"/>
                          <a:cs typeface="Times New Roman" panose="02020603050405020304" pitchFamily="18" charset="0"/>
                        </a:rPr>
                        <a:t>Nguyễn</a:t>
                      </a:r>
                      <a:r>
                        <a:rPr lang="en-US" sz="1800" dirty="0">
                          <a:solidFill>
                            <a:schemeClr val="tx2">
                              <a:lumMod val="10000"/>
                            </a:schemeClr>
                          </a:solidFill>
                          <a:latin typeface="Times New Roman" panose="02020603050405020304" pitchFamily="18" charset="0"/>
                          <a:cs typeface="Times New Roman" panose="02020603050405020304" pitchFamily="18" charset="0"/>
                        </a:rPr>
                        <a:t> Quang </a:t>
                      </a:r>
                      <a:r>
                        <a:rPr lang="en-US" sz="1800" dirty="0" err="1">
                          <a:solidFill>
                            <a:schemeClr val="tx2">
                              <a:lumMod val="10000"/>
                            </a:schemeClr>
                          </a:solidFill>
                          <a:latin typeface="Times New Roman" panose="02020603050405020304" pitchFamily="18" charset="0"/>
                          <a:cs typeface="Times New Roman" panose="02020603050405020304" pitchFamily="18" charset="0"/>
                        </a:rPr>
                        <a:t>Huy</a:t>
                      </a:r>
                      <a:endParaRPr lang="en-US" sz="1800" dirty="0">
                        <a:solidFill>
                          <a:schemeClr val="tx2">
                            <a:lumMod val="10000"/>
                          </a:schemeClr>
                        </a:solidFill>
                        <a:latin typeface="Times New Roman" panose="02020603050405020304" pitchFamily="18" charset="0"/>
                        <a:cs typeface="Times New Roman" panose="02020603050405020304" pitchFamily="18" charset="0"/>
                      </a:endParaRPr>
                    </a:p>
                  </a:txBody>
                  <a:tcPr/>
                </a:tc>
                <a:tc>
                  <a:txBody>
                    <a:bodyPr/>
                    <a:lstStyle/>
                    <a:p>
                      <a:r>
                        <a:rPr lang="en-US" sz="1800" dirty="0" err="1">
                          <a:solidFill>
                            <a:schemeClr val="tx2">
                              <a:lumMod val="10000"/>
                            </a:schemeClr>
                          </a:solidFill>
                          <a:latin typeface="Times New Roman" panose="02020603050405020304" pitchFamily="18" charset="0"/>
                          <a:cs typeface="Times New Roman" panose="02020603050405020304" pitchFamily="18" charset="0"/>
                        </a:rPr>
                        <a:t>Nguyễn</a:t>
                      </a:r>
                      <a:r>
                        <a:rPr lang="en-US" sz="1800" dirty="0">
                          <a:solidFill>
                            <a:schemeClr val="tx2">
                              <a:lumMod val="10000"/>
                            </a:schemeClr>
                          </a:solidFill>
                          <a:latin typeface="Times New Roman" panose="02020603050405020304" pitchFamily="18" charset="0"/>
                          <a:cs typeface="Times New Roman" panose="02020603050405020304" pitchFamily="18" charset="0"/>
                        </a:rPr>
                        <a:t> Quang </a:t>
                      </a:r>
                      <a:r>
                        <a:rPr lang="en-US" sz="1800" dirty="0" err="1">
                          <a:solidFill>
                            <a:schemeClr val="tx2">
                              <a:lumMod val="10000"/>
                            </a:schemeClr>
                          </a:solidFill>
                          <a:latin typeface="Times New Roman" panose="02020603050405020304" pitchFamily="18" charset="0"/>
                          <a:cs typeface="Times New Roman" panose="02020603050405020304" pitchFamily="18" charset="0"/>
                        </a:rPr>
                        <a:t>Liêm</a:t>
                      </a:r>
                      <a:endParaRPr lang="en-US" sz="1800" dirty="0">
                        <a:solidFill>
                          <a:schemeClr val="tx2">
                            <a:lumMod val="1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4434454"/>
                  </a:ext>
                </a:extLst>
              </a:tr>
              <a:tr h="367465">
                <a:tc>
                  <a:txBody>
                    <a:bodyPr/>
                    <a:lstStyle/>
                    <a:p>
                      <a:r>
                        <a:rPr lang="en-US" sz="1800" dirty="0" err="1">
                          <a:solidFill>
                            <a:schemeClr val="tx2">
                              <a:lumMod val="10000"/>
                            </a:schemeClr>
                          </a:solidFill>
                          <a:latin typeface="Times New Roman" panose="02020603050405020304" pitchFamily="18" charset="0"/>
                          <a:cs typeface="Times New Roman" panose="02020603050405020304" pitchFamily="18" charset="0"/>
                        </a:rPr>
                        <a:t>Vũ</a:t>
                      </a:r>
                      <a:r>
                        <a:rPr lang="en-US" sz="1800" dirty="0">
                          <a:solidFill>
                            <a:schemeClr val="tx2">
                              <a:lumMod val="10000"/>
                            </a:schemeClr>
                          </a:solidFill>
                          <a:latin typeface="Times New Roman" panose="02020603050405020304" pitchFamily="18" charset="0"/>
                          <a:cs typeface="Times New Roman" panose="02020603050405020304" pitchFamily="18" charset="0"/>
                        </a:rPr>
                        <a:t> </a:t>
                      </a:r>
                      <a:r>
                        <a:rPr lang="en-US" sz="1800" dirty="0" err="1">
                          <a:solidFill>
                            <a:schemeClr val="tx2">
                              <a:lumMod val="10000"/>
                            </a:schemeClr>
                          </a:solidFill>
                          <a:latin typeface="Times New Roman" panose="02020603050405020304" pitchFamily="18" charset="0"/>
                          <a:cs typeface="Times New Roman" panose="02020603050405020304" pitchFamily="18" charset="0"/>
                        </a:rPr>
                        <a:t>Hoàng</a:t>
                      </a:r>
                      <a:r>
                        <a:rPr lang="en-US" sz="1800" dirty="0">
                          <a:solidFill>
                            <a:schemeClr val="tx2">
                              <a:lumMod val="10000"/>
                            </a:schemeClr>
                          </a:solidFill>
                          <a:latin typeface="Times New Roman" panose="02020603050405020304" pitchFamily="18" charset="0"/>
                          <a:cs typeface="Times New Roman" panose="02020603050405020304" pitchFamily="18" charset="0"/>
                        </a:rPr>
                        <a:t> Long</a:t>
                      </a:r>
                    </a:p>
                  </a:txBody>
                  <a:tcPr/>
                </a:tc>
                <a:tc>
                  <a:txBody>
                    <a:bodyPr/>
                    <a:lstStyle/>
                    <a:p>
                      <a:r>
                        <a:rPr lang="en-US" sz="1800" dirty="0" err="1">
                          <a:solidFill>
                            <a:schemeClr val="tx2">
                              <a:lumMod val="10000"/>
                            </a:schemeClr>
                          </a:solidFill>
                          <a:latin typeface="Times New Roman" panose="02020603050405020304" pitchFamily="18" charset="0"/>
                          <a:cs typeface="Times New Roman" panose="02020603050405020304" pitchFamily="18" charset="0"/>
                        </a:rPr>
                        <a:t>Vũ</a:t>
                      </a:r>
                      <a:r>
                        <a:rPr lang="en-US" sz="1800" dirty="0">
                          <a:solidFill>
                            <a:schemeClr val="tx2">
                              <a:lumMod val="10000"/>
                            </a:schemeClr>
                          </a:solidFill>
                          <a:latin typeface="Times New Roman" panose="02020603050405020304" pitchFamily="18" charset="0"/>
                          <a:cs typeface="Times New Roman" panose="02020603050405020304" pitchFamily="18" charset="0"/>
                        </a:rPr>
                        <a:t> </a:t>
                      </a:r>
                      <a:r>
                        <a:rPr lang="en-US" sz="1800" dirty="0" err="1">
                          <a:solidFill>
                            <a:schemeClr val="tx2">
                              <a:lumMod val="10000"/>
                            </a:schemeClr>
                          </a:solidFill>
                          <a:latin typeface="Times New Roman" panose="02020603050405020304" pitchFamily="18" charset="0"/>
                          <a:cs typeface="Times New Roman" panose="02020603050405020304" pitchFamily="18" charset="0"/>
                        </a:rPr>
                        <a:t>Danh</a:t>
                      </a:r>
                      <a:r>
                        <a:rPr lang="en-US" sz="1800" dirty="0">
                          <a:solidFill>
                            <a:schemeClr val="tx2">
                              <a:lumMod val="10000"/>
                            </a:schemeClr>
                          </a:solidFill>
                          <a:latin typeface="Times New Roman" panose="02020603050405020304" pitchFamily="18" charset="0"/>
                          <a:cs typeface="Times New Roman" panose="02020603050405020304" pitchFamily="18" charset="0"/>
                        </a:rPr>
                        <a:t> </a:t>
                      </a:r>
                      <a:r>
                        <a:rPr lang="en-US" sz="1800" dirty="0" err="1">
                          <a:solidFill>
                            <a:schemeClr val="tx2">
                              <a:lumMod val="10000"/>
                            </a:schemeClr>
                          </a:solidFill>
                          <a:latin typeface="Times New Roman" panose="02020603050405020304" pitchFamily="18" charset="0"/>
                          <a:cs typeface="Times New Roman" panose="02020603050405020304" pitchFamily="18" charset="0"/>
                        </a:rPr>
                        <a:t>Hùng</a:t>
                      </a:r>
                      <a:endParaRPr lang="en-US" sz="1800" dirty="0">
                        <a:solidFill>
                          <a:schemeClr val="tx2">
                            <a:lumMod val="1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3586690"/>
                  </a:ext>
                </a:extLst>
              </a:tr>
            </a:tbl>
          </a:graphicData>
        </a:graphic>
      </p:graphicFrame>
    </p:spTree>
    <p:extLst>
      <p:ext uri="{BB962C8B-B14F-4D97-AF65-F5344CB8AC3E}">
        <p14:creationId xmlns:p14="http://schemas.microsoft.com/office/powerpoint/2010/main" val="243524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3664070" y="621244"/>
            <a:ext cx="1815859" cy="118057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err="1">
                <a:solidFill>
                  <a:srgbClr val="FFFFFF"/>
                </a:solidFill>
              </a:rPr>
              <a:t>Xử</a:t>
            </a:r>
            <a:r>
              <a:rPr lang="en-US" sz="2800" dirty="0">
                <a:solidFill>
                  <a:srgbClr val="FFFFFF"/>
                </a:solidFill>
              </a:rPr>
              <a:t> </a:t>
            </a:r>
            <a:r>
              <a:rPr lang="en-US" sz="2800" dirty="0" err="1">
                <a:solidFill>
                  <a:srgbClr val="FFFFFF"/>
                </a:solidFill>
              </a:rPr>
              <a:t>Lý</a:t>
            </a:r>
            <a:r>
              <a:rPr lang="en-US" sz="2800" dirty="0">
                <a:solidFill>
                  <a:srgbClr val="FFFFFF"/>
                </a:solidFill>
              </a:rPr>
              <a:t> song </a:t>
            </a:r>
            <a:r>
              <a:rPr lang="en-US" sz="2800" dirty="0" err="1">
                <a:solidFill>
                  <a:srgbClr val="FFFFFF"/>
                </a:solidFill>
              </a:rPr>
              <a:t>song</a:t>
            </a:r>
            <a:endParaRPr sz="2800" dirty="0">
              <a:solidFill>
                <a:srgbClr val="FFFFFF"/>
              </a:solidFill>
            </a:endParaRPr>
          </a:p>
        </p:txBody>
      </p:sp>
      <p:sp>
        <p:nvSpPr>
          <p:cNvPr id="1936" name="Google Shape;1936;p19"/>
          <p:cNvSpPr/>
          <p:nvPr/>
        </p:nvSpPr>
        <p:spPr>
          <a:xfrm>
            <a:off x="3550879" y="357402"/>
            <a:ext cx="2042239" cy="1791382"/>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txBody>
          <a:bodyPr/>
          <a:lstStyle/>
          <a:p>
            <a:endParaRPr lang="en-US" dirty="0"/>
          </a:p>
        </p:txBody>
      </p:sp>
      <p:sp>
        <p:nvSpPr>
          <p:cNvPr id="1938" name="Google Shape;1938;p19"/>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7" name="Google Shape;1936;p19">
            <a:extLst>
              <a:ext uri="{FF2B5EF4-FFF2-40B4-BE49-F238E27FC236}">
                <a16:creationId xmlns:a16="http://schemas.microsoft.com/office/drawing/2014/main" id="{CBAD0165-7737-4FD5-8AA0-F450BC1E41D4}"/>
              </a:ext>
            </a:extLst>
          </p:cNvPr>
          <p:cNvSpPr/>
          <p:nvPr/>
        </p:nvSpPr>
        <p:spPr>
          <a:xfrm>
            <a:off x="4787090" y="3036278"/>
            <a:ext cx="1612055" cy="1201096"/>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txBody>
          <a:bodyPr/>
          <a:lstStyle/>
          <a:p>
            <a:pPr algn="ctr"/>
            <a:endParaRPr lang="en-US" dirty="0"/>
          </a:p>
        </p:txBody>
      </p:sp>
      <p:sp>
        <p:nvSpPr>
          <p:cNvPr id="9" name="Google Shape;1936;p19">
            <a:extLst>
              <a:ext uri="{FF2B5EF4-FFF2-40B4-BE49-F238E27FC236}">
                <a16:creationId xmlns:a16="http://schemas.microsoft.com/office/drawing/2014/main" id="{95601802-3741-422F-91AB-9E75A1714190}"/>
              </a:ext>
            </a:extLst>
          </p:cNvPr>
          <p:cNvSpPr/>
          <p:nvPr/>
        </p:nvSpPr>
        <p:spPr>
          <a:xfrm>
            <a:off x="1244083" y="2148784"/>
            <a:ext cx="1612055" cy="1201096"/>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txBody>
          <a:bodyPr/>
          <a:lstStyle/>
          <a:p>
            <a:pPr algn="ctr"/>
            <a:endParaRPr lang="en-US" dirty="0"/>
          </a:p>
        </p:txBody>
      </p:sp>
      <p:sp>
        <p:nvSpPr>
          <p:cNvPr id="10" name="Google Shape;1936;p19">
            <a:extLst>
              <a:ext uri="{FF2B5EF4-FFF2-40B4-BE49-F238E27FC236}">
                <a16:creationId xmlns:a16="http://schemas.microsoft.com/office/drawing/2014/main" id="{9AE07B9A-F528-48BD-9924-3A4D99CF076E}"/>
              </a:ext>
            </a:extLst>
          </p:cNvPr>
          <p:cNvSpPr/>
          <p:nvPr/>
        </p:nvSpPr>
        <p:spPr>
          <a:xfrm>
            <a:off x="2858040" y="3036278"/>
            <a:ext cx="1612055" cy="1201096"/>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txBody>
          <a:bodyPr/>
          <a:lstStyle/>
          <a:p>
            <a:pPr algn="ctr"/>
            <a:endParaRPr lang="en-US" dirty="0"/>
          </a:p>
        </p:txBody>
      </p:sp>
      <p:sp>
        <p:nvSpPr>
          <p:cNvPr id="11" name="Google Shape;1936;p19">
            <a:extLst>
              <a:ext uri="{FF2B5EF4-FFF2-40B4-BE49-F238E27FC236}">
                <a16:creationId xmlns:a16="http://schemas.microsoft.com/office/drawing/2014/main" id="{898B141A-B12D-4DD0-A0F0-8A1640B45DE1}"/>
              </a:ext>
            </a:extLst>
          </p:cNvPr>
          <p:cNvSpPr/>
          <p:nvPr/>
        </p:nvSpPr>
        <p:spPr>
          <a:xfrm>
            <a:off x="6287859" y="2148784"/>
            <a:ext cx="1612055" cy="1201096"/>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txBody>
          <a:bodyPr/>
          <a:lstStyle/>
          <a:p>
            <a:pPr algn="ctr"/>
            <a:endParaRPr lang="en-US" dirty="0"/>
          </a:p>
        </p:txBody>
      </p:sp>
      <p:sp>
        <p:nvSpPr>
          <p:cNvPr id="13" name="Google Shape;1934;p19">
            <a:extLst>
              <a:ext uri="{FF2B5EF4-FFF2-40B4-BE49-F238E27FC236}">
                <a16:creationId xmlns:a16="http://schemas.microsoft.com/office/drawing/2014/main" id="{59510C60-BA19-42CA-B76B-F3166B30DE6E}"/>
              </a:ext>
            </a:extLst>
          </p:cNvPr>
          <p:cNvSpPr txBox="1">
            <a:spLocks/>
          </p:cNvSpPr>
          <p:nvPr/>
        </p:nvSpPr>
        <p:spPr>
          <a:xfrm>
            <a:off x="4986752" y="3366777"/>
            <a:ext cx="1212730" cy="5600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2800" dirty="0" err="1">
                <a:solidFill>
                  <a:srgbClr val="FFFFFF"/>
                </a:solidFill>
              </a:rPr>
              <a:t>Ưu</a:t>
            </a:r>
            <a:r>
              <a:rPr lang="en-US" sz="2800" dirty="0">
                <a:solidFill>
                  <a:srgbClr val="FFFFFF"/>
                </a:solidFill>
              </a:rPr>
              <a:t> </a:t>
            </a:r>
            <a:r>
              <a:rPr lang="en-US" sz="2800" dirty="0" err="1">
                <a:solidFill>
                  <a:srgbClr val="FFFFFF"/>
                </a:solidFill>
              </a:rPr>
              <a:t>Điểm</a:t>
            </a:r>
            <a:endParaRPr lang="vi-VN" sz="2800" dirty="0">
              <a:solidFill>
                <a:srgbClr val="FFFFFF"/>
              </a:solidFill>
            </a:endParaRPr>
          </a:p>
        </p:txBody>
      </p:sp>
      <p:sp>
        <p:nvSpPr>
          <p:cNvPr id="14" name="Google Shape;1934;p19">
            <a:extLst>
              <a:ext uri="{FF2B5EF4-FFF2-40B4-BE49-F238E27FC236}">
                <a16:creationId xmlns:a16="http://schemas.microsoft.com/office/drawing/2014/main" id="{E416FE76-2A0B-42C9-AB56-624EA9B78C51}"/>
              </a:ext>
            </a:extLst>
          </p:cNvPr>
          <p:cNvSpPr txBox="1">
            <a:spLocks/>
          </p:cNvSpPr>
          <p:nvPr/>
        </p:nvSpPr>
        <p:spPr>
          <a:xfrm>
            <a:off x="6241600" y="2400408"/>
            <a:ext cx="1815859" cy="635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2800" dirty="0" err="1">
                <a:solidFill>
                  <a:srgbClr val="FFFFFF"/>
                </a:solidFill>
              </a:rPr>
              <a:t>Nhược</a:t>
            </a:r>
            <a:r>
              <a:rPr lang="en-US" sz="2800" dirty="0">
                <a:solidFill>
                  <a:srgbClr val="FFFFFF"/>
                </a:solidFill>
              </a:rPr>
              <a:t> </a:t>
            </a:r>
            <a:r>
              <a:rPr lang="en-US" sz="2800" dirty="0" err="1">
                <a:solidFill>
                  <a:srgbClr val="FFFFFF"/>
                </a:solidFill>
              </a:rPr>
              <a:t>Điểm</a:t>
            </a:r>
            <a:endParaRPr lang="vi-VN" sz="2800" dirty="0">
              <a:solidFill>
                <a:srgbClr val="FFFFFF"/>
              </a:solidFill>
            </a:endParaRPr>
          </a:p>
        </p:txBody>
      </p:sp>
      <p:sp>
        <p:nvSpPr>
          <p:cNvPr id="15" name="Google Shape;1934;p19">
            <a:extLst>
              <a:ext uri="{FF2B5EF4-FFF2-40B4-BE49-F238E27FC236}">
                <a16:creationId xmlns:a16="http://schemas.microsoft.com/office/drawing/2014/main" id="{D80EE390-F03B-439A-B2DF-A5117B80B4B1}"/>
              </a:ext>
            </a:extLst>
          </p:cNvPr>
          <p:cNvSpPr txBox="1">
            <a:spLocks/>
          </p:cNvSpPr>
          <p:nvPr/>
        </p:nvSpPr>
        <p:spPr>
          <a:xfrm>
            <a:off x="2863682" y="3346813"/>
            <a:ext cx="1600770" cy="5800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2800" dirty="0" err="1">
                <a:solidFill>
                  <a:srgbClr val="FFFFFF"/>
                </a:solidFill>
              </a:rPr>
              <a:t>Mục</a:t>
            </a:r>
            <a:r>
              <a:rPr lang="en-US" sz="2800" dirty="0">
                <a:solidFill>
                  <a:srgbClr val="FFFFFF"/>
                </a:solidFill>
              </a:rPr>
              <a:t> </a:t>
            </a:r>
            <a:r>
              <a:rPr lang="en-US" sz="2800" dirty="0" err="1">
                <a:solidFill>
                  <a:srgbClr val="FFFFFF"/>
                </a:solidFill>
              </a:rPr>
              <a:t>đích</a:t>
            </a:r>
            <a:endParaRPr lang="vi-VN" sz="2800" dirty="0">
              <a:solidFill>
                <a:srgbClr val="FFFFFF"/>
              </a:solidFill>
            </a:endParaRPr>
          </a:p>
        </p:txBody>
      </p:sp>
      <p:sp>
        <p:nvSpPr>
          <p:cNvPr id="16" name="Google Shape;1934;p19">
            <a:extLst>
              <a:ext uri="{FF2B5EF4-FFF2-40B4-BE49-F238E27FC236}">
                <a16:creationId xmlns:a16="http://schemas.microsoft.com/office/drawing/2014/main" id="{F3EB9651-638B-4EC5-A69C-B7399A2793E0}"/>
              </a:ext>
            </a:extLst>
          </p:cNvPr>
          <p:cNvSpPr txBox="1">
            <a:spLocks/>
          </p:cNvSpPr>
          <p:nvPr/>
        </p:nvSpPr>
        <p:spPr>
          <a:xfrm>
            <a:off x="1322878" y="2426630"/>
            <a:ext cx="1454463" cy="64540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2800" dirty="0" err="1">
                <a:solidFill>
                  <a:srgbClr val="FFFFFF"/>
                </a:solidFill>
              </a:rPr>
              <a:t>Giới</a:t>
            </a:r>
            <a:r>
              <a:rPr lang="en-US" sz="2800" dirty="0">
                <a:solidFill>
                  <a:srgbClr val="FFFFFF"/>
                </a:solidFill>
              </a:rPr>
              <a:t> </a:t>
            </a:r>
            <a:r>
              <a:rPr lang="en-US" sz="2800" dirty="0" err="1">
                <a:solidFill>
                  <a:srgbClr val="FFFFFF"/>
                </a:solidFill>
              </a:rPr>
              <a:t>thiệu</a:t>
            </a:r>
            <a:endParaRPr lang="vi-VN" sz="2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936"/>
                                        </p:tgtEl>
                                        <p:attrNameLst>
                                          <p:attrName>style.visibility</p:attrName>
                                        </p:attrNameLst>
                                      </p:cBhvr>
                                      <p:to>
                                        <p:strVal val="visible"/>
                                      </p:to>
                                    </p:set>
                                    <p:animEffect transition="in" filter="circle(in)">
                                      <p:cBhvr>
                                        <p:cTn id="7" dur="2000"/>
                                        <p:tgtEl>
                                          <p:spTgt spid="193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934"/>
                                        </p:tgtEl>
                                        <p:attrNameLst>
                                          <p:attrName>style.visibility</p:attrName>
                                        </p:attrNameLst>
                                      </p:cBhvr>
                                      <p:to>
                                        <p:strVal val="visible"/>
                                      </p:to>
                                    </p:set>
                                    <p:animEffect transition="in" filter="circle(in)">
                                      <p:cBhvr>
                                        <p:cTn id="10" dur="2000"/>
                                        <p:tgtEl>
                                          <p:spTgt spid="193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inVertical)">
                                      <p:cBhvr>
                                        <p:cTn id="18" dur="500"/>
                                        <p:tgtEl>
                                          <p:spTgt spid="16"/>
                                        </p:tgtEl>
                                      </p:cBhvr>
                                    </p:animEffect>
                                  </p:childTnLst>
                                </p:cTn>
                              </p:par>
                            </p:childTnLst>
                          </p:cTn>
                        </p:par>
                        <p:par>
                          <p:cTn id="19" fill="hold">
                            <p:stCondLst>
                              <p:cond delay="500"/>
                            </p:stCondLst>
                            <p:childTnLst>
                              <p:par>
                                <p:cTn id="20" presetID="26" presetClass="emph" presetSubtype="0" fill="hold" grpId="1" nodeType="afterEffect">
                                  <p:stCondLst>
                                    <p:cond delay="0"/>
                                  </p:stCondLst>
                                  <p:childTnLst>
                                    <p:animEffect transition="out" filter="fade">
                                      <p:cBhvr>
                                        <p:cTn id="21" dur="500" tmFilter="0, 0; .2, .5; .8, .5; 1, 0"/>
                                        <p:tgtEl>
                                          <p:spTgt spid="9"/>
                                        </p:tgtEl>
                                      </p:cBhvr>
                                    </p:animEffect>
                                    <p:animScale>
                                      <p:cBhvr>
                                        <p:cTn id="22" dur="250" autoRev="1" fill="hold"/>
                                        <p:tgtEl>
                                          <p:spTgt spid="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arn(inVertical)">
                                      <p:cBhvr>
                                        <p:cTn id="30" dur="500"/>
                                        <p:tgtEl>
                                          <p:spTgt spid="15"/>
                                        </p:tgtEl>
                                      </p:cBhvr>
                                    </p:animEffect>
                                  </p:childTnLst>
                                </p:cTn>
                              </p:par>
                            </p:childTnLst>
                          </p:cTn>
                        </p:par>
                        <p:par>
                          <p:cTn id="31" fill="hold">
                            <p:stCondLst>
                              <p:cond delay="500"/>
                            </p:stCondLst>
                            <p:childTnLst>
                              <p:par>
                                <p:cTn id="32" presetID="26" presetClass="emph" presetSubtype="0" fill="hold" grpId="1" nodeType="afterEffect">
                                  <p:stCondLst>
                                    <p:cond delay="0"/>
                                  </p:stCondLst>
                                  <p:childTnLst>
                                    <p:animEffect transition="out" filter="fade">
                                      <p:cBhvr>
                                        <p:cTn id="33" dur="500" tmFilter="0, 0; .2, .5; .8, .5; 1, 0"/>
                                        <p:tgtEl>
                                          <p:spTgt spid="10"/>
                                        </p:tgtEl>
                                      </p:cBhvr>
                                    </p:animEffect>
                                    <p:animScale>
                                      <p:cBhvr>
                                        <p:cTn id="34" dur="250" autoRev="1" fill="hold"/>
                                        <p:tgtEl>
                                          <p:spTgt spid="10"/>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arn(inVertical)">
                                      <p:cBhvr>
                                        <p:cTn id="42" dur="500"/>
                                        <p:tgtEl>
                                          <p:spTgt spid="7"/>
                                        </p:tgtEl>
                                      </p:cBhvr>
                                    </p:animEffect>
                                  </p:childTnLst>
                                </p:cTn>
                              </p:par>
                            </p:childTnLst>
                          </p:cTn>
                        </p:par>
                        <p:par>
                          <p:cTn id="43" fill="hold">
                            <p:stCondLst>
                              <p:cond delay="500"/>
                            </p:stCondLst>
                            <p:childTnLst>
                              <p:par>
                                <p:cTn id="44" presetID="26" presetClass="emph" presetSubtype="0" fill="hold" grpId="1" nodeType="afterEffect">
                                  <p:stCondLst>
                                    <p:cond delay="0"/>
                                  </p:stCondLst>
                                  <p:childTnLst>
                                    <p:animEffect transition="out" filter="fade">
                                      <p:cBhvr>
                                        <p:cTn id="45" dur="500" tmFilter="0, 0; .2, .5; .8, .5; 1, 0"/>
                                        <p:tgtEl>
                                          <p:spTgt spid="7"/>
                                        </p:tgtEl>
                                      </p:cBhvr>
                                    </p:animEffect>
                                    <p:animScale>
                                      <p:cBhvr>
                                        <p:cTn id="46" dur="250" autoRev="1" fill="hold"/>
                                        <p:tgtEl>
                                          <p:spTgt spid="7"/>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arn(inVertical)">
                                      <p:cBhvr>
                                        <p:cTn id="51" dur="500"/>
                                        <p:tgtEl>
                                          <p:spTgt spid="14"/>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barn(inVertical)">
                                      <p:cBhvr>
                                        <p:cTn id="54" dur="500"/>
                                        <p:tgtEl>
                                          <p:spTgt spid="11"/>
                                        </p:tgtEl>
                                      </p:cBhvr>
                                    </p:animEffect>
                                  </p:childTnLst>
                                </p:cTn>
                              </p:par>
                            </p:childTnLst>
                          </p:cTn>
                        </p:par>
                        <p:par>
                          <p:cTn id="55" fill="hold">
                            <p:stCondLst>
                              <p:cond delay="500"/>
                            </p:stCondLst>
                            <p:childTnLst>
                              <p:par>
                                <p:cTn id="56" presetID="26" presetClass="emph" presetSubtype="0" fill="hold" grpId="1" nodeType="afterEffect">
                                  <p:stCondLst>
                                    <p:cond delay="0"/>
                                  </p:stCondLst>
                                  <p:childTnLst>
                                    <p:animEffect transition="out" filter="fade">
                                      <p:cBhvr>
                                        <p:cTn id="57" dur="500" tmFilter="0, 0; .2, .5; .8, .5; 1, 0"/>
                                        <p:tgtEl>
                                          <p:spTgt spid="11"/>
                                        </p:tgtEl>
                                      </p:cBhvr>
                                    </p:animEffect>
                                    <p:animScale>
                                      <p:cBhvr>
                                        <p:cTn id="58" dur="250" autoRev="1" fill="hold"/>
                                        <p:tgtEl>
                                          <p:spTgt spid="11"/>
                                        </p:tgtEl>
                                      </p:cBhvr>
                                      <p:by x="105000" y="105000"/>
                                    </p:animScale>
                                  </p:childTnLst>
                                </p:cTn>
                              </p:par>
                            </p:childTnLst>
                          </p:cTn>
                        </p:par>
                      </p:childTnLst>
                    </p:cTn>
                  </p:par>
                  <p:par>
                    <p:cTn id="59" fill="hold">
                      <p:stCondLst>
                        <p:cond delay="indefinite"/>
                      </p:stCondLst>
                      <p:childTnLst>
                        <p:par>
                          <p:cTn id="60" fill="hold">
                            <p:stCondLst>
                              <p:cond delay="0"/>
                            </p:stCondLst>
                            <p:childTnLst>
                              <p:par>
                                <p:cTn id="61" presetID="6" presetClass="exit" presetSubtype="32" fill="hold" grpId="1" nodeType="clickEffect">
                                  <p:stCondLst>
                                    <p:cond delay="0"/>
                                  </p:stCondLst>
                                  <p:childTnLst>
                                    <p:animEffect transition="out" filter="circle(out)">
                                      <p:cBhvr>
                                        <p:cTn id="62" dur="2000"/>
                                        <p:tgtEl>
                                          <p:spTgt spid="1936"/>
                                        </p:tgtEl>
                                      </p:cBhvr>
                                    </p:animEffect>
                                    <p:set>
                                      <p:cBhvr>
                                        <p:cTn id="63" dur="1" fill="hold">
                                          <p:stCondLst>
                                            <p:cond delay="1999"/>
                                          </p:stCondLst>
                                        </p:cTn>
                                        <p:tgtEl>
                                          <p:spTgt spid="1936"/>
                                        </p:tgtEl>
                                        <p:attrNameLst>
                                          <p:attrName>style.visibility</p:attrName>
                                        </p:attrNameLst>
                                      </p:cBhvr>
                                      <p:to>
                                        <p:strVal val="hidden"/>
                                      </p:to>
                                    </p:set>
                                  </p:childTnLst>
                                </p:cTn>
                              </p:par>
                              <p:par>
                                <p:cTn id="64" presetID="6" presetClass="exit" presetSubtype="32" fill="hold" grpId="1" nodeType="withEffect">
                                  <p:stCondLst>
                                    <p:cond delay="0"/>
                                  </p:stCondLst>
                                  <p:childTnLst>
                                    <p:animEffect transition="out" filter="circle(out)">
                                      <p:cBhvr>
                                        <p:cTn id="65" dur="2000"/>
                                        <p:tgtEl>
                                          <p:spTgt spid="1934"/>
                                        </p:tgtEl>
                                      </p:cBhvr>
                                    </p:animEffect>
                                    <p:set>
                                      <p:cBhvr>
                                        <p:cTn id="66" dur="1" fill="hold">
                                          <p:stCondLst>
                                            <p:cond delay="1999"/>
                                          </p:stCondLst>
                                        </p:cTn>
                                        <p:tgtEl>
                                          <p:spTgt spid="1934"/>
                                        </p:tgtEl>
                                        <p:attrNameLst>
                                          <p:attrName>style.visibility</p:attrName>
                                        </p:attrNameLst>
                                      </p:cBhvr>
                                      <p:to>
                                        <p:strVal val="hidden"/>
                                      </p:to>
                                    </p:set>
                                  </p:childTnLst>
                                </p:cTn>
                              </p:par>
                              <p:par>
                                <p:cTn id="67" presetID="6" presetClass="exit" presetSubtype="32" fill="hold" grpId="2" nodeType="withEffect">
                                  <p:stCondLst>
                                    <p:cond delay="0"/>
                                  </p:stCondLst>
                                  <p:childTnLst>
                                    <p:animEffect transition="out" filter="circle(out)">
                                      <p:cBhvr>
                                        <p:cTn id="68" dur="2000"/>
                                        <p:tgtEl>
                                          <p:spTgt spid="9"/>
                                        </p:tgtEl>
                                      </p:cBhvr>
                                    </p:animEffect>
                                    <p:set>
                                      <p:cBhvr>
                                        <p:cTn id="69" dur="1" fill="hold">
                                          <p:stCondLst>
                                            <p:cond delay="1999"/>
                                          </p:stCondLst>
                                        </p:cTn>
                                        <p:tgtEl>
                                          <p:spTgt spid="9"/>
                                        </p:tgtEl>
                                        <p:attrNameLst>
                                          <p:attrName>style.visibility</p:attrName>
                                        </p:attrNameLst>
                                      </p:cBhvr>
                                      <p:to>
                                        <p:strVal val="hidden"/>
                                      </p:to>
                                    </p:set>
                                  </p:childTnLst>
                                </p:cTn>
                              </p:par>
                              <p:par>
                                <p:cTn id="70" presetID="6" presetClass="exit" presetSubtype="32" fill="hold" grpId="1" nodeType="withEffect">
                                  <p:stCondLst>
                                    <p:cond delay="0"/>
                                  </p:stCondLst>
                                  <p:childTnLst>
                                    <p:animEffect transition="out" filter="circle(out)">
                                      <p:cBhvr>
                                        <p:cTn id="71" dur="2000"/>
                                        <p:tgtEl>
                                          <p:spTgt spid="16"/>
                                        </p:tgtEl>
                                      </p:cBhvr>
                                    </p:animEffect>
                                    <p:set>
                                      <p:cBhvr>
                                        <p:cTn id="72" dur="1" fill="hold">
                                          <p:stCondLst>
                                            <p:cond delay="1999"/>
                                          </p:stCondLst>
                                        </p:cTn>
                                        <p:tgtEl>
                                          <p:spTgt spid="16"/>
                                        </p:tgtEl>
                                        <p:attrNameLst>
                                          <p:attrName>style.visibility</p:attrName>
                                        </p:attrNameLst>
                                      </p:cBhvr>
                                      <p:to>
                                        <p:strVal val="hidden"/>
                                      </p:to>
                                    </p:set>
                                  </p:childTnLst>
                                </p:cTn>
                              </p:par>
                              <p:par>
                                <p:cTn id="73" presetID="6" presetClass="exit" presetSubtype="32" fill="hold" grpId="2" nodeType="withEffect">
                                  <p:stCondLst>
                                    <p:cond delay="0"/>
                                  </p:stCondLst>
                                  <p:childTnLst>
                                    <p:animEffect transition="out" filter="circle(out)">
                                      <p:cBhvr>
                                        <p:cTn id="74" dur="2000"/>
                                        <p:tgtEl>
                                          <p:spTgt spid="10"/>
                                        </p:tgtEl>
                                      </p:cBhvr>
                                    </p:animEffect>
                                    <p:set>
                                      <p:cBhvr>
                                        <p:cTn id="75" dur="1" fill="hold">
                                          <p:stCondLst>
                                            <p:cond delay="1999"/>
                                          </p:stCondLst>
                                        </p:cTn>
                                        <p:tgtEl>
                                          <p:spTgt spid="10"/>
                                        </p:tgtEl>
                                        <p:attrNameLst>
                                          <p:attrName>style.visibility</p:attrName>
                                        </p:attrNameLst>
                                      </p:cBhvr>
                                      <p:to>
                                        <p:strVal val="hidden"/>
                                      </p:to>
                                    </p:set>
                                  </p:childTnLst>
                                </p:cTn>
                              </p:par>
                              <p:par>
                                <p:cTn id="76" presetID="6" presetClass="exit" presetSubtype="32" fill="hold" grpId="1" nodeType="withEffect">
                                  <p:stCondLst>
                                    <p:cond delay="0"/>
                                  </p:stCondLst>
                                  <p:childTnLst>
                                    <p:animEffect transition="out" filter="circle(out)">
                                      <p:cBhvr>
                                        <p:cTn id="77" dur="2000"/>
                                        <p:tgtEl>
                                          <p:spTgt spid="15"/>
                                        </p:tgtEl>
                                      </p:cBhvr>
                                    </p:animEffect>
                                    <p:set>
                                      <p:cBhvr>
                                        <p:cTn id="78" dur="1" fill="hold">
                                          <p:stCondLst>
                                            <p:cond delay="1999"/>
                                          </p:stCondLst>
                                        </p:cTn>
                                        <p:tgtEl>
                                          <p:spTgt spid="15"/>
                                        </p:tgtEl>
                                        <p:attrNameLst>
                                          <p:attrName>style.visibility</p:attrName>
                                        </p:attrNameLst>
                                      </p:cBhvr>
                                      <p:to>
                                        <p:strVal val="hidden"/>
                                      </p:to>
                                    </p:set>
                                  </p:childTnLst>
                                </p:cTn>
                              </p:par>
                              <p:par>
                                <p:cTn id="79" presetID="6" presetClass="exit" presetSubtype="32" fill="hold" grpId="1" nodeType="withEffect">
                                  <p:stCondLst>
                                    <p:cond delay="0"/>
                                  </p:stCondLst>
                                  <p:childTnLst>
                                    <p:animEffect transition="out" filter="circle(out)">
                                      <p:cBhvr>
                                        <p:cTn id="80" dur="2000"/>
                                        <p:tgtEl>
                                          <p:spTgt spid="13"/>
                                        </p:tgtEl>
                                      </p:cBhvr>
                                    </p:animEffect>
                                    <p:set>
                                      <p:cBhvr>
                                        <p:cTn id="81" dur="1" fill="hold">
                                          <p:stCondLst>
                                            <p:cond delay="1999"/>
                                          </p:stCondLst>
                                        </p:cTn>
                                        <p:tgtEl>
                                          <p:spTgt spid="13"/>
                                        </p:tgtEl>
                                        <p:attrNameLst>
                                          <p:attrName>style.visibility</p:attrName>
                                        </p:attrNameLst>
                                      </p:cBhvr>
                                      <p:to>
                                        <p:strVal val="hidden"/>
                                      </p:to>
                                    </p:set>
                                  </p:childTnLst>
                                </p:cTn>
                              </p:par>
                              <p:par>
                                <p:cTn id="82" presetID="6" presetClass="exit" presetSubtype="32" fill="hold" grpId="2" nodeType="withEffect">
                                  <p:stCondLst>
                                    <p:cond delay="0"/>
                                  </p:stCondLst>
                                  <p:childTnLst>
                                    <p:animEffect transition="out" filter="circle(out)">
                                      <p:cBhvr>
                                        <p:cTn id="83" dur="2000"/>
                                        <p:tgtEl>
                                          <p:spTgt spid="7"/>
                                        </p:tgtEl>
                                      </p:cBhvr>
                                    </p:animEffect>
                                    <p:set>
                                      <p:cBhvr>
                                        <p:cTn id="84" dur="1" fill="hold">
                                          <p:stCondLst>
                                            <p:cond delay="1999"/>
                                          </p:stCondLst>
                                        </p:cTn>
                                        <p:tgtEl>
                                          <p:spTgt spid="7"/>
                                        </p:tgtEl>
                                        <p:attrNameLst>
                                          <p:attrName>style.visibility</p:attrName>
                                        </p:attrNameLst>
                                      </p:cBhvr>
                                      <p:to>
                                        <p:strVal val="hidden"/>
                                      </p:to>
                                    </p:set>
                                  </p:childTnLst>
                                </p:cTn>
                              </p:par>
                              <p:par>
                                <p:cTn id="85" presetID="6" presetClass="exit" presetSubtype="32" fill="hold" grpId="1" nodeType="withEffect">
                                  <p:stCondLst>
                                    <p:cond delay="0"/>
                                  </p:stCondLst>
                                  <p:childTnLst>
                                    <p:animEffect transition="out" filter="circle(out)">
                                      <p:cBhvr>
                                        <p:cTn id="86" dur="2000"/>
                                        <p:tgtEl>
                                          <p:spTgt spid="14"/>
                                        </p:tgtEl>
                                      </p:cBhvr>
                                    </p:animEffect>
                                    <p:set>
                                      <p:cBhvr>
                                        <p:cTn id="87" dur="1" fill="hold">
                                          <p:stCondLst>
                                            <p:cond delay="1999"/>
                                          </p:stCondLst>
                                        </p:cTn>
                                        <p:tgtEl>
                                          <p:spTgt spid="14"/>
                                        </p:tgtEl>
                                        <p:attrNameLst>
                                          <p:attrName>style.visibility</p:attrName>
                                        </p:attrNameLst>
                                      </p:cBhvr>
                                      <p:to>
                                        <p:strVal val="hidden"/>
                                      </p:to>
                                    </p:set>
                                  </p:childTnLst>
                                </p:cTn>
                              </p:par>
                              <p:par>
                                <p:cTn id="88" presetID="6" presetClass="exit" presetSubtype="32" fill="hold" grpId="2" nodeType="withEffect">
                                  <p:stCondLst>
                                    <p:cond delay="0"/>
                                  </p:stCondLst>
                                  <p:childTnLst>
                                    <p:animEffect transition="out" filter="circle(out)">
                                      <p:cBhvr>
                                        <p:cTn id="89" dur="2000"/>
                                        <p:tgtEl>
                                          <p:spTgt spid="11"/>
                                        </p:tgtEl>
                                      </p:cBhvr>
                                    </p:animEffect>
                                    <p:set>
                                      <p:cBhvr>
                                        <p:cTn id="90" dur="1" fill="hold">
                                          <p:stCondLst>
                                            <p:cond delay="1999"/>
                                          </p:stCondLst>
                                        </p:cTn>
                                        <p:tgtEl>
                                          <p:spTgt spid="11"/>
                                        </p:tgtEl>
                                        <p:attrNameLst>
                                          <p:attrName>style.visibility</p:attrName>
                                        </p:attrNameLst>
                                      </p:cBhvr>
                                      <p:to>
                                        <p:strVal val="hidden"/>
                                      </p:to>
                                    </p:set>
                                  </p:childTnLst>
                                </p:cTn>
                              </p:par>
                              <p:par>
                                <p:cTn id="91" presetID="6" presetClass="exit" presetSubtype="32" fill="hold" grpId="0" nodeType="withEffect">
                                  <p:stCondLst>
                                    <p:cond delay="0"/>
                                  </p:stCondLst>
                                  <p:childTnLst>
                                    <p:animEffect transition="out" filter="circle(out)">
                                      <p:cBhvr>
                                        <p:cTn id="92" dur="2000"/>
                                        <p:tgtEl>
                                          <p:spTgt spid="1938"/>
                                        </p:tgtEl>
                                      </p:cBhvr>
                                    </p:animEffect>
                                    <p:set>
                                      <p:cBhvr>
                                        <p:cTn id="93" dur="1" fill="hold">
                                          <p:stCondLst>
                                            <p:cond delay="1999"/>
                                          </p:stCondLst>
                                        </p:cTn>
                                        <p:tgtEl>
                                          <p:spTgt spid="19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4" grpId="0"/>
      <p:bldP spid="1934" grpId="1"/>
      <p:bldP spid="1936" grpId="0" animBg="1"/>
      <p:bldP spid="1936" grpId="1" animBg="1"/>
      <p:bldP spid="1938" grpId="0"/>
      <p:bldP spid="7" grpId="0" animBg="1"/>
      <p:bldP spid="7" grpId="1" animBg="1"/>
      <p:bldP spid="7" grpId="2" animBg="1"/>
      <p:bldP spid="9" grpId="0" animBg="1"/>
      <p:bldP spid="9" grpId="1" animBg="1"/>
      <p:bldP spid="9" grpId="2" animBg="1"/>
      <p:bldP spid="10" grpId="0" animBg="1"/>
      <p:bldP spid="10" grpId="1" animBg="1"/>
      <p:bldP spid="10" grpId="2" animBg="1"/>
      <p:bldP spid="11" grpId="0" animBg="1"/>
      <p:bldP spid="11" grpId="1" animBg="1"/>
      <p:bldP spid="11" grpId="2" animBg="1"/>
      <p:bldP spid="13" grpId="0"/>
      <p:bldP spid="13" grpId="1"/>
      <p:bldP spid="14" grpId="0"/>
      <p:bldP spid="14" grpId="1"/>
      <p:bldP spid="15" grpId="0"/>
      <p:bldP spid="15" grpId="1"/>
      <p:bldP spid="16" grpId="0"/>
      <p:bldP spid="16"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6" name="Google Shape;1934;p19">
            <a:extLst>
              <a:ext uri="{FF2B5EF4-FFF2-40B4-BE49-F238E27FC236}">
                <a16:creationId xmlns:a16="http://schemas.microsoft.com/office/drawing/2014/main" id="{09DB97D6-794A-4ECF-A55A-48AA9371B3AB}"/>
              </a:ext>
            </a:extLst>
          </p:cNvPr>
          <p:cNvSpPr txBox="1">
            <a:spLocks/>
          </p:cNvSpPr>
          <p:nvPr/>
        </p:nvSpPr>
        <p:spPr>
          <a:xfrm>
            <a:off x="-1" y="510988"/>
            <a:ext cx="2272553" cy="726142"/>
          </a:xfrm>
          <a:prstGeom prst="rect">
            <a:avLst/>
          </a:prstGeom>
          <a:solidFill>
            <a:schemeClr val="accent1"/>
          </a:solidFill>
          <a:ln>
            <a:solidFill>
              <a:schemeClr val="accent1"/>
            </a:solid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algn="r"/>
            <a:r>
              <a:rPr lang="en-US" sz="4000" dirty="0" err="1">
                <a:solidFill>
                  <a:schemeClr val="tx2">
                    <a:lumMod val="10000"/>
                  </a:schemeClr>
                </a:solidFill>
              </a:rPr>
              <a:t>Giới</a:t>
            </a:r>
            <a:r>
              <a:rPr lang="en-US" sz="4000" dirty="0">
                <a:solidFill>
                  <a:schemeClr val="tx2">
                    <a:lumMod val="10000"/>
                  </a:schemeClr>
                </a:solidFill>
              </a:rPr>
              <a:t> </a:t>
            </a:r>
            <a:r>
              <a:rPr lang="en-US" sz="4000" dirty="0" err="1">
                <a:solidFill>
                  <a:schemeClr val="tx2">
                    <a:lumMod val="10000"/>
                  </a:schemeClr>
                </a:solidFill>
              </a:rPr>
              <a:t>thiệu</a:t>
            </a:r>
            <a:endParaRPr lang="vi-VN" sz="4000" dirty="0">
              <a:solidFill>
                <a:schemeClr val="tx2">
                  <a:lumMod val="10000"/>
                </a:schemeClr>
              </a:solidFill>
            </a:endParaRPr>
          </a:p>
        </p:txBody>
      </p:sp>
      <p:sp>
        <p:nvSpPr>
          <p:cNvPr id="7" name="TextBox 6">
            <a:extLst>
              <a:ext uri="{FF2B5EF4-FFF2-40B4-BE49-F238E27FC236}">
                <a16:creationId xmlns:a16="http://schemas.microsoft.com/office/drawing/2014/main" id="{DD6C228B-8F64-4EEF-BF97-4400A7D6DC89}"/>
              </a:ext>
            </a:extLst>
          </p:cNvPr>
          <p:cNvSpPr txBox="1"/>
          <p:nvPr/>
        </p:nvSpPr>
        <p:spPr>
          <a:xfrm>
            <a:off x="887506" y="1506070"/>
            <a:ext cx="6527749"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err="1">
                <a:solidFill>
                  <a:schemeClr val="tx2">
                    <a:lumMod val="10000"/>
                  </a:schemeClr>
                </a:solidFill>
                <a:latin typeface="Times New Roman" panose="02020603050405020304" pitchFamily="18" charset="0"/>
                <a:cs typeface="Times New Roman" panose="02020603050405020304" pitchFamily="18" charset="0"/>
              </a:rPr>
              <a:t>Cách</a:t>
            </a:r>
            <a:r>
              <a:rPr lang="en-US" sz="1600" dirty="0">
                <a:solidFill>
                  <a:schemeClr val="tx2">
                    <a:lumMod val="10000"/>
                  </a:schemeClr>
                </a:solidFill>
                <a:latin typeface="Times New Roman" panose="02020603050405020304" pitchFamily="18"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cs typeface="Times New Roman" panose="02020603050405020304" pitchFamily="18" charset="0"/>
              </a:rPr>
              <a:t>đây</a:t>
            </a:r>
            <a:r>
              <a:rPr lang="en-US" sz="1600" dirty="0">
                <a:solidFill>
                  <a:schemeClr val="tx2">
                    <a:lumMod val="10000"/>
                  </a:schemeClr>
                </a:solidFill>
                <a:latin typeface="Times New Roman" panose="02020603050405020304" pitchFamily="18"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cs typeface="Times New Roman" panose="02020603050405020304" pitchFamily="18" charset="0"/>
              </a:rPr>
              <a:t>hơn</a:t>
            </a:r>
            <a:r>
              <a:rPr lang="en-US" sz="1600" dirty="0">
                <a:solidFill>
                  <a:schemeClr val="tx2">
                    <a:lumMod val="10000"/>
                  </a:schemeClr>
                </a:solidFill>
                <a:latin typeface="Times New Roman" panose="02020603050405020304" pitchFamily="18" charset="0"/>
                <a:cs typeface="Times New Roman" panose="02020603050405020304" pitchFamily="18" charset="0"/>
              </a:rPr>
              <a:t> 2 </a:t>
            </a:r>
            <a:r>
              <a:rPr lang="en-US" sz="1600" dirty="0" err="1">
                <a:solidFill>
                  <a:schemeClr val="tx2">
                    <a:lumMod val="10000"/>
                  </a:schemeClr>
                </a:solidFill>
                <a:latin typeface="Times New Roman" panose="02020603050405020304" pitchFamily="18" charset="0"/>
                <a:cs typeface="Times New Roman" panose="02020603050405020304" pitchFamily="18" charset="0"/>
              </a:rPr>
              <a:t>thập</a:t>
            </a:r>
            <a:r>
              <a:rPr lang="en-US" sz="1600" dirty="0">
                <a:solidFill>
                  <a:schemeClr val="tx2">
                    <a:lumMod val="10000"/>
                  </a:schemeClr>
                </a:solidFill>
                <a:latin typeface="Times New Roman" panose="02020603050405020304" pitchFamily="18"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cs typeface="Times New Roman" panose="02020603050405020304" pitchFamily="18" charset="0"/>
              </a:rPr>
              <a:t>kỷ</a:t>
            </a:r>
            <a:r>
              <a:rPr lang="en-US" sz="1600" dirty="0">
                <a:solidFill>
                  <a:schemeClr val="tx2">
                    <a:lumMod val="10000"/>
                  </a:schemeClr>
                </a:solidFill>
                <a:latin typeface="Times New Roman" panose="02020603050405020304" pitchFamily="18"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cs typeface="Times New Roman" panose="02020603050405020304" pitchFamily="18" charset="0"/>
              </a:rPr>
              <a:t>hệ</a:t>
            </a:r>
            <a:r>
              <a:rPr lang="en-US" sz="1600" dirty="0">
                <a:solidFill>
                  <a:schemeClr val="tx2">
                    <a:lumMod val="10000"/>
                  </a:schemeClr>
                </a:solidFill>
                <a:latin typeface="Times New Roman" panose="02020603050405020304" pitchFamily="18"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cs typeface="Times New Roman" panose="02020603050405020304" pitchFamily="18" charset="0"/>
              </a:rPr>
              <a:t>cơ</a:t>
            </a:r>
            <a:r>
              <a:rPr lang="en-US" sz="1600" dirty="0">
                <a:solidFill>
                  <a:schemeClr val="tx2">
                    <a:lumMod val="10000"/>
                  </a:schemeClr>
                </a:solidFill>
                <a:latin typeface="Times New Roman" panose="02020603050405020304" pitchFamily="18"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cs typeface="Times New Roman" panose="02020603050405020304" pitchFamily="18" charset="0"/>
              </a:rPr>
              <a:t>sở</a:t>
            </a:r>
            <a:r>
              <a:rPr lang="en-US" sz="1600" dirty="0">
                <a:solidFill>
                  <a:schemeClr val="tx2">
                    <a:lumMod val="10000"/>
                  </a:schemeClr>
                </a:solidFill>
                <a:latin typeface="Times New Roman" panose="02020603050405020304" pitchFamily="18"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cs typeface="Times New Roman" panose="02020603050405020304" pitchFamily="18" charset="0"/>
              </a:rPr>
              <a:t>dữ</a:t>
            </a:r>
            <a:r>
              <a:rPr lang="en-US" sz="1600" dirty="0">
                <a:solidFill>
                  <a:schemeClr val="tx2">
                    <a:lumMod val="10000"/>
                  </a:schemeClr>
                </a:solidFill>
                <a:latin typeface="Times New Roman" panose="02020603050405020304" pitchFamily="18"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cs typeface="Times New Roman" panose="02020603050405020304" pitchFamily="18" charset="0"/>
              </a:rPr>
              <a:t>liệu</a:t>
            </a:r>
            <a:r>
              <a:rPr lang="en-US" sz="1600" dirty="0">
                <a:solidFill>
                  <a:schemeClr val="tx2">
                    <a:lumMod val="10000"/>
                  </a:schemeClr>
                </a:solidFill>
                <a:latin typeface="Times New Roman" panose="02020603050405020304" pitchFamily="18" charset="0"/>
                <a:cs typeface="Times New Roman" panose="02020603050405020304" pitchFamily="18" charset="0"/>
              </a:rPr>
              <a:t> song </a:t>
            </a:r>
            <a:r>
              <a:rPr lang="en-US" sz="1600" dirty="0" err="1">
                <a:solidFill>
                  <a:schemeClr val="tx2">
                    <a:lumMod val="10000"/>
                  </a:schemeClr>
                </a:solidFill>
                <a:latin typeface="Times New Roman" panose="02020603050405020304" pitchFamily="18" charset="0"/>
                <a:cs typeface="Times New Roman" panose="02020603050405020304" pitchFamily="18" charset="0"/>
              </a:rPr>
              <a:t>song</a:t>
            </a:r>
            <a:r>
              <a:rPr lang="en-US" sz="1600" dirty="0">
                <a:solidFill>
                  <a:schemeClr val="tx2">
                    <a:lumMod val="10000"/>
                  </a:schemeClr>
                </a:solidFill>
                <a:latin typeface="Times New Roman" panose="02020603050405020304" pitchFamily="18"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cs typeface="Times New Roman" panose="02020603050405020304" pitchFamily="18" charset="0"/>
              </a:rPr>
              <a:t>đã</a:t>
            </a:r>
            <a:r>
              <a:rPr lang="en-US" sz="1600" dirty="0">
                <a:solidFill>
                  <a:schemeClr val="tx2">
                    <a:lumMod val="10000"/>
                  </a:schemeClr>
                </a:solidFill>
                <a:latin typeface="Times New Roman" panose="02020603050405020304" pitchFamily="18"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cs typeface="Times New Roman" panose="02020603050405020304" pitchFamily="18" charset="0"/>
              </a:rPr>
              <a:t>gần</a:t>
            </a:r>
            <a:r>
              <a:rPr lang="en-US" sz="1600" dirty="0">
                <a:solidFill>
                  <a:schemeClr val="tx2">
                    <a:lumMod val="10000"/>
                  </a:schemeClr>
                </a:solidFill>
                <a:latin typeface="Times New Roman" panose="02020603050405020304" pitchFamily="18"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cs typeface="Times New Roman" panose="02020603050405020304" pitchFamily="18" charset="0"/>
              </a:rPr>
              <a:t>được</a:t>
            </a:r>
            <a:r>
              <a:rPr lang="en-US" sz="1600" dirty="0">
                <a:solidFill>
                  <a:schemeClr val="tx2">
                    <a:lumMod val="10000"/>
                  </a:schemeClr>
                </a:solidFill>
                <a:latin typeface="Times New Roman" panose="02020603050405020304" pitchFamily="18"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cs typeface="Times New Roman" panose="02020603050405020304" pitchFamily="18" charset="0"/>
              </a:rPr>
              <a:t>xác</a:t>
            </a:r>
            <a:r>
              <a:rPr lang="en-US" sz="1600" dirty="0">
                <a:solidFill>
                  <a:schemeClr val="tx2">
                    <a:lumMod val="10000"/>
                  </a:schemeClr>
                </a:solidFill>
                <a:latin typeface="Times New Roman" panose="02020603050405020304" pitchFamily="18"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cs typeface="Times New Roman" panose="02020603050405020304" pitchFamily="18" charset="0"/>
              </a:rPr>
              <a:t>định</a:t>
            </a:r>
            <a:endParaRPr lang="en-US" sz="16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41B7FAA-8741-4606-A0A9-4D3BA0117287}"/>
              </a:ext>
            </a:extLst>
          </p:cNvPr>
          <p:cNvSpPr/>
          <p:nvPr/>
        </p:nvSpPr>
        <p:spPr>
          <a:xfrm>
            <a:off x="887506" y="1887325"/>
            <a:ext cx="4605748" cy="338554"/>
          </a:xfrm>
          <a:prstGeom prst="rect">
            <a:avLst/>
          </a:prstGeom>
        </p:spPr>
        <p:txBody>
          <a:bodyPr wrap="none">
            <a:spAutoFit/>
          </a:bodyPr>
          <a:lstStyle/>
          <a:p>
            <a:pPr marL="285750" indent="-285750">
              <a:buFont typeface="Arial" panose="020B0604020202020204" pitchFamily="34" charset="0"/>
              <a:buChar char="•"/>
            </a:pP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Cùng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với</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máy</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tính</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ngày</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tăng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9D60608-0A83-47D0-B4C4-B49B6A38FB55}"/>
              </a:ext>
            </a:extLst>
          </p:cNvPr>
          <p:cNvSpPr/>
          <p:nvPr/>
        </p:nvSpPr>
        <p:spPr>
          <a:xfrm>
            <a:off x="887506" y="2264216"/>
            <a:ext cx="6769950" cy="338554"/>
          </a:xfrm>
          <a:prstGeom prst="rect">
            <a:avLst/>
          </a:prstGeom>
        </p:spPr>
        <p:txBody>
          <a:bodyPr wrap="square">
            <a:spAutoFit/>
          </a:bodyPr>
          <a:lstStyle/>
          <a:p>
            <a:pPr marL="285750" indent="-285750">
              <a:buFont typeface="Arial" panose="020B0604020202020204" pitchFamily="34" charset="0"/>
              <a:buChar char="•"/>
            </a:pP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tổ</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chức</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khối</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lượng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dữ</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ngày</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lớn</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F0DC31A-D4EF-449D-A75F-C2063C97AECC}"/>
              </a:ext>
            </a:extLst>
          </p:cNvPr>
          <p:cNvSpPr/>
          <p:nvPr/>
        </p:nvSpPr>
        <p:spPr>
          <a:xfrm>
            <a:off x="887506" y="2641107"/>
            <a:ext cx="6769949" cy="338554"/>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Bản</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chất</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là</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dựa</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vào</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song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song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nó</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một</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cách</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tự</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nhiên</a:t>
            </a:r>
            <a:endParaRPr lang="en-US" sz="16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0472F46B-EE52-4273-999E-156B761566D5}"/>
              </a:ext>
            </a:extLst>
          </p:cNvPr>
          <p:cNvSpPr/>
          <p:nvPr/>
        </p:nvSpPr>
        <p:spPr>
          <a:xfrm>
            <a:off x="645458" y="3017998"/>
            <a:ext cx="8131788" cy="338041"/>
          </a:xfrm>
          <a:prstGeom prst="rect">
            <a:avLst/>
          </a:prstGeom>
        </p:spPr>
        <p:txBody>
          <a:bodyPr wrap="square">
            <a:spAutoFit/>
          </a:bodyPr>
          <a:lstStyle/>
          <a:p>
            <a:pPr marL="514350" indent="-285750">
              <a:lnSpc>
                <a:spcPct val="107000"/>
              </a:lnSpc>
              <a:spcAft>
                <a:spcPts val="800"/>
              </a:spcAft>
              <a:buFont typeface="Arial" panose="020B0604020202020204" pitchFamily="34" charset="0"/>
              <a:buChar char="•"/>
            </a:pP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Khi</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bộ</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vi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xử</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lý</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đã</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trở</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nên</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rẻ</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hơn</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máy</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song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song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đã</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trở</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nên</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phổ</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biến</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tương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đối</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rẻ</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tiền</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97118AF8-10B4-4559-A0D0-05F060A36654}"/>
              </a:ext>
            </a:extLst>
          </p:cNvPr>
          <p:cNvSpPr/>
          <p:nvPr/>
        </p:nvSpPr>
        <p:spPr>
          <a:xfrm>
            <a:off x="645458" y="3394263"/>
            <a:ext cx="8103542" cy="338041"/>
          </a:xfrm>
          <a:prstGeom prst="rect">
            <a:avLst/>
          </a:prstGeom>
        </p:spPr>
        <p:txBody>
          <a:bodyPr wrap="square">
            <a:spAutoFit/>
          </a:bodyPr>
          <a:lstStyle/>
          <a:p>
            <a:pPr marL="514350" indent="-285750">
              <a:lnSpc>
                <a:spcPct val="107000"/>
              </a:lnSpc>
              <a:spcAft>
                <a:spcPts val="800"/>
              </a:spcAft>
              <a:buFont typeface="Arial" panose="020B0604020202020204" pitchFamily="34" charset="0"/>
              <a:buChar char="•"/>
            </a:pP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Bộ</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xử</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lý</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nhân</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đã</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tự</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trở</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thành</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máy</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song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song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kiến</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lõi</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8DB2BB49-78FE-4EED-931E-DB9B313F70D8}"/>
              </a:ext>
            </a:extLst>
          </p:cNvPr>
          <p:cNvSpPr/>
          <p:nvPr/>
        </p:nvSpPr>
        <p:spPr>
          <a:xfrm>
            <a:off x="887506" y="3770528"/>
            <a:ext cx="7337265" cy="338554"/>
          </a:xfrm>
          <a:prstGeom prst="rect">
            <a:avLst/>
          </a:prstGeom>
        </p:spPr>
        <p:txBody>
          <a:bodyPr wrap="none">
            <a:spAutoFit/>
          </a:bodyPr>
          <a:lstStyle/>
          <a:p>
            <a:pPr marL="285750" indent="-285750">
              <a:buFont typeface="Arial" panose="020B0604020202020204" pitchFamily="34" charset="0"/>
              <a:buChar char="•"/>
            </a:pP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song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song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để</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tăng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tốc</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xử</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lý</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tang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khối</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l</a:t>
            </a:r>
            <a:r>
              <a:rPr lang="vi-VN"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ư</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ợng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công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đ</a:t>
            </a:r>
            <a:r>
              <a:rPr lang="vi-VN"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ư</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ợc</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xử</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lý</a:t>
            </a:r>
            <a:endParaRPr lang="en-US" sz="1600"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arn(inVertic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arn(inVertical)">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xit" presetSubtype="4" fill="hold" grpId="1" nodeType="clickEffect">
                                  <p:stCondLst>
                                    <p:cond delay="0"/>
                                  </p:stCondLst>
                                  <p:childTnLst>
                                    <p:anim calcmode="lin" valueType="num">
                                      <p:cBhvr additive="base">
                                        <p:cTn id="47" dur="500"/>
                                        <p:tgtEl>
                                          <p:spTgt spid="7"/>
                                        </p:tgtEl>
                                        <p:attrNameLst>
                                          <p:attrName>ppt_x</p:attrName>
                                        </p:attrNameLst>
                                      </p:cBhvr>
                                      <p:tavLst>
                                        <p:tav tm="0">
                                          <p:val>
                                            <p:strVal val="ppt_x"/>
                                          </p:val>
                                        </p:tav>
                                        <p:tav tm="100000">
                                          <p:val>
                                            <p:strVal val="ppt_x"/>
                                          </p:val>
                                        </p:tav>
                                      </p:tavLst>
                                    </p:anim>
                                    <p:anim calcmode="lin" valueType="num">
                                      <p:cBhvr additive="base">
                                        <p:cTn id="48" dur="500"/>
                                        <p:tgtEl>
                                          <p:spTgt spid="7"/>
                                        </p:tgtEl>
                                        <p:attrNameLst>
                                          <p:attrName>ppt_y</p:attrName>
                                        </p:attrNameLst>
                                      </p:cBhvr>
                                      <p:tavLst>
                                        <p:tav tm="0">
                                          <p:val>
                                            <p:strVal val="ppt_y"/>
                                          </p:val>
                                        </p:tav>
                                        <p:tav tm="100000">
                                          <p:val>
                                            <p:strVal val="1+ppt_h/2"/>
                                          </p:val>
                                        </p:tav>
                                      </p:tavLst>
                                    </p:anim>
                                    <p:set>
                                      <p:cBhvr>
                                        <p:cTn id="49" dur="1" fill="hold">
                                          <p:stCondLst>
                                            <p:cond delay="499"/>
                                          </p:stCondLst>
                                        </p:cTn>
                                        <p:tgtEl>
                                          <p:spTgt spid="7"/>
                                        </p:tgtEl>
                                        <p:attrNameLst>
                                          <p:attrName>style.visibility</p:attrName>
                                        </p:attrNameLst>
                                      </p:cBhvr>
                                      <p:to>
                                        <p:strVal val="hidden"/>
                                      </p:to>
                                    </p:set>
                                  </p:childTnLst>
                                </p:cTn>
                              </p:par>
                              <p:par>
                                <p:cTn id="50" presetID="2" presetClass="exit" presetSubtype="4" fill="hold" grpId="1" nodeType="withEffect">
                                  <p:stCondLst>
                                    <p:cond delay="0"/>
                                  </p:stCondLst>
                                  <p:childTnLst>
                                    <p:anim calcmode="lin" valueType="num">
                                      <p:cBhvr additive="base">
                                        <p:cTn id="51" dur="500"/>
                                        <p:tgtEl>
                                          <p:spTgt spid="8"/>
                                        </p:tgtEl>
                                        <p:attrNameLst>
                                          <p:attrName>ppt_x</p:attrName>
                                        </p:attrNameLst>
                                      </p:cBhvr>
                                      <p:tavLst>
                                        <p:tav tm="0">
                                          <p:val>
                                            <p:strVal val="ppt_x"/>
                                          </p:val>
                                        </p:tav>
                                        <p:tav tm="100000">
                                          <p:val>
                                            <p:strVal val="ppt_x"/>
                                          </p:val>
                                        </p:tav>
                                      </p:tavLst>
                                    </p:anim>
                                    <p:anim calcmode="lin" valueType="num">
                                      <p:cBhvr additive="base">
                                        <p:cTn id="52" dur="500"/>
                                        <p:tgtEl>
                                          <p:spTgt spid="8"/>
                                        </p:tgtEl>
                                        <p:attrNameLst>
                                          <p:attrName>ppt_y</p:attrName>
                                        </p:attrNameLst>
                                      </p:cBhvr>
                                      <p:tavLst>
                                        <p:tav tm="0">
                                          <p:val>
                                            <p:strVal val="ppt_y"/>
                                          </p:val>
                                        </p:tav>
                                        <p:tav tm="100000">
                                          <p:val>
                                            <p:strVal val="1+ppt_h/2"/>
                                          </p:val>
                                        </p:tav>
                                      </p:tavLst>
                                    </p:anim>
                                    <p:set>
                                      <p:cBhvr>
                                        <p:cTn id="53" dur="1" fill="hold">
                                          <p:stCondLst>
                                            <p:cond delay="499"/>
                                          </p:stCondLst>
                                        </p:cTn>
                                        <p:tgtEl>
                                          <p:spTgt spid="8"/>
                                        </p:tgtEl>
                                        <p:attrNameLst>
                                          <p:attrName>style.visibility</p:attrName>
                                        </p:attrNameLst>
                                      </p:cBhvr>
                                      <p:to>
                                        <p:strVal val="hidden"/>
                                      </p:to>
                                    </p:set>
                                  </p:childTnLst>
                                </p:cTn>
                              </p:par>
                              <p:par>
                                <p:cTn id="54" presetID="2" presetClass="exit" presetSubtype="4" fill="hold" grpId="1" nodeType="withEffect">
                                  <p:stCondLst>
                                    <p:cond delay="0"/>
                                  </p:stCondLst>
                                  <p:childTnLst>
                                    <p:anim calcmode="lin" valueType="num">
                                      <p:cBhvr additive="base">
                                        <p:cTn id="55" dur="500"/>
                                        <p:tgtEl>
                                          <p:spTgt spid="10"/>
                                        </p:tgtEl>
                                        <p:attrNameLst>
                                          <p:attrName>ppt_x</p:attrName>
                                        </p:attrNameLst>
                                      </p:cBhvr>
                                      <p:tavLst>
                                        <p:tav tm="0">
                                          <p:val>
                                            <p:strVal val="ppt_x"/>
                                          </p:val>
                                        </p:tav>
                                        <p:tav tm="100000">
                                          <p:val>
                                            <p:strVal val="ppt_x"/>
                                          </p:val>
                                        </p:tav>
                                      </p:tavLst>
                                    </p:anim>
                                    <p:anim calcmode="lin" valueType="num">
                                      <p:cBhvr additive="base">
                                        <p:cTn id="56" dur="500"/>
                                        <p:tgtEl>
                                          <p:spTgt spid="10"/>
                                        </p:tgtEl>
                                        <p:attrNameLst>
                                          <p:attrName>ppt_y</p:attrName>
                                        </p:attrNameLst>
                                      </p:cBhvr>
                                      <p:tavLst>
                                        <p:tav tm="0">
                                          <p:val>
                                            <p:strVal val="ppt_y"/>
                                          </p:val>
                                        </p:tav>
                                        <p:tav tm="100000">
                                          <p:val>
                                            <p:strVal val="1+ppt_h/2"/>
                                          </p:val>
                                        </p:tav>
                                      </p:tavLst>
                                    </p:anim>
                                    <p:set>
                                      <p:cBhvr>
                                        <p:cTn id="57" dur="1" fill="hold">
                                          <p:stCondLst>
                                            <p:cond delay="499"/>
                                          </p:stCondLst>
                                        </p:cTn>
                                        <p:tgtEl>
                                          <p:spTgt spid="10"/>
                                        </p:tgtEl>
                                        <p:attrNameLst>
                                          <p:attrName>style.visibility</p:attrName>
                                        </p:attrNameLst>
                                      </p:cBhvr>
                                      <p:to>
                                        <p:strVal val="hidden"/>
                                      </p:to>
                                    </p:set>
                                  </p:childTnLst>
                                </p:cTn>
                              </p:par>
                              <p:par>
                                <p:cTn id="58" presetID="2" presetClass="exit" presetSubtype="4" fill="hold" grpId="1" nodeType="withEffect">
                                  <p:stCondLst>
                                    <p:cond delay="0"/>
                                  </p:stCondLst>
                                  <p:childTnLst>
                                    <p:anim calcmode="lin" valueType="num">
                                      <p:cBhvr additive="base">
                                        <p:cTn id="59" dur="500"/>
                                        <p:tgtEl>
                                          <p:spTgt spid="11"/>
                                        </p:tgtEl>
                                        <p:attrNameLst>
                                          <p:attrName>ppt_x</p:attrName>
                                        </p:attrNameLst>
                                      </p:cBhvr>
                                      <p:tavLst>
                                        <p:tav tm="0">
                                          <p:val>
                                            <p:strVal val="ppt_x"/>
                                          </p:val>
                                        </p:tav>
                                        <p:tav tm="100000">
                                          <p:val>
                                            <p:strVal val="ppt_x"/>
                                          </p:val>
                                        </p:tav>
                                      </p:tavLst>
                                    </p:anim>
                                    <p:anim calcmode="lin" valueType="num">
                                      <p:cBhvr additive="base">
                                        <p:cTn id="60" dur="500"/>
                                        <p:tgtEl>
                                          <p:spTgt spid="11"/>
                                        </p:tgtEl>
                                        <p:attrNameLst>
                                          <p:attrName>ppt_y</p:attrName>
                                        </p:attrNameLst>
                                      </p:cBhvr>
                                      <p:tavLst>
                                        <p:tav tm="0">
                                          <p:val>
                                            <p:strVal val="ppt_y"/>
                                          </p:val>
                                        </p:tav>
                                        <p:tav tm="100000">
                                          <p:val>
                                            <p:strVal val="1+ppt_h/2"/>
                                          </p:val>
                                        </p:tav>
                                      </p:tavLst>
                                    </p:anim>
                                    <p:set>
                                      <p:cBhvr>
                                        <p:cTn id="61" dur="1" fill="hold">
                                          <p:stCondLst>
                                            <p:cond delay="499"/>
                                          </p:stCondLst>
                                        </p:cTn>
                                        <p:tgtEl>
                                          <p:spTgt spid="11"/>
                                        </p:tgtEl>
                                        <p:attrNameLst>
                                          <p:attrName>style.visibility</p:attrName>
                                        </p:attrNameLst>
                                      </p:cBhvr>
                                      <p:to>
                                        <p:strVal val="hidden"/>
                                      </p:to>
                                    </p:set>
                                  </p:childTnLst>
                                </p:cTn>
                              </p:par>
                              <p:par>
                                <p:cTn id="62" presetID="2" presetClass="exit" presetSubtype="4" fill="hold" grpId="1" nodeType="withEffect">
                                  <p:stCondLst>
                                    <p:cond delay="0"/>
                                  </p:stCondLst>
                                  <p:childTnLst>
                                    <p:anim calcmode="lin" valueType="num">
                                      <p:cBhvr additive="base">
                                        <p:cTn id="63" dur="500"/>
                                        <p:tgtEl>
                                          <p:spTgt spid="15"/>
                                        </p:tgtEl>
                                        <p:attrNameLst>
                                          <p:attrName>ppt_x</p:attrName>
                                        </p:attrNameLst>
                                      </p:cBhvr>
                                      <p:tavLst>
                                        <p:tav tm="0">
                                          <p:val>
                                            <p:strVal val="ppt_x"/>
                                          </p:val>
                                        </p:tav>
                                        <p:tav tm="100000">
                                          <p:val>
                                            <p:strVal val="ppt_x"/>
                                          </p:val>
                                        </p:tav>
                                      </p:tavLst>
                                    </p:anim>
                                    <p:anim calcmode="lin" valueType="num">
                                      <p:cBhvr additive="base">
                                        <p:cTn id="64" dur="500"/>
                                        <p:tgtEl>
                                          <p:spTgt spid="15"/>
                                        </p:tgtEl>
                                        <p:attrNameLst>
                                          <p:attrName>ppt_y</p:attrName>
                                        </p:attrNameLst>
                                      </p:cBhvr>
                                      <p:tavLst>
                                        <p:tav tm="0">
                                          <p:val>
                                            <p:strVal val="ppt_y"/>
                                          </p:val>
                                        </p:tav>
                                        <p:tav tm="100000">
                                          <p:val>
                                            <p:strVal val="1+ppt_h/2"/>
                                          </p:val>
                                        </p:tav>
                                      </p:tavLst>
                                    </p:anim>
                                    <p:set>
                                      <p:cBhvr>
                                        <p:cTn id="65" dur="1" fill="hold">
                                          <p:stCondLst>
                                            <p:cond delay="499"/>
                                          </p:stCondLst>
                                        </p:cTn>
                                        <p:tgtEl>
                                          <p:spTgt spid="15"/>
                                        </p:tgtEl>
                                        <p:attrNameLst>
                                          <p:attrName>style.visibility</p:attrName>
                                        </p:attrNameLst>
                                      </p:cBhvr>
                                      <p:to>
                                        <p:strVal val="hidden"/>
                                      </p:to>
                                    </p:set>
                                  </p:childTnLst>
                                </p:cTn>
                              </p:par>
                              <p:par>
                                <p:cTn id="66" presetID="2" presetClass="exit" presetSubtype="4" fill="hold" grpId="1" nodeType="withEffect">
                                  <p:stCondLst>
                                    <p:cond delay="0"/>
                                  </p:stCondLst>
                                  <p:childTnLst>
                                    <p:anim calcmode="lin" valueType="num">
                                      <p:cBhvr additive="base">
                                        <p:cTn id="67" dur="500"/>
                                        <p:tgtEl>
                                          <p:spTgt spid="17"/>
                                        </p:tgtEl>
                                        <p:attrNameLst>
                                          <p:attrName>ppt_x</p:attrName>
                                        </p:attrNameLst>
                                      </p:cBhvr>
                                      <p:tavLst>
                                        <p:tav tm="0">
                                          <p:val>
                                            <p:strVal val="ppt_x"/>
                                          </p:val>
                                        </p:tav>
                                        <p:tav tm="100000">
                                          <p:val>
                                            <p:strVal val="ppt_x"/>
                                          </p:val>
                                        </p:tav>
                                      </p:tavLst>
                                    </p:anim>
                                    <p:anim calcmode="lin" valueType="num">
                                      <p:cBhvr additive="base">
                                        <p:cTn id="68" dur="500"/>
                                        <p:tgtEl>
                                          <p:spTgt spid="17"/>
                                        </p:tgtEl>
                                        <p:attrNameLst>
                                          <p:attrName>ppt_y</p:attrName>
                                        </p:attrNameLst>
                                      </p:cBhvr>
                                      <p:tavLst>
                                        <p:tav tm="0">
                                          <p:val>
                                            <p:strVal val="ppt_y"/>
                                          </p:val>
                                        </p:tav>
                                        <p:tav tm="100000">
                                          <p:val>
                                            <p:strVal val="1+ppt_h/2"/>
                                          </p:val>
                                        </p:tav>
                                      </p:tavLst>
                                    </p:anim>
                                    <p:set>
                                      <p:cBhvr>
                                        <p:cTn id="69" dur="1" fill="hold">
                                          <p:stCondLst>
                                            <p:cond delay="499"/>
                                          </p:stCondLst>
                                        </p:cTn>
                                        <p:tgtEl>
                                          <p:spTgt spid="17"/>
                                        </p:tgtEl>
                                        <p:attrNameLst>
                                          <p:attrName>style.visibility</p:attrName>
                                        </p:attrNameLst>
                                      </p:cBhvr>
                                      <p:to>
                                        <p:strVal val="hidden"/>
                                      </p:to>
                                    </p:set>
                                  </p:childTnLst>
                                </p:cTn>
                              </p:par>
                              <p:par>
                                <p:cTn id="70" presetID="2" presetClass="exit" presetSubtype="4" fill="hold" grpId="1" nodeType="withEffect">
                                  <p:stCondLst>
                                    <p:cond delay="0"/>
                                  </p:stCondLst>
                                  <p:childTnLst>
                                    <p:anim calcmode="lin" valueType="num">
                                      <p:cBhvr additive="base">
                                        <p:cTn id="71" dur="500"/>
                                        <p:tgtEl>
                                          <p:spTgt spid="18"/>
                                        </p:tgtEl>
                                        <p:attrNameLst>
                                          <p:attrName>ppt_x</p:attrName>
                                        </p:attrNameLst>
                                      </p:cBhvr>
                                      <p:tavLst>
                                        <p:tav tm="0">
                                          <p:val>
                                            <p:strVal val="ppt_x"/>
                                          </p:val>
                                        </p:tav>
                                        <p:tav tm="100000">
                                          <p:val>
                                            <p:strVal val="ppt_x"/>
                                          </p:val>
                                        </p:tav>
                                      </p:tavLst>
                                    </p:anim>
                                    <p:anim calcmode="lin" valueType="num">
                                      <p:cBhvr additive="base">
                                        <p:cTn id="72" dur="500"/>
                                        <p:tgtEl>
                                          <p:spTgt spid="18"/>
                                        </p:tgtEl>
                                        <p:attrNameLst>
                                          <p:attrName>ppt_y</p:attrName>
                                        </p:attrNameLst>
                                      </p:cBhvr>
                                      <p:tavLst>
                                        <p:tav tm="0">
                                          <p:val>
                                            <p:strVal val="ppt_y"/>
                                          </p:val>
                                        </p:tav>
                                        <p:tav tm="100000">
                                          <p:val>
                                            <p:strVal val="1+ppt_h/2"/>
                                          </p:val>
                                        </p:tav>
                                      </p:tavLst>
                                    </p:anim>
                                    <p:set>
                                      <p:cBhvr>
                                        <p:cTn id="73" dur="1" fill="hold">
                                          <p:stCondLst>
                                            <p:cond delay="499"/>
                                          </p:stCondLst>
                                        </p:cTn>
                                        <p:tgtEl>
                                          <p:spTgt spid="18"/>
                                        </p:tgtEl>
                                        <p:attrNameLst>
                                          <p:attrName>style.visibility</p:attrName>
                                        </p:attrNameLst>
                                      </p:cBhvr>
                                      <p:to>
                                        <p:strVal val="hidden"/>
                                      </p:to>
                                    </p:set>
                                  </p:childTnLst>
                                </p:cTn>
                              </p:par>
                              <p:par>
                                <p:cTn id="74" presetID="2" presetClass="exit" presetSubtype="4" fill="hold" grpId="0" nodeType="withEffect">
                                  <p:stCondLst>
                                    <p:cond delay="0"/>
                                  </p:stCondLst>
                                  <p:childTnLst>
                                    <p:anim calcmode="lin" valueType="num">
                                      <p:cBhvr additive="base">
                                        <p:cTn id="75" dur="500"/>
                                        <p:tgtEl>
                                          <p:spTgt spid="1909"/>
                                        </p:tgtEl>
                                        <p:attrNameLst>
                                          <p:attrName>ppt_x</p:attrName>
                                        </p:attrNameLst>
                                      </p:cBhvr>
                                      <p:tavLst>
                                        <p:tav tm="0">
                                          <p:val>
                                            <p:strVal val="ppt_x"/>
                                          </p:val>
                                        </p:tav>
                                        <p:tav tm="100000">
                                          <p:val>
                                            <p:strVal val="ppt_x"/>
                                          </p:val>
                                        </p:tav>
                                      </p:tavLst>
                                    </p:anim>
                                    <p:anim calcmode="lin" valueType="num">
                                      <p:cBhvr additive="base">
                                        <p:cTn id="76" dur="500"/>
                                        <p:tgtEl>
                                          <p:spTgt spid="1909"/>
                                        </p:tgtEl>
                                        <p:attrNameLst>
                                          <p:attrName>ppt_y</p:attrName>
                                        </p:attrNameLst>
                                      </p:cBhvr>
                                      <p:tavLst>
                                        <p:tav tm="0">
                                          <p:val>
                                            <p:strVal val="ppt_y"/>
                                          </p:val>
                                        </p:tav>
                                        <p:tav tm="100000">
                                          <p:val>
                                            <p:strVal val="1+ppt_h/2"/>
                                          </p:val>
                                        </p:tav>
                                      </p:tavLst>
                                    </p:anim>
                                    <p:set>
                                      <p:cBhvr>
                                        <p:cTn id="77" dur="1" fill="hold">
                                          <p:stCondLst>
                                            <p:cond delay="499"/>
                                          </p:stCondLst>
                                        </p:cTn>
                                        <p:tgtEl>
                                          <p:spTgt spid="19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9" grpId="0"/>
      <p:bldP spid="16" grpId="0" animBg="1"/>
      <p:bldP spid="7" grpId="0"/>
      <p:bldP spid="7" grpId="1"/>
      <p:bldP spid="8" grpId="0"/>
      <p:bldP spid="8" grpId="1"/>
      <p:bldP spid="10" grpId="0"/>
      <p:bldP spid="10" grpId="1"/>
      <p:bldP spid="11" grpId="0"/>
      <p:bldP spid="11" grpId="1"/>
      <p:bldP spid="15" grpId="0"/>
      <p:bldP spid="15" grpId="1"/>
      <p:bldP spid="17" grpId="0"/>
      <p:bldP spid="17" grpId="1"/>
      <p:bldP spid="18" grpId="0"/>
      <p:bldP spid="18"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alpha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C14A41-DA29-4EF1-86CB-F7CF2DD0F5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Google Shape;1934;p19">
            <a:extLst>
              <a:ext uri="{FF2B5EF4-FFF2-40B4-BE49-F238E27FC236}">
                <a16:creationId xmlns:a16="http://schemas.microsoft.com/office/drawing/2014/main" id="{F6E6D734-6D2C-4AE1-A102-EA44376E196F}"/>
              </a:ext>
            </a:extLst>
          </p:cNvPr>
          <p:cNvSpPr txBox="1">
            <a:spLocks/>
          </p:cNvSpPr>
          <p:nvPr/>
        </p:nvSpPr>
        <p:spPr>
          <a:xfrm>
            <a:off x="-1" y="510988"/>
            <a:ext cx="2272553" cy="726142"/>
          </a:xfrm>
          <a:prstGeom prst="rect">
            <a:avLst/>
          </a:prstGeom>
          <a:solidFill>
            <a:schemeClr val="accent1"/>
          </a:solidFill>
          <a:ln>
            <a:solidFill>
              <a:schemeClr val="accent1"/>
            </a:solid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algn="r"/>
            <a:r>
              <a:rPr lang="en-US" sz="4000" dirty="0" err="1">
                <a:solidFill>
                  <a:schemeClr val="tx2">
                    <a:lumMod val="10000"/>
                  </a:schemeClr>
                </a:solidFill>
              </a:rPr>
              <a:t>Giới</a:t>
            </a:r>
            <a:r>
              <a:rPr lang="en-US" sz="4000" dirty="0">
                <a:solidFill>
                  <a:schemeClr val="tx2">
                    <a:lumMod val="10000"/>
                  </a:schemeClr>
                </a:solidFill>
              </a:rPr>
              <a:t> </a:t>
            </a:r>
            <a:r>
              <a:rPr lang="en-US" sz="4000" dirty="0" err="1">
                <a:solidFill>
                  <a:schemeClr val="tx2">
                    <a:lumMod val="10000"/>
                  </a:schemeClr>
                </a:solidFill>
              </a:rPr>
              <a:t>thiệu</a:t>
            </a:r>
            <a:endParaRPr lang="vi-VN" sz="4000" dirty="0">
              <a:solidFill>
                <a:schemeClr val="tx2">
                  <a:lumMod val="10000"/>
                </a:schemeClr>
              </a:solidFill>
            </a:endParaRPr>
          </a:p>
        </p:txBody>
      </p:sp>
      <p:sp>
        <p:nvSpPr>
          <p:cNvPr id="4" name="Arrow: Right 3">
            <a:extLst>
              <a:ext uri="{FF2B5EF4-FFF2-40B4-BE49-F238E27FC236}">
                <a16:creationId xmlns:a16="http://schemas.microsoft.com/office/drawing/2014/main" id="{DAB0A2C5-D73B-41D7-A08A-B12C4ABC067A}"/>
              </a:ext>
            </a:extLst>
          </p:cNvPr>
          <p:cNvSpPr/>
          <p:nvPr/>
        </p:nvSpPr>
        <p:spPr>
          <a:xfrm>
            <a:off x="377077" y="1657350"/>
            <a:ext cx="1990725" cy="1409700"/>
          </a:xfrm>
          <a:prstGeom prst="rightArrow">
            <a:avLst/>
          </a:prstGeom>
          <a:solidFill>
            <a:schemeClr val="accent1">
              <a:alpha val="82000"/>
            </a:schemeClr>
          </a:solidFill>
          <a:ln>
            <a:solidFill>
              <a:schemeClr val="accent1">
                <a:shade val="50000"/>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2">
                  <a:lumMod val="10000"/>
                </a:schemeClr>
              </a:solidFill>
            </a:endParaRPr>
          </a:p>
        </p:txBody>
      </p:sp>
      <p:sp>
        <p:nvSpPr>
          <p:cNvPr id="5" name="Rectangle 4">
            <a:extLst>
              <a:ext uri="{FF2B5EF4-FFF2-40B4-BE49-F238E27FC236}">
                <a16:creationId xmlns:a16="http://schemas.microsoft.com/office/drawing/2014/main" id="{06B25BE0-FBE4-4F01-AE8E-04C21E598CE0}"/>
              </a:ext>
            </a:extLst>
          </p:cNvPr>
          <p:cNvSpPr/>
          <p:nvPr/>
        </p:nvSpPr>
        <p:spPr>
          <a:xfrm>
            <a:off x="2505075" y="1220390"/>
            <a:ext cx="4572000" cy="923330"/>
          </a:xfrm>
          <a:prstGeom prst="rect">
            <a:avLst/>
          </a:prstGeom>
        </p:spPr>
        <p:txBody>
          <a:bodyPr wrap="square">
            <a:spAutoFit/>
          </a:bodyPr>
          <a:lstStyle/>
          <a:p>
            <a:pPr marL="285750" indent="-285750">
              <a:buFont typeface="Arial" panose="020B0604020202020204" pitchFamily="34" charset="0"/>
              <a:buChar char="•"/>
            </a:pPr>
            <a:r>
              <a:rPr lang="en-US" sz="1800" dirty="0" err="1">
                <a:solidFill>
                  <a:schemeClr val="tx2">
                    <a:lumMod val="10000"/>
                  </a:schemeClr>
                </a:solidFill>
                <a:latin typeface="Times New Roman" panose="02020603050405020304" pitchFamily="18" charset="0"/>
                <a:ea typeface="Calibri" panose="020F0502020204030204" pitchFamily="34" charset="0"/>
              </a:rPr>
              <a:t>Hệ</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cơ</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sở</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dữ</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liệu</a:t>
            </a:r>
            <a:r>
              <a:rPr lang="en-US" sz="1800" dirty="0">
                <a:solidFill>
                  <a:schemeClr val="tx2">
                    <a:lumMod val="10000"/>
                  </a:schemeClr>
                </a:solidFill>
                <a:latin typeface="Times New Roman" panose="02020603050405020304" pitchFamily="18" charset="0"/>
                <a:ea typeface="Calibri" panose="020F0502020204030204" pitchFamily="34" charset="0"/>
              </a:rPr>
              <a:t> song </a:t>
            </a:r>
            <a:r>
              <a:rPr lang="en-US" sz="1800" dirty="0" err="1">
                <a:solidFill>
                  <a:schemeClr val="tx2">
                    <a:lumMod val="10000"/>
                  </a:schemeClr>
                </a:solidFill>
                <a:latin typeface="Times New Roman" panose="02020603050405020304" pitchFamily="18" charset="0"/>
                <a:ea typeface="Calibri" panose="020F0502020204030204" pitchFamily="34" charset="0"/>
              </a:rPr>
              <a:t>song</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là</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các</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hệ</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cơ</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sở</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dữ</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liệu</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được</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tổ</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chức</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khai</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thác</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và</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xử</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lý</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trong</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một</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hệ</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thống</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máy</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tính</a:t>
            </a:r>
            <a:r>
              <a:rPr lang="en-US" sz="1800" dirty="0">
                <a:solidFill>
                  <a:schemeClr val="tx2">
                    <a:lumMod val="10000"/>
                  </a:schemeClr>
                </a:solidFill>
                <a:latin typeface="Times New Roman" panose="02020603050405020304" pitchFamily="18" charset="0"/>
                <a:ea typeface="Calibri" panose="020F0502020204030204" pitchFamily="34" charset="0"/>
              </a:rPr>
              <a:t> song </a:t>
            </a:r>
            <a:r>
              <a:rPr lang="en-US" sz="1800" dirty="0" err="1">
                <a:solidFill>
                  <a:schemeClr val="tx2">
                    <a:lumMod val="10000"/>
                  </a:schemeClr>
                </a:solidFill>
                <a:latin typeface="Times New Roman" panose="02020603050405020304" pitchFamily="18" charset="0"/>
                <a:ea typeface="Calibri" panose="020F0502020204030204" pitchFamily="34" charset="0"/>
              </a:rPr>
              <a:t>song</a:t>
            </a:r>
            <a:r>
              <a:rPr lang="en-US" sz="1800" dirty="0">
                <a:solidFill>
                  <a:schemeClr val="tx2">
                    <a:lumMod val="10000"/>
                  </a:schemeClr>
                </a:solidFill>
                <a:latin typeface="Times New Roman" panose="02020603050405020304" pitchFamily="18" charset="0"/>
                <a:ea typeface="Calibri" panose="020F0502020204030204" pitchFamily="34" charset="0"/>
              </a:rPr>
              <a:t>. </a:t>
            </a:r>
            <a:endParaRPr lang="en-US" sz="1800" dirty="0">
              <a:solidFill>
                <a:schemeClr val="tx2">
                  <a:lumMod val="10000"/>
                </a:schemeClr>
              </a:solidFill>
            </a:endParaRPr>
          </a:p>
        </p:txBody>
      </p:sp>
      <p:sp>
        <p:nvSpPr>
          <p:cNvPr id="6" name="Rectangle 5">
            <a:extLst>
              <a:ext uri="{FF2B5EF4-FFF2-40B4-BE49-F238E27FC236}">
                <a16:creationId xmlns:a16="http://schemas.microsoft.com/office/drawing/2014/main" id="{60D71823-E085-430D-8B94-3039E6EEF50C}"/>
              </a:ext>
            </a:extLst>
          </p:cNvPr>
          <p:cNvSpPr/>
          <p:nvPr/>
        </p:nvSpPr>
        <p:spPr>
          <a:xfrm>
            <a:off x="2505075" y="2143720"/>
            <a:ext cx="4572000" cy="923330"/>
          </a:xfrm>
          <a:prstGeom prst="rect">
            <a:avLst/>
          </a:prstGeom>
        </p:spPr>
        <p:txBody>
          <a:bodyPr wrap="square">
            <a:spAutoFit/>
          </a:bodyPr>
          <a:lstStyle/>
          <a:p>
            <a:pPr marL="285750" indent="-285750">
              <a:buFont typeface="Arial" panose="020B0604020202020204" pitchFamily="34" charset="0"/>
              <a:buChar char="•"/>
            </a:pP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Hệ</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thống</a:t>
            </a:r>
            <a:r>
              <a:rPr lang="en-US" sz="1800" dirty="0">
                <a:solidFill>
                  <a:schemeClr val="tx2">
                    <a:lumMod val="10000"/>
                  </a:schemeClr>
                </a:solidFill>
                <a:latin typeface="Times New Roman" panose="02020603050405020304" pitchFamily="18" charset="0"/>
                <a:ea typeface="Calibri" panose="020F0502020204030204" pitchFamily="34" charset="0"/>
              </a:rPr>
              <a:t> song </a:t>
            </a:r>
            <a:r>
              <a:rPr lang="en-US" sz="1800" dirty="0" err="1">
                <a:solidFill>
                  <a:schemeClr val="tx2">
                    <a:lumMod val="10000"/>
                  </a:schemeClr>
                </a:solidFill>
                <a:latin typeface="Times New Roman" panose="02020603050405020304" pitchFamily="18" charset="0"/>
                <a:ea typeface="Calibri" panose="020F0502020204030204" pitchFamily="34" charset="0"/>
              </a:rPr>
              <a:t>song</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cải</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thiện</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xử</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lý</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và</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tốc</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độ</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vào</a:t>
            </a:r>
            <a:r>
              <a:rPr lang="en-US" sz="1800" dirty="0">
                <a:solidFill>
                  <a:schemeClr val="tx2">
                    <a:lumMod val="10000"/>
                  </a:schemeClr>
                </a:solidFill>
                <a:latin typeface="Times New Roman" panose="02020603050405020304" pitchFamily="18" charset="0"/>
                <a:ea typeface="Calibri" panose="020F0502020204030204" pitchFamily="34" charset="0"/>
              </a:rPr>
              <a:t> ra </a:t>
            </a:r>
            <a:r>
              <a:rPr lang="en-US" sz="1800" dirty="0" err="1">
                <a:solidFill>
                  <a:schemeClr val="tx2">
                    <a:lumMod val="10000"/>
                  </a:schemeClr>
                </a:solidFill>
                <a:latin typeface="Times New Roman" panose="02020603050405020304" pitchFamily="18" charset="0"/>
                <a:ea typeface="Calibri" panose="020F0502020204030204" pitchFamily="34" charset="0"/>
              </a:rPr>
              <a:t>bằng</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cách</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sử</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dụng</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nhiều</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bộ</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xử</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lý</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và</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các</a:t>
            </a:r>
            <a:r>
              <a:rPr lang="en-US" sz="1800" dirty="0">
                <a:solidFill>
                  <a:schemeClr val="tx2">
                    <a:lumMod val="10000"/>
                  </a:schemeClr>
                </a:solidFill>
                <a:latin typeface="Times New Roman" panose="02020603050405020304" pitchFamily="18" charset="0"/>
                <a:ea typeface="Calibri" panose="020F0502020204030204" pitchFamily="34" charset="0"/>
              </a:rPr>
              <a:t> ổ </a:t>
            </a:r>
            <a:r>
              <a:rPr lang="en-US" sz="1800" dirty="0" err="1">
                <a:solidFill>
                  <a:schemeClr val="tx2">
                    <a:lumMod val="10000"/>
                  </a:schemeClr>
                </a:solidFill>
                <a:latin typeface="Times New Roman" panose="02020603050405020304" pitchFamily="18" charset="0"/>
                <a:ea typeface="Calibri" panose="020F0502020204030204" pitchFamily="34" charset="0"/>
              </a:rPr>
              <a:t>đĩa</a:t>
            </a:r>
            <a:r>
              <a:rPr lang="en-US" sz="1800" dirty="0">
                <a:solidFill>
                  <a:schemeClr val="tx2">
                    <a:lumMod val="10000"/>
                  </a:schemeClr>
                </a:solidFill>
                <a:latin typeface="Times New Roman" panose="02020603050405020304" pitchFamily="18" charset="0"/>
                <a:ea typeface="Calibri" panose="020F0502020204030204" pitchFamily="34" charset="0"/>
              </a:rPr>
              <a:t> song </a:t>
            </a:r>
            <a:r>
              <a:rPr lang="en-US" sz="1800" dirty="0" err="1">
                <a:solidFill>
                  <a:schemeClr val="tx2">
                    <a:lumMod val="10000"/>
                  </a:schemeClr>
                </a:solidFill>
                <a:latin typeface="Times New Roman" panose="02020603050405020304" pitchFamily="18" charset="0"/>
                <a:ea typeface="Calibri" panose="020F0502020204030204" pitchFamily="34" charset="0"/>
              </a:rPr>
              <a:t>song</a:t>
            </a:r>
            <a:r>
              <a:rPr lang="en-US" sz="1800" dirty="0">
                <a:solidFill>
                  <a:schemeClr val="tx2">
                    <a:lumMod val="10000"/>
                  </a:schemeClr>
                </a:solidFill>
                <a:latin typeface="Times New Roman" panose="02020603050405020304" pitchFamily="18" charset="0"/>
                <a:ea typeface="Calibri" panose="020F0502020204030204" pitchFamily="34" charset="0"/>
              </a:rPr>
              <a:t>.</a:t>
            </a:r>
            <a:endParaRPr lang="en-US" sz="1800" dirty="0">
              <a:solidFill>
                <a:schemeClr val="tx2">
                  <a:lumMod val="10000"/>
                </a:schemeClr>
              </a:solidFill>
            </a:endParaRPr>
          </a:p>
        </p:txBody>
      </p:sp>
      <p:sp>
        <p:nvSpPr>
          <p:cNvPr id="7" name="Rectangle 6">
            <a:extLst>
              <a:ext uri="{FF2B5EF4-FFF2-40B4-BE49-F238E27FC236}">
                <a16:creationId xmlns:a16="http://schemas.microsoft.com/office/drawing/2014/main" id="{D00406AB-CFEE-43C0-90EB-ED9335F7BED6}"/>
              </a:ext>
            </a:extLst>
          </p:cNvPr>
          <p:cNvSpPr/>
          <p:nvPr/>
        </p:nvSpPr>
        <p:spPr>
          <a:xfrm>
            <a:off x="2505075" y="3010638"/>
            <a:ext cx="4572000" cy="923330"/>
          </a:xfrm>
          <a:prstGeom prst="rect">
            <a:avLst/>
          </a:prstGeom>
        </p:spPr>
        <p:txBody>
          <a:bodyPr wrap="square">
            <a:spAutoFit/>
          </a:bodyPr>
          <a:lstStyle/>
          <a:p>
            <a:pPr marL="285750" indent="-285750">
              <a:buFont typeface="Arial" panose="020B0604020202020204" pitchFamily="34" charset="0"/>
              <a:buChar char="•"/>
            </a:pPr>
            <a:r>
              <a:rPr lang="en-US" sz="1800" dirty="0" err="1">
                <a:solidFill>
                  <a:schemeClr val="tx2">
                    <a:lumMod val="10000"/>
                  </a:schemeClr>
                </a:solidFill>
                <a:latin typeface="Times New Roman" panose="02020603050405020304" pitchFamily="18" charset="0"/>
                <a:ea typeface="Calibri" panose="020F0502020204030204" pitchFamily="34" charset="0"/>
              </a:rPr>
              <a:t>Trong</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xử</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lý</a:t>
            </a:r>
            <a:r>
              <a:rPr lang="en-US" sz="1800" dirty="0">
                <a:solidFill>
                  <a:schemeClr val="tx2">
                    <a:lumMod val="10000"/>
                  </a:schemeClr>
                </a:solidFill>
                <a:latin typeface="Times New Roman" panose="02020603050405020304" pitchFamily="18" charset="0"/>
                <a:ea typeface="Calibri" panose="020F0502020204030204" pitchFamily="34" charset="0"/>
              </a:rPr>
              <a:t> song </a:t>
            </a:r>
            <a:r>
              <a:rPr lang="en-US" sz="1800" dirty="0" err="1">
                <a:solidFill>
                  <a:schemeClr val="tx2">
                    <a:lumMod val="10000"/>
                  </a:schemeClr>
                </a:solidFill>
                <a:latin typeface="Times New Roman" panose="02020603050405020304" pitchFamily="18" charset="0"/>
                <a:ea typeface="Calibri" panose="020F0502020204030204" pitchFamily="34" charset="0"/>
              </a:rPr>
              <a:t>song</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nhiều</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phép</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toán</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được</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thực</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hiện</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đồng</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thời</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trái</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ngược</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với</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xử</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lý</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tuần</a:t>
            </a:r>
            <a:r>
              <a:rPr lang="en-US" sz="1800" dirty="0">
                <a:solidFill>
                  <a:schemeClr val="tx2">
                    <a:lumMod val="10000"/>
                  </a:schemeClr>
                </a:solidFill>
                <a:latin typeface="Times New Roman" panose="02020603050405020304" pitchFamily="18" charset="0"/>
                <a:ea typeface="Calibri" panose="020F0502020204030204" pitchFamily="34" charset="0"/>
              </a:rPr>
              <a:t> </a:t>
            </a:r>
            <a:r>
              <a:rPr lang="en-US" sz="1800" dirty="0" err="1">
                <a:solidFill>
                  <a:schemeClr val="tx2">
                    <a:lumMod val="10000"/>
                  </a:schemeClr>
                </a:solidFill>
                <a:latin typeface="Times New Roman" panose="02020603050405020304" pitchFamily="18" charset="0"/>
                <a:ea typeface="Calibri" panose="020F0502020204030204" pitchFamily="34" charset="0"/>
              </a:rPr>
              <a:t>tự</a:t>
            </a:r>
            <a:endParaRPr lang="en-US" sz="1800" dirty="0">
              <a:solidFill>
                <a:schemeClr val="tx2">
                  <a:lumMod val="10000"/>
                </a:schemeClr>
              </a:solidFill>
            </a:endParaRPr>
          </a:p>
        </p:txBody>
      </p:sp>
    </p:spTree>
    <p:extLst>
      <p:ext uri="{BB962C8B-B14F-4D97-AF65-F5344CB8AC3E}">
        <p14:creationId xmlns:p14="http://schemas.microsoft.com/office/powerpoint/2010/main" val="419314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xit" presetSubtype="2" fill="hold" grpId="1" nodeType="clickEffect">
                                  <p:stCondLst>
                                    <p:cond delay="0"/>
                                  </p:stCondLst>
                                  <p:childTnLst>
                                    <p:anim calcmode="lin" valueType="num">
                                      <p:cBhvr additive="base">
                                        <p:cTn id="27" dur="500"/>
                                        <p:tgtEl>
                                          <p:spTgt spid="4"/>
                                        </p:tgtEl>
                                        <p:attrNameLst>
                                          <p:attrName>ppt_x</p:attrName>
                                        </p:attrNameLst>
                                      </p:cBhvr>
                                      <p:tavLst>
                                        <p:tav tm="0">
                                          <p:val>
                                            <p:strVal val="ppt_x"/>
                                          </p:val>
                                        </p:tav>
                                        <p:tav tm="100000">
                                          <p:val>
                                            <p:strVal val="1+ppt_w/2"/>
                                          </p:val>
                                        </p:tav>
                                      </p:tavLst>
                                    </p:anim>
                                    <p:anim calcmode="lin" valueType="num">
                                      <p:cBhvr additive="base">
                                        <p:cTn id="28" dur="500"/>
                                        <p:tgtEl>
                                          <p:spTgt spid="4"/>
                                        </p:tgtEl>
                                        <p:attrNameLst>
                                          <p:attrName>ppt_y</p:attrName>
                                        </p:attrNameLst>
                                      </p:cBhvr>
                                      <p:tavLst>
                                        <p:tav tm="0">
                                          <p:val>
                                            <p:strVal val="ppt_y"/>
                                          </p:val>
                                        </p:tav>
                                        <p:tav tm="100000">
                                          <p:val>
                                            <p:strVal val="ppt_y"/>
                                          </p:val>
                                        </p:tav>
                                      </p:tavLst>
                                    </p:anim>
                                    <p:set>
                                      <p:cBhvr>
                                        <p:cTn id="29" dur="1" fill="hold">
                                          <p:stCondLst>
                                            <p:cond delay="499"/>
                                          </p:stCondLst>
                                        </p:cTn>
                                        <p:tgtEl>
                                          <p:spTgt spid="4"/>
                                        </p:tgtEl>
                                        <p:attrNameLst>
                                          <p:attrName>style.visibility</p:attrName>
                                        </p:attrNameLst>
                                      </p:cBhvr>
                                      <p:to>
                                        <p:strVal val="hidden"/>
                                      </p:to>
                                    </p:set>
                                  </p:childTnLst>
                                </p:cTn>
                              </p:par>
                              <p:par>
                                <p:cTn id="30" presetID="2" presetClass="exit" presetSubtype="2" fill="hold" grpId="1" nodeType="withEffect">
                                  <p:stCondLst>
                                    <p:cond delay="0"/>
                                  </p:stCondLst>
                                  <p:childTnLst>
                                    <p:anim calcmode="lin" valueType="num">
                                      <p:cBhvr additive="base">
                                        <p:cTn id="31" dur="500"/>
                                        <p:tgtEl>
                                          <p:spTgt spid="5"/>
                                        </p:tgtEl>
                                        <p:attrNameLst>
                                          <p:attrName>ppt_x</p:attrName>
                                        </p:attrNameLst>
                                      </p:cBhvr>
                                      <p:tavLst>
                                        <p:tav tm="0">
                                          <p:val>
                                            <p:strVal val="ppt_x"/>
                                          </p:val>
                                        </p:tav>
                                        <p:tav tm="100000">
                                          <p:val>
                                            <p:strVal val="1+ppt_w/2"/>
                                          </p:val>
                                        </p:tav>
                                      </p:tavLst>
                                    </p:anim>
                                    <p:anim calcmode="lin" valueType="num">
                                      <p:cBhvr additive="base">
                                        <p:cTn id="32" dur="500"/>
                                        <p:tgtEl>
                                          <p:spTgt spid="5"/>
                                        </p:tgtEl>
                                        <p:attrNameLst>
                                          <p:attrName>ppt_y</p:attrName>
                                        </p:attrNameLst>
                                      </p:cBhvr>
                                      <p:tavLst>
                                        <p:tav tm="0">
                                          <p:val>
                                            <p:strVal val="ppt_y"/>
                                          </p:val>
                                        </p:tav>
                                        <p:tav tm="100000">
                                          <p:val>
                                            <p:strVal val="ppt_y"/>
                                          </p:val>
                                        </p:tav>
                                      </p:tavLst>
                                    </p:anim>
                                    <p:set>
                                      <p:cBhvr>
                                        <p:cTn id="33" dur="1" fill="hold">
                                          <p:stCondLst>
                                            <p:cond delay="499"/>
                                          </p:stCondLst>
                                        </p:cTn>
                                        <p:tgtEl>
                                          <p:spTgt spid="5"/>
                                        </p:tgtEl>
                                        <p:attrNameLst>
                                          <p:attrName>style.visibility</p:attrName>
                                        </p:attrNameLst>
                                      </p:cBhvr>
                                      <p:to>
                                        <p:strVal val="hidden"/>
                                      </p:to>
                                    </p:set>
                                  </p:childTnLst>
                                </p:cTn>
                              </p:par>
                              <p:par>
                                <p:cTn id="34" presetID="2" presetClass="exit" presetSubtype="2" fill="hold" grpId="1" nodeType="withEffect">
                                  <p:stCondLst>
                                    <p:cond delay="0"/>
                                  </p:stCondLst>
                                  <p:childTnLst>
                                    <p:anim calcmode="lin" valueType="num">
                                      <p:cBhvr additive="base">
                                        <p:cTn id="35" dur="500"/>
                                        <p:tgtEl>
                                          <p:spTgt spid="6"/>
                                        </p:tgtEl>
                                        <p:attrNameLst>
                                          <p:attrName>ppt_x</p:attrName>
                                        </p:attrNameLst>
                                      </p:cBhvr>
                                      <p:tavLst>
                                        <p:tav tm="0">
                                          <p:val>
                                            <p:strVal val="ppt_x"/>
                                          </p:val>
                                        </p:tav>
                                        <p:tav tm="100000">
                                          <p:val>
                                            <p:strVal val="1+ppt_w/2"/>
                                          </p:val>
                                        </p:tav>
                                      </p:tavLst>
                                    </p:anim>
                                    <p:anim calcmode="lin" valueType="num">
                                      <p:cBhvr additive="base">
                                        <p:cTn id="36" dur="500"/>
                                        <p:tgtEl>
                                          <p:spTgt spid="6"/>
                                        </p:tgtEl>
                                        <p:attrNameLst>
                                          <p:attrName>ppt_y</p:attrName>
                                        </p:attrNameLst>
                                      </p:cBhvr>
                                      <p:tavLst>
                                        <p:tav tm="0">
                                          <p:val>
                                            <p:strVal val="ppt_y"/>
                                          </p:val>
                                        </p:tav>
                                        <p:tav tm="100000">
                                          <p:val>
                                            <p:strVal val="ppt_y"/>
                                          </p:val>
                                        </p:tav>
                                      </p:tavLst>
                                    </p:anim>
                                    <p:set>
                                      <p:cBhvr>
                                        <p:cTn id="37" dur="1" fill="hold">
                                          <p:stCondLst>
                                            <p:cond delay="499"/>
                                          </p:stCondLst>
                                        </p:cTn>
                                        <p:tgtEl>
                                          <p:spTgt spid="6"/>
                                        </p:tgtEl>
                                        <p:attrNameLst>
                                          <p:attrName>style.visibility</p:attrName>
                                        </p:attrNameLst>
                                      </p:cBhvr>
                                      <p:to>
                                        <p:strVal val="hidden"/>
                                      </p:to>
                                    </p:set>
                                  </p:childTnLst>
                                </p:cTn>
                              </p:par>
                              <p:par>
                                <p:cTn id="38" presetID="2" presetClass="exit" presetSubtype="2" fill="hold" grpId="1" nodeType="withEffect">
                                  <p:stCondLst>
                                    <p:cond delay="0"/>
                                  </p:stCondLst>
                                  <p:childTnLst>
                                    <p:anim calcmode="lin" valueType="num">
                                      <p:cBhvr additive="base">
                                        <p:cTn id="39" dur="500"/>
                                        <p:tgtEl>
                                          <p:spTgt spid="7"/>
                                        </p:tgtEl>
                                        <p:attrNameLst>
                                          <p:attrName>ppt_x</p:attrName>
                                        </p:attrNameLst>
                                      </p:cBhvr>
                                      <p:tavLst>
                                        <p:tav tm="0">
                                          <p:val>
                                            <p:strVal val="ppt_x"/>
                                          </p:val>
                                        </p:tav>
                                        <p:tav tm="100000">
                                          <p:val>
                                            <p:strVal val="1+ppt_w/2"/>
                                          </p:val>
                                        </p:tav>
                                      </p:tavLst>
                                    </p:anim>
                                    <p:anim calcmode="lin" valueType="num">
                                      <p:cBhvr additive="base">
                                        <p:cTn id="40" dur="500"/>
                                        <p:tgtEl>
                                          <p:spTgt spid="7"/>
                                        </p:tgtEl>
                                        <p:attrNameLst>
                                          <p:attrName>ppt_y</p:attrName>
                                        </p:attrNameLst>
                                      </p:cBhvr>
                                      <p:tavLst>
                                        <p:tav tm="0">
                                          <p:val>
                                            <p:strVal val="ppt_y"/>
                                          </p:val>
                                        </p:tav>
                                        <p:tav tm="100000">
                                          <p:val>
                                            <p:strVal val="ppt_y"/>
                                          </p:val>
                                        </p:tav>
                                      </p:tavLst>
                                    </p:anim>
                                    <p:set>
                                      <p:cBhvr>
                                        <p:cTn id="4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6" grpId="0"/>
      <p:bldP spid="6" grpId="1"/>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6" name="Google Shape;1934;p19">
            <a:extLst>
              <a:ext uri="{FF2B5EF4-FFF2-40B4-BE49-F238E27FC236}">
                <a16:creationId xmlns:a16="http://schemas.microsoft.com/office/drawing/2014/main" id="{C1731786-7DB0-4F80-B0B1-3E9EE7AC3C6F}"/>
              </a:ext>
            </a:extLst>
          </p:cNvPr>
          <p:cNvSpPr txBox="1">
            <a:spLocks/>
          </p:cNvSpPr>
          <p:nvPr/>
        </p:nvSpPr>
        <p:spPr>
          <a:xfrm>
            <a:off x="-1" y="510988"/>
            <a:ext cx="2272553" cy="726142"/>
          </a:xfrm>
          <a:prstGeom prst="rect">
            <a:avLst/>
          </a:prstGeom>
          <a:solidFill>
            <a:schemeClr val="accent1"/>
          </a:solidFill>
          <a:ln>
            <a:solidFill>
              <a:schemeClr val="accent1"/>
            </a:solid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algn="r"/>
            <a:r>
              <a:rPr lang="en-US" sz="4000" dirty="0" err="1">
                <a:solidFill>
                  <a:schemeClr val="tx2">
                    <a:lumMod val="10000"/>
                  </a:schemeClr>
                </a:solidFill>
              </a:rPr>
              <a:t>Giới</a:t>
            </a:r>
            <a:r>
              <a:rPr lang="en-US" sz="4000" dirty="0">
                <a:solidFill>
                  <a:schemeClr val="tx2">
                    <a:lumMod val="10000"/>
                  </a:schemeClr>
                </a:solidFill>
              </a:rPr>
              <a:t> </a:t>
            </a:r>
            <a:r>
              <a:rPr lang="en-US" sz="4000" dirty="0" err="1">
                <a:solidFill>
                  <a:schemeClr val="tx2">
                    <a:lumMod val="10000"/>
                  </a:schemeClr>
                </a:solidFill>
              </a:rPr>
              <a:t>thiệu</a:t>
            </a:r>
            <a:endParaRPr lang="vi-VN" sz="4000" dirty="0">
              <a:solidFill>
                <a:schemeClr val="tx2">
                  <a:lumMod val="10000"/>
                </a:schemeClr>
              </a:solidFill>
            </a:endParaRPr>
          </a:p>
        </p:txBody>
      </p:sp>
      <p:sp>
        <p:nvSpPr>
          <p:cNvPr id="4" name="Rectangle 3">
            <a:extLst>
              <a:ext uri="{FF2B5EF4-FFF2-40B4-BE49-F238E27FC236}">
                <a16:creationId xmlns:a16="http://schemas.microsoft.com/office/drawing/2014/main" id="{B6E3F3CD-B548-45A9-A010-D78BD2E2AA84}"/>
              </a:ext>
            </a:extLst>
          </p:cNvPr>
          <p:cNvSpPr/>
          <p:nvPr/>
        </p:nvSpPr>
        <p:spPr>
          <a:xfrm>
            <a:off x="1002924" y="1472071"/>
            <a:ext cx="5664575" cy="734688"/>
          </a:xfrm>
          <a:prstGeom prst="rect">
            <a:avLst/>
          </a:prstGeom>
        </p:spPr>
        <p:txBody>
          <a:bodyPr wrap="square">
            <a:spAutoFit/>
          </a:bodyPr>
          <a:lstStyle/>
          <a:p>
            <a:pPr marL="228600" indent="228600">
              <a:lnSpc>
                <a:spcPct val="107000"/>
              </a:lnSpc>
              <a:spcAft>
                <a:spcPts val="800"/>
              </a:spcAft>
            </a:pPr>
            <a:r>
              <a:rPr lang="en-US" sz="20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Có</a:t>
            </a:r>
            <a:r>
              <a:rPr lang="en-US" sz="20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hai</a:t>
            </a:r>
            <a:r>
              <a:rPr lang="en-US" sz="20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phương</a:t>
            </a:r>
            <a:r>
              <a:rPr lang="en-US" sz="20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pháp</a:t>
            </a:r>
            <a:r>
              <a:rPr lang="en-US" sz="20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chính</a:t>
            </a:r>
            <a:r>
              <a:rPr lang="en-US" sz="20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đo</a:t>
            </a:r>
            <a:r>
              <a:rPr lang="en-US" sz="20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hiệu</a:t>
            </a:r>
            <a:r>
              <a:rPr lang="en-US" sz="20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suất</a:t>
            </a:r>
            <a:r>
              <a:rPr lang="en-US" sz="20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một</a:t>
            </a:r>
            <a:r>
              <a:rPr lang="en-US" sz="20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US" sz="20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US" sz="20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cơ</a:t>
            </a:r>
            <a:r>
              <a:rPr lang="en-US" sz="20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sở</a:t>
            </a:r>
            <a:r>
              <a:rPr lang="en-US" sz="20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dữ</a:t>
            </a:r>
            <a:r>
              <a:rPr lang="en-US" sz="20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liệu</a:t>
            </a:r>
            <a:r>
              <a:rPr lang="en-US" sz="20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28B0C9DE-7DB4-4EC5-A190-7BDCB3CC8302}"/>
              </a:ext>
            </a:extLst>
          </p:cNvPr>
          <p:cNvSpPr/>
          <p:nvPr/>
        </p:nvSpPr>
        <p:spPr>
          <a:xfrm>
            <a:off x="1476374" y="2299484"/>
            <a:ext cx="4924425" cy="606256"/>
          </a:xfrm>
          <a:prstGeom prst="rect">
            <a:avLst/>
          </a:prstGeom>
        </p:spPr>
        <p:txBody>
          <a:bodyPr wrap="square">
            <a:spAutoFit/>
          </a:bodyPr>
          <a:lstStyle/>
          <a:p>
            <a:pPr marL="457200" indent="228600" algn="just">
              <a:lnSpc>
                <a:spcPct val="107000"/>
              </a:lnSpc>
              <a:spcAft>
                <a:spcPts val="800"/>
              </a:spcAft>
            </a:pP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(1)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công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suất</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số</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lượng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vụ</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có</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thể</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hoàn</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thành</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một</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khoảng</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thời</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gian</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nhất</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định</a:t>
            </a:r>
            <a:r>
              <a:rPr lang="en-US" sz="16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8C2584B5-916B-404D-9263-06324FB6BC17}"/>
              </a:ext>
            </a:extLst>
          </p:cNvPr>
          <p:cNvSpPr/>
          <p:nvPr/>
        </p:nvSpPr>
        <p:spPr>
          <a:xfrm>
            <a:off x="1476373" y="2942880"/>
            <a:ext cx="4924425" cy="601511"/>
          </a:xfrm>
          <a:prstGeom prst="rect">
            <a:avLst/>
          </a:prstGeom>
        </p:spPr>
        <p:txBody>
          <a:bodyPr wrap="square">
            <a:spAutoFit/>
          </a:bodyPr>
          <a:lstStyle/>
          <a:p>
            <a:pPr marL="457200" indent="228600" algn="just">
              <a:lnSpc>
                <a:spcPct val="107000"/>
              </a:lnSpc>
              <a:spcAft>
                <a:spcPts val="800"/>
              </a:spcAft>
            </a:pPr>
            <a:r>
              <a:rPr lang="en-US" sz="1600" dirty="0">
                <a:latin typeface="Times New Roman" panose="02020603050405020304" pitchFamily="18" charset="0"/>
                <a:cs typeface="Times New Roman" panose="02020603050405020304" pitchFamily="18" charset="0"/>
              </a:rPr>
              <a:t>(2) </a:t>
            </a:r>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vụ</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gửi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a:t>
            </a:r>
            <a:r>
              <a:rPr lang="en-US" sz="1600" dirty="0">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xit" presetSubtype="10" fill="hold" grpId="1" nodeType="clickEffect">
                                  <p:stCondLst>
                                    <p:cond delay="0"/>
                                  </p:stCondLst>
                                  <p:childTnLst>
                                    <p:animEffect transition="out" filter="randombar(horizontal)">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4" presetClass="exit" presetSubtype="10" fill="hold" grpId="1" nodeType="withEffect">
                                  <p:stCondLst>
                                    <p:cond delay="0"/>
                                  </p:stCondLst>
                                  <p:childTnLst>
                                    <p:animEffect transition="out" filter="randombar(horizontal)">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par>
                                <p:cTn id="29" presetID="14" presetClass="exit" presetSubtype="10" fill="hold" grpId="1" nodeType="withEffect">
                                  <p:stCondLst>
                                    <p:cond delay="0"/>
                                  </p:stCondLst>
                                  <p:childTnLst>
                                    <p:animEffect transition="out" filter="randombar(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10" grpId="0"/>
      <p:bldP spid="1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72CCBA52-EABC-4859-9CEB-38BCC482BFA7}"/>
              </a:ext>
            </a:extLst>
          </p:cNvPr>
          <p:cNvSpPr/>
          <p:nvPr/>
        </p:nvSpPr>
        <p:spPr>
          <a:xfrm>
            <a:off x="1506815" y="1466850"/>
            <a:ext cx="6789460" cy="2962275"/>
          </a:xfrm>
          <a:prstGeom prst="roundRect">
            <a:avLst/>
          </a:prstGeom>
          <a:solidFill>
            <a:schemeClr val="accent1">
              <a:alpha val="60000"/>
            </a:schemeClr>
          </a:solidFill>
          <a:ln>
            <a:solidFill>
              <a:schemeClr val="accent1">
                <a:shade val="50000"/>
                <a:alpha val="4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 name="Slide Number Placeholder 2">
            <a:extLst>
              <a:ext uri="{FF2B5EF4-FFF2-40B4-BE49-F238E27FC236}">
                <a16:creationId xmlns:a16="http://schemas.microsoft.com/office/drawing/2014/main" id="{84461DC1-C2E4-4A2C-BAD0-B85282680A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Google Shape;1934;p19">
            <a:extLst>
              <a:ext uri="{FF2B5EF4-FFF2-40B4-BE49-F238E27FC236}">
                <a16:creationId xmlns:a16="http://schemas.microsoft.com/office/drawing/2014/main" id="{C603DECE-0CAA-45FA-AD82-0FCF55212556}"/>
              </a:ext>
            </a:extLst>
          </p:cNvPr>
          <p:cNvSpPr txBox="1">
            <a:spLocks/>
          </p:cNvSpPr>
          <p:nvPr/>
        </p:nvSpPr>
        <p:spPr>
          <a:xfrm>
            <a:off x="-2" y="596713"/>
            <a:ext cx="2272553" cy="726142"/>
          </a:xfrm>
          <a:prstGeom prst="rect">
            <a:avLst/>
          </a:prstGeom>
          <a:solidFill>
            <a:schemeClr val="accent1"/>
          </a:solidFill>
          <a:ln>
            <a:solidFill>
              <a:schemeClr val="accent1"/>
            </a:solid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algn="r"/>
            <a:r>
              <a:rPr lang="en-US" sz="4000" dirty="0" err="1">
                <a:solidFill>
                  <a:schemeClr val="tx2">
                    <a:lumMod val="10000"/>
                  </a:schemeClr>
                </a:solidFill>
              </a:rPr>
              <a:t>Giới</a:t>
            </a:r>
            <a:r>
              <a:rPr lang="en-US" sz="4000" dirty="0">
                <a:solidFill>
                  <a:schemeClr val="tx2">
                    <a:lumMod val="10000"/>
                  </a:schemeClr>
                </a:solidFill>
              </a:rPr>
              <a:t> </a:t>
            </a:r>
            <a:r>
              <a:rPr lang="en-US" sz="4000" dirty="0" err="1">
                <a:solidFill>
                  <a:schemeClr val="tx2">
                    <a:lumMod val="10000"/>
                  </a:schemeClr>
                </a:solidFill>
              </a:rPr>
              <a:t>thiệu</a:t>
            </a:r>
            <a:endParaRPr lang="vi-VN" sz="4000" dirty="0">
              <a:solidFill>
                <a:schemeClr val="tx2">
                  <a:lumMod val="10000"/>
                </a:schemeClr>
              </a:solidFill>
            </a:endParaRPr>
          </a:p>
        </p:txBody>
      </p:sp>
      <p:sp>
        <p:nvSpPr>
          <p:cNvPr id="5" name="Google Shape;1934;p19">
            <a:extLst>
              <a:ext uri="{FF2B5EF4-FFF2-40B4-BE49-F238E27FC236}">
                <a16:creationId xmlns:a16="http://schemas.microsoft.com/office/drawing/2014/main" id="{9EB2A36B-E1CF-498D-90FA-5D22EE6E509D}"/>
              </a:ext>
            </a:extLst>
          </p:cNvPr>
          <p:cNvSpPr txBox="1">
            <a:spLocks/>
          </p:cNvSpPr>
          <p:nvPr/>
        </p:nvSpPr>
        <p:spPr>
          <a:xfrm>
            <a:off x="-3" y="596713"/>
            <a:ext cx="2272553" cy="726142"/>
          </a:xfrm>
          <a:prstGeom prst="rect">
            <a:avLst/>
          </a:prstGeom>
          <a:solidFill>
            <a:schemeClr val="accent1"/>
          </a:solidFill>
          <a:ln>
            <a:solidFill>
              <a:schemeClr val="accent1"/>
            </a:solid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algn="r"/>
            <a:r>
              <a:rPr lang="en-US" sz="4000" dirty="0" err="1">
                <a:solidFill>
                  <a:schemeClr val="tx2">
                    <a:lumMod val="10000"/>
                  </a:schemeClr>
                </a:solidFill>
              </a:rPr>
              <a:t>Mục</a:t>
            </a:r>
            <a:r>
              <a:rPr lang="en-US" sz="4000" dirty="0">
                <a:solidFill>
                  <a:schemeClr val="tx2">
                    <a:lumMod val="10000"/>
                  </a:schemeClr>
                </a:solidFill>
              </a:rPr>
              <a:t> </a:t>
            </a:r>
            <a:r>
              <a:rPr lang="en-US" sz="4000" dirty="0" err="1">
                <a:solidFill>
                  <a:schemeClr val="tx2">
                    <a:lumMod val="10000"/>
                  </a:schemeClr>
                </a:solidFill>
              </a:rPr>
              <a:t>Tiêu</a:t>
            </a:r>
            <a:endParaRPr lang="vi-VN" sz="4000" dirty="0">
              <a:solidFill>
                <a:schemeClr val="tx2">
                  <a:lumMod val="10000"/>
                </a:schemeClr>
              </a:solidFill>
            </a:endParaRPr>
          </a:p>
        </p:txBody>
      </p:sp>
      <p:sp>
        <p:nvSpPr>
          <p:cNvPr id="6" name="Rectangle 5">
            <a:extLst>
              <a:ext uri="{FF2B5EF4-FFF2-40B4-BE49-F238E27FC236}">
                <a16:creationId xmlns:a16="http://schemas.microsoft.com/office/drawing/2014/main" id="{EEB3CFC5-DC07-49B4-89F4-1B5D090FEF2D}"/>
              </a:ext>
            </a:extLst>
          </p:cNvPr>
          <p:cNvSpPr/>
          <p:nvPr/>
        </p:nvSpPr>
        <p:spPr>
          <a:xfrm>
            <a:off x="1743075" y="1779703"/>
            <a:ext cx="6707164" cy="338554"/>
          </a:xfrm>
          <a:prstGeom prst="rect">
            <a:avLst/>
          </a:prstGeom>
        </p:spPr>
        <p:txBody>
          <a:bodyPr wrap="square">
            <a:spAutoFit/>
          </a:bodyPr>
          <a:lstStyle/>
          <a:p>
            <a:pPr marL="285750" indent="-285750">
              <a:buFont typeface="Arial" panose="020B0604020202020204" pitchFamily="34" charset="0"/>
              <a:buChar char="•"/>
            </a:pPr>
            <a:r>
              <a:rPr lang="en-US" sz="1600" dirty="0" err="1">
                <a:latin typeface="Times New Roman" panose="02020603050405020304" pitchFamily="18" charset="0"/>
                <a:ea typeface="Times New Roman" panose="02020603050405020304" pitchFamily="18" charset="0"/>
              </a:rPr>
              <a:t>Quản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lý</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phiên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giám</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sát</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giao</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tác</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hỗ</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trợ</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các</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giao</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tác</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giữa</a:t>
            </a:r>
            <a:r>
              <a:rPr lang="en-US" sz="1600" dirty="0">
                <a:latin typeface="Times New Roman" panose="02020603050405020304" pitchFamily="18" charset="0"/>
                <a:ea typeface="Times New Roman" panose="02020603050405020304" pitchFamily="18" charset="0"/>
              </a:rPr>
              <a:t> Client </a:t>
            </a:r>
            <a:r>
              <a:rPr lang="en-US" sz="1600" dirty="0" err="1">
                <a:latin typeface="Times New Roman" panose="02020603050405020304" pitchFamily="18" charset="0"/>
                <a:ea typeface="Times New Roman" panose="02020603050405020304" pitchFamily="18" charset="0"/>
              </a:rPr>
              <a:t>với</a:t>
            </a:r>
            <a:r>
              <a:rPr lang="en-US" sz="1600" dirty="0">
                <a:latin typeface="Times New Roman" panose="02020603050405020304" pitchFamily="18" charset="0"/>
                <a:ea typeface="Times New Roman" panose="02020603050405020304" pitchFamily="18" charset="0"/>
              </a:rPr>
              <a:t> Sever</a:t>
            </a:r>
            <a:endParaRPr lang="en-US" sz="1600" dirty="0"/>
          </a:p>
        </p:txBody>
      </p:sp>
      <p:sp>
        <p:nvSpPr>
          <p:cNvPr id="7" name="Rectangle 6">
            <a:extLst>
              <a:ext uri="{FF2B5EF4-FFF2-40B4-BE49-F238E27FC236}">
                <a16:creationId xmlns:a16="http://schemas.microsoft.com/office/drawing/2014/main" id="{6F2EE577-C59B-4D5B-8BB5-A1188640A8DC}"/>
              </a:ext>
            </a:extLst>
          </p:cNvPr>
          <p:cNvSpPr/>
          <p:nvPr/>
        </p:nvSpPr>
        <p:spPr>
          <a:xfrm>
            <a:off x="1743075" y="2087480"/>
            <a:ext cx="6715436" cy="584775"/>
          </a:xfrm>
          <a:prstGeom prst="rect">
            <a:avLst/>
          </a:prstGeom>
        </p:spPr>
        <p:txBody>
          <a:bodyPr wrap="square">
            <a:spAutoFit/>
          </a:bodyPr>
          <a:lstStyle/>
          <a:p>
            <a:pPr marL="285750" indent="-285750">
              <a:buFont typeface="Arial" panose="020B0604020202020204" pitchFamily="34" charset="0"/>
              <a:buChar char="•"/>
            </a:pPr>
            <a:r>
              <a:rPr lang="en-US" sz="1600" dirty="0" err="1">
                <a:latin typeface="Times New Roman" panose="02020603050405020304" pitchFamily="18" charset="0"/>
                <a:ea typeface="Times New Roman" panose="02020603050405020304" pitchFamily="18" charset="0"/>
              </a:rPr>
              <a:t>Quản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lý</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yêu</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cầu</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nhận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yêu</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cầu</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từ</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phía</a:t>
            </a:r>
            <a:r>
              <a:rPr lang="en-US" sz="1600" dirty="0">
                <a:latin typeface="Times New Roman" panose="02020603050405020304" pitchFamily="18" charset="0"/>
                <a:ea typeface="Times New Roman" panose="02020603050405020304" pitchFamily="18" charset="0"/>
              </a:rPr>
              <a:t> Client </a:t>
            </a:r>
            <a:r>
              <a:rPr lang="en-US" sz="1600" dirty="0" err="1">
                <a:latin typeface="Times New Roman" panose="02020603050405020304" pitchFamily="18" charset="0"/>
                <a:ea typeface="Times New Roman" panose="02020603050405020304" pitchFamily="18" charset="0"/>
              </a:rPr>
              <a:t>có</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liên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quan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tới</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biên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dịch</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và</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thực</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thi</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truy</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vấn</a:t>
            </a:r>
            <a:endParaRPr lang="en-US" sz="1600" dirty="0"/>
          </a:p>
        </p:txBody>
      </p:sp>
      <p:sp>
        <p:nvSpPr>
          <p:cNvPr id="8" name="Rectangle 7">
            <a:extLst>
              <a:ext uri="{FF2B5EF4-FFF2-40B4-BE49-F238E27FC236}">
                <a16:creationId xmlns:a16="http://schemas.microsoft.com/office/drawing/2014/main" id="{5DD5E345-5147-440A-88AA-F5C0F310301E}"/>
              </a:ext>
            </a:extLst>
          </p:cNvPr>
          <p:cNvSpPr/>
          <p:nvPr/>
        </p:nvSpPr>
        <p:spPr>
          <a:xfrm>
            <a:off x="1743074" y="2614333"/>
            <a:ext cx="5456675" cy="338554"/>
          </a:xfrm>
          <a:prstGeom prst="rect">
            <a:avLst/>
          </a:prstGeom>
        </p:spPr>
        <p:txBody>
          <a:bodyPr wrap="square">
            <a:spAutoFit/>
          </a:bodyPr>
          <a:lstStyle/>
          <a:p>
            <a:pPr marL="285750" indent="-285750">
              <a:buFont typeface="Arial" panose="020B0604020202020204" pitchFamily="34" charset="0"/>
              <a:buChar char="•"/>
            </a:pPr>
            <a:r>
              <a:rPr lang="en-US" sz="1600" dirty="0" err="1">
                <a:latin typeface="Times New Roman" panose="02020603050405020304" pitchFamily="18" charset="0"/>
                <a:ea typeface="Times New Roman" panose="02020603050405020304" pitchFamily="18" charset="0"/>
              </a:rPr>
              <a:t>Quản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lý</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dữ</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liệu</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cung</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cấp</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tất</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cả</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chức</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năng</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mức</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thấp</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cần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thiết</a:t>
            </a:r>
            <a:r>
              <a:rPr lang="en-US" sz="1600" dirty="0">
                <a:latin typeface="Times New Roman" panose="02020603050405020304" pitchFamily="18" charset="0"/>
                <a:ea typeface="Times New Roman" panose="02020603050405020304" pitchFamily="18" charset="0"/>
              </a:rPr>
              <a:t> </a:t>
            </a:r>
            <a:endParaRPr lang="en-US" sz="1600" dirty="0"/>
          </a:p>
        </p:txBody>
      </p:sp>
      <p:sp>
        <p:nvSpPr>
          <p:cNvPr id="9" name="Rectangle 8">
            <a:extLst>
              <a:ext uri="{FF2B5EF4-FFF2-40B4-BE49-F238E27FC236}">
                <a16:creationId xmlns:a16="http://schemas.microsoft.com/office/drawing/2014/main" id="{21EF0C68-B82E-420F-8602-918E856AA927}"/>
              </a:ext>
            </a:extLst>
          </p:cNvPr>
          <p:cNvSpPr/>
          <p:nvPr/>
        </p:nvSpPr>
        <p:spPr>
          <a:xfrm>
            <a:off x="1750006" y="2924939"/>
            <a:ext cx="2917985" cy="338554"/>
          </a:xfrm>
          <a:prstGeom prst="rect">
            <a:avLst/>
          </a:prstGeom>
        </p:spPr>
        <p:txBody>
          <a:bodyPr wrap="square">
            <a:spAutoFit/>
          </a:bodyPr>
          <a:lstStyle/>
          <a:p>
            <a:pPr marL="285750" indent="-285750">
              <a:buFont typeface="Arial" panose="020B0604020202020204" pitchFamily="34" charset="0"/>
              <a:buChar char="•"/>
            </a:pPr>
            <a:r>
              <a:rPr lang="en-US" sz="1600" dirty="0" err="1">
                <a:latin typeface="Times New Roman" panose="02020603050405020304" pitchFamily="18" charset="0"/>
                <a:ea typeface="Times New Roman" panose="02020603050405020304" pitchFamily="18" charset="0"/>
              </a:rPr>
              <a:t>Cải</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thiện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hiệu</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quả</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làm</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việc</a:t>
            </a:r>
            <a:endParaRPr lang="en-US" sz="1600" dirty="0"/>
          </a:p>
        </p:txBody>
      </p:sp>
      <p:sp>
        <p:nvSpPr>
          <p:cNvPr id="10" name="Rectangle 9">
            <a:extLst>
              <a:ext uri="{FF2B5EF4-FFF2-40B4-BE49-F238E27FC236}">
                <a16:creationId xmlns:a16="http://schemas.microsoft.com/office/drawing/2014/main" id="{05F4EF27-32BF-42C3-ACCE-724112632A4F}"/>
              </a:ext>
            </a:extLst>
          </p:cNvPr>
          <p:cNvSpPr/>
          <p:nvPr/>
        </p:nvSpPr>
        <p:spPr>
          <a:xfrm>
            <a:off x="1750007" y="3212949"/>
            <a:ext cx="3581859" cy="338554"/>
          </a:xfrm>
          <a:prstGeom prst="rect">
            <a:avLst/>
          </a:prstGeom>
        </p:spPr>
        <p:txBody>
          <a:bodyPr wrap="square">
            <a:spAutoFit/>
          </a:bodyPr>
          <a:lstStyle/>
          <a:p>
            <a:pPr marL="285750" indent="-285750">
              <a:buFont typeface="Arial" panose="020B0604020202020204" pitchFamily="34" charset="0"/>
              <a:buChar char="•"/>
            </a:pPr>
            <a:r>
              <a:rPr lang="en-US" sz="1600" dirty="0" err="1">
                <a:latin typeface="Times New Roman" panose="02020603050405020304" pitchFamily="18" charset="0"/>
                <a:ea typeface="Times New Roman" panose="02020603050405020304" pitchFamily="18" charset="0"/>
              </a:rPr>
              <a:t>Cải</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thiện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tính</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khả</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dụng</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của</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dữ</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liệu</a:t>
            </a:r>
            <a:endParaRPr lang="en-US" sz="1600" dirty="0"/>
          </a:p>
        </p:txBody>
      </p:sp>
      <p:sp>
        <p:nvSpPr>
          <p:cNvPr id="11" name="Rectangle 10">
            <a:extLst>
              <a:ext uri="{FF2B5EF4-FFF2-40B4-BE49-F238E27FC236}">
                <a16:creationId xmlns:a16="http://schemas.microsoft.com/office/drawing/2014/main" id="{6F091671-5246-4314-BAD0-A3E7968E89D7}"/>
              </a:ext>
            </a:extLst>
          </p:cNvPr>
          <p:cNvSpPr/>
          <p:nvPr/>
        </p:nvSpPr>
        <p:spPr>
          <a:xfrm>
            <a:off x="1750006" y="3518204"/>
            <a:ext cx="2244545" cy="338554"/>
          </a:xfrm>
          <a:prstGeom prst="rect">
            <a:avLst/>
          </a:prstGeom>
        </p:spPr>
        <p:txBody>
          <a:bodyPr wrap="square">
            <a:spAutoFit/>
          </a:bodyPr>
          <a:lstStyle/>
          <a:p>
            <a:pPr marL="285750" indent="-285750">
              <a:buFont typeface="Arial" panose="020B0604020202020204" pitchFamily="34" charset="0"/>
              <a:buChar char="•"/>
            </a:pPr>
            <a:r>
              <a:rPr lang="en-US" sz="1600" dirty="0" err="1">
                <a:latin typeface="Times New Roman" panose="02020603050405020304" pitchFamily="18" charset="0"/>
                <a:ea typeface="Times New Roman" panose="02020603050405020304" pitchFamily="18" charset="0"/>
              </a:rPr>
              <a:t>Cải</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thiện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độ</a:t>
            </a:r>
            <a:r>
              <a:rPr lang="en-US" sz="1600" dirty="0">
                <a:latin typeface="Times New Roman" panose="02020603050405020304" pitchFamily="18" charset="0"/>
                <a:ea typeface="Times New Roman" panose="02020603050405020304" pitchFamily="18" charset="0"/>
              </a:rPr>
              <a:t> tin </a:t>
            </a:r>
            <a:r>
              <a:rPr lang="en-US" sz="1600" dirty="0" err="1">
                <a:latin typeface="Times New Roman" panose="02020603050405020304" pitchFamily="18" charset="0"/>
                <a:ea typeface="Times New Roman" panose="02020603050405020304" pitchFamily="18" charset="0"/>
              </a:rPr>
              <a:t>cậy</a:t>
            </a:r>
            <a:endParaRPr lang="en-US" sz="1600" dirty="0"/>
          </a:p>
        </p:txBody>
      </p:sp>
      <p:sp>
        <p:nvSpPr>
          <p:cNvPr id="12" name="Rectangle 11">
            <a:extLst>
              <a:ext uri="{FF2B5EF4-FFF2-40B4-BE49-F238E27FC236}">
                <a16:creationId xmlns:a16="http://schemas.microsoft.com/office/drawing/2014/main" id="{7543DA57-E297-47A4-A90F-0E6BCB7BD0C6}"/>
              </a:ext>
            </a:extLst>
          </p:cNvPr>
          <p:cNvSpPr/>
          <p:nvPr/>
        </p:nvSpPr>
        <p:spPr>
          <a:xfrm>
            <a:off x="1743075" y="3828503"/>
            <a:ext cx="4148161" cy="338554"/>
          </a:xfrm>
          <a:prstGeom prst="rect">
            <a:avLst/>
          </a:prstGeom>
        </p:spPr>
        <p:txBody>
          <a:bodyPr wrap="square">
            <a:spAutoFit/>
          </a:bodyPr>
          <a:lstStyle/>
          <a:p>
            <a:pPr marL="285750" indent="-285750">
              <a:buFont typeface="Arial" panose="020B0604020202020204" pitchFamily="34" charset="0"/>
              <a:buChar char="•"/>
            </a:pPr>
            <a:r>
              <a:rPr lang="en-US" sz="1600" dirty="0" err="1">
                <a:latin typeface="Times New Roman" panose="02020603050405020304" pitchFamily="18" charset="0"/>
                <a:ea typeface="Times New Roman" panose="02020603050405020304" pitchFamily="18" charset="0"/>
              </a:rPr>
              <a:t>Cung</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cấp</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quyền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truy</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cập</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phân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tán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dữ</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liệu</a:t>
            </a:r>
            <a:endParaRPr lang="en-US" sz="1600" dirty="0"/>
          </a:p>
        </p:txBody>
      </p:sp>
    </p:spTree>
    <p:extLst>
      <p:ext uri="{BB962C8B-B14F-4D97-AF65-F5344CB8AC3E}">
        <p14:creationId xmlns:p14="http://schemas.microsoft.com/office/powerpoint/2010/main" val="59970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1" nodeType="clickEffect">
                                  <p:stCondLst>
                                    <p:cond delay="0"/>
                                  </p:stCondLst>
                                  <p:childTnLst>
                                    <p:anim calcmode="lin" valueType="num">
                                      <p:cBhvr additive="base">
                                        <p:cTn id="60" dur="500"/>
                                        <p:tgtEl>
                                          <p:spTgt spid="13"/>
                                        </p:tgtEl>
                                        <p:attrNameLst>
                                          <p:attrName>ppt_x</p:attrName>
                                        </p:attrNameLst>
                                      </p:cBhvr>
                                      <p:tavLst>
                                        <p:tav tm="0">
                                          <p:val>
                                            <p:strVal val="ppt_x"/>
                                          </p:val>
                                        </p:tav>
                                        <p:tav tm="100000">
                                          <p:val>
                                            <p:strVal val="ppt_x"/>
                                          </p:val>
                                        </p:tav>
                                      </p:tavLst>
                                    </p:anim>
                                    <p:anim calcmode="lin" valueType="num">
                                      <p:cBhvr additive="base">
                                        <p:cTn id="61" dur="500"/>
                                        <p:tgtEl>
                                          <p:spTgt spid="13"/>
                                        </p:tgtEl>
                                        <p:attrNameLst>
                                          <p:attrName>ppt_y</p:attrName>
                                        </p:attrNameLst>
                                      </p:cBhvr>
                                      <p:tavLst>
                                        <p:tav tm="0">
                                          <p:val>
                                            <p:strVal val="ppt_y"/>
                                          </p:val>
                                        </p:tav>
                                        <p:tav tm="100000">
                                          <p:val>
                                            <p:strVal val="1+ppt_h/2"/>
                                          </p:val>
                                        </p:tav>
                                      </p:tavLst>
                                    </p:anim>
                                    <p:set>
                                      <p:cBhvr>
                                        <p:cTn id="62" dur="1" fill="hold">
                                          <p:stCondLst>
                                            <p:cond delay="499"/>
                                          </p:stCondLst>
                                        </p:cTn>
                                        <p:tgtEl>
                                          <p:spTgt spid="13"/>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500"/>
                                        <p:tgtEl>
                                          <p:spTgt spid="6"/>
                                        </p:tgtEl>
                                        <p:attrNameLst>
                                          <p:attrName>ppt_x</p:attrName>
                                        </p:attrNameLst>
                                      </p:cBhvr>
                                      <p:tavLst>
                                        <p:tav tm="0">
                                          <p:val>
                                            <p:strVal val="ppt_x"/>
                                          </p:val>
                                        </p:tav>
                                        <p:tav tm="100000">
                                          <p:val>
                                            <p:strVal val="ppt_x"/>
                                          </p:val>
                                        </p:tav>
                                      </p:tavLst>
                                    </p:anim>
                                    <p:anim calcmode="lin" valueType="num">
                                      <p:cBhvr additive="base">
                                        <p:cTn id="65" dur="500"/>
                                        <p:tgtEl>
                                          <p:spTgt spid="6"/>
                                        </p:tgtEl>
                                        <p:attrNameLst>
                                          <p:attrName>ppt_y</p:attrName>
                                        </p:attrNameLst>
                                      </p:cBhvr>
                                      <p:tavLst>
                                        <p:tav tm="0">
                                          <p:val>
                                            <p:strVal val="ppt_y"/>
                                          </p:val>
                                        </p:tav>
                                        <p:tav tm="100000">
                                          <p:val>
                                            <p:strVal val="1+ppt_h/2"/>
                                          </p:val>
                                        </p:tav>
                                      </p:tavLst>
                                    </p:anim>
                                    <p:set>
                                      <p:cBhvr>
                                        <p:cTn id="66" dur="1" fill="hold">
                                          <p:stCondLst>
                                            <p:cond delay="499"/>
                                          </p:stCondLst>
                                        </p:cTn>
                                        <p:tgtEl>
                                          <p:spTgt spid="6"/>
                                        </p:tgtEl>
                                        <p:attrNameLst>
                                          <p:attrName>style.visibility</p:attrName>
                                        </p:attrNameLst>
                                      </p:cBhvr>
                                      <p:to>
                                        <p:strVal val="hidden"/>
                                      </p:to>
                                    </p:set>
                                  </p:childTnLst>
                                </p:cTn>
                              </p:par>
                              <p:par>
                                <p:cTn id="67" presetID="2" presetClass="exit" presetSubtype="4" fill="hold" grpId="1" nodeType="withEffect">
                                  <p:stCondLst>
                                    <p:cond delay="0"/>
                                  </p:stCondLst>
                                  <p:childTnLst>
                                    <p:anim calcmode="lin" valueType="num">
                                      <p:cBhvr additive="base">
                                        <p:cTn id="68" dur="500"/>
                                        <p:tgtEl>
                                          <p:spTgt spid="7"/>
                                        </p:tgtEl>
                                        <p:attrNameLst>
                                          <p:attrName>ppt_x</p:attrName>
                                        </p:attrNameLst>
                                      </p:cBhvr>
                                      <p:tavLst>
                                        <p:tav tm="0">
                                          <p:val>
                                            <p:strVal val="ppt_x"/>
                                          </p:val>
                                        </p:tav>
                                        <p:tav tm="100000">
                                          <p:val>
                                            <p:strVal val="ppt_x"/>
                                          </p:val>
                                        </p:tav>
                                      </p:tavLst>
                                    </p:anim>
                                    <p:anim calcmode="lin" valueType="num">
                                      <p:cBhvr additive="base">
                                        <p:cTn id="69" dur="500"/>
                                        <p:tgtEl>
                                          <p:spTgt spid="7"/>
                                        </p:tgtEl>
                                        <p:attrNameLst>
                                          <p:attrName>ppt_y</p:attrName>
                                        </p:attrNameLst>
                                      </p:cBhvr>
                                      <p:tavLst>
                                        <p:tav tm="0">
                                          <p:val>
                                            <p:strVal val="ppt_y"/>
                                          </p:val>
                                        </p:tav>
                                        <p:tav tm="100000">
                                          <p:val>
                                            <p:strVal val="1+ppt_h/2"/>
                                          </p:val>
                                        </p:tav>
                                      </p:tavLst>
                                    </p:anim>
                                    <p:set>
                                      <p:cBhvr>
                                        <p:cTn id="70" dur="1" fill="hold">
                                          <p:stCondLst>
                                            <p:cond delay="499"/>
                                          </p:stCondLst>
                                        </p:cTn>
                                        <p:tgtEl>
                                          <p:spTgt spid="7"/>
                                        </p:tgtEl>
                                        <p:attrNameLst>
                                          <p:attrName>style.visibility</p:attrName>
                                        </p:attrNameLst>
                                      </p:cBhvr>
                                      <p:to>
                                        <p:strVal val="hidden"/>
                                      </p:to>
                                    </p:set>
                                  </p:childTnLst>
                                </p:cTn>
                              </p:par>
                              <p:par>
                                <p:cTn id="71" presetID="2" presetClass="exit" presetSubtype="4" fill="hold" grpId="1" nodeType="withEffect">
                                  <p:stCondLst>
                                    <p:cond delay="0"/>
                                  </p:stCondLst>
                                  <p:childTnLst>
                                    <p:anim calcmode="lin" valueType="num">
                                      <p:cBhvr additive="base">
                                        <p:cTn id="72" dur="500"/>
                                        <p:tgtEl>
                                          <p:spTgt spid="8"/>
                                        </p:tgtEl>
                                        <p:attrNameLst>
                                          <p:attrName>ppt_x</p:attrName>
                                        </p:attrNameLst>
                                      </p:cBhvr>
                                      <p:tavLst>
                                        <p:tav tm="0">
                                          <p:val>
                                            <p:strVal val="ppt_x"/>
                                          </p:val>
                                        </p:tav>
                                        <p:tav tm="100000">
                                          <p:val>
                                            <p:strVal val="ppt_x"/>
                                          </p:val>
                                        </p:tav>
                                      </p:tavLst>
                                    </p:anim>
                                    <p:anim calcmode="lin" valueType="num">
                                      <p:cBhvr additive="base">
                                        <p:cTn id="73" dur="500"/>
                                        <p:tgtEl>
                                          <p:spTgt spid="8"/>
                                        </p:tgtEl>
                                        <p:attrNameLst>
                                          <p:attrName>ppt_y</p:attrName>
                                        </p:attrNameLst>
                                      </p:cBhvr>
                                      <p:tavLst>
                                        <p:tav tm="0">
                                          <p:val>
                                            <p:strVal val="ppt_y"/>
                                          </p:val>
                                        </p:tav>
                                        <p:tav tm="100000">
                                          <p:val>
                                            <p:strVal val="1+ppt_h/2"/>
                                          </p:val>
                                        </p:tav>
                                      </p:tavLst>
                                    </p:anim>
                                    <p:set>
                                      <p:cBhvr>
                                        <p:cTn id="74" dur="1" fill="hold">
                                          <p:stCondLst>
                                            <p:cond delay="499"/>
                                          </p:stCondLst>
                                        </p:cTn>
                                        <p:tgtEl>
                                          <p:spTgt spid="8"/>
                                        </p:tgtEl>
                                        <p:attrNameLst>
                                          <p:attrName>style.visibility</p:attrName>
                                        </p:attrNameLst>
                                      </p:cBhvr>
                                      <p:to>
                                        <p:strVal val="hidden"/>
                                      </p:to>
                                    </p:set>
                                  </p:childTnLst>
                                </p:cTn>
                              </p:par>
                              <p:par>
                                <p:cTn id="75" presetID="2" presetClass="exit" presetSubtype="4" fill="hold" grpId="1" nodeType="withEffect">
                                  <p:stCondLst>
                                    <p:cond delay="0"/>
                                  </p:stCondLst>
                                  <p:childTnLst>
                                    <p:anim calcmode="lin" valueType="num">
                                      <p:cBhvr additive="base">
                                        <p:cTn id="76" dur="500"/>
                                        <p:tgtEl>
                                          <p:spTgt spid="9"/>
                                        </p:tgtEl>
                                        <p:attrNameLst>
                                          <p:attrName>ppt_x</p:attrName>
                                        </p:attrNameLst>
                                      </p:cBhvr>
                                      <p:tavLst>
                                        <p:tav tm="0">
                                          <p:val>
                                            <p:strVal val="ppt_x"/>
                                          </p:val>
                                        </p:tav>
                                        <p:tav tm="100000">
                                          <p:val>
                                            <p:strVal val="ppt_x"/>
                                          </p:val>
                                        </p:tav>
                                      </p:tavLst>
                                    </p:anim>
                                    <p:anim calcmode="lin" valueType="num">
                                      <p:cBhvr additive="base">
                                        <p:cTn id="77" dur="500"/>
                                        <p:tgtEl>
                                          <p:spTgt spid="9"/>
                                        </p:tgtEl>
                                        <p:attrNameLst>
                                          <p:attrName>ppt_y</p:attrName>
                                        </p:attrNameLst>
                                      </p:cBhvr>
                                      <p:tavLst>
                                        <p:tav tm="0">
                                          <p:val>
                                            <p:strVal val="ppt_y"/>
                                          </p:val>
                                        </p:tav>
                                        <p:tav tm="100000">
                                          <p:val>
                                            <p:strVal val="1+ppt_h/2"/>
                                          </p:val>
                                        </p:tav>
                                      </p:tavLst>
                                    </p:anim>
                                    <p:set>
                                      <p:cBhvr>
                                        <p:cTn id="78" dur="1" fill="hold">
                                          <p:stCondLst>
                                            <p:cond delay="499"/>
                                          </p:stCondLst>
                                        </p:cTn>
                                        <p:tgtEl>
                                          <p:spTgt spid="9"/>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500"/>
                                        <p:tgtEl>
                                          <p:spTgt spid="10"/>
                                        </p:tgtEl>
                                        <p:attrNameLst>
                                          <p:attrName>ppt_x</p:attrName>
                                        </p:attrNameLst>
                                      </p:cBhvr>
                                      <p:tavLst>
                                        <p:tav tm="0">
                                          <p:val>
                                            <p:strVal val="ppt_x"/>
                                          </p:val>
                                        </p:tav>
                                        <p:tav tm="100000">
                                          <p:val>
                                            <p:strVal val="ppt_x"/>
                                          </p:val>
                                        </p:tav>
                                      </p:tavLst>
                                    </p:anim>
                                    <p:anim calcmode="lin" valueType="num">
                                      <p:cBhvr additive="base">
                                        <p:cTn id="81" dur="500"/>
                                        <p:tgtEl>
                                          <p:spTgt spid="10"/>
                                        </p:tgtEl>
                                        <p:attrNameLst>
                                          <p:attrName>ppt_y</p:attrName>
                                        </p:attrNameLst>
                                      </p:cBhvr>
                                      <p:tavLst>
                                        <p:tav tm="0">
                                          <p:val>
                                            <p:strVal val="ppt_y"/>
                                          </p:val>
                                        </p:tav>
                                        <p:tav tm="100000">
                                          <p:val>
                                            <p:strVal val="1+ppt_h/2"/>
                                          </p:val>
                                        </p:tav>
                                      </p:tavLst>
                                    </p:anim>
                                    <p:set>
                                      <p:cBhvr>
                                        <p:cTn id="82" dur="1" fill="hold">
                                          <p:stCondLst>
                                            <p:cond delay="499"/>
                                          </p:stCondLst>
                                        </p:cTn>
                                        <p:tgtEl>
                                          <p:spTgt spid="10"/>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500"/>
                                        <p:tgtEl>
                                          <p:spTgt spid="11"/>
                                        </p:tgtEl>
                                        <p:attrNameLst>
                                          <p:attrName>ppt_x</p:attrName>
                                        </p:attrNameLst>
                                      </p:cBhvr>
                                      <p:tavLst>
                                        <p:tav tm="0">
                                          <p:val>
                                            <p:strVal val="ppt_x"/>
                                          </p:val>
                                        </p:tav>
                                        <p:tav tm="100000">
                                          <p:val>
                                            <p:strVal val="ppt_x"/>
                                          </p:val>
                                        </p:tav>
                                      </p:tavLst>
                                    </p:anim>
                                    <p:anim calcmode="lin" valueType="num">
                                      <p:cBhvr additive="base">
                                        <p:cTn id="85" dur="500"/>
                                        <p:tgtEl>
                                          <p:spTgt spid="11"/>
                                        </p:tgtEl>
                                        <p:attrNameLst>
                                          <p:attrName>ppt_y</p:attrName>
                                        </p:attrNameLst>
                                      </p:cBhvr>
                                      <p:tavLst>
                                        <p:tav tm="0">
                                          <p:val>
                                            <p:strVal val="ppt_y"/>
                                          </p:val>
                                        </p:tav>
                                        <p:tav tm="100000">
                                          <p:val>
                                            <p:strVal val="1+ppt_h/2"/>
                                          </p:val>
                                        </p:tav>
                                      </p:tavLst>
                                    </p:anim>
                                    <p:set>
                                      <p:cBhvr>
                                        <p:cTn id="86" dur="1" fill="hold">
                                          <p:stCondLst>
                                            <p:cond delay="499"/>
                                          </p:stCondLst>
                                        </p:cTn>
                                        <p:tgtEl>
                                          <p:spTgt spid="11"/>
                                        </p:tgtEl>
                                        <p:attrNameLst>
                                          <p:attrName>style.visibility</p:attrName>
                                        </p:attrNameLst>
                                      </p:cBhvr>
                                      <p:to>
                                        <p:strVal val="hidden"/>
                                      </p:to>
                                    </p:set>
                                  </p:childTnLst>
                                </p:cTn>
                              </p:par>
                              <p:par>
                                <p:cTn id="87" presetID="2" presetClass="exit" presetSubtype="4" fill="hold" grpId="1" nodeType="withEffect">
                                  <p:stCondLst>
                                    <p:cond delay="0"/>
                                  </p:stCondLst>
                                  <p:childTnLst>
                                    <p:anim calcmode="lin" valueType="num">
                                      <p:cBhvr additive="base">
                                        <p:cTn id="88" dur="500"/>
                                        <p:tgtEl>
                                          <p:spTgt spid="12"/>
                                        </p:tgtEl>
                                        <p:attrNameLst>
                                          <p:attrName>ppt_x</p:attrName>
                                        </p:attrNameLst>
                                      </p:cBhvr>
                                      <p:tavLst>
                                        <p:tav tm="0">
                                          <p:val>
                                            <p:strVal val="ppt_x"/>
                                          </p:val>
                                        </p:tav>
                                        <p:tav tm="100000">
                                          <p:val>
                                            <p:strVal val="ppt_x"/>
                                          </p:val>
                                        </p:tav>
                                      </p:tavLst>
                                    </p:anim>
                                    <p:anim calcmode="lin" valueType="num">
                                      <p:cBhvr additive="base">
                                        <p:cTn id="89" dur="500"/>
                                        <p:tgtEl>
                                          <p:spTgt spid="12"/>
                                        </p:tgtEl>
                                        <p:attrNameLst>
                                          <p:attrName>ppt_y</p:attrName>
                                        </p:attrNameLst>
                                      </p:cBhvr>
                                      <p:tavLst>
                                        <p:tav tm="0">
                                          <p:val>
                                            <p:strVal val="ppt_y"/>
                                          </p:val>
                                        </p:tav>
                                        <p:tav tm="100000">
                                          <p:val>
                                            <p:strVal val="1+ppt_h/2"/>
                                          </p:val>
                                        </p:tav>
                                      </p:tavLst>
                                    </p:anim>
                                    <p:set>
                                      <p:cBhvr>
                                        <p:cTn id="9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6" grpId="0"/>
      <p:bldP spid="6" grpId="1"/>
      <p:bldP spid="7" grpId="0"/>
      <p:bldP spid="7" grpId="1"/>
      <p:bldP spid="8" grpId="0"/>
      <p:bldP spid="8" grpId="1"/>
      <p:bldP spid="9" grpId="0"/>
      <p:bldP spid="9" grpId="1"/>
      <p:bldP spid="10" grpId="0"/>
      <p:bldP spid="10" grpId="1"/>
      <p:bldP spid="11" grpId="0"/>
      <p:bldP spid="11" grpId="1"/>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72CCBA52-EABC-4859-9CEB-38BCC482BFA7}"/>
              </a:ext>
            </a:extLst>
          </p:cNvPr>
          <p:cNvSpPr/>
          <p:nvPr/>
        </p:nvSpPr>
        <p:spPr>
          <a:xfrm>
            <a:off x="904462" y="1166191"/>
            <a:ext cx="7398026" cy="3510354"/>
          </a:xfrm>
          <a:prstGeom prst="roundRect">
            <a:avLst/>
          </a:prstGeom>
          <a:solidFill>
            <a:schemeClr val="accent1">
              <a:alpha val="60000"/>
            </a:schemeClr>
          </a:solidFill>
          <a:ln>
            <a:solidFill>
              <a:schemeClr val="accent1">
                <a:shade val="50000"/>
                <a:alpha val="4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 name="Slide Number Placeholder 2">
            <a:extLst>
              <a:ext uri="{FF2B5EF4-FFF2-40B4-BE49-F238E27FC236}">
                <a16:creationId xmlns:a16="http://schemas.microsoft.com/office/drawing/2014/main" id="{84461DC1-C2E4-4A2C-BAD0-B85282680A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5" name="Google Shape;1934;p19">
            <a:extLst>
              <a:ext uri="{FF2B5EF4-FFF2-40B4-BE49-F238E27FC236}">
                <a16:creationId xmlns:a16="http://schemas.microsoft.com/office/drawing/2014/main" id="{9EB2A36B-E1CF-498D-90FA-5D22EE6E509D}"/>
              </a:ext>
            </a:extLst>
          </p:cNvPr>
          <p:cNvSpPr txBox="1">
            <a:spLocks/>
          </p:cNvSpPr>
          <p:nvPr/>
        </p:nvSpPr>
        <p:spPr>
          <a:xfrm>
            <a:off x="0" y="321600"/>
            <a:ext cx="2126977" cy="726142"/>
          </a:xfrm>
          <a:prstGeom prst="rect">
            <a:avLst/>
          </a:prstGeom>
          <a:solidFill>
            <a:schemeClr val="accent1"/>
          </a:solidFill>
          <a:ln>
            <a:solidFill>
              <a:schemeClr val="accent1"/>
            </a:solid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algn="r"/>
            <a:r>
              <a:rPr lang="en-US" sz="4000" dirty="0">
                <a:solidFill>
                  <a:schemeClr val="tx2">
                    <a:lumMod val="10000"/>
                  </a:schemeClr>
                </a:solidFill>
              </a:rPr>
              <a:t>ƯU </a:t>
            </a:r>
            <a:r>
              <a:rPr lang="en-US" sz="4000" dirty="0" err="1">
                <a:solidFill>
                  <a:schemeClr val="tx2">
                    <a:lumMod val="10000"/>
                  </a:schemeClr>
                </a:solidFill>
              </a:rPr>
              <a:t>điểm</a:t>
            </a:r>
            <a:endParaRPr lang="vi-VN" sz="4000" dirty="0">
              <a:solidFill>
                <a:schemeClr val="tx2">
                  <a:lumMod val="10000"/>
                </a:schemeClr>
              </a:solidFill>
            </a:endParaRPr>
          </a:p>
        </p:txBody>
      </p:sp>
      <p:sp>
        <p:nvSpPr>
          <p:cNvPr id="6" name="Rectangle 5">
            <a:extLst>
              <a:ext uri="{FF2B5EF4-FFF2-40B4-BE49-F238E27FC236}">
                <a16:creationId xmlns:a16="http://schemas.microsoft.com/office/drawing/2014/main" id="{EEB3CFC5-DC07-49B4-89F4-1B5D090FEF2D}"/>
              </a:ext>
            </a:extLst>
          </p:cNvPr>
          <p:cNvSpPr/>
          <p:nvPr/>
        </p:nvSpPr>
        <p:spPr>
          <a:xfrm>
            <a:off x="1007165" y="1449120"/>
            <a:ext cx="7232373" cy="769441"/>
          </a:xfrm>
          <a:prstGeom prst="rect">
            <a:avLst/>
          </a:prstGeom>
        </p:spPr>
        <p:txBody>
          <a:bodyPr wrap="square">
            <a:spAutoFit/>
          </a:bodyPr>
          <a:lstStyle/>
          <a:p>
            <a:pPr marL="285750" indent="-285750">
              <a:buFont typeface="Arial" panose="020B0604020202020204" pitchFamily="34" charset="0"/>
              <a:buChar char="•"/>
            </a:pPr>
            <a:r>
              <a:rPr lang="en-US" i="1" dirty="0" err="1"/>
              <a:t>Hiệu</a:t>
            </a:r>
            <a:r>
              <a:rPr lang="en-US" i="1" dirty="0"/>
              <a:t> </a:t>
            </a:r>
            <a:r>
              <a:rPr lang="en-US" i="1" dirty="0" err="1"/>
              <a:t>năng</a:t>
            </a:r>
            <a:r>
              <a:rPr lang="en-US" i="1" dirty="0"/>
              <a:t> </a:t>
            </a:r>
            <a:r>
              <a:rPr lang="en-US" i="1" dirty="0" err="1"/>
              <a:t>cao</a:t>
            </a:r>
            <a:r>
              <a:rPr lang="en-US" i="1" dirty="0"/>
              <a:t> </a:t>
            </a:r>
            <a:r>
              <a:rPr lang="en-US" dirty="0"/>
              <a:t>(High performance) </a:t>
            </a:r>
            <a:r>
              <a:rPr lang="en-US" dirty="0">
                <a:sym typeface="Wingdings" panose="05000000000000000000" pitchFamily="2" charset="2"/>
              </a:rPr>
              <a:t></a:t>
            </a:r>
            <a:r>
              <a:rPr lang="en-US" dirty="0"/>
              <a:t> </a:t>
            </a:r>
            <a:r>
              <a:rPr lang="vi-VN" dirty="0"/>
              <a:t> Hữu ích cho việc truy vấn các ứng dụng có cơ sở dữ liệu lớn và xử lí các tiến trình với tỉ lệ giao dịch lớn</a:t>
            </a:r>
            <a:r>
              <a:rPr lang="en-US" sz="1600" dirty="0"/>
              <a:t> </a:t>
            </a:r>
            <a:r>
              <a:rPr lang="en-US" sz="1600" dirty="0">
                <a:sym typeface="Wingdings" panose="05000000000000000000" pitchFamily="2" charset="2"/>
              </a:rPr>
              <a:t> </a:t>
            </a:r>
            <a:r>
              <a:rPr lang="vi-VN" dirty="0"/>
              <a:t>Được sử dụng để phục vụ số lượng lớn các người dùng</a:t>
            </a:r>
          </a:p>
        </p:txBody>
      </p:sp>
      <p:sp>
        <p:nvSpPr>
          <p:cNvPr id="9" name="Rectangle 8">
            <a:extLst>
              <a:ext uri="{FF2B5EF4-FFF2-40B4-BE49-F238E27FC236}">
                <a16:creationId xmlns:a16="http://schemas.microsoft.com/office/drawing/2014/main" id="{21EF0C68-B82E-420F-8602-918E856AA927}"/>
              </a:ext>
            </a:extLst>
          </p:cNvPr>
          <p:cNvSpPr/>
          <p:nvPr/>
        </p:nvSpPr>
        <p:spPr>
          <a:xfrm>
            <a:off x="957009" y="2224902"/>
            <a:ext cx="7282529" cy="738664"/>
          </a:xfrm>
          <a:prstGeom prst="rect">
            <a:avLst/>
          </a:prstGeom>
        </p:spPr>
        <p:txBody>
          <a:bodyPr wrap="square">
            <a:spAutoFit/>
          </a:bodyPr>
          <a:lstStyle/>
          <a:p>
            <a:pPr marL="285750" indent="-285750">
              <a:buFont typeface="Arial" panose="020B0604020202020204" pitchFamily="34" charset="0"/>
              <a:buChar char="•"/>
            </a:pPr>
            <a:r>
              <a:rPr lang="en-US" i="1" dirty="0" err="1"/>
              <a:t>Tính</a:t>
            </a:r>
            <a:r>
              <a:rPr lang="en-US" i="1" dirty="0"/>
              <a:t> </a:t>
            </a:r>
            <a:r>
              <a:rPr lang="en-US" i="1" dirty="0" err="1"/>
              <a:t>sẵn</a:t>
            </a:r>
            <a:r>
              <a:rPr lang="en-US" i="1" dirty="0"/>
              <a:t> </a:t>
            </a:r>
            <a:r>
              <a:rPr lang="en-US" i="1" dirty="0" err="1"/>
              <a:t>sàng</a:t>
            </a:r>
            <a:r>
              <a:rPr lang="en-US" i="1" dirty="0"/>
              <a:t> </a:t>
            </a:r>
            <a:r>
              <a:rPr lang="en-US" i="1" dirty="0" err="1"/>
              <a:t>cao</a:t>
            </a:r>
            <a:r>
              <a:rPr lang="en-US" i="1" dirty="0"/>
              <a:t> </a:t>
            </a:r>
            <a:r>
              <a:rPr lang="en-US" dirty="0"/>
              <a:t>(High Availability): </a:t>
            </a:r>
            <a:r>
              <a:rPr lang="vi-VN" dirty="0"/>
              <a:t> Hệ thống CSDL song song bao gồm nhiều thành phần tương tự nhau ,có thể khai thác khả năng nhân bản dữ liệu để tăng tính sẵn sàng của cơ sở dữ liệu </a:t>
            </a:r>
            <a:endParaRPr lang="en-US" sz="1600" dirty="0"/>
          </a:p>
        </p:txBody>
      </p:sp>
      <p:sp>
        <p:nvSpPr>
          <p:cNvPr id="10" name="Rectangle 9">
            <a:extLst>
              <a:ext uri="{FF2B5EF4-FFF2-40B4-BE49-F238E27FC236}">
                <a16:creationId xmlns:a16="http://schemas.microsoft.com/office/drawing/2014/main" id="{05F4EF27-32BF-42C3-ACCE-724112632A4F}"/>
              </a:ext>
            </a:extLst>
          </p:cNvPr>
          <p:cNvSpPr/>
          <p:nvPr/>
        </p:nvSpPr>
        <p:spPr>
          <a:xfrm>
            <a:off x="1004311" y="2925759"/>
            <a:ext cx="7232373" cy="738664"/>
          </a:xfrm>
          <a:prstGeom prst="rect">
            <a:avLst/>
          </a:prstGeom>
        </p:spPr>
        <p:txBody>
          <a:bodyPr wrap="square">
            <a:spAutoFit/>
          </a:bodyPr>
          <a:lstStyle/>
          <a:p>
            <a:pPr marL="285750" indent="-285750">
              <a:buFont typeface="Arial" panose="020B0604020202020204" pitchFamily="34" charset="0"/>
              <a:buChar char="•"/>
            </a:pPr>
            <a:r>
              <a:rPr lang="en-US" i="1" dirty="0" err="1"/>
              <a:t>Tính</a:t>
            </a:r>
            <a:r>
              <a:rPr lang="en-US" i="1" dirty="0"/>
              <a:t> tin </a:t>
            </a:r>
            <a:r>
              <a:rPr lang="en-US" i="1" dirty="0" err="1"/>
              <a:t>cậy</a:t>
            </a:r>
            <a:r>
              <a:rPr lang="en-US" i="1" dirty="0"/>
              <a:t> </a:t>
            </a:r>
            <a:r>
              <a:rPr lang="en-US" i="1" dirty="0" err="1"/>
              <a:t>cao</a:t>
            </a:r>
            <a:r>
              <a:rPr lang="en-US" i="1" dirty="0"/>
              <a:t> </a:t>
            </a:r>
            <a:r>
              <a:rPr lang="en-US" dirty="0"/>
              <a:t>(high reliability)</a:t>
            </a:r>
            <a:r>
              <a:rPr lang="vi-VN" dirty="0"/>
              <a:t> : Khi có bất kì đĩa nào bị hỏng ,hệ thống vẫn tiếp tục hoạt động với các đĩa khác cái mà có bản sao lưu dữ liệu khiến cho hệ thống có tính tin cậy cao</a:t>
            </a:r>
            <a:endParaRPr lang="en-US" sz="1600" dirty="0"/>
          </a:p>
        </p:txBody>
      </p:sp>
      <p:sp>
        <p:nvSpPr>
          <p:cNvPr id="11" name="Rectangle 10">
            <a:extLst>
              <a:ext uri="{FF2B5EF4-FFF2-40B4-BE49-F238E27FC236}">
                <a16:creationId xmlns:a16="http://schemas.microsoft.com/office/drawing/2014/main" id="{6F091671-5246-4314-BAD0-A3E7968E89D7}"/>
              </a:ext>
            </a:extLst>
          </p:cNvPr>
          <p:cNvSpPr/>
          <p:nvPr/>
        </p:nvSpPr>
        <p:spPr>
          <a:xfrm>
            <a:off x="954156" y="3791761"/>
            <a:ext cx="7282528" cy="738664"/>
          </a:xfrm>
          <a:prstGeom prst="rect">
            <a:avLst/>
          </a:prstGeom>
        </p:spPr>
        <p:txBody>
          <a:bodyPr wrap="square">
            <a:spAutoFit/>
          </a:bodyPr>
          <a:lstStyle/>
          <a:p>
            <a:pPr marL="285750" indent="-285750">
              <a:buFont typeface="Arial" panose="020B0604020202020204" pitchFamily="34" charset="0"/>
              <a:buChar char="•"/>
            </a:pPr>
            <a:r>
              <a:rPr lang="en-US" i="1" dirty="0" err="1"/>
              <a:t>Khả</a:t>
            </a:r>
            <a:r>
              <a:rPr lang="en-US" i="1" dirty="0"/>
              <a:t> </a:t>
            </a:r>
            <a:r>
              <a:rPr lang="en-US" i="1" dirty="0" err="1"/>
              <a:t>năng</a:t>
            </a:r>
            <a:r>
              <a:rPr lang="en-US" i="1" dirty="0"/>
              <a:t> </a:t>
            </a:r>
            <a:r>
              <a:rPr lang="en-US" i="1" dirty="0" err="1"/>
              <a:t>mở</a:t>
            </a:r>
            <a:r>
              <a:rPr lang="en-US" i="1" dirty="0"/>
              <a:t> </a:t>
            </a:r>
            <a:r>
              <a:rPr lang="en-US" i="1" dirty="0" err="1"/>
              <a:t>rộng</a:t>
            </a:r>
            <a:r>
              <a:rPr lang="en-US" i="1" dirty="0"/>
              <a:t> </a:t>
            </a:r>
            <a:r>
              <a:rPr lang="en-US" dirty="0"/>
              <a:t>(Extensibility): </a:t>
            </a:r>
            <a:r>
              <a:rPr lang="vi-VN" dirty="0"/>
              <a:t>Khả năng mở rộng dễ dàng bởi thêm khả năng xử lý và lưu trữ cho hệ thống,thể hiện thuận lợi sau :đường tuyến tính tỉ lệ(Linear Scaleup) và tuyến tính tốc độ (Lienear Speedup)</a:t>
            </a:r>
            <a:endParaRPr lang="en-US" sz="1600" dirty="0"/>
          </a:p>
        </p:txBody>
      </p:sp>
      <p:sp>
        <p:nvSpPr>
          <p:cNvPr id="2" name="TextBox 1">
            <a:extLst>
              <a:ext uri="{FF2B5EF4-FFF2-40B4-BE49-F238E27FC236}">
                <a16:creationId xmlns:a16="http://schemas.microsoft.com/office/drawing/2014/main" id="{D4F5E59B-2771-44D9-9DE0-145499416C30}"/>
              </a:ext>
            </a:extLst>
          </p:cNvPr>
          <p:cNvSpPr txBox="1"/>
          <p:nvPr/>
        </p:nvSpPr>
        <p:spPr>
          <a:xfrm>
            <a:off x="2411897" y="85775"/>
            <a:ext cx="4320208" cy="400110"/>
          </a:xfrm>
          <a:prstGeom prst="rect">
            <a:avLst/>
          </a:prstGeom>
          <a:noFill/>
        </p:spPr>
        <p:txBody>
          <a:bodyPr wrap="square" rtlCol="0">
            <a:spAutoFit/>
          </a:bodyPr>
          <a:lstStyle/>
          <a:p>
            <a:r>
              <a:rPr lang="vi-VN" sz="1800" b="0" i="0" u="none" strike="noStrike" dirty="0">
                <a:solidFill>
                  <a:srgbClr val="000000"/>
                </a:solidFill>
                <a:effectLst/>
                <a:latin typeface="Calibri" panose="020F0502020204030204" pitchFamily="34" charset="0"/>
              </a:rPr>
              <a:t> </a:t>
            </a:r>
            <a:r>
              <a:rPr lang="en-US" sz="2000" b="1" i="1" dirty="0">
                <a:latin typeface="Calibri" panose="020F0502020204030204" pitchFamily="34" charset="0"/>
              </a:rPr>
              <a:t>Ư</a:t>
            </a:r>
            <a:r>
              <a:rPr lang="vi-VN" sz="2000" b="1" i="1" u="none" strike="noStrike" dirty="0">
                <a:solidFill>
                  <a:srgbClr val="000000"/>
                </a:solidFill>
                <a:effectLst/>
                <a:latin typeface="Calibri" panose="020F0502020204030204" pitchFamily="34" charset="0"/>
              </a:rPr>
              <a:t>u điểm của cơ sở dữ liệu song song</a:t>
            </a:r>
            <a:endParaRPr lang="en-US" sz="2000" b="1" i="1" dirty="0"/>
          </a:p>
        </p:txBody>
      </p:sp>
    </p:spTree>
    <p:extLst>
      <p:ext uri="{BB962C8B-B14F-4D97-AF65-F5344CB8AC3E}">
        <p14:creationId xmlns:p14="http://schemas.microsoft.com/office/powerpoint/2010/main" val="407586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grpId="1" nodeType="clickEffect">
                                  <p:stCondLst>
                                    <p:cond delay="0"/>
                                  </p:stCondLst>
                                  <p:childTnLst>
                                    <p:anim calcmode="lin" valueType="num">
                                      <p:cBhvr additive="base">
                                        <p:cTn id="39" dur="500"/>
                                        <p:tgtEl>
                                          <p:spTgt spid="13"/>
                                        </p:tgtEl>
                                        <p:attrNameLst>
                                          <p:attrName>ppt_x</p:attrName>
                                        </p:attrNameLst>
                                      </p:cBhvr>
                                      <p:tavLst>
                                        <p:tav tm="0">
                                          <p:val>
                                            <p:strVal val="ppt_x"/>
                                          </p:val>
                                        </p:tav>
                                        <p:tav tm="100000">
                                          <p:val>
                                            <p:strVal val="ppt_x"/>
                                          </p:val>
                                        </p:tav>
                                      </p:tavLst>
                                    </p:anim>
                                    <p:anim calcmode="lin" valueType="num">
                                      <p:cBhvr additive="base">
                                        <p:cTn id="40" dur="500"/>
                                        <p:tgtEl>
                                          <p:spTgt spid="13"/>
                                        </p:tgtEl>
                                        <p:attrNameLst>
                                          <p:attrName>ppt_y</p:attrName>
                                        </p:attrNameLst>
                                      </p:cBhvr>
                                      <p:tavLst>
                                        <p:tav tm="0">
                                          <p:val>
                                            <p:strVal val="ppt_y"/>
                                          </p:val>
                                        </p:tav>
                                        <p:tav tm="100000">
                                          <p:val>
                                            <p:strVal val="1+ppt_h/2"/>
                                          </p:val>
                                        </p:tav>
                                      </p:tavLst>
                                    </p:anim>
                                    <p:set>
                                      <p:cBhvr>
                                        <p:cTn id="41" dur="1" fill="hold">
                                          <p:stCondLst>
                                            <p:cond delay="499"/>
                                          </p:stCondLst>
                                        </p:cTn>
                                        <p:tgtEl>
                                          <p:spTgt spid="13"/>
                                        </p:tgtEl>
                                        <p:attrNameLst>
                                          <p:attrName>style.visibility</p:attrName>
                                        </p:attrNameLst>
                                      </p:cBhvr>
                                      <p:to>
                                        <p:strVal val="hidden"/>
                                      </p:to>
                                    </p:set>
                                  </p:childTnLst>
                                </p:cTn>
                              </p:par>
                              <p:par>
                                <p:cTn id="42" presetID="2" presetClass="exit" presetSubtype="4" fill="hold" grpId="1" nodeType="withEffect">
                                  <p:stCondLst>
                                    <p:cond delay="0"/>
                                  </p:stCondLst>
                                  <p:childTnLst>
                                    <p:anim calcmode="lin" valueType="num">
                                      <p:cBhvr additive="base">
                                        <p:cTn id="43" dur="500"/>
                                        <p:tgtEl>
                                          <p:spTgt spid="6"/>
                                        </p:tgtEl>
                                        <p:attrNameLst>
                                          <p:attrName>ppt_x</p:attrName>
                                        </p:attrNameLst>
                                      </p:cBhvr>
                                      <p:tavLst>
                                        <p:tav tm="0">
                                          <p:val>
                                            <p:strVal val="ppt_x"/>
                                          </p:val>
                                        </p:tav>
                                        <p:tav tm="100000">
                                          <p:val>
                                            <p:strVal val="ppt_x"/>
                                          </p:val>
                                        </p:tav>
                                      </p:tavLst>
                                    </p:anim>
                                    <p:anim calcmode="lin" valueType="num">
                                      <p:cBhvr additive="base">
                                        <p:cTn id="44" dur="500"/>
                                        <p:tgtEl>
                                          <p:spTgt spid="6"/>
                                        </p:tgtEl>
                                        <p:attrNameLst>
                                          <p:attrName>ppt_y</p:attrName>
                                        </p:attrNameLst>
                                      </p:cBhvr>
                                      <p:tavLst>
                                        <p:tav tm="0">
                                          <p:val>
                                            <p:strVal val="ppt_y"/>
                                          </p:val>
                                        </p:tav>
                                        <p:tav tm="100000">
                                          <p:val>
                                            <p:strVal val="1+ppt_h/2"/>
                                          </p:val>
                                        </p:tav>
                                      </p:tavLst>
                                    </p:anim>
                                    <p:set>
                                      <p:cBhvr>
                                        <p:cTn id="45" dur="1" fill="hold">
                                          <p:stCondLst>
                                            <p:cond delay="499"/>
                                          </p:stCondLst>
                                        </p:cTn>
                                        <p:tgtEl>
                                          <p:spTgt spid="6"/>
                                        </p:tgtEl>
                                        <p:attrNameLst>
                                          <p:attrName>style.visibility</p:attrName>
                                        </p:attrNameLst>
                                      </p:cBhvr>
                                      <p:to>
                                        <p:strVal val="hidden"/>
                                      </p:to>
                                    </p:set>
                                  </p:childTnLst>
                                </p:cTn>
                              </p:par>
                              <p:par>
                                <p:cTn id="46" presetID="2" presetClass="exit" presetSubtype="4" fill="hold" grpId="1" nodeType="withEffect">
                                  <p:stCondLst>
                                    <p:cond delay="0"/>
                                  </p:stCondLst>
                                  <p:childTnLst>
                                    <p:anim calcmode="lin" valueType="num">
                                      <p:cBhvr additive="base">
                                        <p:cTn id="47" dur="500"/>
                                        <p:tgtEl>
                                          <p:spTgt spid="9"/>
                                        </p:tgtEl>
                                        <p:attrNameLst>
                                          <p:attrName>ppt_x</p:attrName>
                                        </p:attrNameLst>
                                      </p:cBhvr>
                                      <p:tavLst>
                                        <p:tav tm="0">
                                          <p:val>
                                            <p:strVal val="ppt_x"/>
                                          </p:val>
                                        </p:tav>
                                        <p:tav tm="100000">
                                          <p:val>
                                            <p:strVal val="ppt_x"/>
                                          </p:val>
                                        </p:tav>
                                      </p:tavLst>
                                    </p:anim>
                                    <p:anim calcmode="lin" valueType="num">
                                      <p:cBhvr additive="base">
                                        <p:cTn id="48" dur="500"/>
                                        <p:tgtEl>
                                          <p:spTgt spid="9"/>
                                        </p:tgtEl>
                                        <p:attrNameLst>
                                          <p:attrName>ppt_y</p:attrName>
                                        </p:attrNameLst>
                                      </p:cBhvr>
                                      <p:tavLst>
                                        <p:tav tm="0">
                                          <p:val>
                                            <p:strVal val="ppt_y"/>
                                          </p:val>
                                        </p:tav>
                                        <p:tav tm="100000">
                                          <p:val>
                                            <p:strVal val="1+ppt_h/2"/>
                                          </p:val>
                                        </p:tav>
                                      </p:tavLst>
                                    </p:anim>
                                    <p:set>
                                      <p:cBhvr>
                                        <p:cTn id="49" dur="1" fill="hold">
                                          <p:stCondLst>
                                            <p:cond delay="499"/>
                                          </p:stCondLst>
                                        </p:cTn>
                                        <p:tgtEl>
                                          <p:spTgt spid="9"/>
                                        </p:tgtEl>
                                        <p:attrNameLst>
                                          <p:attrName>style.visibility</p:attrName>
                                        </p:attrNameLst>
                                      </p:cBhvr>
                                      <p:to>
                                        <p:strVal val="hidden"/>
                                      </p:to>
                                    </p:set>
                                  </p:childTnLst>
                                </p:cTn>
                              </p:par>
                              <p:par>
                                <p:cTn id="50" presetID="2" presetClass="exit" presetSubtype="4" fill="hold" grpId="1" nodeType="withEffect">
                                  <p:stCondLst>
                                    <p:cond delay="0"/>
                                  </p:stCondLst>
                                  <p:childTnLst>
                                    <p:anim calcmode="lin" valueType="num">
                                      <p:cBhvr additive="base">
                                        <p:cTn id="51" dur="500"/>
                                        <p:tgtEl>
                                          <p:spTgt spid="10"/>
                                        </p:tgtEl>
                                        <p:attrNameLst>
                                          <p:attrName>ppt_x</p:attrName>
                                        </p:attrNameLst>
                                      </p:cBhvr>
                                      <p:tavLst>
                                        <p:tav tm="0">
                                          <p:val>
                                            <p:strVal val="ppt_x"/>
                                          </p:val>
                                        </p:tav>
                                        <p:tav tm="100000">
                                          <p:val>
                                            <p:strVal val="ppt_x"/>
                                          </p:val>
                                        </p:tav>
                                      </p:tavLst>
                                    </p:anim>
                                    <p:anim calcmode="lin" valueType="num">
                                      <p:cBhvr additive="base">
                                        <p:cTn id="52" dur="500"/>
                                        <p:tgtEl>
                                          <p:spTgt spid="10"/>
                                        </p:tgtEl>
                                        <p:attrNameLst>
                                          <p:attrName>ppt_y</p:attrName>
                                        </p:attrNameLst>
                                      </p:cBhvr>
                                      <p:tavLst>
                                        <p:tav tm="0">
                                          <p:val>
                                            <p:strVal val="ppt_y"/>
                                          </p:val>
                                        </p:tav>
                                        <p:tav tm="100000">
                                          <p:val>
                                            <p:strVal val="1+ppt_h/2"/>
                                          </p:val>
                                        </p:tav>
                                      </p:tavLst>
                                    </p:anim>
                                    <p:set>
                                      <p:cBhvr>
                                        <p:cTn id="53" dur="1" fill="hold">
                                          <p:stCondLst>
                                            <p:cond delay="499"/>
                                          </p:stCondLst>
                                        </p:cTn>
                                        <p:tgtEl>
                                          <p:spTgt spid="10"/>
                                        </p:tgtEl>
                                        <p:attrNameLst>
                                          <p:attrName>style.visibility</p:attrName>
                                        </p:attrNameLst>
                                      </p:cBhvr>
                                      <p:to>
                                        <p:strVal val="hidden"/>
                                      </p:to>
                                    </p:set>
                                  </p:childTnLst>
                                </p:cTn>
                              </p:par>
                              <p:par>
                                <p:cTn id="54" presetID="2" presetClass="exit" presetSubtype="4" fill="hold" grpId="1" nodeType="withEffect">
                                  <p:stCondLst>
                                    <p:cond delay="0"/>
                                  </p:stCondLst>
                                  <p:childTnLst>
                                    <p:anim calcmode="lin" valueType="num">
                                      <p:cBhvr additive="base">
                                        <p:cTn id="55" dur="500"/>
                                        <p:tgtEl>
                                          <p:spTgt spid="11"/>
                                        </p:tgtEl>
                                        <p:attrNameLst>
                                          <p:attrName>ppt_x</p:attrName>
                                        </p:attrNameLst>
                                      </p:cBhvr>
                                      <p:tavLst>
                                        <p:tav tm="0">
                                          <p:val>
                                            <p:strVal val="ppt_x"/>
                                          </p:val>
                                        </p:tav>
                                        <p:tav tm="100000">
                                          <p:val>
                                            <p:strVal val="ppt_x"/>
                                          </p:val>
                                        </p:tav>
                                      </p:tavLst>
                                    </p:anim>
                                    <p:anim calcmode="lin" valueType="num">
                                      <p:cBhvr additive="base">
                                        <p:cTn id="56" dur="500"/>
                                        <p:tgtEl>
                                          <p:spTgt spid="11"/>
                                        </p:tgtEl>
                                        <p:attrNameLst>
                                          <p:attrName>ppt_y</p:attrName>
                                        </p:attrNameLst>
                                      </p:cBhvr>
                                      <p:tavLst>
                                        <p:tav tm="0">
                                          <p:val>
                                            <p:strVal val="ppt_y"/>
                                          </p:val>
                                        </p:tav>
                                        <p:tav tm="100000">
                                          <p:val>
                                            <p:strVal val="1+ppt_h/2"/>
                                          </p:val>
                                        </p:tav>
                                      </p:tavLst>
                                    </p:anim>
                                    <p:set>
                                      <p:cBhvr>
                                        <p:cTn id="5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6" grpId="0"/>
      <p:bldP spid="6" grpId="1"/>
      <p:bldP spid="9" grpId="0"/>
      <p:bldP spid="9" grpId="1"/>
      <p:bldP spid="10" grpId="0"/>
      <p:bldP spid="10" grpId="1"/>
      <p:bldP spid="11" grpId="0"/>
      <p:bldP spid="11" grpId="1"/>
    </p:bldLst>
  </p:timing>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1593</Words>
  <Application>Microsoft Office PowerPoint</Application>
  <PresentationFormat>On-screen Show (16:9)</PresentationFormat>
  <Paragraphs>136</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Merriweather</vt:lpstr>
      <vt:lpstr>Calibri</vt:lpstr>
      <vt:lpstr>Times New Roman</vt:lpstr>
      <vt:lpstr>Amatic SC</vt:lpstr>
      <vt:lpstr>Nathaniel template</vt:lpstr>
      <vt:lpstr>Bài Thuyết Trình nhóm 09</vt:lpstr>
      <vt:lpstr>PowerPoint Presentation</vt:lpstr>
      <vt:lpstr>PowerPoint Presentation</vt:lpstr>
      <vt:lpstr>Xử Lý song song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nhóm 09</dc:title>
  <cp:lastModifiedBy>NGUYEN QUANG LIEM D18CN06</cp:lastModifiedBy>
  <cp:revision>5</cp:revision>
  <dcterms:modified xsi:type="dcterms:W3CDTF">2021-10-10T10:03:45Z</dcterms:modified>
</cp:coreProperties>
</file>