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324" r:id="rId6"/>
    <p:sldId id="325" r:id="rId7"/>
    <p:sldId id="326" r:id="rId8"/>
    <p:sldId id="327" r:id="rId9"/>
    <p:sldId id="260" r:id="rId10"/>
    <p:sldId id="261" r:id="rId11"/>
    <p:sldId id="262" r:id="rId12"/>
    <p:sldId id="263" r:id="rId13"/>
    <p:sldId id="264" r:id="rId14"/>
    <p:sldId id="320" r:id="rId15"/>
    <p:sldId id="321" r:id="rId16"/>
    <p:sldId id="329" r:id="rId17"/>
    <p:sldId id="322" r:id="rId18"/>
    <p:sldId id="323" r:id="rId19"/>
    <p:sldId id="265" r:id="rId20"/>
    <p:sldId id="266" r:id="rId21"/>
    <p:sldId id="328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5B7EF-BBED-45FD-B001-98D653D129D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4B3D1-421A-4BB9-9A1C-C8BEBF81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B3D1-421A-4BB9-9A1C-C8BEBF81BD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410715"/>
            <a:ext cx="8075930" cy="394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4042" y="6366249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ongocphong247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hyperlink" Target="mailto:t@uit.edu.v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0" y="3663138"/>
            <a:ext cx="8684260" cy="18079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41700" marR="5080">
              <a:lnSpc>
                <a:spcPct val="119200"/>
              </a:lnSpc>
              <a:spcBef>
                <a:spcPts val="90"/>
              </a:spcBef>
            </a:pPr>
            <a:r>
              <a:rPr dirty="0"/>
              <a:t>GV: </a:t>
            </a:r>
            <a:r>
              <a:rPr lang="en-US" spc="-5" dirty="0" smtClean="0"/>
              <a:t>T</a:t>
            </a:r>
            <a:r>
              <a:rPr spc="-5" dirty="0" smtClean="0"/>
              <a:t>S</a:t>
            </a:r>
            <a:r>
              <a:rPr spc="-5" dirty="0"/>
              <a:t>. </a:t>
            </a:r>
            <a:r>
              <a:rPr lang="en-US" spc="-10" dirty="0" smtClean="0"/>
              <a:t>Đào Ngọc Phong</a:t>
            </a:r>
          </a:p>
          <a:p>
            <a:pPr marL="3441700" marR="5080">
              <a:lnSpc>
                <a:spcPct val="119200"/>
              </a:lnSpc>
              <a:spcBef>
                <a:spcPts val="90"/>
              </a:spcBef>
            </a:pPr>
            <a:r>
              <a:rPr spc="-90" dirty="0" smtClean="0"/>
              <a:t>Email</a:t>
            </a:r>
            <a:r>
              <a:rPr spc="-90" dirty="0"/>
              <a:t>:</a:t>
            </a:r>
            <a:r>
              <a:rPr spc="-50" dirty="0"/>
              <a:t> </a:t>
            </a:r>
            <a:r>
              <a:rPr lang="en-US" spc="-100" dirty="0" smtClean="0">
                <a:hlinkClick r:id="rId3"/>
              </a:rPr>
              <a:t>daongocphong247@gmail.com</a:t>
            </a:r>
            <a:endParaRPr lang="en-US" spc="-100" dirty="0" smtClean="0"/>
          </a:p>
          <a:p>
            <a:pPr marL="3441700" marR="5080">
              <a:lnSpc>
                <a:spcPct val="119200"/>
              </a:lnSpc>
              <a:spcBef>
                <a:spcPts val="90"/>
              </a:spcBef>
            </a:pPr>
            <a:r>
              <a:rPr lang="en-US" spc="-100" dirty="0" smtClean="0"/>
              <a:t>              phongdn@ptit.edu.vn</a:t>
            </a:r>
            <a:endParaRPr lang="en-US" spc="-100" dirty="0" smtClean="0"/>
          </a:p>
          <a:p>
            <a:pPr marL="3441700" marR="5080">
              <a:lnSpc>
                <a:spcPct val="119200"/>
              </a:lnSpc>
              <a:spcBef>
                <a:spcPts val="90"/>
              </a:spcBef>
            </a:pPr>
            <a:r>
              <a:rPr lang="en-US" spc="-100" dirty="0" smtClean="0">
                <a:hlinkClick r:id="rId4"/>
              </a:rPr>
              <a:t>ĐT: 0912239696</a:t>
            </a:r>
            <a:endParaRPr spc="-100" dirty="0">
              <a:hlinkClick r:id="rId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5" y="4537449"/>
            <a:ext cx="3388741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4"/>
          <p:cNvSpPr txBox="1">
            <a:spLocks/>
          </p:cNvSpPr>
          <p:nvPr/>
        </p:nvSpPr>
        <p:spPr>
          <a:xfrm>
            <a:off x="202409" y="1859648"/>
            <a:ext cx="8224519" cy="5111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 sz="2400" b="1" i="0">
                <a:solidFill>
                  <a:srgbClr val="357CA9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R="5080" algn="ctr">
              <a:lnSpc>
                <a:spcPct val="119200"/>
              </a:lnSpc>
              <a:spcBef>
                <a:spcPts val="90"/>
              </a:spcBef>
            </a:pPr>
            <a:r>
              <a:rPr lang="en-US" sz="3000" kern="0" dirty="0" smtClean="0">
                <a:hlinkClick r:id="rId4"/>
              </a:rPr>
              <a:t>ĐẢM BẢO CHẤT LƯỢNG PHẦN MỀM</a:t>
            </a:r>
            <a:endParaRPr lang="en-US" sz="3000" kern="0" spc="-100" dirty="0"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828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BÀI </a:t>
            </a:r>
            <a:r>
              <a:rPr spc="-5" dirty="0"/>
              <a:t>1: Tổng </a:t>
            </a:r>
            <a:r>
              <a:rPr dirty="0"/>
              <a:t>quan </a:t>
            </a:r>
            <a:r>
              <a:rPr spc="-5" dirty="0"/>
              <a:t>kiểm thử phần</a:t>
            </a:r>
            <a:r>
              <a:rPr spc="-10" dirty="0"/>
              <a:t> </a:t>
            </a:r>
            <a:r>
              <a:rPr spc="-5" dirty="0"/>
              <a:t>mềm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04976"/>
            <a:ext cx="8272145" cy="55740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1.1 Phần mềm </a:t>
            </a:r>
            <a:r>
              <a:rPr sz="2800" dirty="0">
                <a:latin typeface="Arial"/>
                <a:cs typeface="Arial"/>
              </a:rPr>
              <a:t>và chất </a:t>
            </a:r>
            <a:r>
              <a:rPr sz="2800" spc="-5" dirty="0">
                <a:latin typeface="Arial"/>
                <a:cs typeface="Arial"/>
              </a:rPr>
              <a:t>lượng </a:t>
            </a:r>
            <a:r>
              <a:rPr sz="2800" dirty="0">
                <a:latin typeface="Arial"/>
                <a:cs typeface="Arial"/>
              </a:rPr>
              <a:t>phần </a:t>
            </a:r>
            <a:r>
              <a:rPr sz="2800" spc="-5" dirty="0">
                <a:latin typeface="Arial"/>
                <a:cs typeface="Arial"/>
              </a:rPr>
              <a:t>mềm,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SQA</a:t>
            </a:r>
            <a:endParaRPr sz="2800">
              <a:latin typeface="Arial"/>
              <a:cs typeface="Arial"/>
            </a:endParaRPr>
          </a:p>
          <a:p>
            <a:pPr marL="355600" marR="34988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1.2 Các yếu </a:t>
            </a:r>
            <a:r>
              <a:rPr sz="2800" dirty="0">
                <a:latin typeface="Arial"/>
                <a:cs typeface="Arial"/>
              </a:rPr>
              <a:t>tố ảnh </a:t>
            </a:r>
            <a:r>
              <a:rPr sz="2800" spc="-5" dirty="0">
                <a:latin typeface="Arial"/>
                <a:cs typeface="Arial"/>
              </a:rPr>
              <a:t>hưởng đến </a:t>
            </a:r>
            <a:r>
              <a:rPr sz="2800" dirty="0">
                <a:latin typeface="Arial"/>
                <a:cs typeface="Arial"/>
              </a:rPr>
              <a:t>chất </a:t>
            </a:r>
            <a:r>
              <a:rPr sz="2800" spc="-5" dirty="0">
                <a:latin typeface="Arial"/>
                <a:cs typeface="Arial"/>
              </a:rPr>
              <a:t>lượng </a:t>
            </a:r>
            <a:r>
              <a:rPr sz="2800" dirty="0">
                <a:latin typeface="Arial"/>
                <a:cs typeface="Arial"/>
              </a:rPr>
              <a:t>phần 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1.3 Khái niệm kiểm thử </a:t>
            </a:r>
            <a:r>
              <a:rPr sz="2800" dirty="0">
                <a:latin typeface="Arial"/>
                <a:cs typeface="Arial"/>
              </a:rPr>
              <a:t>phần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1.4 Mục tiêu kiểm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1.5 Tầm quan trọng của kiểm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1.6 Các </a:t>
            </a:r>
            <a:r>
              <a:rPr sz="2800" dirty="0">
                <a:latin typeface="Arial"/>
                <a:cs typeface="Arial"/>
              </a:rPr>
              <a:t>nguyên </a:t>
            </a:r>
            <a:r>
              <a:rPr sz="2800" spc="-5" dirty="0">
                <a:latin typeface="Arial"/>
                <a:cs typeface="Arial"/>
              </a:rPr>
              <a:t>tắc </a:t>
            </a:r>
            <a:r>
              <a:rPr sz="2800" dirty="0">
                <a:latin typeface="Arial"/>
                <a:cs typeface="Arial"/>
              </a:rPr>
              <a:t>trong </a:t>
            </a:r>
            <a:r>
              <a:rPr sz="2800" spc="-5" dirty="0">
                <a:latin typeface="Arial"/>
                <a:cs typeface="Arial"/>
              </a:rPr>
              <a:t>kiểm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1.7 Một </a:t>
            </a:r>
            <a:r>
              <a:rPr sz="2800" dirty="0">
                <a:latin typeface="Arial"/>
                <a:cs typeface="Arial"/>
              </a:rPr>
              <a:t>số khái </a:t>
            </a:r>
            <a:r>
              <a:rPr sz="2800" spc="-5" dirty="0">
                <a:latin typeface="Arial"/>
                <a:cs typeface="Arial"/>
              </a:rPr>
              <a:t>niệm liên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1.8 Các đối tượng thực </a:t>
            </a:r>
            <a:r>
              <a:rPr sz="2800" dirty="0">
                <a:latin typeface="Arial"/>
                <a:cs typeface="Arial"/>
              </a:rPr>
              <a:t>hiện </a:t>
            </a:r>
            <a:r>
              <a:rPr sz="2800" spc="-5" dirty="0">
                <a:latin typeface="Arial"/>
                <a:cs typeface="Arial"/>
              </a:rPr>
              <a:t>kiểm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1.9 Các điểm cần </a:t>
            </a:r>
            <a:r>
              <a:rPr sz="2800" spc="-10" dirty="0">
                <a:latin typeface="Arial"/>
                <a:cs typeface="Arial"/>
              </a:rPr>
              <a:t>lưu </a:t>
            </a:r>
            <a:r>
              <a:rPr sz="2800" spc="-5" dirty="0">
                <a:latin typeface="Arial"/>
                <a:cs typeface="Arial"/>
              </a:rPr>
              <a:t>ý </a:t>
            </a:r>
            <a:r>
              <a:rPr sz="2800" dirty="0">
                <a:latin typeface="Arial"/>
                <a:cs typeface="Arial"/>
              </a:rPr>
              <a:t>khi </a:t>
            </a:r>
            <a:r>
              <a:rPr sz="2800" spc="-5" dirty="0">
                <a:latin typeface="Arial"/>
                <a:cs typeface="Arial"/>
              </a:rPr>
              <a:t>kiểm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8188325" algn="l"/>
              </a:tabLst>
            </a:pPr>
            <a:r>
              <a:rPr sz="2800" spc="-5" dirty="0">
                <a:latin typeface="Arial"/>
                <a:cs typeface="Arial"/>
              </a:rPr>
              <a:t>1.</a:t>
            </a:r>
            <a:r>
              <a:rPr sz="2800" spc="5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Ca</a:t>
            </a:r>
            <a:r>
              <a:rPr sz="2800" spc="5" dirty="0">
                <a:latin typeface="Arial"/>
                <a:cs typeface="Arial"/>
              </a:rPr>
              <a:t>́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ạn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</a:t>
            </a:r>
            <a:r>
              <a:rPr sz="2800" spc="-5" dirty="0">
                <a:latin typeface="Arial"/>
                <a:cs typeface="Arial"/>
              </a:rPr>
              <a:t>ế</a:t>
            </a:r>
            <a:r>
              <a:rPr sz="2800" dirty="0">
                <a:latin typeface="Arial"/>
                <a:cs typeface="Arial"/>
              </a:rPr>
              <a:t> c</a:t>
            </a:r>
            <a:r>
              <a:rPr sz="2800" spc="-5" dirty="0">
                <a:latin typeface="Arial"/>
                <a:cs typeface="Arial"/>
              </a:rPr>
              <a:t>ủa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ê</a:t>
            </a:r>
            <a:r>
              <a:rPr sz="2800" spc="10" dirty="0">
                <a:latin typeface="Arial"/>
                <a:cs typeface="Arial"/>
              </a:rPr>
              <a:t>̉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</a:t>
            </a:r>
            <a:r>
              <a:rPr sz="2800" dirty="0">
                <a:latin typeface="Arial"/>
                <a:cs typeface="Arial"/>
              </a:rPr>
              <a:t>ử	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713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1.1 </a:t>
            </a:r>
            <a:r>
              <a:rPr sz="3200" spc="-5" dirty="0"/>
              <a:t>Phần mềm </a:t>
            </a:r>
            <a:r>
              <a:rPr sz="3200" spc="-10" dirty="0"/>
              <a:t>và </a:t>
            </a:r>
            <a:r>
              <a:rPr sz="3200" spc="-5" dirty="0"/>
              <a:t>chất lượng phần</a:t>
            </a:r>
            <a:r>
              <a:rPr sz="3200" spc="-7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6863715" cy="2769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spc="-315" dirty="0">
                <a:latin typeface="Arial"/>
                <a:cs typeface="Arial"/>
              </a:rPr>
              <a:t>mềm </a:t>
            </a:r>
            <a:r>
              <a:rPr sz="3000" spc="-5" dirty="0">
                <a:latin typeface="Arial"/>
                <a:cs typeface="Arial"/>
              </a:rPr>
              <a:t>và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đặc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khái niệm vễ </a:t>
            </a:r>
            <a:r>
              <a:rPr sz="3000" dirty="0">
                <a:latin typeface="Arial"/>
                <a:cs typeface="Arial"/>
              </a:rPr>
              <a:t>lỗi, </a:t>
            </a:r>
            <a:r>
              <a:rPr sz="3000" spc="-5" dirty="0">
                <a:latin typeface="Arial"/>
                <a:cs typeface="Arial"/>
              </a:rPr>
              <a:t>sai sót, hỏng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hóc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Nguyên nhân gây ra </a:t>
            </a:r>
            <a:r>
              <a:rPr sz="3000" dirty="0">
                <a:latin typeface="Arial"/>
                <a:cs typeface="Arial"/>
              </a:rPr>
              <a:t>lỗi </a:t>
            </a:r>
            <a:r>
              <a:rPr sz="3000" spc="-5" dirty="0">
                <a:latin typeface="Arial"/>
                <a:cs typeface="Arial"/>
              </a:rPr>
              <a:t>phần</a:t>
            </a:r>
            <a:r>
              <a:rPr sz="3000" spc="484" dirty="0">
                <a:latin typeface="Arial"/>
                <a:cs typeface="Arial"/>
              </a:rPr>
              <a:t> </a:t>
            </a:r>
            <a:r>
              <a:rPr sz="3000" spc="-315" dirty="0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Chất lượng phần</a:t>
            </a:r>
            <a:r>
              <a:rPr sz="3000" spc="80" dirty="0">
                <a:latin typeface="Arial"/>
                <a:cs typeface="Arial"/>
              </a:rPr>
              <a:t> </a:t>
            </a:r>
            <a:r>
              <a:rPr sz="3000" spc="-315" dirty="0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Đảm </a:t>
            </a:r>
            <a:r>
              <a:rPr sz="3000" spc="-5" dirty="0">
                <a:latin typeface="Arial"/>
                <a:cs typeface="Arial"/>
              </a:rPr>
              <a:t>bảo chất lượng phần</a:t>
            </a:r>
            <a:r>
              <a:rPr sz="3000" spc="315" dirty="0">
                <a:latin typeface="Arial"/>
                <a:cs typeface="Arial"/>
              </a:rPr>
              <a:t> </a:t>
            </a:r>
            <a:r>
              <a:rPr sz="3000" spc="-315" dirty="0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5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7877175" cy="491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định nghĩa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IEEE: </a:t>
            </a:r>
            <a:r>
              <a:rPr sz="3000" b="1" spc="5" dirty="0">
                <a:latin typeface="Arial"/>
                <a:cs typeface="Arial"/>
              </a:rPr>
              <a:t>B</a:t>
            </a:r>
            <a:r>
              <a:rPr sz="3000" spc="5" dirty="0">
                <a:latin typeface="Arial"/>
                <a:cs typeface="Arial"/>
              </a:rPr>
              <a:t>ao </a:t>
            </a:r>
            <a:r>
              <a:rPr sz="3000" spc="-5" dirty="0">
                <a:latin typeface="Arial"/>
                <a:cs typeface="Arial"/>
              </a:rPr>
              <a:t>gồm </a:t>
            </a:r>
            <a:r>
              <a:rPr sz="3000" dirty="0">
                <a:latin typeface="Arial"/>
                <a:cs typeface="Arial"/>
              </a:rPr>
              <a:t>các  chương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máy </a:t>
            </a:r>
            <a:r>
              <a:rPr sz="3000" spc="-5" dirty="0">
                <a:latin typeface="Arial"/>
                <a:cs typeface="Arial"/>
              </a:rPr>
              <a:t>tính, </a:t>
            </a:r>
            <a:r>
              <a:rPr sz="3000" dirty="0">
                <a:latin typeface="Arial"/>
                <a:cs typeface="Arial"/>
              </a:rPr>
              <a:t>các thủ </a:t>
            </a:r>
            <a:r>
              <a:rPr sz="3000" spc="-10" dirty="0">
                <a:latin typeface="Arial"/>
                <a:cs typeface="Arial"/>
              </a:rPr>
              <a:t>tục, </a:t>
            </a:r>
            <a:r>
              <a:rPr sz="3000" dirty="0">
                <a:latin typeface="Arial"/>
                <a:cs typeface="Arial"/>
              </a:rPr>
              <a:t>các tài 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có thể </a:t>
            </a:r>
            <a:r>
              <a:rPr sz="3000" spc="-5" dirty="0">
                <a:latin typeface="Arial"/>
                <a:cs typeface="Arial"/>
              </a:rPr>
              <a:t>liên quan </a:t>
            </a:r>
            <a:r>
              <a:rPr sz="3000" dirty="0">
                <a:latin typeface="Arial"/>
                <a:cs typeface="Arial"/>
              </a:rPr>
              <a:t>và các </a:t>
            </a:r>
            <a:r>
              <a:rPr sz="3000" spc="-5" dirty="0">
                <a:latin typeface="Arial"/>
                <a:cs typeface="Arial"/>
              </a:rPr>
              <a:t>dữ liệu liên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quan  đến hoạt động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spc="-10" dirty="0">
                <a:latin typeface="Arial"/>
                <a:cs typeface="Arial"/>
              </a:rPr>
              <a:t>thống </a:t>
            </a:r>
            <a:r>
              <a:rPr sz="3000" dirty="0">
                <a:latin typeface="Arial"/>
                <a:cs typeface="Arial"/>
              </a:rPr>
              <a:t>máy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tính</a:t>
            </a:r>
            <a:endParaRPr sz="3000">
              <a:latin typeface="Arial"/>
              <a:cs typeface="Arial"/>
            </a:endParaRPr>
          </a:p>
          <a:p>
            <a:pPr marL="355600" marR="381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định nghĩa </a:t>
            </a:r>
            <a:r>
              <a:rPr sz="3000" b="1" spc="-5" dirty="0">
                <a:latin typeface="Arial"/>
                <a:cs typeface="Arial"/>
              </a:rPr>
              <a:t>của ISO: </a:t>
            </a:r>
            <a:r>
              <a:rPr sz="3000" spc="-5" dirty="0">
                <a:latin typeface="Arial"/>
                <a:cs typeface="Arial"/>
              </a:rPr>
              <a:t>4 </a:t>
            </a:r>
            <a:r>
              <a:rPr sz="3000" dirty="0">
                <a:latin typeface="Arial"/>
                <a:cs typeface="Arial"/>
              </a:rPr>
              <a:t>thành </a:t>
            </a: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dirty="0">
                <a:latin typeface="Arial"/>
                <a:cs typeface="Arial"/>
              </a:rPr>
              <a:t>cơ  </a:t>
            </a:r>
            <a:r>
              <a:rPr sz="3000" spc="-5" dirty="0">
                <a:latin typeface="Arial"/>
                <a:cs typeface="Arial"/>
              </a:rPr>
              <a:t>bản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phần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mềm:</a:t>
            </a:r>
            <a:endParaRPr sz="30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8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máy </a:t>
            </a:r>
            <a:r>
              <a:rPr sz="2800" dirty="0">
                <a:latin typeface="Arial"/>
                <a:cs typeface="Arial"/>
              </a:rPr>
              <a:t>tính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(code)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5" dirty="0">
                <a:latin typeface="Arial"/>
                <a:cs typeface="Arial"/>
              </a:rPr>
              <a:t>thủ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tục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Tài liệu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Dữ </a:t>
            </a:r>
            <a:r>
              <a:rPr sz="2800" spc="-5" dirty="0">
                <a:latin typeface="Arial"/>
                <a:cs typeface="Arial"/>
              </a:rPr>
              <a:t>liệu cần thiết để vận hành phần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33690" cy="38207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Đặc </a:t>
            </a:r>
            <a:r>
              <a:rPr sz="3000" b="1" dirty="0">
                <a:latin typeface="Arial"/>
                <a:cs typeface="Arial"/>
              </a:rPr>
              <a:t>trưng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phần</a:t>
            </a:r>
            <a:r>
              <a:rPr sz="3000" b="1" spc="-5" dirty="0">
                <a:latin typeface="Arial"/>
                <a:cs typeface="Arial"/>
              </a:rPr>
              <a:t> mềm:</a:t>
            </a:r>
            <a:endParaRPr sz="3000">
              <a:latin typeface="Arial"/>
              <a:cs typeface="Arial"/>
            </a:endParaRPr>
          </a:p>
          <a:p>
            <a:pPr marL="756285" marR="50736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Phần mềm được thiết kế, chế tạo </a:t>
            </a:r>
            <a:r>
              <a:rPr sz="2800" spc="-10" dirty="0">
                <a:latin typeface="Arial"/>
                <a:cs typeface="Arial"/>
              </a:rPr>
              <a:t>như </a:t>
            </a:r>
            <a:r>
              <a:rPr sz="2800" spc="-5" dirty="0">
                <a:latin typeface="Arial"/>
                <a:cs typeface="Arial"/>
              </a:rPr>
              <a:t>các  loại sản phẩm công nghiệp khác, </a:t>
            </a:r>
            <a:r>
              <a:rPr sz="2800" spc="-10" dirty="0">
                <a:latin typeface="Arial"/>
                <a:cs typeface="Arial"/>
              </a:rPr>
              <a:t>nhưng  </a:t>
            </a:r>
            <a:r>
              <a:rPr sz="2800" b="1" spc="-10" dirty="0">
                <a:latin typeface="Arial"/>
                <a:cs typeface="Arial"/>
              </a:rPr>
              <a:t>không </a:t>
            </a:r>
            <a:r>
              <a:rPr sz="2800" b="1" spc="-5" dirty="0">
                <a:latin typeface="Arial"/>
                <a:cs typeface="Arial"/>
              </a:rPr>
              <a:t>được định hình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trước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phát triển phần mềm quyết </a:t>
            </a:r>
            <a:r>
              <a:rPr sz="2800" spc="-10" dirty="0">
                <a:latin typeface="Arial"/>
                <a:cs typeface="Arial"/>
              </a:rPr>
              <a:t>định </a:t>
            </a:r>
            <a:r>
              <a:rPr sz="2800" spc="-5" dirty="0">
                <a:latin typeface="Arial"/>
                <a:cs typeface="Arial"/>
              </a:rPr>
              <a:t>giá  thành và chất lượng của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nó</a:t>
            </a:r>
            <a:endParaRPr sz="2800">
              <a:latin typeface="Arial"/>
              <a:cs typeface="Arial"/>
            </a:endParaRPr>
          </a:p>
          <a:p>
            <a:pPr marL="756285" marR="4635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5" dirty="0">
                <a:latin typeface="Arial"/>
                <a:cs typeface="Arial"/>
              </a:rPr>
              <a:t>phần mềm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thực sự được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 lỗi  trong pha phát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triển.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10" y="1354015"/>
            <a:ext cx="4648200" cy="2799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30283"/>
            <a:ext cx="6886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9426"/>
            <a:ext cx="6029325" cy="5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53" y="1270923"/>
            <a:ext cx="7086600" cy="51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7" y="1981200"/>
            <a:ext cx="7915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5204"/>
            <a:ext cx="8096250" cy="3448050"/>
          </a:xfrm>
          <a:prstGeom prst="rect">
            <a:avLst/>
          </a:prstGeom>
        </p:spPr>
      </p:pic>
      <p:pic>
        <p:nvPicPr>
          <p:cNvPr id="2050" name="Picture 2" descr="Gangnam Style&amp;#39;, &amp;#39;Fantastic Baby&amp;#39; và những bản hit Kpop tròn 10 tuổ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56188"/>
            <a:ext cx="1923841" cy="19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7955"/>
            <a:ext cx="8630920" cy="54832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Đặc </a:t>
            </a:r>
            <a:r>
              <a:rPr sz="3000" b="1" dirty="0">
                <a:latin typeface="Arial"/>
                <a:cs typeface="Arial"/>
              </a:rPr>
              <a:t>trưng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phần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mềm: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Có </a:t>
            </a:r>
            <a:r>
              <a:rPr sz="2400" i="1" dirty="0">
                <a:latin typeface="Arial"/>
                <a:cs typeface="Arial"/>
              </a:rPr>
              <a:t>tính </a:t>
            </a:r>
            <a:r>
              <a:rPr sz="2400" i="1" spc="-5" dirty="0">
                <a:latin typeface="Arial"/>
                <a:cs typeface="Arial"/>
              </a:rPr>
              <a:t>phức </a:t>
            </a:r>
            <a:r>
              <a:rPr sz="2400" i="1" dirty="0">
                <a:latin typeface="Arial"/>
                <a:cs typeface="Arial"/>
              </a:rPr>
              <a:t>tạp cao và </a:t>
            </a:r>
            <a:r>
              <a:rPr sz="2400" i="1" spc="-5" dirty="0">
                <a:latin typeface="Arial"/>
                <a:cs typeface="Arial"/>
              </a:rPr>
              <a:t>luôn </a:t>
            </a:r>
            <a:r>
              <a:rPr sz="2400" i="1" dirty="0">
                <a:latin typeface="Arial"/>
                <a:cs typeface="Arial"/>
              </a:rPr>
              <a:t>thay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đổi.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là </a:t>
            </a:r>
            <a:r>
              <a:rPr sz="2400" dirty="0">
                <a:latin typeface="Arial"/>
                <a:cs typeface="Arial"/>
              </a:rPr>
              <a:t>một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thống </a:t>
            </a:r>
            <a:r>
              <a:rPr sz="2400" spc="-5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nhiều </a:t>
            </a:r>
            <a:r>
              <a:rPr sz="2400" dirty="0">
                <a:latin typeface="Arial"/>
                <a:cs typeface="Arial"/>
              </a:rPr>
              <a:t>khái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và  các </a:t>
            </a:r>
            <a:r>
              <a:rPr sz="2400" spc="-5" dirty="0">
                <a:latin typeface="Arial"/>
                <a:cs typeface="Arial"/>
              </a:rPr>
              <a:t>mối </a:t>
            </a:r>
            <a:r>
              <a:rPr sz="2400" spc="-10" dirty="0">
                <a:latin typeface="Arial"/>
                <a:cs typeface="Arial"/>
              </a:rPr>
              <a:t>liên </a:t>
            </a:r>
            <a:r>
              <a:rPr sz="2400" spc="-5" dirty="0">
                <a:latin typeface="Arial"/>
                <a:cs typeface="Arial"/>
              </a:rPr>
              <a:t>hệ logic </a:t>
            </a:r>
            <a:r>
              <a:rPr sz="2400" dirty="0">
                <a:latin typeface="Arial"/>
                <a:cs typeface="Arial"/>
              </a:rPr>
              <a:t>khác </a:t>
            </a:r>
            <a:r>
              <a:rPr sz="2400" spc="-5" dirty="0">
                <a:latin typeface="Arial"/>
                <a:cs typeface="Arial"/>
              </a:rPr>
              <a:t>nhau </a:t>
            </a:r>
            <a:r>
              <a:rPr sz="2400" dirty="0">
                <a:latin typeface="Arial"/>
                <a:cs typeface="Arial"/>
              </a:rPr>
              <a:t>=&gt; mỗi </a:t>
            </a:r>
            <a:r>
              <a:rPr sz="2400" spc="-5" dirty="0">
                <a:latin typeface="Arial"/>
                <a:cs typeface="Arial"/>
              </a:rPr>
              <a:t>một vòng lặp </a:t>
            </a:r>
            <a:r>
              <a:rPr sz="2400" dirty="0">
                <a:latin typeface="Arial"/>
                <a:cs typeface="Arial"/>
              </a:rPr>
              <a:t>với  một </a:t>
            </a:r>
            <a:r>
              <a:rPr sz="2400" spc="-5" dirty="0">
                <a:latin typeface="Arial"/>
                <a:cs typeface="Arial"/>
              </a:rPr>
              <a:t>giá </a:t>
            </a:r>
            <a:r>
              <a:rPr sz="2400" dirty="0">
                <a:latin typeface="Arial"/>
                <a:cs typeface="Arial"/>
              </a:rPr>
              <a:t>trị khác </a:t>
            </a:r>
            <a:r>
              <a:rPr sz="2400" spc="-5" dirty="0">
                <a:latin typeface="Arial"/>
                <a:cs typeface="Arial"/>
              </a:rPr>
              <a:t>nhau là </a:t>
            </a:r>
            <a:r>
              <a:rPr sz="2400" dirty="0">
                <a:latin typeface="Arial"/>
                <a:cs typeface="Arial"/>
              </a:rPr>
              <a:t>cơ </a:t>
            </a:r>
            <a:r>
              <a:rPr sz="2400" spc="-5" dirty="0">
                <a:latin typeface="Arial"/>
                <a:cs typeface="Arial"/>
              </a:rPr>
              <a:t>hội để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phần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Thay đổi </a:t>
            </a:r>
            <a:r>
              <a:rPr sz="2400" dirty="0">
                <a:latin typeface="Arial"/>
                <a:cs typeface="Arial"/>
              </a:rPr>
              <a:t>theo </a:t>
            </a:r>
            <a:r>
              <a:rPr sz="2400" spc="-5" dirty="0">
                <a:latin typeface="Arial"/>
                <a:cs typeface="Arial"/>
              </a:rPr>
              <a:t>nhu </a:t>
            </a:r>
            <a:r>
              <a:rPr sz="2400" dirty="0">
                <a:latin typeface="Arial"/>
                <a:cs typeface="Arial"/>
              </a:rPr>
              <a:t>cầu của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Thay đổi để đáp ứng </a:t>
            </a:r>
            <a:r>
              <a:rPr sz="2400" dirty="0">
                <a:latin typeface="Arial"/>
                <a:cs typeface="Arial"/>
              </a:rPr>
              <a:t>môi trường vận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hành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thấy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endParaRPr sz="2400">
              <a:latin typeface="Arial"/>
              <a:cs typeface="Arial"/>
            </a:endParaRPr>
          </a:p>
          <a:p>
            <a:pPr marL="756285" marR="9144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thấy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mà chỉ có </a:t>
            </a:r>
            <a:r>
              <a:rPr sz="2400" spc="-5" dirty="0">
                <a:latin typeface="Arial"/>
                <a:cs typeface="Arial"/>
              </a:rPr>
              <a:t>thể nhận biết  qua </a:t>
            </a:r>
            <a:r>
              <a:rPr sz="2400" dirty="0">
                <a:latin typeface="Arial"/>
                <a:cs typeface="Arial"/>
              </a:rPr>
              <a:t>sự mô tả từ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khía </a:t>
            </a:r>
            <a:r>
              <a:rPr sz="2400" spc="-5" dirty="0">
                <a:latin typeface="Arial"/>
                <a:cs typeface="Arial"/>
              </a:rPr>
              <a:t>cạnh </a:t>
            </a:r>
            <a:r>
              <a:rPr sz="2400" dirty="0">
                <a:latin typeface="Arial"/>
                <a:cs typeface="Arial"/>
              </a:rPr>
              <a:t>khác </a:t>
            </a:r>
            <a:r>
              <a:rPr sz="2400" spc="-5" dirty="0">
                <a:latin typeface="Arial"/>
                <a:cs typeface="Arial"/>
              </a:rPr>
              <a:t>nhau </a:t>
            </a:r>
            <a:r>
              <a:rPr sz="2400" dirty="0">
                <a:latin typeface="Arial"/>
                <a:cs typeface="Arial"/>
              </a:rPr>
              <a:t>(sơ </a:t>
            </a:r>
            <a:r>
              <a:rPr sz="2400" spc="-5" dirty="0">
                <a:latin typeface="Arial"/>
                <a:cs typeface="Arial"/>
              </a:rPr>
              <a:t>đồ điều  khiển, </a:t>
            </a:r>
            <a:r>
              <a:rPr sz="2400" dirty="0">
                <a:latin typeface="Arial"/>
                <a:cs typeface="Arial"/>
              </a:rPr>
              <a:t>mô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spc="-5" dirty="0">
                <a:latin typeface="Arial"/>
                <a:cs typeface="Arial"/>
              </a:rPr>
              <a:t>luồng dữ liệu, </a:t>
            </a:r>
            <a:r>
              <a:rPr sz="2400" dirty="0">
                <a:latin typeface="Arial"/>
                <a:cs typeface="Arial"/>
              </a:rPr>
              <a:t>mô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tác…)</a:t>
            </a:r>
            <a:endParaRPr sz="2400">
              <a:latin typeface="Arial"/>
              <a:cs typeface="Arial"/>
            </a:endParaRPr>
          </a:p>
          <a:p>
            <a:pPr marL="756285" marR="7175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Do đặc trưng này nên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một cách </a:t>
            </a:r>
            <a:r>
              <a:rPr sz="2400" spc="-5" dirty="0">
                <a:latin typeface="Arial"/>
                <a:cs typeface="Arial"/>
              </a:rPr>
              <a:t>nhanh  chóng là không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thể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4637"/>
            <a:ext cx="40151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Tài</a:t>
            </a:r>
            <a:r>
              <a:rPr dirty="0"/>
              <a:t> </a:t>
            </a:r>
            <a:r>
              <a:rPr spc="-5" dirty="0" err="1" smtClean="0"/>
              <a:t>liệu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1244853"/>
            <a:ext cx="8182609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fontAlgn="base"/>
            <a:endParaRPr lang="en-US" sz="2400" dirty="0" smtClean="0"/>
          </a:p>
          <a:p>
            <a:pPr lvl="0" fontAlgn="base"/>
            <a:r>
              <a:rPr lang="en-US" sz="2400" dirty="0" smtClean="0"/>
              <a:t>Neil </a:t>
            </a:r>
            <a:r>
              <a:rPr lang="en-US" sz="2400" dirty="0" err="1"/>
              <a:t>Walkinshaw</a:t>
            </a:r>
            <a:r>
              <a:rPr lang="en-US" sz="2400" dirty="0"/>
              <a:t>, Software Quality Assurance Consistency in the Face of Complexity and Change, Springer Nature, 2017. </a:t>
            </a:r>
          </a:p>
          <a:p>
            <a:pPr lvl="0" fontAlgn="base"/>
            <a:r>
              <a:rPr lang="en-US" sz="2400" dirty="0"/>
              <a:t>Paul </a:t>
            </a:r>
            <a:r>
              <a:rPr lang="en-US" sz="2400" dirty="0" err="1"/>
              <a:t>Ammann</a:t>
            </a:r>
            <a:r>
              <a:rPr lang="en-US" sz="2400" dirty="0"/>
              <a:t> and Jeff Offutt . Introduction to Software Testing. Cambridge University Press , 2016.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 err="1" smtClean="0"/>
              <a:t>Học</a:t>
            </a:r>
            <a:r>
              <a:rPr lang="en-US" sz="2400" b="1" dirty="0" smtClean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khảo</a:t>
            </a:r>
            <a:endParaRPr lang="en-US" sz="2400" dirty="0"/>
          </a:p>
          <a:p>
            <a:pPr lvl="0" fontAlgn="base"/>
            <a:r>
              <a:rPr lang="en-US" sz="2400" dirty="0" err="1"/>
              <a:t>Murali</a:t>
            </a:r>
            <a:r>
              <a:rPr lang="en-US" sz="2400" dirty="0"/>
              <a:t> </a:t>
            </a:r>
            <a:r>
              <a:rPr lang="en-US" sz="2400" dirty="0" err="1"/>
              <a:t>Chemuturi</a:t>
            </a:r>
            <a:r>
              <a:rPr lang="en-US" sz="2400" dirty="0"/>
              <a:t>. Mastering Software Quality Assurance: Best Practices, Tools and Techniques for Software Developers. J. Ross Publication Inc., 2011. </a:t>
            </a:r>
          </a:p>
          <a:p>
            <a:pPr lvl="0" fontAlgn="base"/>
            <a:r>
              <a:rPr lang="en-US" sz="2400" dirty="0"/>
              <a:t>Stephen Vance. Quality Code: Software Testing Principles, Practices, and Patterns. Addison-Wesley Professional, 2013. </a:t>
            </a:r>
          </a:p>
          <a:p>
            <a:r>
              <a:rPr lang="en-US" sz="24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1.1.2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75" dirty="0"/>
              <a:t> </a:t>
            </a:r>
            <a:r>
              <a:rPr spc="-5" dirty="0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" y="945235"/>
            <a:ext cx="9083675" cy="60080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300" b="1" spc="-5" dirty="0">
                <a:latin typeface="Arial"/>
                <a:cs typeface="Arial"/>
              </a:rPr>
              <a:t>Lỗi phần mềm </a:t>
            </a:r>
            <a:r>
              <a:rPr sz="2300" b="1" dirty="0">
                <a:latin typeface="Arial"/>
                <a:cs typeface="Arial"/>
              </a:rPr>
              <a:t>(software</a:t>
            </a:r>
            <a:r>
              <a:rPr sz="2300" b="1" spc="-9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error)</a:t>
            </a:r>
            <a:endParaRPr sz="2300" dirty="0">
              <a:latin typeface="Arial"/>
              <a:cs typeface="Arial"/>
            </a:endParaRPr>
          </a:p>
          <a:p>
            <a:pPr marL="8070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Là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spc="-5" dirty="0">
                <a:latin typeface="Arial"/>
                <a:cs typeface="Arial"/>
              </a:rPr>
              <a:t>do </a:t>
            </a:r>
            <a:r>
              <a:rPr sz="2300" dirty="0">
                <a:latin typeface="Arial"/>
                <a:cs typeface="Arial"/>
              </a:rPr>
              <a:t>con người </a:t>
            </a:r>
            <a:r>
              <a:rPr sz="2300" spc="-5" dirty="0">
                <a:latin typeface="Arial"/>
                <a:cs typeface="Arial"/>
              </a:rPr>
              <a:t>gây </a:t>
            </a:r>
            <a:r>
              <a:rPr sz="2300" dirty="0">
                <a:latin typeface="Arial"/>
                <a:cs typeface="Arial"/>
              </a:rPr>
              <a:t>ra (thường </a:t>
            </a:r>
            <a:r>
              <a:rPr sz="2300" spc="-5" dirty="0">
                <a:latin typeface="Arial"/>
                <a:cs typeface="Arial"/>
              </a:rPr>
              <a:t>là </a:t>
            </a:r>
            <a:r>
              <a:rPr sz="2300" dirty="0">
                <a:latin typeface="Arial"/>
                <a:cs typeface="Arial"/>
              </a:rPr>
              <a:t>các </a:t>
            </a:r>
            <a:r>
              <a:rPr sz="2300" spc="-165" dirty="0" err="1">
                <a:latin typeface="Arial"/>
                <a:cs typeface="Arial"/>
              </a:rPr>
              <a:t>lập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sz="2300" spc="-5" dirty="0" err="1" smtClean="0">
                <a:latin typeface="Arial"/>
                <a:cs typeface="Arial"/>
              </a:rPr>
              <a:t>tr</a:t>
            </a:r>
            <a:r>
              <a:rPr lang="en-US" sz="2300" spc="-5" dirty="0" err="1">
                <a:latin typeface="Arial"/>
                <a:cs typeface="Arial"/>
              </a:rPr>
              <a:t>ì</a:t>
            </a:r>
            <a:r>
              <a:rPr sz="2300" spc="-5" dirty="0" err="1" smtClean="0">
                <a:latin typeface="Arial"/>
                <a:cs typeface="Arial"/>
              </a:rPr>
              <a:t>nh</a:t>
            </a:r>
            <a:r>
              <a:rPr sz="2300" spc="-40" dirty="0" smtClean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viên)</a:t>
            </a:r>
          </a:p>
          <a:p>
            <a:pPr marL="8070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spc="-5" dirty="0">
                <a:latin typeface="Arial"/>
                <a:cs typeface="Arial"/>
              </a:rPr>
              <a:t>Lỗi phần </a:t>
            </a:r>
            <a:r>
              <a:rPr sz="2300" dirty="0">
                <a:latin typeface="Arial"/>
                <a:cs typeface="Arial"/>
              </a:rPr>
              <a:t>mềm có thể </a:t>
            </a:r>
            <a:r>
              <a:rPr sz="2300" spc="-5" dirty="0">
                <a:latin typeface="Arial"/>
                <a:cs typeface="Arial"/>
              </a:rPr>
              <a:t>là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dirty="0">
                <a:latin typeface="Arial"/>
                <a:cs typeface="Arial"/>
              </a:rPr>
              <a:t>cú </a:t>
            </a:r>
            <a:r>
              <a:rPr sz="2300" spc="-130" dirty="0">
                <a:latin typeface="Arial"/>
                <a:cs typeface="Arial"/>
              </a:rPr>
              <a:t>pháp </a:t>
            </a:r>
            <a:r>
              <a:rPr sz="2300" spc="-5" dirty="0">
                <a:latin typeface="Arial"/>
                <a:cs typeface="Arial"/>
              </a:rPr>
              <a:t>hoặc </a:t>
            </a:r>
            <a:r>
              <a:rPr sz="2300" spc="-70" dirty="0">
                <a:latin typeface="Arial"/>
                <a:cs typeface="Arial"/>
              </a:rPr>
              <a:t>lỗi</a:t>
            </a:r>
            <a:r>
              <a:rPr sz="2300" spc="3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logic</a:t>
            </a:r>
            <a:endParaRPr sz="2300" dirty="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300" b="1" dirty="0">
                <a:latin typeface="Arial"/>
                <a:cs typeface="Arial"/>
              </a:rPr>
              <a:t>Sai </a:t>
            </a:r>
            <a:r>
              <a:rPr sz="2300" b="1" spc="-5" dirty="0">
                <a:latin typeface="Arial"/>
                <a:cs typeface="Arial"/>
              </a:rPr>
              <a:t>sót của phần mềm (software</a:t>
            </a:r>
            <a:r>
              <a:rPr sz="2300" b="1" spc="-114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fault)</a:t>
            </a:r>
            <a:endParaRPr sz="2300" dirty="0">
              <a:latin typeface="Arial"/>
              <a:cs typeface="Arial"/>
            </a:endParaRPr>
          </a:p>
          <a:p>
            <a:pPr marL="807085" marR="61785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không phải lúc </a:t>
            </a:r>
            <a:r>
              <a:rPr sz="2300" spc="-5" dirty="0" err="1">
                <a:latin typeface="Arial"/>
                <a:cs typeface="Arial"/>
              </a:rPr>
              <a:t>nào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 err="1" smtClean="0">
                <a:latin typeface="Arial"/>
                <a:cs typeface="Arial"/>
              </a:rPr>
              <a:t>c</a:t>
            </a:r>
            <a:r>
              <a:rPr lang="en-US" sz="2300" dirty="0" err="1">
                <a:latin typeface="Arial"/>
                <a:cs typeface="Arial"/>
              </a:rPr>
              <a:t>ũ</a:t>
            </a:r>
            <a:r>
              <a:rPr sz="2300" dirty="0" err="1" smtClean="0">
                <a:latin typeface="Arial"/>
                <a:cs typeface="Arial"/>
              </a:rPr>
              <a:t>ng</a:t>
            </a:r>
            <a:r>
              <a:rPr sz="2300" dirty="0" smtClean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do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spc="-5" dirty="0">
                <a:latin typeface="Arial"/>
                <a:cs typeface="Arial"/>
              </a:rPr>
              <a:t>phần  </a:t>
            </a:r>
            <a:r>
              <a:rPr sz="2300" dirty="0">
                <a:latin typeface="Arial"/>
                <a:cs typeface="Arial"/>
              </a:rPr>
              <a:t>mềm</a:t>
            </a:r>
          </a:p>
          <a:p>
            <a:pPr marL="807085" marR="6858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Có thể có sai sót do dư thừa </a:t>
            </a:r>
            <a:r>
              <a:rPr sz="2300" spc="-5" dirty="0">
                <a:latin typeface="Arial"/>
                <a:cs typeface="Arial"/>
              </a:rPr>
              <a:t>hoặc bỏ </a:t>
            </a:r>
            <a:r>
              <a:rPr sz="2300" dirty="0">
                <a:latin typeface="Arial"/>
                <a:cs typeface="Arial"/>
              </a:rPr>
              <a:t>sót yêu cầu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 (từ khâu khảo sát, phân </a:t>
            </a:r>
            <a:r>
              <a:rPr sz="2300" spc="-5" dirty="0">
                <a:latin typeface="Arial"/>
                <a:cs typeface="Arial"/>
              </a:rPr>
              <a:t>tích, đưa </a:t>
            </a:r>
            <a:r>
              <a:rPr sz="2300" dirty="0">
                <a:latin typeface="Arial"/>
                <a:cs typeface="Arial"/>
              </a:rPr>
              <a:t>ra yêu cầu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bị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thừa  </a:t>
            </a:r>
            <a:r>
              <a:rPr sz="2300" spc="-5" dirty="0">
                <a:latin typeface="Arial"/>
                <a:cs typeface="Arial"/>
              </a:rPr>
              <a:t>hoặc bị </a:t>
            </a:r>
            <a:r>
              <a:rPr sz="2300" dirty="0">
                <a:latin typeface="Arial"/>
                <a:cs typeface="Arial"/>
              </a:rPr>
              <a:t>sót so </a:t>
            </a:r>
            <a:r>
              <a:rPr sz="2300" spc="-5" dirty="0">
                <a:latin typeface="Arial"/>
                <a:cs typeface="Arial"/>
              </a:rPr>
              <a:t>với </a:t>
            </a:r>
            <a:r>
              <a:rPr sz="2300" dirty="0">
                <a:latin typeface="Arial"/>
                <a:cs typeface="Arial"/>
              </a:rPr>
              <a:t>yêu cầu của khách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hàng)</a:t>
            </a:r>
            <a:endParaRPr sz="2300" dirty="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300" b="1" spc="-5" dirty="0">
                <a:latin typeface="Arial"/>
                <a:cs typeface="Arial"/>
              </a:rPr>
              <a:t>Hỏng </a:t>
            </a:r>
            <a:r>
              <a:rPr sz="2300" b="1" dirty="0">
                <a:latin typeface="Arial"/>
                <a:cs typeface="Arial"/>
              </a:rPr>
              <a:t>hóc </a:t>
            </a:r>
            <a:r>
              <a:rPr sz="2300" b="1" spc="-5" dirty="0">
                <a:latin typeface="Arial"/>
                <a:cs typeface="Arial"/>
              </a:rPr>
              <a:t>của phần mềm(software</a:t>
            </a:r>
            <a:r>
              <a:rPr sz="2300" b="1" spc="-120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failure)</a:t>
            </a:r>
            <a:endParaRPr sz="2300" dirty="0">
              <a:latin typeface="Arial"/>
              <a:cs typeface="Arial"/>
            </a:endParaRPr>
          </a:p>
          <a:p>
            <a:pPr marL="8070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Một 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dẫn </a:t>
            </a:r>
            <a:r>
              <a:rPr sz="2300" spc="-5" dirty="0">
                <a:latin typeface="Arial"/>
                <a:cs typeface="Arial"/>
              </a:rPr>
              <a:t>đến hỏng </a:t>
            </a:r>
            <a:r>
              <a:rPr sz="2300" dirty="0">
                <a:latin typeface="Arial"/>
                <a:cs typeface="Arial"/>
              </a:rPr>
              <a:t>hóc khi nó sai sót</a:t>
            </a:r>
            <a:r>
              <a:rPr sz="2300" spc="-26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đó</a:t>
            </a:r>
            <a:endParaRPr sz="2300" dirty="0">
              <a:latin typeface="Arial"/>
              <a:cs typeface="Arial"/>
            </a:endParaRPr>
          </a:p>
          <a:p>
            <a:pPr marL="807085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bị phát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hiện</a:t>
            </a:r>
            <a:endParaRPr sz="2300" dirty="0">
              <a:latin typeface="Arial"/>
              <a:cs typeface="Arial"/>
            </a:endParaRPr>
          </a:p>
          <a:p>
            <a:pPr marL="807085" marR="16891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Một 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nếu </a:t>
            </a:r>
            <a:r>
              <a:rPr sz="2300" dirty="0">
                <a:latin typeface="Arial"/>
                <a:cs typeface="Arial"/>
              </a:rPr>
              <a:t>không </a:t>
            </a:r>
            <a:r>
              <a:rPr sz="2300" spc="-5" dirty="0">
                <a:latin typeface="Arial"/>
                <a:cs typeface="Arial"/>
              </a:rPr>
              <a:t>bị phát hiện hoặc </a:t>
            </a:r>
            <a:r>
              <a:rPr sz="2300" dirty="0">
                <a:latin typeface="Arial"/>
                <a:cs typeface="Arial"/>
              </a:rPr>
              <a:t>ko</a:t>
            </a:r>
            <a:r>
              <a:rPr sz="2300" spc="-204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gây  </a:t>
            </a:r>
            <a:r>
              <a:rPr sz="2300" dirty="0">
                <a:latin typeface="Arial"/>
                <a:cs typeface="Arial"/>
              </a:rPr>
              <a:t>ảnh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ởng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tới</a:t>
            </a:r>
            <a:r>
              <a:rPr sz="2300" spc="-5" dirty="0">
                <a:latin typeface="Arial"/>
                <a:cs typeface="Arial"/>
              </a:rPr>
              <a:t> phâ</a:t>
            </a:r>
            <a:r>
              <a:rPr sz="2300" spc="5" dirty="0">
                <a:latin typeface="Arial"/>
                <a:cs typeface="Arial"/>
              </a:rPr>
              <a:t>̀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thì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sẽ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khô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ợc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 err="1">
                <a:latin typeface="Arial"/>
                <a:cs typeface="Arial"/>
              </a:rPr>
              <a:t>coi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 err="1" smtClean="0">
                <a:latin typeface="Arial"/>
                <a:cs typeface="Arial"/>
              </a:rPr>
              <a:t>l</a:t>
            </a:r>
            <a:r>
              <a:rPr lang="en-US" sz="2300" spc="-5" dirty="0" err="1">
                <a:latin typeface="Arial"/>
                <a:cs typeface="Arial"/>
              </a:rPr>
              <a:t>à</a:t>
            </a:r>
            <a:r>
              <a:rPr sz="2300" dirty="0" smtClean="0">
                <a:latin typeface="Arial"/>
                <a:cs typeface="Arial"/>
              </a:rPr>
              <a:t>̀</a:t>
            </a:r>
            <a:r>
              <a:rPr sz="2300" spc="-15" dirty="0" smtClean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hỏ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hó</a:t>
            </a:r>
            <a:r>
              <a:rPr sz="2300" spc="-1080" dirty="0">
                <a:latin typeface="Arial"/>
                <a:cs typeface="Arial"/>
              </a:rPr>
              <a:t>c</a:t>
            </a:r>
            <a:r>
              <a:rPr sz="1500" spc="-15" baseline="-25000" dirty="0">
                <a:latin typeface="Arial"/>
                <a:cs typeface="Arial"/>
              </a:rPr>
              <a:t>11  </a:t>
            </a:r>
            <a:r>
              <a:rPr sz="2300" dirty="0">
                <a:latin typeface="Arial"/>
                <a:cs typeface="Arial"/>
              </a:rPr>
              <a:t>của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pm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1.1.2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75" dirty="0"/>
              <a:t> </a:t>
            </a:r>
            <a:r>
              <a:rPr spc="-5" dirty="0"/>
              <a:t>hỏng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348" y="1447800"/>
            <a:ext cx="8379778" cy="5105400"/>
            <a:chOff x="1066800" y="1524000"/>
            <a:chExt cx="7239000" cy="45133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676399"/>
              <a:ext cx="7086600" cy="436098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467600" y="1524000"/>
              <a:ext cx="838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93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1.1.2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65" dirty="0"/>
              <a:t> </a:t>
            </a:r>
            <a:r>
              <a:rPr spc="-5" dirty="0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249" y="2266950"/>
            <a:ext cx="6391275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6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ERROR, </a:t>
            </a:r>
            <a:r>
              <a:rPr spc="-5" dirty="0"/>
              <a:t>FAULT,</a:t>
            </a:r>
            <a:r>
              <a:rPr spc="-40" dirty="0"/>
              <a:t> </a:t>
            </a:r>
            <a:r>
              <a:rPr spc="-5" dirty="0"/>
              <a:t>FAILURE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556" y="1194816"/>
            <a:ext cx="2715895" cy="1313815"/>
            <a:chOff x="257556" y="1194816"/>
            <a:chExt cx="2715895" cy="1313815"/>
          </a:xfrm>
        </p:grpSpPr>
        <p:sp>
          <p:nvSpPr>
            <p:cNvPr id="4" name="object 4"/>
            <p:cNvSpPr/>
            <p:nvPr/>
          </p:nvSpPr>
          <p:spPr>
            <a:xfrm>
              <a:off x="257556" y="1194816"/>
              <a:ext cx="2685288" cy="1313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60" y="1466088"/>
              <a:ext cx="2683764" cy="839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1219200"/>
              <a:ext cx="2590800" cy="121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4800" y="1219200"/>
            <a:ext cx="2590800" cy="1219200"/>
          </a:xfrm>
          <a:prstGeom prst="rect">
            <a:avLst/>
          </a:prstGeom>
          <a:ln w="9525">
            <a:solidFill>
              <a:srgbClr val="794DC7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883285" marR="156845" indent="-718185">
              <a:lnSpc>
                <a:spcPct val="100000"/>
              </a:lnSpc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developer makes</a:t>
            </a:r>
            <a:r>
              <a:rPr sz="1800" spc="-14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  ERROR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9523" y="2880370"/>
            <a:ext cx="3564890" cy="1295400"/>
            <a:chOff x="3049523" y="2880370"/>
            <a:chExt cx="3564890" cy="1295400"/>
          </a:xfrm>
        </p:grpSpPr>
        <p:sp>
          <p:nvSpPr>
            <p:cNvPr id="9" name="object 9"/>
            <p:cNvSpPr/>
            <p:nvPr/>
          </p:nvSpPr>
          <p:spPr>
            <a:xfrm>
              <a:off x="3086099" y="2880370"/>
              <a:ext cx="3429000" cy="12953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9523" y="3142488"/>
              <a:ext cx="3564635" cy="839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4199" y="2895600"/>
              <a:ext cx="3352800" cy="1219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199" y="2895600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1219200"/>
                  </a:moveTo>
                  <a:lnTo>
                    <a:pt x="3352800" y="1219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17926" y="3212719"/>
            <a:ext cx="3167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and injects a </a:t>
            </a:r>
            <a:r>
              <a:rPr sz="1800" spc="-50" dirty="0">
                <a:solidFill>
                  <a:srgbClr val="9BD2E4"/>
                </a:solidFill>
                <a:latin typeface="Arial"/>
                <a:cs typeface="Arial"/>
              </a:rPr>
              <a:t>FAULT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into</a:t>
            </a:r>
            <a:r>
              <a:rPr sz="1800" spc="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9BD2E4"/>
                </a:solidFill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00555" y="2414016"/>
            <a:ext cx="7400925" cy="3667125"/>
            <a:chOff x="1400555" y="2414016"/>
            <a:chExt cx="7400925" cy="3667125"/>
          </a:xfrm>
        </p:grpSpPr>
        <p:sp>
          <p:nvSpPr>
            <p:cNvPr id="15" name="object 15"/>
            <p:cNvSpPr/>
            <p:nvPr/>
          </p:nvSpPr>
          <p:spPr>
            <a:xfrm>
              <a:off x="1400555" y="2414016"/>
              <a:ext cx="1772412" cy="13213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799" y="2438400"/>
              <a:ext cx="1676400" cy="1219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7799" y="2438400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304800" y="0"/>
                  </a:moveTo>
                  <a:lnTo>
                    <a:pt x="304800" y="762000"/>
                  </a:lnTo>
                  <a:lnTo>
                    <a:pt x="1371600" y="762000"/>
                  </a:lnTo>
                  <a:lnTo>
                    <a:pt x="1371600" y="609600"/>
                  </a:lnTo>
                  <a:lnTo>
                    <a:pt x="1676400" y="914400"/>
                  </a:lnTo>
                  <a:lnTo>
                    <a:pt x="1371600" y="1219200"/>
                  </a:lnTo>
                  <a:lnTo>
                    <a:pt x="1371600" y="1066800"/>
                  </a:lnTo>
                  <a:lnTo>
                    <a:pt x="0" y="1066800"/>
                  </a:lnTo>
                  <a:lnTo>
                    <a:pt x="0" y="0"/>
                  </a:lnTo>
                  <a:lnTo>
                    <a:pt x="304800" y="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2100" y="4709160"/>
              <a:ext cx="3429000" cy="1371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0200" y="4724400"/>
              <a:ext cx="3352800" cy="1295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0200" y="4724400"/>
              <a:ext cx="3352800" cy="1295400"/>
            </a:xfrm>
            <a:custGeom>
              <a:avLst/>
              <a:gdLst/>
              <a:ahLst/>
              <a:cxnLst/>
              <a:rect l="l" t="t" r="r" b="b"/>
              <a:pathLst>
                <a:path w="3352800" h="1295400">
                  <a:moveTo>
                    <a:pt x="0" y="1295400"/>
                  </a:moveTo>
                  <a:lnTo>
                    <a:pt x="3352800" y="12954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06515" y="5080253"/>
            <a:ext cx="236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fault</a:t>
            </a:r>
            <a:r>
              <a:rPr sz="1800" spc="-6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causes  </a:t>
            </a:r>
            <a:r>
              <a:rPr sz="1800" spc="-10" dirty="0">
                <a:solidFill>
                  <a:srgbClr val="9BD2E4"/>
                </a:solidFill>
                <a:latin typeface="Arial"/>
                <a:cs typeface="Arial"/>
              </a:rPr>
              <a:t>software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to</a:t>
            </a:r>
            <a:r>
              <a:rPr sz="1800" spc="2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9BD2E4"/>
                </a:solidFill>
                <a:latin typeface="Arial"/>
                <a:cs typeface="Arial"/>
              </a:rPr>
              <a:t>FAIL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86555" y="4090415"/>
            <a:ext cx="1772920" cy="1702435"/>
            <a:chOff x="3686555" y="4090415"/>
            <a:chExt cx="1772920" cy="1702435"/>
          </a:xfrm>
        </p:grpSpPr>
        <p:sp>
          <p:nvSpPr>
            <p:cNvPr id="23" name="object 23"/>
            <p:cNvSpPr/>
            <p:nvPr/>
          </p:nvSpPr>
          <p:spPr>
            <a:xfrm>
              <a:off x="3686555" y="4090415"/>
              <a:ext cx="1772412" cy="17023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33799" y="4114799"/>
              <a:ext cx="1676400" cy="1600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3799" y="4114799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400050" y="0"/>
                  </a:moveTo>
                  <a:lnTo>
                    <a:pt x="400050" y="1000125"/>
                  </a:lnTo>
                  <a:lnTo>
                    <a:pt x="1276350" y="1000125"/>
                  </a:lnTo>
                  <a:lnTo>
                    <a:pt x="1276350" y="800100"/>
                  </a:lnTo>
                  <a:lnTo>
                    <a:pt x="1676400" y="1200150"/>
                  </a:lnTo>
                  <a:lnTo>
                    <a:pt x="1276350" y="1600200"/>
                  </a:lnTo>
                  <a:lnTo>
                    <a:pt x="1276350" y="1400175"/>
                  </a:lnTo>
                  <a:lnTo>
                    <a:pt x="0" y="1400175"/>
                  </a:lnTo>
                  <a:lnTo>
                    <a:pt x="0" y="0"/>
                  </a:lnTo>
                  <a:lnTo>
                    <a:pt x="400050" y="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8052434" cy="44183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1. </a:t>
            </a:r>
            <a:r>
              <a:rPr sz="3000" b="1" spc="-5" dirty="0">
                <a:latin typeface="Arial"/>
                <a:cs typeface="Arial"/>
              </a:rPr>
              <a:t>Định </a:t>
            </a:r>
            <a:r>
              <a:rPr sz="3000" b="1" dirty="0">
                <a:latin typeface="Arial"/>
                <a:cs typeface="Arial"/>
              </a:rPr>
              <a:t>nghĩa </a:t>
            </a:r>
            <a:r>
              <a:rPr sz="3000" b="1" spc="-5" dirty="0">
                <a:latin typeface="Arial"/>
                <a:cs typeface="Arial"/>
              </a:rPr>
              <a:t>sai yêu cầu của khách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hàng</a:t>
            </a:r>
            <a:endParaRPr sz="3000">
              <a:latin typeface="Arial"/>
              <a:cs typeface="Arial"/>
            </a:endParaRPr>
          </a:p>
          <a:p>
            <a:pPr marL="756285" marR="7435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coi là </a:t>
            </a:r>
            <a:r>
              <a:rPr sz="2800" spc="-10" dirty="0">
                <a:latin typeface="Arial"/>
                <a:cs typeface="Arial"/>
              </a:rPr>
              <a:t>gốc </a:t>
            </a:r>
            <a:r>
              <a:rPr sz="2800" spc="-5" dirty="0">
                <a:latin typeface="Arial"/>
                <a:cs typeface="Arial"/>
              </a:rPr>
              <a:t>rễ của việc </a:t>
            </a:r>
            <a:r>
              <a:rPr sz="2800" spc="-10" dirty="0">
                <a:latin typeface="Arial"/>
                <a:cs typeface="Arial"/>
              </a:rPr>
              <a:t>gây </a:t>
            </a:r>
            <a:r>
              <a:rPr sz="2800" spc="-5" dirty="0">
                <a:latin typeface="Arial"/>
                <a:cs typeface="Arial"/>
              </a:rPr>
              <a:t>ra lỗi  phần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Hiểu </a:t>
            </a:r>
            <a:r>
              <a:rPr sz="2800" dirty="0">
                <a:latin typeface="Arial"/>
                <a:cs typeface="Arial"/>
              </a:rPr>
              <a:t>sai </a:t>
            </a:r>
            <a:r>
              <a:rPr sz="2800" spc="-5" dirty="0">
                <a:latin typeface="Arial"/>
                <a:cs typeface="Arial"/>
              </a:rPr>
              <a:t>yêu cầu của khách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hàng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Yêu cầu của khách hàng không được làm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rõ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Triển khai phần mềm thiếu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của </a:t>
            </a:r>
            <a:r>
              <a:rPr sz="2800" dirty="0">
                <a:latin typeface="Arial"/>
                <a:cs typeface="Arial"/>
              </a:rPr>
              <a:t>khách  hàng</a:t>
            </a:r>
            <a:endParaRPr sz="2800">
              <a:latin typeface="Arial"/>
              <a:cs typeface="Arial"/>
            </a:endParaRPr>
          </a:p>
          <a:p>
            <a:pPr marL="756285" marR="16129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Khách hàng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quá nhiều yêu cầu không  cần thiết và không liên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094" y="1438275"/>
            <a:ext cx="6353936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7943215" cy="522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2. Thất bại </a:t>
            </a:r>
            <a:r>
              <a:rPr sz="2400" b="1" dirty="0">
                <a:latin typeface="Arial"/>
                <a:cs typeface="Arial"/>
              </a:rPr>
              <a:t>trong </a:t>
            </a:r>
            <a:r>
              <a:rPr sz="2400" b="1" spc="-5" dirty="0">
                <a:latin typeface="Arial"/>
                <a:cs typeface="Arial"/>
              </a:rPr>
              <a:t>việc </a:t>
            </a:r>
            <a:r>
              <a:rPr sz="2400" b="1" dirty="0">
                <a:latin typeface="Arial"/>
                <a:cs typeface="Arial"/>
              </a:rPr>
              <a:t>giao tiếp giữa </a:t>
            </a:r>
            <a:r>
              <a:rPr sz="2400" b="1" spc="-5" dirty="0">
                <a:latin typeface="Arial"/>
                <a:cs typeface="Arial"/>
              </a:rPr>
              <a:t>người </a:t>
            </a:r>
            <a:r>
              <a:rPr sz="2400" b="1" dirty="0">
                <a:latin typeface="Arial"/>
                <a:cs typeface="Arial"/>
              </a:rPr>
              <a:t>phát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triển  và khách hàng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không hiểu </a:t>
            </a:r>
            <a:r>
              <a:rPr sz="2400" dirty="0">
                <a:latin typeface="Arial"/>
                <a:cs typeface="Arial"/>
              </a:rPr>
              <a:t>cấu trúc của </a:t>
            </a:r>
            <a:r>
              <a:rPr sz="2400" spc="-5" dirty="0">
                <a:latin typeface="Arial"/>
                <a:cs typeface="Arial"/>
              </a:rPr>
              <a:t>tài liệu </a:t>
            </a:r>
            <a:r>
              <a:rPr sz="2400" dirty="0">
                <a:latin typeface="Arial"/>
                <a:cs typeface="Arial"/>
              </a:rPr>
              <a:t>yêu cầu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phần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marR="2984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nắm bắt được những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đổi được </a:t>
            </a:r>
            <a:r>
              <a:rPr sz="2400" dirty="0">
                <a:latin typeface="Arial"/>
                <a:cs typeface="Arial"/>
              </a:rPr>
              <a:t>viết trong  tài </a:t>
            </a:r>
            <a:r>
              <a:rPr sz="2400" spc="-5" dirty="0">
                <a:latin typeface="Arial"/>
                <a:cs typeface="Arial"/>
              </a:rPr>
              <a:t>liệu </a:t>
            </a:r>
            <a:r>
              <a:rPr sz="2400" dirty="0">
                <a:latin typeface="Arial"/>
                <a:cs typeface="Arial"/>
              </a:rPr>
              <a:t>yêu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cầu</a:t>
            </a:r>
            <a:endParaRPr sz="2400">
              <a:latin typeface="Arial"/>
              <a:cs typeface="Arial"/>
            </a:endParaRPr>
          </a:p>
          <a:p>
            <a:pPr marL="756285" marR="12636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đổi được </a:t>
            </a:r>
            <a:r>
              <a:rPr sz="2400" dirty="0">
                <a:latin typeface="Arial"/>
                <a:cs typeface="Arial"/>
              </a:rPr>
              <a:t>yêu cầu từ khách </a:t>
            </a:r>
            <a:r>
              <a:rPr sz="2400" spc="-5" dirty="0">
                <a:latin typeface="Arial"/>
                <a:cs typeface="Arial"/>
              </a:rPr>
              <a:t>hàng nhưng  </a:t>
            </a:r>
            <a:r>
              <a:rPr sz="2400" dirty="0">
                <a:latin typeface="Arial"/>
                <a:cs typeface="Arial"/>
              </a:rPr>
              <a:t>ko </a:t>
            </a:r>
            <a:r>
              <a:rPr sz="2400" spc="-5" dirty="0">
                <a:latin typeface="Arial"/>
                <a:cs typeface="Arial"/>
              </a:rPr>
              <a:t>được lưu dưới dạng </a:t>
            </a:r>
            <a:r>
              <a:rPr sz="2400" dirty="0">
                <a:latin typeface="Arial"/>
                <a:cs typeface="Arial"/>
              </a:rPr>
              <a:t>văn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bản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Thiếu </a:t>
            </a:r>
            <a:r>
              <a:rPr sz="2400" dirty="0">
                <a:latin typeface="Arial"/>
                <a:cs typeface="Arial"/>
              </a:rPr>
              <a:t>sự chú ý tới: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Thông điệp </a:t>
            </a:r>
            <a:r>
              <a:rPr sz="2400" dirty="0">
                <a:latin typeface="Arial"/>
                <a:cs typeface="Arial"/>
              </a:rPr>
              <a:t>của khách </a:t>
            </a:r>
            <a:r>
              <a:rPr sz="2400" spc="-5" dirty="0">
                <a:latin typeface="Arial"/>
                <a:cs typeface="Arial"/>
              </a:rPr>
              <a:t>hàng đề </a:t>
            </a:r>
            <a:r>
              <a:rPr sz="2400" dirty="0">
                <a:latin typeface="Arial"/>
                <a:cs typeface="Arial"/>
              </a:rPr>
              <a:t>cập tới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thay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đổi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yêu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cầu</a:t>
            </a:r>
            <a:endParaRPr sz="2400">
              <a:latin typeface="Arial"/>
              <a:cs typeface="Arial"/>
            </a:endParaRPr>
          </a:p>
          <a:p>
            <a:pPr marL="756285" marR="108013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Trả </a:t>
            </a:r>
            <a:r>
              <a:rPr sz="2400" spc="-5" dirty="0">
                <a:latin typeface="Arial"/>
                <a:cs typeface="Arial"/>
              </a:rPr>
              <a:t>lời </a:t>
            </a:r>
            <a:r>
              <a:rPr sz="2400" dirty="0">
                <a:latin typeface="Arial"/>
                <a:cs typeface="Arial"/>
              </a:rPr>
              <a:t>của khách </a:t>
            </a:r>
            <a:r>
              <a:rPr sz="2400" spc="-5" dirty="0">
                <a:latin typeface="Arial"/>
                <a:cs typeface="Arial"/>
              </a:rPr>
              <a:t>hàng </a:t>
            </a:r>
            <a:r>
              <a:rPr sz="2400" dirty="0">
                <a:latin typeface="Arial"/>
                <a:cs typeface="Arial"/>
              </a:rPr>
              <a:t>tới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câu </a:t>
            </a:r>
            <a:r>
              <a:rPr sz="2400" spc="-5" dirty="0">
                <a:latin typeface="Arial"/>
                <a:cs typeface="Arial"/>
              </a:rPr>
              <a:t>hỏi </a:t>
            </a:r>
            <a:r>
              <a:rPr sz="2400" dirty="0">
                <a:latin typeface="Arial"/>
                <a:cs typeface="Arial"/>
              </a:rPr>
              <a:t>mà  </a:t>
            </a:r>
            <a:r>
              <a:rPr sz="2400" spc="-5" dirty="0">
                <a:latin typeface="Arial"/>
                <a:cs typeface="Arial"/>
              </a:rPr>
              <a:t>developer đặt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29880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0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3. </a:t>
            </a:r>
            <a:r>
              <a:rPr sz="3000" b="1" dirty="0">
                <a:latin typeface="Arial"/>
                <a:cs typeface="Arial"/>
              </a:rPr>
              <a:t>Tạo </a:t>
            </a:r>
            <a:r>
              <a:rPr sz="3000" b="1" spc="-5" dirty="0">
                <a:latin typeface="Arial"/>
                <a:cs typeface="Arial"/>
              </a:rPr>
              <a:t>ra </a:t>
            </a:r>
            <a:r>
              <a:rPr sz="3000" b="1" dirty="0">
                <a:latin typeface="Arial"/>
                <a:cs typeface="Arial"/>
              </a:rPr>
              <a:t>độ lệch </a:t>
            </a:r>
            <a:r>
              <a:rPr sz="3000" b="1" spc="-5" dirty="0">
                <a:latin typeface="Arial"/>
                <a:cs typeface="Arial"/>
              </a:rPr>
              <a:t>cố </a:t>
            </a:r>
            <a:r>
              <a:rPr sz="3000" b="1" dirty="0">
                <a:latin typeface="Arial"/>
                <a:cs typeface="Arial"/>
              </a:rPr>
              <a:t>ý trong </a:t>
            </a:r>
            <a:r>
              <a:rPr sz="3000" b="1" spc="-5" dirty="0">
                <a:latin typeface="Arial"/>
                <a:cs typeface="Arial"/>
              </a:rPr>
              <a:t>yêu cầu </a:t>
            </a:r>
            <a:r>
              <a:rPr sz="3000" b="1" dirty="0">
                <a:latin typeface="Arial"/>
                <a:cs typeface="Arial"/>
              </a:rPr>
              <a:t>phần  </a:t>
            </a:r>
            <a:r>
              <a:rPr sz="3000" b="1" spc="-5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Lập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dirty="0">
                <a:latin typeface="Arial"/>
                <a:cs typeface="Arial"/>
              </a:rPr>
              <a:t>viên sử </a:t>
            </a:r>
            <a:r>
              <a:rPr sz="2800" spc="-5" dirty="0">
                <a:latin typeface="Arial"/>
                <a:cs typeface="Arial"/>
              </a:rPr>
              <a:t>dụng những module phần  mềm có sẵn </a:t>
            </a:r>
            <a:r>
              <a:rPr sz="2800" dirty="0">
                <a:latin typeface="Arial"/>
                <a:cs typeface="Arial"/>
              </a:rPr>
              <a:t>từ </a:t>
            </a:r>
            <a:r>
              <a:rPr sz="2800" spc="-5" dirty="0">
                <a:latin typeface="Arial"/>
                <a:cs typeface="Arial"/>
              </a:rPr>
              <a:t>những dự án trước mà không  </a:t>
            </a:r>
            <a:r>
              <a:rPr sz="2800" dirty="0">
                <a:latin typeface="Arial"/>
                <a:cs typeface="Arial"/>
              </a:rPr>
              <a:t>thay </a:t>
            </a:r>
            <a:r>
              <a:rPr sz="2800" spc="-10" dirty="0">
                <a:latin typeface="Arial"/>
                <a:cs typeface="Arial"/>
              </a:rPr>
              <a:t>đổi </a:t>
            </a:r>
            <a:r>
              <a:rPr sz="2800" spc="-5" dirty="0">
                <a:latin typeface="Arial"/>
                <a:cs typeface="Arial"/>
              </a:rPr>
              <a:t>cho phù </a:t>
            </a:r>
            <a:r>
              <a:rPr sz="280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với yêu cầu của dự </a:t>
            </a:r>
            <a:r>
              <a:rPr sz="2800" spc="-10" dirty="0">
                <a:latin typeface="Arial"/>
                <a:cs typeface="Arial"/>
              </a:rPr>
              <a:t>án  </a:t>
            </a:r>
            <a:r>
              <a:rPr sz="2800" spc="-5" dirty="0">
                <a:latin typeface="Arial"/>
                <a:cs typeface="Arial"/>
              </a:rPr>
              <a:t>mới nhằm tiết kiệm </a:t>
            </a:r>
            <a:r>
              <a:rPr sz="2800" dirty="0">
                <a:latin typeface="Arial"/>
                <a:cs typeface="Arial"/>
              </a:rPr>
              <a:t>thời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gian</a:t>
            </a:r>
            <a:endParaRPr sz="2800">
              <a:latin typeface="Arial"/>
              <a:cs typeface="Arial"/>
            </a:endParaRPr>
          </a:p>
          <a:p>
            <a:pPr marL="756285" marR="1206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Bỏ qua một vài yêu cầu của phần mềm </a:t>
            </a:r>
            <a:r>
              <a:rPr sz="2800" spc="-10" dirty="0">
                <a:latin typeface="Arial"/>
                <a:cs typeface="Arial"/>
              </a:rPr>
              <a:t>do  </a:t>
            </a:r>
            <a:r>
              <a:rPr sz="2800" spc="-5" dirty="0">
                <a:latin typeface="Arial"/>
                <a:cs typeface="Arial"/>
              </a:rPr>
              <a:t>thời gian quá gấp hoặc chi phí không đủ đáp  </a:t>
            </a:r>
            <a:r>
              <a:rPr sz="2800" spc="-10" dirty="0">
                <a:latin typeface="Arial"/>
                <a:cs typeface="Arial"/>
              </a:rPr>
              <a:t>ứng.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364730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5. </a:t>
            </a:r>
            <a:r>
              <a:rPr sz="2400" b="1" dirty="0">
                <a:latin typeface="Arial"/>
                <a:cs typeface="Arial"/>
              </a:rPr>
              <a:t>Lỗi </a:t>
            </a:r>
            <a:r>
              <a:rPr sz="2400" b="1" spc="-5" dirty="0">
                <a:latin typeface="Arial"/>
                <a:cs typeface="Arial"/>
              </a:rPr>
              <a:t>mã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hóa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cú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pháp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chạy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6. Không </a:t>
            </a:r>
            <a:r>
              <a:rPr sz="2400" b="1" dirty="0">
                <a:latin typeface="Arial"/>
                <a:cs typeface="Arial"/>
              </a:rPr>
              <a:t>tuân theo </a:t>
            </a:r>
            <a:r>
              <a:rPr sz="2400" b="1" spc="-5" dirty="0">
                <a:latin typeface="Arial"/>
                <a:cs typeface="Arial"/>
              </a:rPr>
              <a:t>các </a:t>
            </a:r>
            <a:r>
              <a:rPr sz="2400" b="1" dirty="0">
                <a:latin typeface="Arial"/>
                <a:cs typeface="Arial"/>
              </a:rPr>
              <a:t>tài liệu </a:t>
            </a:r>
            <a:r>
              <a:rPr sz="2400" b="1" spc="-5" dirty="0">
                <a:latin typeface="Arial"/>
                <a:cs typeface="Arial"/>
              </a:rPr>
              <a:t>và cấu </a:t>
            </a:r>
            <a:r>
              <a:rPr sz="2400" b="1" dirty="0">
                <a:latin typeface="Arial"/>
                <a:cs typeface="Arial"/>
              </a:rPr>
              <a:t>trúc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tuân theo các </a:t>
            </a:r>
            <a:r>
              <a:rPr sz="2400" spc="-5" dirty="0">
                <a:latin typeface="Arial"/>
                <a:cs typeface="Arial"/>
              </a:rPr>
              <a:t>chuẩn </a:t>
            </a:r>
            <a:r>
              <a:rPr sz="2400" dirty="0">
                <a:latin typeface="Arial"/>
                <a:cs typeface="Arial"/>
              </a:rPr>
              <a:t>tài </a:t>
            </a:r>
            <a:r>
              <a:rPr sz="2400" spc="-5" dirty="0">
                <a:latin typeface="Arial"/>
                <a:cs typeface="Arial"/>
              </a:rPr>
              <a:t>liệu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(templates…)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tuân </a:t>
            </a:r>
            <a:r>
              <a:rPr sz="2400" spc="-5" dirty="0">
                <a:latin typeface="Arial"/>
                <a:cs typeface="Arial"/>
              </a:rPr>
              <a:t>theo </a:t>
            </a:r>
            <a:r>
              <a:rPr sz="2400" dirty="0">
                <a:latin typeface="Arial"/>
                <a:cs typeface="Arial"/>
              </a:rPr>
              <a:t>các cấu trúc mã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hóa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7. Rút ngắn </a:t>
            </a:r>
            <a:r>
              <a:rPr sz="2400" b="1" dirty="0">
                <a:latin typeface="Arial"/>
                <a:cs typeface="Arial"/>
              </a:rPr>
              <a:t>quá trình </a:t>
            </a: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</a:t>
            </a:r>
            <a:r>
              <a:rPr sz="2400" b="1" spc="-5" dirty="0">
                <a:latin typeface="Arial"/>
                <a:cs typeface="Arial"/>
              </a:rPr>
              <a:t>phần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Do áp lực </a:t>
            </a:r>
            <a:r>
              <a:rPr sz="2400" dirty="0">
                <a:latin typeface="Arial"/>
                <a:cs typeface="Arial"/>
              </a:rPr>
              <a:t>về </a:t>
            </a:r>
            <a:r>
              <a:rPr sz="2400" spc="-5" dirty="0">
                <a:latin typeface="Arial"/>
                <a:cs typeface="Arial"/>
              </a:rPr>
              <a:t>thời gian, </a:t>
            </a:r>
            <a:r>
              <a:rPr sz="2400" dirty="0">
                <a:latin typeface="Arial"/>
                <a:cs typeface="Arial"/>
              </a:rPr>
              <a:t>tiến </a:t>
            </a:r>
            <a:r>
              <a:rPr sz="2400" spc="-5" dirty="0">
                <a:latin typeface="Arial"/>
                <a:cs typeface="Arial"/>
              </a:rPr>
              <a:t>độ hoàn </a:t>
            </a:r>
            <a:r>
              <a:rPr sz="2400" dirty="0">
                <a:latin typeface="Arial"/>
                <a:cs typeface="Arial"/>
              </a:rPr>
              <a:t>thành </a:t>
            </a:r>
            <a:r>
              <a:rPr sz="2400" spc="-5" dirty="0">
                <a:latin typeface="Arial"/>
                <a:cs typeface="Arial"/>
              </a:rPr>
              <a:t>dự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án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Lập </a:t>
            </a:r>
            <a:r>
              <a:rPr sz="2400" dirty="0">
                <a:latin typeface="Arial"/>
                <a:cs typeface="Arial"/>
              </a:rPr>
              <a:t>kế </a:t>
            </a:r>
            <a:r>
              <a:rPr sz="2400" spc="-5" dirty="0">
                <a:latin typeface="Arial"/>
                <a:cs typeface="Arial"/>
              </a:rPr>
              <a:t>hoạch </a:t>
            </a:r>
            <a:r>
              <a:rPr sz="2400" dirty="0">
                <a:latin typeface="Arial"/>
                <a:cs typeface="Arial"/>
              </a:rPr>
              <a:t>kiểm thử </a:t>
            </a:r>
            <a:r>
              <a:rPr sz="2400" spc="-5" dirty="0">
                <a:latin typeface="Arial"/>
                <a:cs typeface="Arial"/>
              </a:rPr>
              <a:t>không đầy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đủ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báo </a:t>
            </a:r>
            <a:r>
              <a:rPr sz="2400" dirty="0">
                <a:latin typeface="Arial"/>
                <a:cs typeface="Arial"/>
              </a:rPr>
              <a:t>cáo </a:t>
            </a:r>
            <a:r>
              <a:rPr sz="2400" spc="-5" dirty="0">
                <a:latin typeface="Arial"/>
                <a:cs typeface="Arial"/>
              </a:rPr>
              <a:t>đầy đủ </a:t>
            </a:r>
            <a:r>
              <a:rPr sz="2400" dirty="0">
                <a:latin typeface="Arial"/>
                <a:cs typeface="Arial"/>
              </a:rPr>
              <a:t>các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Báo cáo </a:t>
            </a: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10" dirty="0">
                <a:latin typeface="Arial"/>
                <a:cs typeface="Arial"/>
              </a:rPr>
              <a:t>xác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960995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8. </a:t>
            </a:r>
            <a:r>
              <a:rPr sz="2400" b="1" dirty="0">
                <a:latin typeface="Arial"/>
                <a:cs typeface="Arial"/>
              </a:rPr>
              <a:t>Lỗi thủ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tục</a:t>
            </a:r>
            <a:endParaRPr sz="2400">
              <a:latin typeface="Arial"/>
              <a:cs typeface="Arial"/>
            </a:endParaRPr>
          </a:p>
          <a:p>
            <a:pPr marL="469900" marR="1790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Chỉ dẫn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người dùng những hoạt động </a:t>
            </a:r>
            <a:r>
              <a:rPr sz="2400" dirty="0">
                <a:latin typeface="Arial"/>
                <a:cs typeface="Arial"/>
              </a:rPr>
              <a:t>cần thiết ở  một </a:t>
            </a:r>
            <a:r>
              <a:rPr sz="2400" spc="-5" dirty="0">
                <a:latin typeface="Arial"/>
                <a:cs typeface="Arial"/>
              </a:rPr>
              <a:t>quá </a:t>
            </a:r>
            <a:r>
              <a:rPr sz="2400" spc="15" dirty="0">
                <a:latin typeface="Arial"/>
                <a:cs typeface="Arial"/>
              </a:rPr>
              <a:t>trình. </a:t>
            </a:r>
            <a:r>
              <a:rPr sz="2400" spc="-5" dirty="0">
                <a:latin typeface="Arial"/>
                <a:cs typeface="Arial"/>
              </a:rPr>
              <a:t>Nó quan trọng trong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hệ thống pm  phức </a:t>
            </a:r>
            <a:r>
              <a:rPr sz="2400" dirty="0">
                <a:latin typeface="Arial"/>
                <a:cs typeface="Arial"/>
              </a:rPr>
              <a:t>tạp khi </a:t>
            </a:r>
            <a:r>
              <a:rPr sz="2400" spc="-5" dirty="0">
                <a:latin typeface="Arial"/>
                <a:cs typeface="Arial"/>
              </a:rPr>
              <a:t>quá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được thực hiện qua nhiều  bước. </a:t>
            </a:r>
            <a:r>
              <a:rPr sz="2400" dirty="0">
                <a:latin typeface="Arial"/>
                <a:cs typeface="Arial"/>
              </a:rPr>
              <a:t>Mỗi </a:t>
            </a: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nhiều dạng dữ liệu </a:t>
            </a:r>
            <a:r>
              <a:rPr sz="2400" dirty="0">
                <a:latin typeface="Arial"/>
                <a:cs typeface="Arial"/>
              </a:rPr>
              <a:t>và cho </a:t>
            </a:r>
            <a:r>
              <a:rPr sz="2400" spc="-5" dirty="0">
                <a:latin typeface="Arial"/>
                <a:cs typeface="Arial"/>
              </a:rPr>
              <a:t>phép  </a:t>
            </a:r>
            <a:r>
              <a:rPr sz="2400" dirty="0">
                <a:latin typeface="Arial"/>
                <a:cs typeface="Arial"/>
              </a:rPr>
              <a:t>kiểm tra kết </a:t>
            </a:r>
            <a:r>
              <a:rPr sz="2400" spc="-5" dirty="0">
                <a:latin typeface="Arial"/>
                <a:cs typeface="Arial"/>
              </a:rPr>
              <a:t>quả </a:t>
            </a:r>
            <a:r>
              <a:rPr sz="2400" dirty="0">
                <a:latin typeface="Arial"/>
                <a:cs typeface="Arial"/>
              </a:rPr>
              <a:t>trung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9. Lỗi </a:t>
            </a:r>
            <a:r>
              <a:rPr sz="2400" b="1" dirty="0">
                <a:latin typeface="Arial"/>
                <a:cs typeface="Arial"/>
              </a:rPr>
              <a:t>tài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sót trong </a:t>
            </a:r>
            <a:r>
              <a:rPr sz="2400" spc="-5" dirty="0">
                <a:latin typeface="Arial"/>
                <a:cs typeface="Arial"/>
              </a:rPr>
              <a:t>hồ </a:t>
            </a:r>
            <a:r>
              <a:rPr sz="2400" dirty="0">
                <a:latin typeface="Arial"/>
                <a:cs typeface="Arial"/>
              </a:rPr>
              <a:t>sơ </a:t>
            </a:r>
            <a:r>
              <a:rPr sz="2400" spc="-5" dirty="0">
                <a:latin typeface="Arial"/>
                <a:cs typeface="Arial"/>
              </a:rPr>
              <a:t>thiết </a:t>
            </a:r>
            <a:r>
              <a:rPr sz="2400" dirty="0">
                <a:latin typeface="Arial"/>
                <a:cs typeface="Arial"/>
              </a:rPr>
              <a:t>kế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sót trong </a:t>
            </a:r>
            <a:r>
              <a:rPr sz="2400" spc="-5" dirty="0">
                <a:latin typeface="Arial"/>
                <a:cs typeface="Arial"/>
              </a:rPr>
              <a:t>việc lập </a:t>
            </a:r>
            <a:r>
              <a:rPr sz="2400" dirty="0">
                <a:latin typeface="Arial"/>
                <a:cs typeface="Arial"/>
              </a:rPr>
              <a:t>tài </a:t>
            </a:r>
            <a:r>
              <a:rPr sz="2400" spc="-5" dirty="0">
                <a:latin typeface="Arial"/>
                <a:cs typeface="Arial"/>
              </a:rPr>
              <a:t>liệu hướng dẫn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danh </a:t>
            </a:r>
            <a:r>
              <a:rPr sz="2400" dirty="0">
                <a:latin typeface="Arial"/>
                <a:cs typeface="Arial"/>
              </a:rPr>
              <a:t>sách chức </a:t>
            </a:r>
            <a:r>
              <a:rPr sz="2400" spc="-5" dirty="0">
                <a:latin typeface="Arial"/>
                <a:cs typeface="Arial"/>
              </a:rPr>
              <a:t>năng không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trong phần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nhưng lại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trong tài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71983"/>
            <a:ext cx="403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 dung môn</a:t>
            </a:r>
            <a:r>
              <a:rPr spc="-55" dirty="0"/>
              <a:t> </a:t>
            </a:r>
            <a:r>
              <a:rPr spc="-5" dirty="0"/>
              <a:t>học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218945"/>
            <a:ext cx="8686800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/>
            <a:r>
              <a:rPr lang="en-US" sz="3200" dirty="0" err="1"/>
              <a:t>Chương</a:t>
            </a:r>
            <a:r>
              <a:rPr lang="en-US" sz="3200" dirty="0"/>
              <a:t> 1: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đảm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r>
              <a:rPr lang="en-US" sz="3200" dirty="0"/>
              <a:t> </a:t>
            </a:r>
            <a:endParaRPr lang="en-US" sz="3200" dirty="0" smtClean="0"/>
          </a:p>
          <a:p>
            <a:pPr algn="just"/>
            <a:r>
              <a:rPr lang="en-US" sz="3200" dirty="0" err="1"/>
              <a:t>Chương</a:t>
            </a:r>
            <a:r>
              <a:rPr lang="en-US" sz="3200" dirty="0"/>
              <a:t> 2: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đảm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vòng</a:t>
            </a:r>
            <a:r>
              <a:rPr lang="en-US" sz="3200" dirty="0"/>
              <a:t> </a:t>
            </a:r>
            <a:r>
              <a:rPr lang="en-US" sz="3200" dirty="0" err="1"/>
              <a:t>đời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r>
              <a:rPr lang="en-US" sz="3200" dirty="0"/>
              <a:t> </a:t>
            </a:r>
          </a:p>
          <a:p>
            <a:pPr algn="just"/>
            <a:r>
              <a:rPr lang="en-US" sz="3200" dirty="0" err="1"/>
              <a:t>Chương</a:t>
            </a:r>
            <a:r>
              <a:rPr lang="en-US" sz="3200" dirty="0"/>
              <a:t> 3: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rà</a:t>
            </a:r>
            <a:r>
              <a:rPr lang="en-US" sz="3200" dirty="0"/>
              <a:t> </a:t>
            </a:r>
            <a:r>
              <a:rPr lang="en-US" sz="3200" dirty="0" err="1"/>
              <a:t>soát</a:t>
            </a:r>
            <a:r>
              <a:rPr lang="en-US" sz="3200" dirty="0"/>
              <a:t> </a:t>
            </a:r>
          </a:p>
          <a:p>
            <a:pPr algn="just"/>
            <a:r>
              <a:rPr lang="en-US" sz="3200" dirty="0" err="1"/>
              <a:t>Chương</a:t>
            </a:r>
            <a:r>
              <a:rPr lang="en-US" sz="3200" dirty="0"/>
              <a:t> 4: </a:t>
            </a: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 smtClean="0"/>
              <a:t>đen</a:t>
            </a:r>
            <a:endParaRPr lang="en-US" sz="3200" dirty="0" smtClean="0"/>
          </a:p>
          <a:p>
            <a:pPr algn="just"/>
            <a:r>
              <a:rPr lang="en-US" sz="3200" dirty="0" err="1"/>
              <a:t>Chương</a:t>
            </a:r>
            <a:r>
              <a:rPr lang="en-US" sz="3200" dirty="0"/>
              <a:t> 5: </a:t>
            </a: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trắng</a:t>
            </a:r>
            <a:r>
              <a:rPr lang="en-US" sz="3200" dirty="0"/>
              <a:t> </a:t>
            </a:r>
          </a:p>
          <a:p>
            <a:pPr algn="just"/>
            <a:r>
              <a:rPr lang="en-US" sz="3200" dirty="0" err="1"/>
              <a:t>Chương</a:t>
            </a:r>
            <a:r>
              <a:rPr lang="en-US" sz="3200" dirty="0"/>
              <a:t> 6: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cụ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đảm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r>
              <a:rPr lang="en-US" sz="3200" dirty="0"/>
              <a:t> </a:t>
            </a:r>
          </a:p>
          <a:p>
            <a:pPr algn="just"/>
            <a:r>
              <a:rPr lang="en-US" sz="3200" dirty="0" err="1"/>
              <a:t>Chương</a:t>
            </a:r>
            <a:r>
              <a:rPr lang="en-US" sz="3200" dirty="0"/>
              <a:t> 7: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tiêu</a:t>
            </a:r>
            <a:r>
              <a:rPr lang="en-US" sz="3200" dirty="0"/>
              <a:t> </a:t>
            </a:r>
            <a:r>
              <a:rPr lang="en-US" sz="3200" dirty="0" err="1"/>
              <a:t>chuẩn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Đảm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mềm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870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1.1.4 Chất lượng phần mềm </a:t>
            </a:r>
            <a:r>
              <a:rPr sz="3200" dirty="0"/>
              <a:t>– quan</a:t>
            </a:r>
            <a:r>
              <a:rPr sz="3200" spc="-105" dirty="0"/>
              <a:t> </a:t>
            </a:r>
            <a:r>
              <a:rPr sz="3200" spc="-5" dirty="0"/>
              <a:t>điểm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35533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người </a:t>
            </a:r>
            <a:r>
              <a:rPr sz="3000" b="1" spc="5" dirty="0">
                <a:latin typeface="Arial"/>
                <a:cs typeface="Arial"/>
              </a:rPr>
              <a:t>dùng</a:t>
            </a:r>
            <a:r>
              <a:rPr sz="3000" spc="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 phù hợp </a:t>
            </a:r>
            <a:r>
              <a:rPr sz="3000" dirty="0">
                <a:latin typeface="Arial"/>
                <a:cs typeface="Arial"/>
              </a:rPr>
              <a:t>với mục </a:t>
            </a:r>
            <a:r>
              <a:rPr sz="3000" spc="-5" dirty="0">
                <a:latin typeface="Arial"/>
                <a:cs typeface="Arial"/>
              </a:rPr>
              <a:t>đích </a:t>
            </a:r>
            <a:r>
              <a:rPr sz="3000" dirty="0">
                <a:latin typeface="Arial"/>
                <a:cs typeface="Arial"/>
              </a:rPr>
              <a:t>sử </a:t>
            </a:r>
            <a:r>
              <a:rPr sz="3000" spc="-5" dirty="0">
                <a:latin typeface="Arial"/>
                <a:cs typeface="Arial"/>
              </a:rPr>
              <a:t>dụng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người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dùng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nhà </a:t>
            </a:r>
            <a:r>
              <a:rPr sz="3000" b="1" spc="-5" dirty="0">
                <a:latin typeface="Arial"/>
                <a:cs typeface="Arial"/>
              </a:rPr>
              <a:t>cung cấp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sản</a:t>
            </a:r>
            <a:endParaRPr sz="3000">
              <a:latin typeface="Arial"/>
              <a:cs typeface="Arial"/>
            </a:endParaRPr>
          </a:p>
          <a:p>
            <a:pPr marL="355600" marR="45974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phẩm</a:t>
            </a:r>
            <a:r>
              <a:rPr sz="3000" dirty="0">
                <a:latin typeface="Arial"/>
                <a:cs typeface="Arial"/>
              </a:rPr>
              <a:t>: sản </a:t>
            </a:r>
            <a:r>
              <a:rPr sz="3000" spc="-5" dirty="0">
                <a:latin typeface="Arial"/>
                <a:cs typeface="Arial"/>
              </a:rPr>
              <a:t>phẩm đạt được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10" dirty="0">
                <a:latin typeface="Arial"/>
                <a:cs typeface="Arial"/>
              </a:rPr>
              <a:t>tiêu </a:t>
            </a:r>
            <a:r>
              <a:rPr sz="3000" dirty="0">
                <a:latin typeface="Arial"/>
                <a:cs typeface="Arial"/>
              </a:rPr>
              <a:t>chí </a:t>
            </a:r>
            <a:r>
              <a:rPr sz="3000" spc="-5" dirty="0">
                <a:latin typeface="Arial"/>
                <a:cs typeface="Arial"/>
              </a:rPr>
              <a:t>đánh  giá do nhà </a:t>
            </a:r>
            <a:r>
              <a:rPr sz="3000" dirty="0">
                <a:latin typeface="Arial"/>
                <a:cs typeface="Arial"/>
              </a:rPr>
              <a:t>cung cấp </a:t>
            </a:r>
            <a:r>
              <a:rPr sz="3000" spc="-5" dirty="0">
                <a:latin typeface="Arial"/>
                <a:cs typeface="Arial"/>
              </a:rPr>
              <a:t>đề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ra</a:t>
            </a:r>
            <a:endParaRPr sz="3000">
              <a:latin typeface="Arial"/>
              <a:cs typeface="Arial"/>
            </a:endParaRPr>
          </a:p>
          <a:p>
            <a:pPr marL="355600" marR="41783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nhà </a:t>
            </a:r>
            <a:r>
              <a:rPr sz="3000" b="1" spc="-5" dirty="0">
                <a:latin typeface="Arial"/>
                <a:cs typeface="Arial"/>
              </a:rPr>
              <a:t>sản xuất </a:t>
            </a:r>
            <a:r>
              <a:rPr sz="3000" b="1" dirty="0">
                <a:latin typeface="Arial"/>
                <a:cs typeface="Arial"/>
              </a:rPr>
              <a:t>phần  </a:t>
            </a:r>
            <a:r>
              <a:rPr sz="3000" b="1" spc="-5" dirty="0">
                <a:latin typeface="Arial"/>
                <a:cs typeface="Arial"/>
              </a:rPr>
              <a:t>mềm</a:t>
            </a:r>
            <a:r>
              <a:rPr sz="3000" spc="-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đáp ứng đầy đủ </a:t>
            </a:r>
            <a:r>
              <a:rPr sz="3000" dirty="0">
                <a:latin typeface="Arial"/>
                <a:cs typeface="Arial"/>
              </a:rPr>
              <a:t>các tiêu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chí  </a:t>
            </a:r>
            <a:r>
              <a:rPr sz="3000" spc="-5" dirty="0">
                <a:latin typeface="Arial"/>
                <a:cs typeface="Arial"/>
              </a:rPr>
              <a:t>đề ra </a:t>
            </a:r>
            <a:r>
              <a:rPr sz="3000" dirty="0">
                <a:latin typeface="Arial"/>
                <a:cs typeface="Arial"/>
              </a:rPr>
              <a:t>trong </a:t>
            </a:r>
            <a:r>
              <a:rPr sz="3000" spc="-5" dirty="0">
                <a:latin typeface="Arial"/>
                <a:cs typeface="Arial"/>
              </a:rPr>
              <a:t>bản đặc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tả.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7870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1.1.4 Chất lượng phần mềm </a:t>
            </a:r>
            <a:r>
              <a:rPr sz="3200" dirty="0"/>
              <a:t>– quan</a:t>
            </a:r>
            <a:r>
              <a:rPr sz="3200" spc="-105" dirty="0"/>
              <a:t> </a:t>
            </a:r>
            <a:r>
              <a:rPr sz="3200" spc="-5" dirty="0"/>
              <a:t>điểm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3039" y="945235"/>
            <a:ext cx="8749665" cy="56349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300" b="1" spc="-5" dirty="0">
                <a:latin typeface="Arial"/>
                <a:cs typeface="Arial"/>
              </a:rPr>
              <a:t>Định nghĩa của</a:t>
            </a:r>
            <a:r>
              <a:rPr sz="2300" b="1" spc="-5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IEEE</a:t>
            </a:r>
            <a:r>
              <a:rPr sz="2300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93065" algn="l"/>
                <a:tab pos="39370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85" dirty="0">
                <a:latin typeface="Arial"/>
                <a:cs typeface="Arial"/>
              </a:rPr>
              <a:t>là:</a:t>
            </a:r>
            <a:endParaRPr sz="2300">
              <a:latin typeface="Arial"/>
              <a:cs typeface="Arial"/>
            </a:endParaRPr>
          </a:p>
          <a:p>
            <a:pPr marL="794385" marR="55753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dirty="0">
                <a:latin typeface="Arial"/>
                <a:cs typeface="Arial"/>
              </a:rPr>
              <a:t>Mức </a:t>
            </a:r>
            <a:r>
              <a:rPr sz="2300" spc="-5" dirty="0">
                <a:latin typeface="Arial"/>
                <a:cs typeface="Arial"/>
              </a:rPr>
              <a:t>độ </a:t>
            </a:r>
            <a:r>
              <a:rPr sz="2300" dirty="0">
                <a:latin typeface="Arial"/>
                <a:cs typeface="Arial"/>
              </a:rPr>
              <a:t>mà một </a:t>
            </a:r>
            <a:r>
              <a:rPr sz="2300" spc="-5" dirty="0">
                <a:latin typeface="Arial"/>
                <a:cs typeface="Arial"/>
              </a:rPr>
              <a:t>hệ </a:t>
            </a:r>
            <a:r>
              <a:rPr sz="2300" dirty="0">
                <a:latin typeface="Arial"/>
                <a:cs typeface="Arial"/>
              </a:rPr>
              <a:t>thống, thành </a:t>
            </a:r>
            <a:r>
              <a:rPr sz="2300" spc="-5" dirty="0">
                <a:latin typeface="Arial"/>
                <a:cs typeface="Arial"/>
              </a:rPr>
              <a:t>phần hoặc quá </a:t>
            </a:r>
            <a:r>
              <a:rPr sz="2300" spc="20" dirty="0">
                <a:latin typeface="Arial"/>
                <a:cs typeface="Arial"/>
              </a:rPr>
              <a:t>trình</a:t>
            </a:r>
            <a:r>
              <a:rPr sz="2300" spc="-20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đáp  ứng yêu cầu </a:t>
            </a:r>
            <a:r>
              <a:rPr sz="2300" spc="-5" dirty="0">
                <a:latin typeface="Arial"/>
                <a:cs typeface="Arial"/>
              </a:rPr>
              <a:t>quy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định</a:t>
            </a:r>
            <a:endParaRPr sz="2300">
              <a:latin typeface="Arial"/>
              <a:cs typeface="Arial"/>
            </a:endParaRPr>
          </a:p>
          <a:p>
            <a:pPr marL="794385" marR="5588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dirty="0">
                <a:latin typeface="Arial"/>
                <a:cs typeface="Arial"/>
              </a:rPr>
              <a:t>Mức </a:t>
            </a:r>
            <a:r>
              <a:rPr sz="2300" spc="-5" dirty="0">
                <a:latin typeface="Arial"/>
                <a:cs typeface="Arial"/>
              </a:rPr>
              <a:t>độ và </a:t>
            </a:r>
            <a:r>
              <a:rPr sz="2300" dirty="0">
                <a:latin typeface="Arial"/>
                <a:cs typeface="Arial"/>
              </a:rPr>
              <a:t>một </a:t>
            </a:r>
            <a:r>
              <a:rPr sz="2300" spc="-5" dirty="0">
                <a:latin typeface="Arial"/>
                <a:cs typeface="Arial"/>
              </a:rPr>
              <a:t>hệ </a:t>
            </a:r>
            <a:r>
              <a:rPr sz="2300" dirty="0">
                <a:latin typeface="Arial"/>
                <a:cs typeface="Arial"/>
              </a:rPr>
              <a:t>thống, thành </a:t>
            </a:r>
            <a:r>
              <a:rPr sz="2300" spc="-5" dirty="0">
                <a:latin typeface="Arial"/>
                <a:cs typeface="Arial"/>
              </a:rPr>
              <a:t>phần hoặc quá trính đáp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ứng  </a:t>
            </a:r>
            <a:r>
              <a:rPr sz="2300" spc="-5" dirty="0">
                <a:latin typeface="Arial"/>
                <a:cs typeface="Arial"/>
              </a:rPr>
              <a:t>nhu </a:t>
            </a:r>
            <a:r>
              <a:rPr sz="2300" dirty="0">
                <a:latin typeface="Arial"/>
                <a:cs typeface="Arial"/>
              </a:rPr>
              <a:t>cầu của người sử </a:t>
            </a:r>
            <a:r>
              <a:rPr sz="2300" spc="-5" dirty="0">
                <a:latin typeface="Arial"/>
                <a:cs typeface="Arial"/>
              </a:rPr>
              <a:t>dụng hoặc </a:t>
            </a:r>
            <a:r>
              <a:rPr sz="2300" dirty="0">
                <a:latin typeface="Arial"/>
                <a:cs typeface="Arial"/>
              </a:rPr>
              <a:t>mong </a:t>
            </a:r>
            <a:r>
              <a:rPr sz="2300" spc="-5" dirty="0">
                <a:latin typeface="Arial"/>
                <a:cs typeface="Arial"/>
              </a:rPr>
              <a:t>đợi </a:t>
            </a:r>
            <a:r>
              <a:rPr sz="2300" dirty="0">
                <a:latin typeface="Arial"/>
                <a:cs typeface="Arial"/>
              </a:rPr>
              <a:t>của khách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hàng.</a:t>
            </a:r>
            <a:endParaRPr sz="23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300" b="1" dirty="0">
                <a:latin typeface="Arial"/>
                <a:cs typeface="Arial"/>
              </a:rPr>
              <a:t>Theo </a:t>
            </a:r>
            <a:r>
              <a:rPr sz="2300" b="1" spc="-5" dirty="0">
                <a:latin typeface="Arial"/>
                <a:cs typeface="Arial"/>
              </a:rPr>
              <a:t>cách </a:t>
            </a:r>
            <a:r>
              <a:rPr sz="2300" b="1" dirty="0">
                <a:latin typeface="Arial"/>
                <a:cs typeface="Arial"/>
              </a:rPr>
              <a:t>tiếp cận của</a:t>
            </a:r>
            <a:r>
              <a:rPr sz="2300" b="1" spc="-1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ISO:</a:t>
            </a:r>
            <a:endParaRPr sz="2300">
              <a:latin typeface="Arial"/>
              <a:cs typeface="Arial"/>
            </a:endParaRPr>
          </a:p>
          <a:p>
            <a:pPr marL="393700" marR="3302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93065" algn="l"/>
                <a:tab pos="39370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toàn </a:t>
            </a:r>
            <a:r>
              <a:rPr sz="2300" spc="-5" dirty="0">
                <a:latin typeface="Arial"/>
                <a:cs typeface="Arial"/>
              </a:rPr>
              <a:t>diện </a:t>
            </a:r>
            <a:r>
              <a:rPr sz="2300" dirty="0">
                <a:latin typeface="Arial"/>
                <a:cs typeface="Arial"/>
              </a:rPr>
              <a:t>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cần phải được quan</a:t>
            </a:r>
            <a:r>
              <a:rPr sz="2300" spc="-2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tâm  từ:</a:t>
            </a:r>
            <a:endParaRPr sz="23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quy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20" dirty="0">
                <a:latin typeface="Arial"/>
                <a:cs typeface="Arial"/>
              </a:rPr>
              <a:t>trình</a:t>
            </a:r>
            <a:endParaRPr sz="23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nội bộ </a:t>
            </a:r>
            <a:r>
              <a:rPr sz="2300" dirty="0">
                <a:latin typeface="Arial"/>
                <a:cs typeface="Arial"/>
              </a:rPr>
              <a:t>(chất lượng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trong)</a:t>
            </a:r>
            <a:endParaRPr sz="2300">
              <a:latin typeface="Arial"/>
              <a:cs typeface="Arial"/>
            </a:endParaRPr>
          </a:p>
          <a:p>
            <a:pPr marL="794385" marR="5911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đối chiếu với </a:t>
            </a:r>
            <a:r>
              <a:rPr sz="2300" dirty="0">
                <a:latin typeface="Arial"/>
                <a:cs typeface="Arial"/>
              </a:rPr>
              <a:t>yêu cầu người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dùng  (chất lượng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ngoài)</a:t>
            </a:r>
            <a:endParaRPr sz="23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</a:t>
            </a:r>
            <a:r>
              <a:rPr sz="2300" dirty="0">
                <a:latin typeface="Arial"/>
                <a:cs typeface="Arial"/>
              </a:rPr>
              <a:t>h</a:t>
            </a:r>
            <a:r>
              <a:rPr sz="2300" spc="-5" dirty="0">
                <a:latin typeface="Arial"/>
                <a:cs typeface="Arial"/>
              </a:rPr>
              <a:t>ấ</a:t>
            </a:r>
            <a:r>
              <a:rPr sz="2300" dirty="0">
                <a:latin typeface="Arial"/>
                <a:cs typeface="Arial"/>
              </a:rPr>
              <a:t>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ợng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phâ</a:t>
            </a:r>
            <a:r>
              <a:rPr sz="2300" spc="5" dirty="0">
                <a:latin typeface="Arial"/>
                <a:cs typeface="Arial"/>
              </a:rPr>
              <a:t>̀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trong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sử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dụ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(chất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ợng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sử </a:t>
            </a:r>
            <a:r>
              <a:rPr sz="2300" spc="-5" dirty="0">
                <a:latin typeface="Arial"/>
                <a:cs typeface="Arial"/>
              </a:rPr>
              <a:t>du</a:t>
            </a:r>
            <a:r>
              <a:rPr sz="2300" dirty="0">
                <a:latin typeface="Arial"/>
                <a:cs typeface="Arial"/>
              </a:rPr>
              <a:t>̣</a:t>
            </a:r>
            <a:r>
              <a:rPr sz="2300" spc="-5" dirty="0">
                <a:latin typeface="Arial"/>
                <a:cs typeface="Arial"/>
              </a:rPr>
              <a:t>n</a:t>
            </a:r>
            <a:r>
              <a:rPr sz="2300" spc="-425" dirty="0">
                <a:latin typeface="Arial"/>
                <a:cs typeface="Arial"/>
              </a:rPr>
              <a:t>g</a:t>
            </a:r>
            <a:r>
              <a:rPr sz="1500" spc="-209" baseline="5555" dirty="0">
                <a:latin typeface="Arial"/>
                <a:cs typeface="Arial"/>
              </a:rPr>
              <a:t>2</a:t>
            </a:r>
            <a:r>
              <a:rPr sz="2300" spc="-640" dirty="0">
                <a:latin typeface="Arial"/>
                <a:cs typeface="Arial"/>
              </a:rPr>
              <a:t>)</a:t>
            </a:r>
            <a:r>
              <a:rPr sz="1500" spc="-15" baseline="5555" dirty="0">
                <a:latin typeface="Arial"/>
                <a:cs typeface="Arial"/>
              </a:rPr>
              <a:t>1</a:t>
            </a:r>
            <a:endParaRPr sz="1500" baseline="555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1475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1.1.5 Đảm bảo chất lượng phần</a:t>
            </a:r>
            <a:r>
              <a:rPr sz="3200" spc="-9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1091844"/>
            <a:ext cx="8733790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500" spc="-10" dirty="0">
                <a:latin typeface="Arial"/>
                <a:cs typeface="Arial"/>
              </a:rPr>
              <a:t>Đảm </a:t>
            </a:r>
            <a:r>
              <a:rPr sz="2500" spc="-5" dirty="0">
                <a:latin typeface="Arial"/>
                <a:cs typeface="Arial"/>
              </a:rPr>
              <a:t>bảo chất </a:t>
            </a:r>
            <a:r>
              <a:rPr sz="2500" spc="-10" dirty="0">
                <a:latin typeface="Arial"/>
                <a:cs typeface="Arial"/>
              </a:rPr>
              <a:t>lượng </a:t>
            </a:r>
            <a:r>
              <a:rPr sz="2500" spc="-5" dirty="0">
                <a:latin typeface="Arial"/>
                <a:cs typeface="Arial"/>
              </a:rPr>
              <a:t>phần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mềm:</a:t>
            </a:r>
            <a:endParaRPr sz="2500">
              <a:latin typeface="Arial"/>
              <a:cs typeface="Arial"/>
            </a:endParaRPr>
          </a:p>
          <a:p>
            <a:pPr marL="355600" marR="153035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Thiết </a:t>
            </a:r>
            <a:r>
              <a:rPr sz="2500" spc="-10" dirty="0">
                <a:latin typeface="Arial"/>
                <a:cs typeface="Arial"/>
              </a:rPr>
              <a:t>lập </a:t>
            </a:r>
            <a:r>
              <a:rPr sz="2500" spc="-5" dirty="0">
                <a:latin typeface="Arial"/>
                <a:cs typeface="Arial"/>
              </a:rPr>
              <a:t>một </a:t>
            </a:r>
            <a:r>
              <a:rPr sz="2500" b="1" spc="-5" dirty="0">
                <a:latin typeface="Arial"/>
                <a:cs typeface="Arial"/>
              </a:rPr>
              <a:t>tập hợp </a:t>
            </a:r>
            <a:r>
              <a:rPr sz="2500" spc="-5" dirty="0">
                <a:latin typeface="Arial"/>
                <a:cs typeface="Arial"/>
              </a:rPr>
              <a:t>các họat động có chủ </a:t>
            </a:r>
            <a:r>
              <a:rPr sz="2500" spc="-10" dirty="0">
                <a:latin typeface="Arial"/>
                <a:cs typeface="Arial"/>
              </a:rPr>
              <a:t>đích </a:t>
            </a:r>
            <a:r>
              <a:rPr sz="2500" spc="-5" dirty="0">
                <a:latin typeface="Arial"/>
                <a:cs typeface="Arial"/>
              </a:rPr>
              <a:t>và có </a:t>
            </a:r>
            <a:r>
              <a:rPr sz="2500" dirty="0">
                <a:latin typeface="Arial"/>
                <a:cs typeface="Arial"/>
              </a:rPr>
              <a:t>hệ  thống </a:t>
            </a:r>
            <a:r>
              <a:rPr sz="2500" spc="-5" dirty="0">
                <a:latin typeface="Arial"/>
                <a:cs typeface="Arial"/>
              </a:rPr>
              <a:t>nhằm </a:t>
            </a:r>
            <a:r>
              <a:rPr sz="2500" spc="-10" dirty="0">
                <a:latin typeface="Arial"/>
                <a:cs typeface="Arial"/>
              </a:rPr>
              <a:t>mang </a:t>
            </a:r>
            <a:r>
              <a:rPr sz="2500" spc="-5" dirty="0">
                <a:latin typeface="Arial"/>
                <a:cs typeface="Arial"/>
              </a:rPr>
              <a:t>lại sự tin tưởng sẽ đạt được chất </a:t>
            </a:r>
            <a:r>
              <a:rPr sz="2500" spc="-10" dirty="0">
                <a:latin typeface="Arial"/>
                <a:cs typeface="Arial"/>
              </a:rPr>
              <a:t>lượng  </a:t>
            </a:r>
            <a:r>
              <a:rPr sz="2500" spc="-5" dirty="0">
                <a:latin typeface="Arial"/>
                <a:cs typeface="Arial"/>
              </a:rPr>
              <a:t>đúng theo yêu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cầu.</a:t>
            </a:r>
            <a:endParaRPr sz="2500">
              <a:latin typeface="Arial"/>
              <a:cs typeface="Arial"/>
            </a:endParaRPr>
          </a:p>
          <a:p>
            <a:pPr marL="756285" marR="23495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Đảm </a:t>
            </a:r>
            <a:r>
              <a:rPr sz="2500" spc="-5" dirty="0">
                <a:latin typeface="Arial"/>
                <a:cs typeface="Arial"/>
              </a:rPr>
              <a:t>bảo dự án phần mềm sẽ </a:t>
            </a:r>
            <a:r>
              <a:rPr sz="2500" spc="-145" dirty="0">
                <a:latin typeface="Arial"/>
                <a:cs typeface="Arial"/>
              </a:rPr>
              <a:t>hoàn </a:t>
            </a:r>
            <a:r>
              <a:rPr sz="2500" spc="-5" dirty="0">
                <a:latin typeface="Arial"/>
                <a:cs typeface="Arial"/>
              </a:rPr>
              <a:t>thành </a:t>
            </a:r>
            <a:r>
              <a:rPr sz="2500" spc="-10" dirty="0">
                <a:latin typeface="Arial"/>
                <a:cs typeface="Arial"/>
              </a:rPr>
              <a:t>đúng </a:t>
            </a:r>
            <a:r>
              <a:rPr sz="2500" spc="-165" dirty="0">
                <a:latin typeface="Arial"/>
                <a:cs typeface="Arial"/>
              </a:rPr>
              <a:t>đặc </a:t>
            </a:r>
            <a:r>
              <a:rPr sz="2500" spc="15" dirty="0">
                <a:latin typeface="Arial"/>
                <a:cs typeface="Arial"/>
              </a:rPr>
              <a:t>tả,  </a:t>
            </a:r>
            <a:r>
              <a:rPr sz="2500" spc="-5" dirty="0">
                <a:latin typeface="Arial"/>
                <a:cs typeface="Arial"/>
              </a:rPr>
              <a:t>theo chuẩn </a:t>
            </a:r>
            <a:r>
              <a:rPr sz="2500" spc="-10" dirty="0">
                <a:latin typeface="Arial"/>
                <a:cs typeface="Arial"/>
              </a:rPr>
              <a:t>mực định </a:t>
            </a:r>
            <a:r>
              <a:rPr sz="2500" spc="-5" dirty="0">
                <a:latin typeface="Arial"/>
                <a:cs typeface="Arial"/>
              </a:rPr>
              <a:t>trước và các chức năng đòi </a:t>
            </a:r>
            <a:r>
              <a:rPr sz="2500" spc="-10" dirty="0">
                <a:latin typeface="Arial"/>
                <a:cs typeface="Arial"/>
              </a:rPr>
              <a:t>hỏi,  </a:t>
            </a:r>
            <a:r>
              <a:rPr sz="2500" spc="-5" dirty="0">
                <a:latin typeface="Arial"/>
                <a:cs typeface="Arial"/>
              </a:rPr>
              <a:t>không có hỏng </a:t>
            </a:r>
            <a:r>
              <a:rPr sz="2500" spc="-10" dirty="0">
                <a:latin typeface="Arial"/>
                <a:cs typeface="Arial"/>
              </a:rPr>
              <a:t>hóc </a:t>
            </a:r>
            <a:r>
              <a:rPr sz="2500" spc="-5" dirty="0">
                <a:latin typeface="Arial"/>
                <a:cs typeface="Arial"/>
              </a:rPr>
              <a:t>và các vấn đề tiềm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ẩn.</a:t>
            </a:r>
            <a:endParaRPr sz="25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Điều </a:t>
            </a:r>
            <a:r>
              <a:rPr sz="2500" spc="-5" dirty="0">
                <a:latin typeface="Arial"/>
                <a:cs typeface="Arial"/>
              </a:rPr>
              <a:t>khiển và cải tiến tiến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phát triển </a:t>
            </a:r>
            <a:r>
              <a:rPr sz="2500" spc="-145" dirty="0">
                <a:latin typeface="Arial"/>
                <a:cs typeface="Arial"/>
              </a:rPr>
              <a:t>phần </a:t>
            </a:r>
            <a:r>
              <a:rPr sz="2500" spc="-10" dirty="0">
                <a:latin typeface="Arial"/>
                <a:cs typeface="Arial"/>
              </a:rPr>
              <a:t>mềm  </a:t>
            </a:r>
            <a:r>
              <a:rPr sz="2500" spc="-5" dirty="0">
                <a:latin typeface="Arial"/>
                <a:cs typeface="Arial"/>
              </a:rPr>
              <a:t>ngay từ khi dự án bắt </a:t>
            </a:r>
            <a:r>
              <a:rPr sz="2500" dirty="0">
                <a:latin typeface="Arial"/>
                <a:cs typeface="Arial"/>
              </a:rPr>
              <a:t>đầu. </a:t>
            </a:r>
            <a:r>
              <a:rPr sz="2500" spc="-10" dirty="0">
                <a:latin typeface="Arial"/>
                <a:cs typeface="Arial"/>
              </a:rPr>
              <a:t>Nó </a:t>
            </a:r>
            <a:r>
              <a:rPr sz="2500" spc="-5" dirty="0">
                <a:latin typeface="Arial"/>
                <a:cs typeface="Arial"/>
              </a:rPr>
              <a:t>có tác dụng “phòng </a:t>
            </a:r>
            <a:r>
              <a:rPr sz="2500" spc="-10" dirty="0">
                <a:latin typeface="Arial"/>
                <a:cs typeface="Arial"/>
              </a:rPr>
              <a:t>ngừa”  </a:t>
            </a:r>
            <a:r>
              <a:rPr sz="2500" spc="-5" dirty="0">
                <a:latin typeface="Arial"/>
                <a:cs typeface="Arial"/>
              </a:rPr>
              <a:t>cái </a:t>
            </a:r>
            <a:r>
              <a:rPr sz="2500" spc="-10" dirty="0">
                <a:latin typeface="Arial"/>
                <a:cs typeface="Arial"/>
              </a:rPr>
              <a:t>xấu, </a:t>
            </a:r>
            <a:r>
              <a:rPr sz="2500" spc="-5" dirty="0">
                <a:latin typeface="Arial"/>
                <a:cs typeface="Arial"/>
              </a:rPr>
              <a:t>cái kém chất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lượng.</a:t>
            </a:r>
            <a:endParaRPr sz="2500">
              <a:latin typeface="Arial"/>
              <a:cs typeface="Arial"/>
            </a:endParaRPr>
          </a:p>
          <a:p>
            <a:pPr marL="756285" marR="106489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Mục tiêu: thỏa mãn khách hàng (Thời gian+Ngân  </a:t>
            </a:r>
            <a:r>
              <a:rPr sz="2500" spc="-35" dirty="0">
                <a:latin typeface="Arial"/>
                <a:cs typeface="Arial"/>
              </a:rPr>
              <a:t>sách+Chất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lượng)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66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Tester &amp;</a:t>
            </a:r>
            <a:r>
              <a:rPr spc="-55" dirty="0"/>
              <a:t> </a:t>
            </a:r>
            <a:r>
              <a:rPr spc="-5" dirty="0"/>
              <a:t>QA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16253"/>
            <a:ext cx="882586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KS </a:t>
            </a:r>
            <a:r>
              <a:rPr sz="2400" dirty="0">
                <a:latin typeface="Arial"/>
                <a:cs typeface="Arial"/>
              </a:rPr>
              <a:t>kiểm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(Tester) có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vụ khảo sát, chạy thử </a:t>
            </a:r>
            <a:r>
              <a:rPr sz="2400" spc="-5" dirty="0">
                <a:latin typeface="Arial"/>
                <a:cs typeface="Arial"/>
              </a:rPr>
              <a:t>để bảo  đảm </a:t>
            </a:r>
            <a:r>
              <a:rPr sz="2400" dirty="0">
                <a:latin typeface="Arial"/>
                <a:cs typeface="Arial"/>
              </a:rPr>
              <a:t>PM thỏa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các yêu cầu về 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và 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vận  </a:t>
            </a:r>
            <a:r>
              <a:rPr sz="2400" spc="-5" dirty="0">
                <a:latin typeface="Arial"/>
                <a:cs typeface="Arial"/>
              </a:rPr>
              <a:t>hành </a:t>
            </a: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nó phải </a:t>
            </a:r>
            <a:r>
              <a:rPr sz="2400" dirty="0">
                <a:latin typeface="Arial"/>
                <a:cs typeface="Arial"/>
              </a:rPr>
              <a:t>có, </a:t>
            </a:r>
            <a:r>
              <a:rPr sz="2400" spc="-5" dirty="0">
                <a:latin typeface="Arial"/>
                <a:cs typeface="Arial"/>
              </a:rPr>
              <a:t>báo </a:t>
            </a:r>
            <a:r>
              <a:rPr sz="2400" dirty="0">
                <a:latin typeface="Arial"/>
                <a:cs typeface="Arial"/>
              </a:rPr>
              <a:t>cáo các </a:t>
            </a:r>
            <a:r>
              <a:rPr sz="2400" spc="-5" dirty="0">
                <a:latin typeface="Arial"/>
                <a:cs typeface="Arial"/>
              </a:rPr>
              <a:t>lỗi nếu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bộ phận  liên quan chỉnh </a:t>
            </a:r>
            <a:r>
              <a:rPr sz="2400" dirty="0">
                <a:latin typeface="Arial"/>
                <a:cs typeface="Arial"/>
              </a:rPr>
              <a:t>sửa. </a:t>
            </a:r>
            <a:r>
              <a:rPr sz="2400" spc="-5" dirty="0">
                <a:latin typeface="Arial"/>
                <a:cs typeface="Arial"/>
              </a:rPr>
              <a:t>Công việc </a:t>
            </a:r>
            <a:r>
              <a:rPr sz="2400" dirty="0">
                <a:latin typeface="Arial"/>
                <a:cs typeface="Arial"/>
              </a:rPr>
              <a:t>của KS kiểm </a:t>
            </a:r>
            <a:r>
              <a:rPr sz="2400" spc="-5" dirty="0">
                <a:latin typeface="Arial"/>
                <a:cs typeface="Arial"/>
              </a:rPr>
              <a:t>định liên quan  đến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(product).</a:t>
            </a:r>
            <a:endParaRPr sz="240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KS </a:t>
            </a:r>
            <a:r>
              <a:rPr sz="2400" dirty="0">
                <a:latin typeface="Arial"/>
                <a:cs typeface="Arial"/>
              </a:rPr>
              <a:t>chất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(QA) có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vụ </a:t>
            </a:r>
            <a:r>
              <a:rPr sz="2400" spc="-5" dirty="0">
                <a:latin typeface="Arial"/>
                <a:cs typeface="Arial"/>
              </a:rPr>
              <a:t>giám </a:t>
            </a:r>
            <a:r>
              <a:rPr sz="2400" dirty="0">
                <a:latin typeface="Arial"/>
                <a:cs typeface="Arial"/>
              </a:rPr>
              <a:t>sát </a:t>
            </a:r>
            <a:r>
              <a:rPr sz="2400" spc="-5" dirty="0">
                <a:latin typeface="Arial"/>
                <a:cs typeface="Arial"/>
              </a:rPr>
              <a:t>để bảo đảm </a:t>
            </a:r>
            <a:r>
              <a:rPr sz="2400" dirty="0">
                <a:latin typeface="Arial"/>
                <a:cs typeface="Arial"/>
              </a:rPr>
              <a:t>các  tiêu </a:t>
            </a:r>
            <a:r>
              <a:rPr sz="2400" spc="-5" dirty="0">
                <a:latin typeface="Arial"/>
                <a:cs typeface="Arial"/>
              </a:rPr>
              <a:t>chuẩn </a:t>
            </a:r>
            <a:r>
              <a:rPr sz="2400" dirty="0">
                <a:latin typeface="Arial"/>
                <a:cs typeface="Arial"/>
              </a:rPr>
              <a:t>và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xuất </a:t>
            </a:r>
            <a:r>
              <a:rPr sz="2400" dirty="0">
                <a:latin typeface="Arial"/>
                <a:cs typeface="Arial"/>
              </a:rPr>
              <a:t>PM </a:t>
            </a:r>
            <a:r>
              <a:rPr sz="2400" spc="-5" dirty="0">
                <a:latin typeface="Arial"/>
                <a:cs typeface="Arial"/>
              </a:rPr>
              <a:t>được định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dirty="0">
                <a:latin typeface="Arial"/>
                <a:cs typeface="Arial"/>
              </a:rPr>
              <a:t>và tuân  thủ </a:t>
            </a:r>
            <a:r>
              <a:rPr sz="2400" spc="-10" dirty="0">
                <a:latin typeface="Arial"/>
                <a:cs typeface="Arial"/>
              </a:rPr>
              <a:t>nghiêm </a:t>
            </a:r>
            <a:r>
              <a:rPr sz="2400" dirty="0">
                <a:latin typeface="Arial"/>
                <a:cs typeface="Arial"/>
              </a:rPr>
              <a:t>túc, </a:t>
            </a:r>
            <a:r>
              <a:rPr sz="2400" spc="-5" dirty="0">
                <a:latin typeface="Arial"/>
                <a:cs typeface="Arial"/>
              </a:rPr>
              <a:t>hướng đến </a:t>
            </a:r>
            <a:r>
              <a:rPr sz="2400" dirty="0">
                <a:latin typeface="Arial"/>
                <a:cs typeface="Arial"/>
              </a:rPr>
              <a:t>mục tiêu các sản </a:t>
            </a:r>
            <a:r>
              <a:rPr sz="2400" spc="-5" dirty="0">
                <a:latin typeface="Arial"/>
                <a:cs typeface="Arial"/>
              </a:rPr>
              <a:t>phẩm (SP) trung  gian </a:t>
            </a:r>
            <a:r>
              <a:rPr sz="2400" dirty="0">
                <a:latin typeface="Arial"/>
                <a:cs typeface="Arial"/>
              </a:rPr>
              <a:t>cũng </a:t>
            </a:r>
            <a:r>
              <a:rPr sz="2400" spc="-5" dirty="0">
                <a:latin typeface="Arial"/>
                <a:cs typeface="Arial"/>
              </a:rPr>
              <a:t>như </a:t>
            </a:r>
            <a:r>
              <a:rPr sz="2400" dirty="0">
                <a:latin typeface="Arial"/>
                <a:cs typeface="Arial"/>
              </a:rPr>
              <a:t>SP sau cùng của </a:t>
            </a:r>
            <a:r>
              <a:rPr sz="2400" spc="-5" dirty="0">
                <a:latin typeface="Arial"/>
                <a:cs typeface="Arial"/>
              </a:rPr>
              <a:t>dự án </a:t>
            </a:r>
            <a:r>
              <a:rPr sz="2400" dirty="0">
                <a:latin typeface="Arial"/>
                <a:cs typeface="Arial"/>
              </a:rPr>
              <a:t>thỏa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tiêu  chuẩn </a:t>
            </a:r>
            <a:r>
              <a:rPr sz="2400" dirty="0">
                <a:latin typeface="Arial"/>
                <a:cs typeface="Arial"/>
              </a:rPr>
              <a:t>và yêu cầu </a:t>
            </a:r>
            <a:r>
              <a:rPr sz="2400" spc="-5" dirty="0">
                <a:latin typeface="Arial"/>
                <a:cs typeface="Arial"/>
              </a:rPr>
              <a:t>đã định trước đó. Công việc </a:t>
            </a:r>
            <a:r>
              <a:rPr sz="2400" dirty="0">
                <a:latin typeface="Arial"/>
                <a:cs typeface="Arial"/>
              </a:rPr>
              <a:t>của KS chất  </a:t>
            </a:r>
            <a:r>
              <a:rPr sz="2400" spc="-5" dirty="0">
                <a:latin typeface="Arial"/>
                <a:cs typeface="Arial"/>
              </a:rPr>
              <a:t>lượng liên quan đến quy </a:t>
            </a:r>
            <a:r>
              <a:rPr sz="2400" spc="20" dirty="0">
                <a:latin typeface="Arial"/>
                <a:cs typeface="Arial"/>
              </a:rPr>
              <a:t>trình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(process).</a:t>
            </a:r>
            <a:endParaRPr sz="2400">
              <a:latin typeface="Arial"/>
              <a:cs typeface="Arial"/>
            </a:endParaRPr>
          </a:p>
          <a:p>
            <a:pPr marL="355600" marR="7239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 </a:t>
            </a:r>
            <a:r>
              <a:rPr sz="2400" spc="-5" dirty="0">
                <a:latin typeface="Arial"/>
                <a:cs typeface="Arial"/>
              </a:rPr>
              <a:t>dụ: Kiểm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-5" dirty="0">
                <a:latin typeface="Arial"/>
                <a:cs typeface="Arial"/>
              </a:rPr>
              <a:t>để bảo đảm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10" dirty="0">
                <a:latin typeface="Arial"/>
                <a:cs typeface="Arial"/>
              </a:rPr>
              <a:t>giải </a:t>
            </a:r>
            <a:r>
              <a:rPr sz="2400" dirty="0">
                <a:latin typeface="Arial"/>
                <a:cs typeface="Arial"/>
              </a:rPr>
              <a:t>thuật khi viết code </a:t>
            </a:r>
            <a:r>
              <a:rPr sz="2400" spc="-5" dirty="0">
                <a:latin typeface="Arial"/>
                <a:cs typeface="Arial"/>
              </a:rPr>
              <a:t>phải  được </a:t>
            </a:r>
            <a:r>
              <a:rPr sz="2400" dirty="0">
                <a:latin typeface="Arial"/>
                <a:cs typeface="Arial"/>
              </a:rPr>
              <a:t>chú thích rõ ràng, các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cầu khách </a:t>
            </a:r>
            <a:r>
              <a:rPr sz="2400" spc="-5" dirty="0">
                <a:latin typeface="Arial"/>
                <a:cs typeface="Arial"/>
              </a:rPr>
              <a:t>hàng được </a:t>
            </a:r>
            <a:r>
              <a:rPr sz="2400" spc="-10" dirty="0">
                <a:latin typeface="Arial"/>
                <a:cs typeface="Arial"/>
              </a:rPr>
              <a:t>xem  xét </a:t>
            </a:r>
            <a:r>
              <a:rPr sz="2400" dirty="0">
                <a:latin typeface="Arial"/>
                <a:cs typeface="Arial"/>
              </a:rPr>
              <a:t>cẩn thận và mọi </a:t>
            </a:r>
            <a:r>
              <a:rPr sz="2400" spc="-5" dirty="0">
                <a:latin typeface="Arial"/>
                <a:cs typeface="Arial"/>
              </a:rPr>
              <a:t>người hiểu giống nhau, </a:t>
            </a:r>
            <a:r>
              <a:rPr sz="2400" dirty="0">
                <a:latin typeface="Arial"/>
                <a:cs typeface="Arial"/>
              </a:rPr>
              <a:t>các tài </a:t>
            </a:r>
            <a:r>
              <a:rPr sz="2400" spc="-5" dirty="0">
                <a:latin typeface="Arial"/>
                <a:cs typeface="Arial"/>
              </a:rPr>
              <a:t>liệu đi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kèm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6284163"/>
            <a:ext cx="6478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SP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kiểm tra trước khi </a:t>
            </a:r>
            <a:r>
              <a:rPr sz="2400" spc="-5" dirty="0">
                <a:latin typeface="Arial"/>
                <a:cs typeface="Arial"/>
              </a:rPr>
              <a:t>gửi </a:t>
            </a:r>
            <a:r>
              <a:rPr sz="2400" dirty="0">
                <a:latin typeface="Arial"/>
                <a:cs typeface="Arial"/>
              </a:rPr>
              <a:t>cho khách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hàng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111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1.2 </a:t>
            </a:r>
            <a:r>
              <a:rPr sz="3200" dirty="0"/>
              <a:t>Các </a:t>
            </a:r>
            <a:r>
              <a:rPr sz="3200" spc="-5" dirty="0"/>
              <a:t>yếu tố ảnh </a:t>
            </a:r>
            <a:r>
              <a:rPr sz="3200" spc="-165" dirty="0"/>
              <a:t>hưởng </a:t>
            </a:r>
            <a:r>
              <a:rPr sz="3200" spc="-5" dirty="0"/>
              <a:t>đến chất</a:t>
            </a:r>
            <a:r>
              <a:rPr sz="3200" spc="275" dirty="0"/>
              <a:t> </a:t>
            </a:r>
            <a:r>
              <a:rPr sz="3200" spc="-5" dirty="0"/>
              <a:t>lượng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70405"/>
            <a:ext cx="7952740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Có ba </a:t>
            </a:r>
            <a:r>
              <a:rPr sz="3000" dirty="0">
                <a:latin typeface="Arial"/>
                <a:cs typeface="Arial"/>
              </a:rPr>
              <a:t>yếu </a:t>
            </a:r>
            <a:r>
              <a:rPr sz="3000" spc="-5" dirty="0">
                <a:latin typeface="Arial"/>
                <a:cs typeface="Arial"/>
              </a:rPr>
              <a:t>tố ảnh hưởng tới </a:t>
            </a:r>
            <a:r>
              <a:rPr sz="3000" dirty="0">
                <a:latin typeface="Arial"/>
                <a:cs typeface="Arial"/>
              </a:rPr>
              <a:t>chất </a:t>
            </a:r>
            <a:r>
              <a:rPr sz="3000" spc="-5" dirty="0">
                <a:latin typeface="Arial"/>
                <a:cs typeface="Arial"/>
              </a:rPr>
              <a:t>lượng phần  </a:t>
            </a:r>
            <a:r>
              <a:rPr sz="3000" dirty="0">
                <a:latin typeface="Arial"/>
                <a:cs typeface="Arial"/>
              </a:rPr>
              <a:t>mềm (tam </a:t>
            </a:r>
            <a:r>
              <a:rPr sz="3000" spc="-5" dirty="0">
                <a:latin typeface="Arial"/>
                <a:cs typeface="Arial"/>
              </a:rPr>
              <a:t>giác </a:t>
            </a:r>
            <a:r>
              <a:rPr sz="3000" dirty="0">
                <a:latin typeface="Arial"/>
                <a:cs typeface="Arial"/>
              </a:rPr>
              <a:t>chất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lượng)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người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Quy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trình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Công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cụ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2743200"/>
            <a:ext cx="25146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71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</a:t>
            </a:r>
            <a:r>
              <a:rPr spc="-80" dirty="0"/>
              <a:t> </a:t>
            </a:r>
            <a:r>
              <a:rPr spc="-20" dirty="0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774305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60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Khoảng cách </a:t>
            </a:r>
            <a:r>
              <a:rPr sz="3000" spc="-5" dirty="0">
                <a:latin typeface="Arial"/>
                <a:cs typeface="Arial"/>
              </a:rPr>
              <a:t>giữa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người dùng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và  </a:t>
            </a:r>
            <a:r>
              <a:rPr sz="3000" spc="-5" dirty="0">
                <a:latin typeface="Arial"/>
                <a:cs typeface="Arial"/>
              </a:rPr>
              <a:t>bản đặc </a:t>
            </a:r>
            <a:r>
              <a:rPr sz="3000" spc="-10" dirty="0">
                <a:latin typeface="Arial"/>
                <a:cs typeface="Arial"/>
              </a:rPr>
              <a:t>tả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hệ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thống: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Không hiểu rõ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của người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Bỏ qua yêu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cầu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Thiếu yêu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cầu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Không đồng bộ </a:t>
            </a:r>
            <a:r>
              <a:rPr sz="2800" dirty="0">
                <a:latin typeface="Arial"/>
                <a:cs typeface="Arial"/>
              </a:rPr>
              <a:t>về </a:t>
            </a:r>
            <a:r>
              <a:rPr sz="2800" spc="-5" dirty="0">
                <a:latin typeface="Arial"/>
                <a:cs typeface="Arial"/>
              </a:rPr>
              <a:t>các phiên bản của tài </a:t>
            </a:r>
            <a:r>
              <a:rPr sz="2800" spc="-10" dirty="0">
                <a:latin typeface="Arial"/>
                <a:cs typeface="Arial"/>
              </a:rPr>
              <a:t>liệu  </a:t>
            </a:r>
            <a:r>
              <a:rPr sz="2800" spc="-5" dirty="0">
                <a:latin typeface="Arial"/>
                <a:cs typeface="Arial"/>
              </a:rPr>
              <a:t>yêu cầu người dùng </a:t>
            </a:r>
            <a:r>
              <a:rPr sz="2800" dirty="0">
                <a:latin typeface="Arial"/>
                <a:cs typeface="Arial"/>
              </a:rPr>
              <a:t>và </a:t>
            </a:r>
            <a:r>
              <a:rPr sz="2800" spc="-5" dirty="0">
                <a:latin typeface="Arial"/>
                <a:cs typeface="Arial"/>
              </a:rPr>
              <a:t>tài liệu đặc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endParaRPr sz="2800">
              <a:latin typeface="Arial"/>
              <a:cs typeface="Arial"/>
            </a:endParaRPr>
          </a:p>
          <a:p>
            <a:pPr marL="756285" marR="40195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Bản đặc tả có thêm những yêu cầu không  xuất phát từ người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91844"/>
            <a:ext cx="8327390" cy="4674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Khoảng cách </a:t>
            </a:r>
            <a:r>
              <a:rPr sz="2500" spc="-10" dirty="0">
                <a:latin typeface="Arial"/>
                <a:cs typeface="Arial"/>
              </a:rPr>
              <a:t>giữa </a:t>
            </a:r>
            <a:r>
              <a:rPr sz="2500" spc="-5" dirty="0">
                <a:latin typeface="Arial"/>
                <a:cs typeface="Arial"/>
              </a:rPr>
              <a:t>bản </a:t>
            </a:r>
            <a:r>
              <a:rPr sz="2500" spc="-10" dirty="0">
                <a:latin typeface="Arial"/>
                <a:cs typeface="Arial"/>
              </a:rPr>
              <a:t>đặc </a:t>
            </a:r>
            <a:r>
              <a:rPr sz="2500" spc="-5" dirty="0">
                <a:latin typeface="Arial"/>
                <a:cs typeface="Arial"/>
              </a:rPr>
              <a:t>tả và sản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phẩm:</a:t>
            </a:r>
            <a:endParaRPr sz="2500">
              <a:latin typeface="Arial"/>
              <a:cs typeface="Arial"/>
            </a:endParaRPr>
          </a:p>
          <a:p>
            <a:pPr marL="756285" marR="1206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Hiểu </a:t>
            </a:r>
            <a:r>
              <a:rPr sz="2500" spc="-5" dirty="0">
                <a:latin typeface="Arial"/>
                <a:cs typeface="Arial"/>
              </a:rPr>
              <a:t>sai yêu cầu đặc </a:t>
            </a:r>
            <a:r>
              <a:rPr sz="2500" dirty="0">
                <a:latin typeface="Arial"/>
                <a:cs typeface="Arial"/>
              </a:rPr>
              <a:t>tả do </a:t>
            </a:r>
            <a:r>
              <a:rPr sz="2500" spc="-5" dirty="0">
                <a:latin typeface="Arial"/>
                <a:cs typeface="Arial"/>
              </a:rPr>
              <a:t>trong bản </a:t>
            </a:r>
            <a:r>
              <a:rPr sz="2500" spc="-10" dirty="0">
                <a:latin typeface="Arial"/>
                <a:cs typeface="Arial"/>
              </a:rPr>
              <a:t>đặc </a:t>
            </a:r>
            <a:r>
              <a:rPr sz="2500" spc="-5" dirty="0">
                <a:latin typeface="Arial"/>
                <a:cs typeface="Arial"/>
              </a:rPr>
              <a:t>tả có </a:t>
            </a:r>
            <a:r>
              <a:rPr sz="2500" spc="-10" dirty="0">
                <a:latin typeface="Arial"/>
                <a:cs typeface="Arial"/>
              </a:rPr>
              <a:t>những  </a:t>
            </a:r>
            <a:r>
              <a:rPr sz="2500" spc="-5" dirty="0">
                <a:latin typeface="Arial"/>
                <a:cs typeface="Arial"/>
              </a:rPr>
              <a:t>chỗ diễn đạt chưa rõ ràng cụ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thể.</a:t>
            </a:r>
            <a:endParaRPr sz="2500">
              <a:latin typeface="Arial"/>
              <a:cs typeface="Arial"/>
            </a:endParaRPr>
          </a:p>
          <a:p>
            <a:pPr marL="756285" marR="32575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các yêu cầu được đưa thêm vào trong quá </a:t>
            </a:r>
            <a:r>
              <a:rPr sz="2500" spc="20" dirty="0">
                <a:latin typeface="Arial"/>
                <a:cs typeface="Arial"/>
              </a:rPr>
              <a:t>trình  </a:t>
            </a:r>
            <a:r>
              <a:rPr sz="2500" spc="-5" dirty="0">
                <a:latin typeface="Arial"/>
                <a:cs typeface="Arial"/>
              </a:rPr>
              <a:t>phát triển nhưng không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thêm vào bản đặc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tả.</a:t>
            </a:r>
            <a:endParaRPr sz="2500">
              <a:latin typeface="Arial"/>
              <a:cs typeface="Arial"/>
            </a:endParaRPr>
          </a:p>
          <a:p>
            <a:pPr marL="756285" marR="728345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sự thay đổi yêu cầu trong quá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phát triển  </a:t>
            </a:r>
            <a:r>
              <a:rPr sz="2500" spc="-10" dirty="0">
                <a:latin typeface="Arial"/>
                <a:cs typeface="Arial"/>
              </a:rPr>
              <a:t>nhưng </a:t>
            </a:r>
            <a:r>
              <a:rPr sz="2500" spc="-5" dirty="0">
                <a:latin typeface="Arial"/>
                <a:cs typeface="Arial"/>
              </a:rPr>
              <a:t>không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cập nhật vào bản </a:t>
            </a:r>
            <a:r>
              <a:rPr sz="2500" spc="-10" dirty="0">
                <a:latin typeface="Arial"/>
                <a:cs typeface="Arial"/>
              </a:rPr>
              <a:t>đặc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tả</a:t>
            </a:r>
            <a:endParaRPr sz="25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Các </a:t>
            </a:r>
            <a:r>
              <a:rPr sz="2500" spc="-5" dirty="0">
                <a:latin typeface="Arial"/>
                <a:cs typeface="Arial"/>
              </a:rPr>
              <a:t>tính năng </a:t>
            </a:r>
            <a:r>
              <a:rPr sz="2500" spc="-10" dirty="0">
                <a:latin typeface="Arial"/>
                <a:cs typeface="Arial"/>
              </a:rPr>
              <a:t>mới được </a:t>
            </a:r>
            <a:r>
              <a:rPr sz="2500" spc="-5" dirty="0">
                <a:latin typeface="Arial"/>
                <a:cs typeface="Arial"/>
              </a:rPr>
              <a:t>thêm vào </a:t>
            </a:r>
            <a:r>
              <a:rPr sz="2500" spc="-10" dirty="0">
                <a:latin typeface="Arial"/>
                <a:cs typeface="Arial"/>
              </a:rPr>
              <a:t>bởi </a:t>
            </a:r>
            <a:r>
              <a:rPr sz="2500" spc="-5" dirty="0">
                <a:latin typeface="Arial"/>
                <a:cs typeface="Arial"/>
              </a:rPr>
              <a:t>mục </a:t>
            </a:r>
            <a:r>
              <a:rPr sz="2500" spc="-10" dirty="0">
                <a:latin typeface="Arial"/>
                <a:cs typeface="Arial"/>
              </a:rPr>
              <a:t>đích </a:t>
            </a:r>
            <a:r>
              <a:rPr sz="2500" spc="-5" dirty="0">
                <a:latin typeface="Arial"/>
                <a:cs typeface="Arial"/>
              </a:rPr>
              <a:t>riêng  của </a:t>
            </a:r>
            <a:r>
              <a:rPr sz="2500" spc="-10" dirty="0">
                <a:latin typeface="Arial"/>
                <a:cs typeface="Arial"/>
              </a:rPr>
              <a:t>người </a:t>
            </a:r>
            <a:r>
              <a:rPr sz="2500" spc="-5" dirty="0">
                <a:latin typeface="Arial"/>
                <a:cs typeface="Arial"/>
              </a:rPr>
              <a:t>phát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triển</a:t>
            </a:r>
            <a:endParaRPr sz="2500">
              <a:latin typeface="Arial"/>
              <a:cs typeface="Arial"/>
            </a:endParaRPr>
          </a:p>
          <a:p>
            <a:pPr marL="756285" marR="15049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Các yêu cầu có </a:t>
            </a:r>
            <a:r>
              <a:rPr sz="2500" dirty="0">
                <a:latin typeface="Arial"/>
                <a:cs typeface="Arial"/>
              </a:rPr>
              <a:t>trong </a:t>
            </a:r>
            <a:r>
              <a:rPr sz="2500" spc="-5" dirty="0">
                <a:latin typeface="Arial"/>
                <a:cs typeface="Arial"/>
              </a:rPr>
              <a:t>bản đặc tả nhưng </a:t>
            </a:r>
            <a:r>
              <a:rPr sz="2500" dirty="0">
                <a:latin typeface="Arial"/>
                <a:cs typeface="Arial"/>
              </a:rPr>
              <a:t>bị </a:t>
            </a:r>
            <a:r>
              <a:rPr sz="2500" spc="-5" dirty="0">
                <a:latin typeface="Arial"/>
                <a:cs typeface="Arial"/>
              </a:rPr>
              <a:t>bỏ qua </a:t>
            </a:r>
            <a:r>
              <a:rPr sz="2500" spc="-10" dirty="0">
                <a:latin typeface="Arial"/>
                <a:cs typeface="Arial"/>
              </a:rPr>
              <a:t>do  </a:t>
            </a:r>
            <a:r>
              <a:rPr sz="2500" spc="-5" dirty="0">
                <a:latin typeface="Arial"/>
                <a:cs typeface="Arial"/>
              </a:rPr>
              <a:t>quá khó để thực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hiện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71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</a:t>
            </a:r>
            <a:r>
              <a:rPr spc="-80" dirty="0"/>
              <a:t> </a:t>
            </a:r>
            <a:r>
              <a:rPr spc="-20" dirty="0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70520" cy="333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228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Khoảng cách </a:t>
            </a:r>
            <a:r>
              <a:rPr sz="3000" spc="-5" dirty="0">
                <a:latin typeface="Arial"/>
                <a:cs typeface="Arial"/>
              </a:rPr>
              <a:t>giữa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người dùng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và  sản</a:t>
            </a:r>
            <a:r>
              <a:rPr sz="3000" spc="-5" dirty="0">
                <a:latin typeface="Arial"/>
                <a:cs typeface="Arial"/>
              </a:rPr>
              <a:t> phẩm:</a:t>
            </a:r>
            <a:endParaRPr sz="3000">
              <a:latin typeface="Arial"/>
              <a:cs typeface="Arial"/>
            </a:endParaRPr>
          </a:p>
          <a:p>
            <a:pPr marL="756285" marR="8191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Khoảng cách này xuất hiện do </a:t>
            </a:r>
            <a:r>
              <a:rPr sz="2800" dirty="0">
                <a:latin typeface="Arial"/>
                <a:cs typeface="Arial"/>
              </a:rPr>
              <a:t>sản </a:t>
            </a:r>
            <a:r>
              <a:rPr sz="2800" spc="-5" dirty="0">
                <a:latin typeface="Arial"/>
                <a:cs typeface="Arial"/>
              </a:rPr>
              <a:t>phẩm </a:t>
            </a:r>
            <a:r>
              <a:rPr sz="2800" spc="-10" dirty="0">
                <a:latin typeface="Arial"/>
                <a:cs typeface="Arial"/>
              </a:rPr>
              <a:t>làm  </a:t>
            </a:r>
            <a:r>
              <a:rPr sz="2800" spc="-5" dirty="0">
                <a:latin typeface="Arial"/>
                <a:cs typeface="Arial"/>
              </a:rPr>
              <a:t>ra không thỏa mãn yêu cầu người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  <a:p>
            <a:pPr marL="756285" marR="41275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Độ lệch này phụ thuộc vào hai cạnh còn lại  của </a:t>
            </a:r>
            <a:r>
              <a:rPr sz="2800" dirty="0">
                <a:latin typeface="Arial"/>
                <a:cs typeface="Arial"/>
              </a:rPr>
              <a:t>tam </a:t>
            </a:r>
            <a:r>
              <a:rPr sz="2800" spc="-5" dirty="0">
                <a:latin typeface="Arial"/>
                <a:cs typeface="Arial"/>
              </a:rPr>
              <a:t>giác chất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lượng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là độ lệch gây tốn kém nhất để sửa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chữa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3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1.3 </a:t>
            </a:r>
            <a:r>
              <a:rPr spc="-105" dirty="0"/>
              <a:t>Khái </a:t>
            </a:r>
            <a:r>
              <a:rPr spc="-5" dirty="0"/>
              <a:t>niệm kiểm</a:t>
            </a:r>
            <a:r>
              <a:rPr spc="52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96200"/>
            <a:ext cx="8571230" cy="52228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Theo Glenford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Myers:</a:t>
            </a:r>
            <a:endParaRPr sz="3000">
              <a:latin typeface="Arial"/>
              <a:cs typeface="Arial"/>
            </a:endParaRPr>
          </a:p>
          <a:p>
            <a:pPr marL="756285" marR="26479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Kiểm thử là 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vận hành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để 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Theo </a:t>
            </a:r>
            <a:r>
              <a:rPr sz="3000" dirty="0">
                <a:latin typeface="Arial"/>
                <a:cs typeface="Arial"/>
              </a:rPr>
              <a:t>IEEE: </a:t>
            </a:r>
            <a:r>
              <a:rPr sz="3000" spc="-5" dirty="0">
                <a:latin typeface="Arial"/>
                <a:cs typeface="Arial"/>
              </a:rPr>
              <a:t>Kiểm </a:t>
            </a:r>
            <a:r>
              <a:rPr sz="3000" dirty="0">
                <a:latin typeface="Arial"/>
                <a:cs typeface="Arial"/>
              </a:rPr>
              <a:t>thử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là</a:t>
            </a:r>
            <a:endParaRPr sz="3000">
              <a:latin typeface="Arial"/>
              <a:cs typeface="Arial"/>
            </a:endParaRPr>
          </a:p>
          <a:p>
            <a:pPr marL="756285" marR="24066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(1) </a:t>
            </a:r>
            <a:r>
              <a:rPr sz="2800" dirty="0">
                <a:latin typeface="Arial"/>
                <a:cs typeface="Arial"/>
              </a:rPr>
              <a:t>Là </a:t>
            </a: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vận hành hệ thống hoặc thành  phần dưới những điều kiện xác định, quan sát  hoặc ghi nhận kết quả và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đánh giá về </a:t>
            </a:r>
            <a:r>
              <a:rPr sz="2800" spc="-10" dirty="0">
                <a:latin typeface="Arial"/>
                <a:cs typeface="Arial"/>
              </a:rPr>
              <a:t>hệ  </a:t>
            </a:r>
            <a:r>
              <a:rPr sz="2800" spc="-5" dirty="0">
                <a:latin typeface="Arial"/>
                <a:cs typeface="Arial"/>
              </a:rPr>
              <a:t>thống hoặc thành phần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đó.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(2) </a:t>
            </a:r>
            <a:r>
              <a:rPr sz="2800" dirty="0">
                <a:latin typeface="Arial"/>
                <a:cs typeface="Arial"/>
              </a:rPr>
              <a:t>Là </a:t>
            </a: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phân </a:t>
            </a:r>
            <a:r>
              <a:rPr sz="2800" dirty="0">
                <a:latin typeface="Arial"/>
                <a:cs typeface="Arial"/>
              </a:rPr>
              <a:t>tích </a:t>
            </a:r>
            <a:r>
              <a:rPr sz="2800" spc="-5" dirty="0">
                <a:latin typeface="Arial"/>
                <a:cs typeface="Arial"/>
              </a:rPr>
              <a:t>phần mềm để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 sự  khác biệt giữa điều kiện thực tế và điều kiện yêu  cầu </a:t>
            </a:r>
            <a:r>
              <a:rPr sz="2800" dirty="0">
                <a:latin typeface="Arial"/>
                <a:cs typeface="Arial"/>
              </a:rPr>
              <a:t>và </a:t>
            </a:r>
            <a:r>
              <a:rPr sz="2800" spc="-10" dirty="0">
                <a:latin typeface="Arial"/>
                <a:cs typeface="Arial"/>
              </a:rPr>
              <a:t>dựa </a:t>
            </a:r>
            <a:r>
              <a:rPr sz="2800" spc="-5" dirty="0">
                <a:latin typeface="Arial"/>
                <a:cs typeface="Arial"/>
              </a:rPr>
              <a:t>vào điểm khác biệt đó để đánh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giá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356" y="6194247"/>
            <a:ext cx="328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tính năng phần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15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1.4 Mục tiêu của kiểm</a:t>
            </a:r>
            <a:r>
              <a:rPr spc="-60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861934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40" dirty="0">
                <a:latin typeface="Arial"/>
                <a:cs typeface="Arial"/>
              </a:rPr>
              <a:t>Tìm </a:t>
            </a:r>
            <a:r>
              <a:rPr sz="3000" dirty="0">
                <a:latin typeface="Arial"/>
                <a:cs typeface="Arial"/>
              </a:rPr>
              <a:t>ra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càng </a:t>
            </a:r>
            <a:r>
              <a:rPr sz="3000" spc="-5" dirty="0">
                <a:latin typeface="Arial"/>
                <a:cs typeface="Arial"/>
              </a:rPr>
              <a:t>nhiều lỗi </a:t>
            </a:r>
            <a:r>
              <a:rPr sz="3000" dirty="0">
                <a:latin typeface="Arial"/>
                <a:cs typeface="Arial"/>
              </a:rPr>
              <a:t>càng tốt </a:t>
            </a:r>
            <a:r>
              <a:rPr sz="3000" spc="-5" dirty="0">
                <a:latin typeface="Arial"/>
                <a:cs typeface="Arial"/>
              </a:rPr>
              <a:t>trong  điều </a:t>
            </a:r>
            <a:r>
              <a:rPr sz="3000" dirty="0">
                <a:latin typeface="Arial"/>
                <a:cs typeface="Arial"/>
              </a:rPr>
              <a:t>kiện về </a:t>
            </a:r>
            <a:r>
              <a:rPr sz="3000" spc="-10" dirty="0">
                <a:latin typeface="Arial"/>
                <a:cs typeface="Arial"/>
              </a:rPr>
              <a:t>thời </a:t>
            </a:r>
            <a:r>
              <a:rPr sz="3000" spc="-5" dirty="0">
                <a:latin typeface="Arial"/>
                <a:cs typeface="Arial"/>
              </a:rPr>
              <a:t>gian đã định </a:t>
            </a:r>
            <a:r>
              <a:rPr sz="3000" dirty="0">
                <a:latin typeface="Arial"/>
                <a:cs typeface="Arial"/>
              </a:rPr>
              <a:t>và </a:t>
            </a:r>
            <a:r>
              <a:rPr sz="3000" spc="-5" dirty="0">
                <a:latin typeface="Arial"/>
                <a:cs typeface="Arial"/>
              </a:rPr>
              <a:t>nguồn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lực  </a:t>
            </a:r>
            <a:r>
              <a:rPr sz="3000" dirty="0">
                <a:latin typeface="Arial"/>
                <a:cs typeface="Arial"/>
              </a:rPr>
              <a:t>sẵn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endParaRPr sz="3000">
              <a:latin typeface="Arial"/>
              <a:cs typeface="Arial"/>
            </a:endParaRPr>
          </a:p>
          <a:p>
            <a:pPr marL="355600" marR="11557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Chứng </a:t>
            </a:r>
            <a:r>
              <a:rPr sz="3000" dirty="0">
                <a:latin typeface="Arial"/>
                <a:cs typeface="Arial"/>
              </a:rPr>
              <a:t>minh rằng sản </a:t>
            </a:r>
            <a:r>
              <a:rPr sz="3000" spc="-5" dirty="0">
                <a:latin typeface="Arial"/>
                <a:cs typeface="Arial"/>
              </a:rPr>
              <a:t>phẩm phần </a:t>
            </a:r>
            <a:r>
              <a:rPr sz="3000" dirty="0">
                <a:latin typeface="Arial"/>
                <a:cs typeface="Arial"/>
              </a:rPr>
              <a:t>mềm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phù  hợp </a:t>
            </a:r>
            <a:r>
              <a:rPr sz="3000" dirty="0">
                <a:latin typeface="Arial"/>
                <a:cs typeface="Arial"/>
              </a:rPr>
              <a:t>với các </a:t>
            </a:r>
            <a:r>
              <a:rPr sz="3000" spc="-5" dirty="0">
                <a:latin typeface="Arial"/>
                <a:cs typeface="Arial"/>
              </a:rPr>
              <a:t>đặc </a:t>
            </a:r>
            <a:r>
              <a:rPr sz="3000" dirty="0">
                <a:latin typeface="Arial"/>
                <a:cs typeface="Arial"/>
              </a:rPr>
              <a:t>tả của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nó.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Xác </a:t>
            </a:r>
            <a:r>
              <a:rPr sz="3000" spc="-5" dirty="0">
                <a:latin typeface="Arial"/>
                <a:cs typeface="Arial"/>
              </a:rPr>
              <a:t>thực </a:t>
            </a:r>
            <a:r>
              <a:rPr sz="3000" dirty="0">
                <a:latin typeface="Arial"/>
                <a:cs typeface="Arial"/>
              </a:rPr>
              <a:t>chất </a:t>
            </a:r>
            <a:r>
              <a:rPr sz="3000" spc="-5" dirty="0">
                <a:latin typeface="Arial"/>
                <a:cs typeface="Arial"/>
              </a:rPr>
              <a:t>lượng </a:t>
            </a:r>
            <a:r>
              <a:rPr sz="3000" dirty="0">
                <a:latin typeface="Arial"/>
                <a:cs typeface="Arial"/>
              </a:rPr>
              <a:t>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dirty="0">
                <a:latin typeface="Arial"/>
                <a:cs typeface="Arial"/>
              </a:rPr>
              <a:t>mềm </a:t>
            </a:r>
            <a:r>
              <a:rPr sz="3000" spc="-5" dirty="0">
                <a:latin typeface="Arial"/>
                <a:cs typeface="Arial"/>
              </a:rPr>
              <a:t>đã  dùng </a:t>
            </a:r>
            <a:r>
              <a:rPr sz="3000" dirty="0">
                <a:latin typeface="Arial"/>
                <a:cs typeface="Arial"/>
              </a:rPr>
              <a:t>chi </a:t>
            </a:r>
            <a:r>
              <a:rPr sz="3000" spc="-5" dirty="0">
                <a:latin typeface="Arial"/>
                <a:cs typeface="Arial"/>
              </a:rPr>
              <a:t>phí </a:t>
            </a:r>
            <a:r>
              <a:rPr sz="3000" dirty="0">
                <a:latin typeface="Arial"/>
                <a:cs typeface="Arial"/>
              </a:rPr>
              <a:t>và </a:t>
            </a:r>
            <a:r>
              <a:rPr sz="3000" spc="-5" dirty="0">
                <a:latin typeface="Arial"/>
                <a:cs typeface="Arial"/>
              </a:rPr>
              <a:t>nỗ lực </a:t>
            </a:r>
            <a:r>
              <a:rPr sz="3000" dirty="0">
                <a:latin typeface="Arial"/>
                <a:cs typeface="Arial"/>
              </a:rPr>
              <a:t>tối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thiểu</a:t>
            </a:r>
            <a:endParaRPr sz="3000">
              <a:latin typeface="Arial"/>
              <a:cs typeface="Arial"/>
            </a:endParaRPr>
          </a:p>
          <a:p>
            <a:pPr marL="355600" marR="19875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Thiết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10" dirty="0">
                <a:latin typeface="Arial"/>
                <a:cs typeface="Arial"/>
              </a:rPr>
              <a:t>tài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kiểm thử một cách có </a:t>
            </a:r>
            <a:r>
              <a:rPr sz="3000" spc="-5" dirty="0">
                <a:latin typeface="Arial"/>
                <a:cs typeface="Arial"/>
              </a:rPr>
              <a:t>hệ  </a:t>
            </a:r>
            <a:r>
              <a:rPr sz="3000" dirty="0">
                <a:latin typeface="Arial"/>
                <a:cs typeface="Arial"/>
              </a:rPr>
              <a:t>thống và </a:t>
            </a:r>
            <a:r>
              <a:rPr sz="3000" spc="-5" dirty="0">
                <a:latin typeface="Arial"/>
                <a:cs typeface="Arial"/>
              </a:rPr>
              <a:t>thực hiện nó </a:t>
            </a:r>
            <a:r>
              <a:rPr sz="3000" dirty="0">
                <a:latin typeface="Arial"/>
                <a:cs typeface="Arial"/>
              </a:rPr>
              <a:t>sao cho có </a:t>
            </a:r>
            <a:r>
              <a:rPr sz="3000" spc="-5" dirty="0">
                <a:latin typeface="Arial"/>
                <a:cs typeface="Arial"/>
              </a:rPr>
              <a:t>hiệu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quả,  </a:t>
            </a:r>
            <a:r>
              <a:rPr sz="3000" dirty="0">
                <a:latin typeface="Arial"/>
                <a:cs typeface="Arial"/>
              </a:rPr>
              <a:t>tiết kiệm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thời </a:t>
            </a:r>
            <a:r>
              <a:rPr sz="3000" spc="-5" dirty="0">
                <a:latin typeface="Arial"/>
                <a:cs typeface="Arial"/>
              </a:rPr>
              <a:t>gian </a:t>
            </a:r>
            <a:r>
              <a:rPr sz="3000" dirty="0">
                <a:latin typeface="Arial"/>
                <a:cs typeface="Arial"/>
              </a:rPr>
              <a:t>công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sức.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2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HÌNH </a:t>
            </a:r>
            <a:r>
              <a:rPr dirty="0"/>
              <a:t>THỨC </a:t>
            </a:r>
            <a:r>
              <a:rPr spc="-5" dirty="0"/>
              <a:t>KIỂM</a:t>
            </a:r>
            <a:r>
              <a:rPr spc="-75" dirty="0"/>
              <a:t> </a:t>
            </a:r>
            <a:r>
              <a:rPr spc="-10" dirty="0"/>
              <a:t>TRA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43685"/>
              </p:ext>
            </p:extLst>
          </p:nvPr>
        </p:nvGraphicFramePr>
        <p:xfrm>
          <a:off x="914400" y="1981200"/>
          <a:ext cx="73914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8253"/>
                <a:gridCol w="1111489"/>
                <a:gridCol w="1611658"/>
              </a:tblGrid>
              <a:tr h="0">
                <a:tc>
                  <a:txBody>
                    <a:bodyPr/>
                    <a:lstStyle/>
                    <a:p>
                      <a:pPr marL="635" indent="-1905"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50">
                          <a:effectLst/>
                        </a:rPr>
                        <a:t>Hình thức kiểm tra</a:t>
                      </a:r>
                      <a:endParaRPr lang="en-US" sz="2500" b="1" kern="0" spc="5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 Tỷ lệ đánh giá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Đặc điểm đánh giá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-1270" algn="just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 </a:t>
                      </a:r>
                      <a:r>
                        <a:rPr lang="en-US" sz="2500" dirty="0" err="1">
                          <a:effectLst/>
                        </a:rPr>
                        <a:t>Tham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gia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học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tập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trên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lớp</a:t>
                      </a:r>
                      <a:r>
                        <a:rPr lang="en-US" sz="2500" dirty="0">
                          <a:effectLst/>
                        </a:rPr>
                        <a:t> (</a:t>
                      </a:r>
                      <a:r>
                        <a:rPr lang="en-US" sz="2500" dirty="0" err="1">
                          <a:effectLst/>
                        </a:rPr>
                        <a:t>đi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học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đầy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đủ</a:t>
                      </a:r>
                      <a:r>
                        <a:rPr lang="en-US" sz="2500" dirty="0">
                          <a:effectLst/>
                        </a:rPr>
                        <a:t>, </a:t>
                      </a:r>
                      <a:r>
                        <a:rPr lang="en-US" sz="2500" dirty="0" err="1">
                          <a:effectLst/>
                        </a:rPr>
                        <a:t>tích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cực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thảo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luận</a:t>
                      </a:r>
                      <a:r>
                        <a:rPr lang="en-US" sz="2500" dirty="0">
                          <a:effectLst/>
                        </a:rPr>
                        <a:t>)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10%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Cá nhân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-1270" algn="just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 Bài tập/ thuyết trình theo nhóm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20%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Cá nhân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-1270" algn="just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 Trung bình các bài kiểm tra trên lớp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20%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Cá nhân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indent="-1270" algn="just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 Kiểm tra cuối kỳ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50%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Cá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nhân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2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2147823"/>
            <a:ext cx="5619750" cy="338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400175" y="2328798"/>
            <a:ext cx="6324600" cy="320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6792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Qui </a:t>
            </a:r>
            <a:r>
              <a:rPr sz="3200" spc="-5" dirty="0"/>
              <a:t>trình phát triển phần mềm</a:t>
            </a:r>
            <a:r>
              <a:rPr sz="3200" spc="-80" dirty="0"/>
              <a:t> </a:t>
            </a:r>
            <a:r>
              <a:rPr sz="3200" dirty="0"/>
              <a:t>RUP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19187" y="1762125"/>
            <a:ext cx="6934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555104" y="1444099"/>
            <a:ext cx="7436358" cy="441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49453"/>
            <a:ext cx="282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 </a:t>
            </a:r>
            <a:r>
              <a:rPr spc="-10" dirty="0"/>
              <a:t>of</a:t>
            </a:r>
            <a:r>
              <a:rPr spc="-80" dirty="0"/>
              <a:t> </a:t>
            </a:r>
            <a:r>
              <a:rPr dirty="0"/>
              <a:t>bugs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7128" y="1419225"/>
            <a:ext cx="4576445" cy="3442335"/>
            <a:chOff x="847128" y="1419225"/>
            <a:chExt cx="4576445" cy="3442335"/>
          </a:xfrm>
        </p:grpSpPr>
        <p:sp>
          <p:nvSpPr>
            <p:cNvPr id="4" name="object 4"/>
            <p:cNvSpPr/>
            <p:nvPr/>
          </p:nvSpPr>
          <p:spPr>
            <a:xfrm>
              <a:off x="856653" y="4802885"/>
              <a:ext cx="4540250" cy="1905"/>
            </a:xfrm>
            <a:custGeom>
              <a:avLst/>
              <a:gdLst/>
              <a:ahLst/>
              <a:cxnLst/>
              <a:rect l="l" t="t" r="r" b="b"/>
              <a:pathLst>
                <a:path w="4540250" h="1904">
                  <a:moveTo>
                    <a:pt x="0" y="0"/>
                  </a:moveTo>
                  <a:lnTo>
                    <a:pt x="4540084" y="1396"/>
                  </a:lnTo>
                </a:path>
              </a:pathLst>
            </a:custGeom>
            <a:ln w="12699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0562" y="4799329"/>
              <a:ext cx="1715135" cy="58419"/>
            </a:xfrm>
            <a:custGeom>
              <a:avLst/>
              <a:gdLst/>
              <a:ahLst/>
              <a:cxnLst/>
              <a:rect l="l" t="t" r="r" b="b"/>
              <a:pathLst>
                <a:path w="1715135" h="58420">
                  <a:moveTo>
                    <a:pt x="0" y="0"/>
                  </a:moveTo>
                  <a:lnTo>
                    <a:pt x="0" y="57912"/>
                  </a:lnTo>
                </a:path>
                <a:path w="1715135" h="58420">
                  <a:moveTo>
                    <a:pt x="853313" y="0"/>
                  </a:moveTo>
                  <a:lnTo>
                    <a:pt x="853313" y="57912"/>
                  </a:lnTo>
                </a:path>
                <a:path w="1715135" h="58420">
                  <a:moveTo>
                    <a:pt x="1715008" y="0"/>
                  </a:moveTo>
                  <a:lnTo>
                    <a:pt x="1715008" y="57912"/>
                  </a:lnTo>
                </a:path>
              </a:pathLst>
            </a:custGeom>
            <a:ln w="14097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5804" y="4799329"/>
              <a:ext cx="861694" cy="58419"/>
            </a:xfrm>
            <a:custGeom>
              <a:avLst/>
              <a:gdLst/>
              <a:ahLst/>
              <a:cxnLst/>
              <a:rect l="l" t="t" r="r" b="b"/>
              <a:pathLst>
                <a:path w="861695" h="58420">
                  <a:moveTo>
                    <a:pt x="0" y="0"/>
                  </a:moveTo>
                  <a:lnTo>
                    <a:pt x="0" y="57912"/>
                  </a:lnTo>
                </a:path>
                <a:path w="861695" h="58420">
                  <a:moveTo>
                    <a:pt x="861695" y="0"/>
                  </a:moveTo>
                  <a:lnTo>
                    <a:pt x="861695" y="57912"/>
                  </a:lnTo>
                </a:path>
              </a:pathLst>
            </a:custGeom>
            <a:ln w="14224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653" y="4802885"/>
              <a:ext cx="4540250" cy="1905"/>
            </a:xfrm>
            <a:custGeom>
              <a:avLst/>
              <a:gdLst/>
              <a:ahLst/>
              <a:cxnLst/>
              <a:rect l="l" t="t" r="r" b="b"/>
              <a:pathLst>
                <a:path w="4540250" h="1904">
                  <a:moveTo>
                    <a:pt x="0" y="0"/>
                  </a:moveTo>
                  <a:lnTo>
                    <a:pt x="4540084" y="1396"/>
                  </a:lnTo>
                </a:path>
              </a:pathLst>
            </a:custGeom>
            <a:ln w="19049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562" y="4796154"/>
              <a:ext cx="1715135" cy="64769"/>
            </a:xfrm>
            <a:custGeom>
              <a:avLst/>
              <a:gdLst/>
              <a:ahLst/>
              <a:cxnLst/>
              <a:rect l="l" t="t" r="r" b="b"/>
              <a:pathLst>
                <a:path w="1715135" h="64770">
                  <a:moveTo>
                    <a:pt x="0" y="0"/>
                  </a:moveTo>
                  <a:lnTo>
                    <a:pt x="0" y="64262"/>
                  </a:lnTo>
                </a:path>
                <a:path w="1715135" h="64770">
                  <a:moveTo>
                    <a:pt x="853313" y="0"/>
                  </a:moveTo>
                  <a:lnTo>
                    <a:pt x="853313" y="64262"/>
                  </a:lnTo>
                </a:path>
                <a:path w="1715135" h="64770">
                  <a:moveTo>
                    <a:pt x="1715008" y="0"/>
                  </a:moveTo>
                  <a:lnTo>
                    <a:pt x="1715008" y="64262"/>
                  </a:lnTo>
                </a:path>
              </a:pathLst>
            </a:custGeom>
            <a:ln w="20447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5804" y="4796154"/>
              <a:ext cx="861694" cy="64769"/>
            </a:xfrm>
            <a:custGeom>
              <a:avLst/>
              <a:gdLst/>
              <a:ahLst/>
              <a:cxnLst/>
              <a:rect l="l" t="t" r="r" b="b"/>
              <a:pathLst>
                <a:path w="861695" h="64770">
                  <a:moveTo>
                    <a:pt x="0" y="0"/>
                  </a:moveTo>
                  <a:lnTo>
                    <a:pt x="0" y="64262"/>
                  </a:lnTo>
                </a:path>
                <a:path w="861695" h="64770">
                  <a:moveTo>
                    <a:pt x="861695" y="0"/>
                  </a:moveTo>
                  <a:lnTo>
                    <a:pt x="861695" y="64262"/>
                  </a:lnTo>
                </a:path>
              </a:pathLst>
            </a:custGeom>
            <a:ln w="20574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4791" y="1428750"/>
              <a:ext cx="0" cy="3406775"/>
            </a:xfrm>
            <a:custGeom>
              <a:avLst/>
              <a:gdLst/>
              <a:ahLst/>
              <a:cxnLst/>
              <a:rect l="l" t="t" r="r" b="b"/>
              <a:pathLst>
                <a:path h="3406775">
                  <a:moveTo>
                    <a:pt x="0" y="340664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4791" y="2368014"/>
              <a:ext cx="4490720" cy="2421255"/>
            </a:xfrm>
            <a:custGeom>
              <a:avLst/>
              <a:gdLst/>
              <a:ahLst/>
              <a:cxnLst/>
              <a:rect l="l" t="t" r="r" b="b"/>
              <a:pathLst>
                <a:path w="4490720" h="2421254">
                  <a:moveTo>
                    <a:pt x="0" y="2420774"/>
                  </a:moveTo>
                  <a:lnTo>
                    <a:pt x="6562" y="2364477"/>
                  </a:lnTo>
                  <a:lnTo>
                    <a:pt x="13737" y="2295753"/>
                  </a:lnTo>
                  <a:lnTo>
                    <a:pt x="17553" y="2257131"/>
                  </a:lnTo>
                  <a:lnTo>
                    <a:pt x="21521" y="2215884"/>
                  </a:lnTo>
                  <a:lnTo>
                    <a:pt x="25641" y="2172169"/>
                  </a:lnTo>
                  <a:lnTo>
                    <a:pt x="29913" y="2126149"/>
                  </a:lnTo>
                  <a:lnTo>
                    <a:pt x="34335" y="2077982"/>
                  </a:lnTo>
                  <a:lnTo>
                    <a:pt x="38908" y="2027830"/>
                  </a:lnTo>
                  <a:lnTo>
                    <a:pt x="43631" y="1975852"/>
                  </a:lnTo>
                  <a:lnTo>
                    <a:pt x="48504" y="1922208"/>
                  </a:lnTo>
                  <a:lnTo>
                    <a:pt x="53527" y="1867058"/>
                  </a:lnTo>
                  <a:lnTo>
                    <a:pt x="58699" y="1810563"/>
                  </a:lnTo>
                  <a:lnTo>
                    <a:pt x="64020" y="1752882"/>
                  </a:lnTo>
                  <a:lnTo>
                    <a:pt x="69490" y="1694176"/>
                  </a:lnTo>
                  <a:lnTo>
                    <a:pt x="75107" y="1634604"/>
                  </a:lnTo>
                  <a:lnTo>
                    <a:pt x="80873" y="1574328"/>
                  </a:lnTo>
                  <a:lnTo>
                    <a:pt x="86787" y="1513506"/>
                  </a:lnTo>
                  <a:lnTo>
                    <a:pt x="92847" y="1452299"/>
                  </a:lnTo>
                  <a:lnTo>
                    <a:pt x="99055" y="1390868"/>
                  </a:lnTo>
                  <a:lnTo>
                    <a:pt x="105409" y="1329371"/>
                  </a:lnTo>
                  <a:lnTo>
                    <a:pt x="111909" y="1267970"/>
                  </a:lnTo>
                  <a:lnTo>
                    <a:pt x="118555" y="1206824"/>
                  </a:lnTo>
                  <a:lnTo>
                    <a:pt x="125347" y="1146094"/>
                  </a:lnTo>
                  <a:lnTo>
                    <a:pt x="132284" y="1085940"/>
                  </a:lnTo>
                  <a:lnTo>
                    <a:pt x="139365" y="1026521"/>
                  </a:lnTo>
                  <a:lnTo>
                    <a:pt x="146591" y="967998"/>
                  </a:lnTo>
                  <a:lnTo>
                    <a:pt x="153962" y="910530"/>
                  </a:lnTo>
                  <a:lnTo>
                    <a:pt x="161476" y="854279"/>
                  </a:lnTo>
                  <a:lnTo>
                    <a:pt x="169133" y="799404"/>
                  </a:lnTo>
                  <a:lnTo>
                    <a:pt x="176934" y="746065"/>
                  </a:lnTo>
                  <a:lnTo>
                    <a:pt x="184877" y="694422"/>
                  </a:lnTo>
                  <a:lnTo>
                    <a:pt x="192963" y="644636"/>
                  </a:lnTo>
                  <a:lnTo>
                    <a:pt x="201191" y="596866"/>
                  </a:lnTo>
                  <a:lnTo>
                    <a:pt x="209561" y="551273"/>
                  </a:lnTo>
                  <a:lnTo>
                    <a:pt x="218072" y="508016"/>
                  </a:lnTo>
                  <a:lnTo>
                    <a:pt x="226724" y="467256"/>
                  </a:lnTo>
                  <a:lnTo>
                    <a:pt x="235517" y="429153"/>
                  </a:lnTo>
                  <a:lnTo>
                    <a:pt x="253524" y="361558"/>
                  </a:lnTo>
                  <a:lnTo>
                    <a:pt x="287055" y="268127"/>
                  </a:lnTo>
                  <a:lnTo>
                    <a:pt x="313890" y="211336"/>
                  </a:lnTo>
                  <a:lnTo>
                    <a:pt x="342886" y="161798"/>
                  </a:lnTo>
                  <a:lnTo>
                    <a:pt x="373690" y="119296"/>
                  </a:lnTo>
                  <a:lnTo>
                    <a:pt x="405945" y="83616"/>
                  </a:lnTo>
                  <a:lnTo>
                    <a:pt x="439296" y="54542"/>
                  </a:lnTo>
                  <a:lnTo>
                    <a:pt x="473388" y="31859"/>
                  </a:lnTo>
                  <a:lnTo>
                    <a:pt x="507866" y="15351"/>
                  </a:lnTo>
                  <a:lnTo>
                    <a:pt x="576557" y="0"/>
                  </a:lnTo>
                  <a:lnTo>
                    <a:pt x="610061" y="725"/>
                  </a:lnTo>
                  <a:lnTo>
                    <a:pt x="673607" y="17900"/>
                  </a:lnTo>
                  <a:lnTo>
                    <a:pt x="730171" y="54607"/>
                  </a:lnTo>
                  <a:lnTo>
                    <a:pt x="776909" y="109120"/>
                  </a:lnTo>
                  <a:lnTo>
                    <a:pt x="801571" y="160022"/>
                  </a:lnTo>
                  <a:lnTo>
                    <a:pt x="822455" y="228765"/>
                  </a:lnTo>
                  <a:lnTo>
                    <a:pt x="831646" y="268991"/>
                  </a:lnTo>
                  <a:lnTo>
                    <a:pt x="840092" y="312676"/>
                  </a:lnTo>
                  <a:lnTo>
                    <a:pt x="847860" y="359483"/>
                  </a:lnTo>
                  <a:lnTo>
                    <a:pt x="855015" y="409081"/>
                  </a:lnTo>
                  <a:lnTo>
                    <a:pt x="861625" y="461133"/>
                  </a:lnTo>
                  <a:lnTo>
                    <a:pt x="867756" y="515306"/>
                  </a:lnTo>
                  <a:lnTo>
                    <a:pt x="873474" y="571266"/>
                  </a:lnTo>
                  <a:lnTo>
                    <a:pt x="878846" y="628678"/>
                  </a:lnTo>
                  <a:lnTo>
                    <a:pt x="883939" y="687208"/>
                  </a:lnTo>
                  <a:lnTo>
                    <a:pt x="888818" y="746523"/>
                  </a:lnTo>
                  <a:lnTo>
                    <a:pt x="893551" y="806287"/>
                  </a:lnTo>
                  <a:lnTo>
                    <a:pt x="898204" y="866166"/>
                  </a:lnTo>
                  <a:lnTo>
                    <a:pt x="902844" y="925827"/>
                  </a:lnTo>
                  <a:lnTo>
                    <a:pt x="907536" y="984935"/>
                  </a:lnTo>
                  <a:lnTo>
                    <a:pt x="912348" y="1043156"/>
                  </a:lnTo>
                  <a:lnTo>
                    <a:pt x="917346" y="1100156"/>
                  </a:lnTo>
                  <a:lnTo>
                    <a:pt x="922596" y="1155600"/>
                  </a:lnTo>
                  <a:lnTo>
                    <a:pt x="928166" y="1209154"/>
                  </a:lnTo>
                  <a:lnTo>
                    <a:pt x="934120" y="1260485"/>
                  </a:lnTo>
                  <a:lnTo>
                    <a:pt x="940527" y="1309257"/>
                  </a:lnTo>
                  <a:lnTo>
                    <a:pt x="947453" y="1355136"/>
                  </a:lnTo>
                  <a:lnTo>
                    <a:pt x="954963" y="1397789"/>
                  </a:lnTo>
                  <a:lnTo>
                    <a:pt x="966964" y="1460014"/>
                  </a:lnTo>
                  <a:lnTo>
                    <a:pt x="979043" y="1521435"/>
                  </a:lnTo>
                  <a:lnTo>
                    <a:pt x="991222" y="1581892"/>
                  </a:lnTo>
                  <a:lnTo>
                    <a:pt x="1003521" y="1641223"/>
                  </a:lnTo>
                  <a:lnTo>
                    <a:pt x="1015961" y="1699268"/>
                  </a:lnTo>
                  <a:lnTo>
                    <a:pt x="1028563" y="1755866"/>
                  </a:lnTo>
                  <a:lnTo>
                    <a:pt x="1041348" y="1810857"/>
                  </a:lnTo>
                  <a:lnTo>
                    <a:pt x="1054336" y="1864080"/>
                  </a:lnTo>
                  <a:lnTo>
                    <a:pt x="1067549" y="1915373"/>
                  </a:lnTo>
                  <a:lnTo>
                    <a:pt x="1081006" y="1964578"/>
                  </a:lnTo>
                  <a:lnTo>
                    <a:pt x="1094730" y="2011532"/>
                  </a:lnTo>
                  <a:lnTo>
                    <a:pt x="1108740" y="2056075"/>
                  </a:lnTo>
                  <a:lnTo>
                    <a:pt x="1123057" y="2098047"/>
                  </a:lnTo>
                  <a:lnTo>
                    <a:pt x="1137703" y="2137287"/>
                  </a:lnTo>
                  <a:lnTo>
                    <a:pt x="1152698" y="2173633"/>
                  </a:lnTo>
                  <a:lnTo>
                    <a:pt x="1183817" y="2237005"/>
                  </a:lnTo>
                  <a:lnTo>
                    <a:pt x="1218062" y="2287692"/>
                  </a:lnTo>
                  <a:lnTo>
                    <a:pt x="1253247" y="2321244"/>
                  </a:lnTo>
                  <a:lnTo>
                    <a:pt x="1289634" y="2341208"/>
                  </a:lnTo>
                  <a:lnTo>
                    <a:pt x="1327486" y="2351131"/>
                  </a:lnTo>
                  <a:lnTo>
                    <a:pt x="1367064" y="2354558"/>
                  </a:lnTo>
                  <a:lnTo>
                    <a:pt x="1408631" y="2355038"/>
                  </a:lnTo>
                  <a:lnTo>
                    <a:pt x="1452448" y="2356116"/>
                  </a:lnTo>
                  <a:lnTo>
                    <a:pt x="1498777" y="2361338"/>
                  </a:lnTo>
                  <a:lnTo>
                    <a:pt x="1540692" y="2367630"/>
                  </a:lnTo>
                  <a:lnTo>
                    <a:pt x="1582342" y="2371690"/>
                  </a:lnTo>
                  <a:lnTo>
                    <a:pt x="1624714" y="2373902"/>
                  </a:lnTo>
                  <a:lnTo>
                    <a:pt x="1668796" y="2374649"/>
                  </a:lnTo>
                  <a:lnTo>
                    <a:pt x="1715573" y="2374316"/>
                  </a:lnTo>
                  <a:lnTo>
                    <a:pt x="1766032" y="2373286"/>
                  </a:lnTo>
                  <a:lnTo>
                    <a:pt x="1821161" y="2371942"/>
                  </a:lnTo>
                  <a:lnTo>
                    <a:pt x="1881946" y="2370667"/>
                  </a:lnTo>
                  <a:lnTo>
                    <a:pt x="1949373" y="2369847"/>
                  </a:lnTo>
                  <a:lnTo>
                    <a:pt x="1991892" y="2369800"/>
                  </a:lnTo>
                  <a:lnTo>
                    <a:pt x="2038965" y="2370111"/>
                  </a:lnTo>
                  <a:lnTo>
                    <a:pt x="2089886" y="2370675"/>
                  </a:lnTo>
                  <a:lnTo>
                    <a:pt x="2143947" y="2371387"/>
                  </a:lnTo>
                  <a:lnTo>
                    <a:pt x="2200441" y="2372140"/>
                  </a:lnTo>
                  <a:lnTo>
                    <a:pt x="2258660" y="2372830"/>
                  </a:lnTo>
                  <a:lnTo>
                    <a:pt x="2317896" y="2373349"/>
                  </a:lnTo>
                  <a:lnTo>
                    <a:pt x="2377443" y="2373594"/>
                  </a:lnTo>
                  <a:lnTo>
                    <a:pt x="2436592" y="2373457"/>
                  </a:lnTo>
                  <a:lnTo>
                    <a:pt x="2494636" y="2372834"/>
                  </a:lnTo>
                  <a:lnTo>
                    <a:pt x="2550868" y="2371618"/>
                  </a:lnTo>
                  <a:lnTo>
                    <a:pt x="2604580" y="2369704"/>
                  </a:lnTo>
                  <a:lnTo>
                    <a:pt x="2655065" y="2366987"/>
                  </a:lnTo>
                  <a:lnTo>
                    <a:pt x="2701615" y="2363360"/>
                  </a:lnTo>
                  <a:lnTo>
                    <a:pt x="2743523" y="2358719"/>
                  </a:lnTo>
                  <a:lnTo>
                    <a:pt x="2837656" y="2336540"/>
                  </a:lnTo>
                  <a:lnTo>
                    <a:pt x="2878781" y="2314094"/>
                  </a:lnTo>
                  <a:lnTo>
                    <a:pt x="2907795" y="2287671"/>
                  </a:lnTo>
                  <a:lnTo>
                    <a:pt x="2946841" y="2231111"/>
                  </a:lnTo>
                  <a:lnTo>
                    <a:pt x="2965550" y="2205081"/>
                  </a:lnTo>
                  <a:lnTo>
                    <a:pt x="3023031" y="2167790"/>
                  </a:lnTo>
                  <a:lnTo>
                    <a:pt x="3066142" y="2157692"/>
                  </a:lnTo>
                  <a:lnTo>
                    <a:pt x="3114767" y="2150633"/>
                  </a:lnTo>
                  <a:lnTo>
                    <a:pt x="3167002" y="2146462"/>
                  </a:lnTo>
                  <a:lnTo>
                    <a:pt x="3220945" y="2145025"/>
                  </a:lnTo>
                  <a:lnTo>
                    <a:pt x="3274691" y="2146173"/>
                  </a:lnTo>
                  <a:lnTo>
                    <a:pt x="3326337" y="2149752"/>
                  </a:lnTo>
                  <a:lnTo>
                    <a:pt x="3373980" y="2155612"/>
                  </a:lnTo>
                  <a:lnTo>
                    <a:pt x="3415715" y="2163599"/>
                  </a:lnTo>
                  <a:lnTo>
                    <a:pt x="3467825" y="2193113"/>
                  </a:lnTo>
                  <a:lnTo>
                    <a:pt x="3496741" y="2236545"/>
                  </a:lnTo>
                  <a:lnTo>
                    <a:pt x="3514304" y="2259213"/>
                  </a:lnTo>
                  <a:lnTo>
                    <a:pt x="3579243" y="2297916"/>
                  </a:lnTo>
                  <a:lnTo>
                    <a:pt x="3636060" y="2310538"/>
                  </a:lnTo>
                  <a:lnTo>
                    <a:pt x="3711553" y="2317845"/>
                  </a:lnTo>
                  <a:lnTo>
                    <a:pt x="3757249" y="2320367"/>
                  </a:lnTo>
                  <a:lnTo>
                    <a:pt x="3807209" y="2322233"/>
                  </a:lnTo>
                  <a:lnTo>
                    <a:pt x="3860654" y="2323516"/>
                  </a:lnTo>
                  <a:lnTo>
                    <a:pt x="3916806" y="2324291"/>
                  </a:lnTo>
                  <a:lnTo>
                    <a:pt x="3974887" y="2324633"/>
                  </a:lnTo>
                  <a:lnTo>
                    <a:pt x="4034119" y="2324614"/>
                  </a:lnTo>
                  <a:lnTo>
                    <a:pt x="4093724" y="2324309"/>
                  </a:lnTo>
                  <a:lnTo>
                    <a:pt x="4152924" y="2323791"/>
                  </a:lnTo>
                  <a:lnTo>
                    <a:pt x="4210942" y="2323136"/>
                  </a:lnTo>
                  <a:lnTo>
                    <a:pt x="4266999" y="2322416"/>
                  </a:lnTo>
                  <a:lnTo>
                    <a:pt x="4320317" y="2321706"/>
                  </a:lnTo>
                  <a:lnTo>
                    <a:pt x="4370119" y="2321080"/>
                  </a:lnTo>
                  <a:lnTo>
                    <a:pt x="4415626" y="2320612"/>
                  </a:lnTo>
                  <a:lnTo>
                    <a:pt x="4456060" y="2320375"/>
                  </a:lnTo>
                  <a:lnTo>
                    <a:pt x="4490643" y="2320444"/>
                  </a:lnTo>
                </a:path>
              </a:pathLst>
            </a:custGeom>
            <a:ln w="762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9139" y="3560730"/>
              <a:ext cx="4475480" cy="1211580"/>
            </a:xfrm>
            <a:custGeom>
              <a:avLst/>
              <a:gdLst/>
              <a:ahLst/>
              <a:cxnLst/>
              <a:rect l="l" t="t" r="r" b="b"/>
              <a:pathLst>
                <a:path w="4475480" h="1211579">
                  <a:moveTo>
                    <a:pt x="0" y="1211040"/>
                  </a:moveTo>
                  <a:lnTo>
                    <a:pt x="61300" y="1207648"/>
                  </a:lnTo>
                  <a:lnTo>
                    <a:pt x="100121" y="1206556"/>
                  </a:lnTo>
                  <a:lnTo>
                    <a:pt x="143612" y="1205712"/>
                  </a:lnTo>
                  <a:lnTo>
                    <a:pt x="191191" y="1205003"/>
                  </a:lnTo>
                  <a:lnTo>
                    <a:pt x="242274" y="1204311"/>
                  </a:lnTo>
                  <a:lnTo>
                    <a:pt x="296278" y="1203523"/>
                  </a:lnTo>
                  <a:lnTo>
                    <a:pt x="352620" y="1202523"/>
                  </a:lnTo>
                  <a:lnTo>
                    <a:pt x="410718" y="1201196"/>
                  </a:lnTo>
                  <a:lnTo>
                    <a:pt x="469988" y="1199426"/>
                  </a:lnTo>
                  <a:lnTo>
                    <a:pt x="529848" y="1197099"/>
                  </a:lnTo>
                  <a:lnTo>
                    <a:pt x="589715" y="1194100"/>
                  </a:lnTo>
                  <a:lnTo>
                    <a:pt x="649005" y="1190312"/>
                  </a:lnTo>
                  <a:lnTo>
                    <a:pt x="707136" y="1185621"/>
                  </a:lnTo>
                  <a:lnTo>
                    <a:pt x="763524" y="1179912"/>
                  </a:lnTo>
                  <a:lnTo>
                    <a:pt x="817587" y="1173069"/>
                  </a:lnTo>
                  <a:lnTo>
                    <a:pt x="868743" y="1164978"/>
                  </a:lnTo>
                  <a:lnTo>
                    <a:pt x="916407" y="1155523"/>
                  </a:lnTo>
                  <a:lnTo>
                    <a:pt x="959997" y="1144588"/>
                  </a:lnTo>
                  <a:lnTo>
                    <a:pt x="998930" y="1132060"/>
                  </a:lnTo>
                  <a:lnTo>
                    <a:pt x="1071801" y="1093682"/>
                  </a:lnTo>
                  <a:lnTo>
                    <a:pt x="1103539" y="1064235"/>
                  </a:lnTo>
                  <a:lnTo>
                    <a:pt x="1128837" y="1030308"/>
                  </a:lnTo>
                  <a:lnTo>
                    <a:pt x="1148694" y="992729"/>
                  </a:lnTo>
                  <a:lnTo>
                    <a:pt x="1164111" y="952327"/>
                  </a:lnTo>
                  <a:lnTo>
                    <a:pt x="1176087" y="909930"/>
                  </a:lnTo>
                  <a:lnTo>
                    <a:pt x="1185622" y="866367"/>
                  </a:lnTo>
                  <a:lnTo>
                    <a:pt x="1193715" y="822466"/>
                  </a:lnTo>
                  <a:lnTo>
                    <a:pt x="1201367" y="779055"/>
                  </a:lnTo>
                  <a:lnTo>
                    <a:pt x="1209577" y="736963"/>
                  </a:lnTo>
                  <a:lnTo>
                    <a:pt x="1219345" y="697018"/>
                  </a:lnTo>
                  <a:lnTo>
                    <a:pt x="1231670" y="660049"/>
                  </a:lnTo>
                  <a:lnTo>
                    <a:pt x="1267993" y="598350"/>
                  </a:lnTo>
                  <a:lnTo>
                    <a:pt x="1330942" y="555521"/>
                  </a:lnTo>
                  <a:lnTo>
                    <a:pt x="1373906" y="541897"/>
                  </a:lnTo>
                  <a:lnTo>
                    <a:pt x="1421716" y="533413"/>
                  </a:lnTo>
                  <a:lnTo>
                    <a:pt x="1473206" y="529077"/>
                  </a:lnTo>
                  <a:lnTo>
                    <a:pt x="1527210" y="527897"/>
                  </a:lnTo>
                  <a:lnTo>
                    <a:pt x="1582562" y="528881"/>
                  </a:lnTo>
                  <a:lnTo>
                    <a:pt x="1638095" y="531038"/>
                  </a:lnTo>
                  <a:lnTo>
                    <a:pt x="1692644" y="533375"/>
                  </a:lnTo>
                  <a:lnTo>
                    <a:pt x="1745043" y="534901"/>
                  </a:lnTo>
                  <a:lnTo>
                    <a:pt x="1794125" y="534623"/>
                  </a:lnTo>
                  <a:lnTo>
                    <a:pt x="1838725" y="531549"/>
                  </a:lnTo>
                  <a:lnTo>
                    <a:pt x="1877676" y="524688"/>
                  </a:lnTo>
                  <a:lnTo>
                    <a:pt x="1939965" y="490816"/>
                  </a:lnTo>
                  <a:lnTo>
                    <a:pt x="1968465" y="429401"/>
                  </a:lnTo>
                  <a:lnTo>
                    <a:pt x="1973599" y="355726"/>
                  </a:lnTo>
                  <a:lnTo>
                    <a:pt x="1974543" y="318171"/>
                  </a:lnTo>
                  <a:lnTo>
                    <a:pt x="1978214" y="282205"/>
                  </a:lnTo>
                  <a:lnTo>
                    <a:pt x="2005160" y="221247"/>
                  </a:lnTo>
                  <a:lnTo>
                    <a:pt x="2068143" y="186143"/>
                  </a:lnTo>
                  <a:lnTo>
                    <a:pt x="2109825" y="176468"/>
                  </a:lnTo>
                  <a:lnTo>
                    <a:pt x="2157691" y="169753"/>
                  </a:lnTo>
                  <a:lnTo>
                    <a:pt x="2210238" y="165421"/>
                  </a:lnTo>
                  <a:lnTo>
                    <a:pt x="2265966" y="162893"/>
                  </a:lnTo>
                  <a:lnTo>
                    <a:pt x="2323372" y="161591"/>
                  </a:lnTo>
                  <a:lnTo>
                    <a:pt x="2380956" y="160938"/>
                  </a:lnTo>
                  <a:lnTo>
                    <a:pt x="2437216" y="160355"/>
                  </a:lnTo>
                  <a:lnTo>
                    <a:pt x="2490649" y="159263"/>
                  </a:lnTo>
                  <a:lnTo>
                    <a:pt x="2539756" y="157086"/>
                  </a:lnTo>
                  <a:lnTo>
                    <a:pt x="2583033" y="153245"/>
                  </a:lnTo>
                  <a:lnTo>
                    <a:pt x="2661970" y="131872"/>
                  </a:lnTo>
                  <a:lnTo>
                    <a:pt x="2700924" y="91387"/>
                  </a:lnTo>
                  <a:lnTo>
                    <a:pt x="2711515" y="69800"/>
                  </a:lnTo>
                  <a:lnTo>
                    <a:pt x="2725935" y="49721"/>
                  </a:lnTo>
                  <a:lnTo>
                    <a:pt x="2795511" y="21304"/>
                  </a:lnTo>
                  <a:lnTo>
                    <a:pt x="2876730" y="11681"/>
                  </a:lnTo>
                  <a:lnTo>
                    <a:pt x="2927192" y="7425"/>
                  </a:lnTo>
                  <a:lnTo>
                    <a:pt x="2982182" y="3886"/>
                  </a:lnTo>
                  <a:lnTo>
                    <a:pt x="3040171" y="1324"/>
                  </a:lnTo>
                  <a:lnTo>
                    <a:pt x="3099628" y="0"/>
                  </a:lnTo>
                  <a:lnTo>
                    <a:pt x="3159025" y="173"/>
                  </a:lnTo>
                  <a:lnTo>
                    <a:pt x="3216831" y="2103"/>
                  </a:lnTo>
                  <a:lnTo>
                    <a:pt x="3271517" y="6052"/>
                  </a:lnTo>
                  <a:lnTo>
                    <a:pt x="3321552" y="12279"/>
                  </a:lnTo>
                  <a:lnTo>
                    <a:pt x="3365408" y="21043"/>
                  </a:lnTo>
                  <a:lnTo>
                    <a:pt x="3442296" y="55237"/>
                  </a:lnTo>
                  <a:lnTo>
                    <a:pt x="3471117" y="83462"/>
                  </a:lnTo>
                  <a:lnTo>
                    <a:pt x="3490934" y="116653"/>
                  </a:lnTo>
                  <a:lnTo>
                    <a:pt x="3504663" y="154177"/>
                  </a:lnTo>
                  <a:lnTo>
                    <a:pt x="3515219" y="195405"/>
                  </a:lnTo>
                  <a:lnTo>
                    <a:pt x="3525517" y="239704"/>
                  </a:lnTo>
                  <a:lnTo>
                    <a:pt x="3538473" y="286444"/>
                  </a:lnTo>
                  <a:lnTo>
                    <a:pt x="3557003" y="334994"/>
                  </a:lnTo>
                  <a:lnTo>
                    <a:pt x="3581755" y="410580"/>
                  </a:lnTo>
                  <a:lnTo>
                    <a:pt x="3591690" y="454151"/>
                  </a:lnTo>
                  <a:lnTo>
                    <a:pt x="3601095" y="500136"/>
                  </a:lnTo>
                  <a:lnTo>
                    <a:pt x="3610796" y="547454"/>
                  </a:lnTo>
                  <a:lnTo>
                    <a:pt x="3621614" y="595026"/>
                  </a:lnTo>
                  <a:lnTo>
                    <a:pt x="3634375" y="641773"/>
                  </a:lnTo>
                  <a:lnTo>
                    <a:pt x="3649901" y="686614"/>
                  </a:lnTo>
                  <a:lnTo>
                    <a:pt x="3669017" y="728471"/>
                  </a:lnTo>
                  <a:lnTo>
                    <a:pt x="3692546" y="766265"/>
                  </a:lnTo>
                  <a:lnTo>
                    <a:pt x="3721312" y="798914"/>
                  </a:lnTo>
                  <a:lnTo>
                    <a:pt x="3756139" y="825341"/>
                  </a:lnTo>
                  <a:lnTo>
                    <a:pt x="3829985" y="855359"/>
                  </a:lnTo>
                  <a:lnTo>
                    <a:pt x="3875118" y="865840"/>
                  </a:lnTo>
                  <a:lnTo>
                    <a:pt x="3924465" y="873751"/>
                  </a:lnTo>
                  <a:lnTo>
                    <a:pt x="3977081" y="879429"/>
                  </a:lnTo>
                  <a:lnTo>
                    <a:pt x="4032021" y="883210"/>
                  </a:lnTo>
                  <a:lnTo>
                    <a:pt x="4088341" y="885432"/>
                  </a:lnTo>
                  <a:lnTo>
                    <a:pt x="4145096" y="886430"/>
                  </a:lnTo>
                  <a:lnTo>
                    <a:pt x="4201342" y="886542"/>
                  </a:lnTo>
                  <a:lnTo>
                    <a:pt x="4256133" y="886103"/>
                  </a:lnTo>
                  <a:lnTo>
                    <a:pt x="4308525" y="885451"/>
                  </a:lnTo>
                  <a:lnTo>
                    <a:pt x="4357574" y="884923"/>
                  </a:lnTo>
                  <a:lnTo>
                    <a:pt x="4402335" y="884855"/>
                  </a:lnTo>
                  <a:lnTo>
                    <a:pt x="4441863" y="885583"/>
                  </a:lnTo>
                  <a:lnTo>
                    <a:pt x="4475213" y="887444"/>
                  </a:lnTo>
                </a:path>
              </a:pathLst>
            </a:custGeom>
            <a:ln w="76200">
              <a:solidFill>
                <a:srgbClr val="57BD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047994" y="2132418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19">
                <a:moveTo>
                  <a:pt x="182232" y="0"/>
                </a:moveTo>
                <a:lnTo>
                  <a:pt x="0" y="0"/>
                </a:lnTo>
                <a:lnTo>
                  <a:pt x="0" y="172377"/>
                </a:lnTo>
                <a:lnTo>
                  <a:pt x="182232" y="172377"/>
                </a:lnTo>
                <a:lnTo>
                  <a:pt x="182232" y="0"/>
                </a:lnTo>
                <a:close/>
              </a:path>
            </a:pathLst>
          </a:custGeom>
          <a:solidFill>
            <a:srgbClr val="895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3340" y="2098294"/>
            <a:ext cx="107632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6220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r>
              <a:rPr sz="14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Defects  Introduced</a:t>
            </a:r>
            <a:r>
              <a:rPr sz="1400" spc="-8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63" y="4941823"/>
            <a:ext cx="641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Coding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5576" y="4941823"/>
            <a:ext cx="387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U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ni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t  </a:t>
            </a:r>
            <a:r>
              <a:rPr sz="1600" spc="-170" dirty="0">
                <a:solidFill>
                  <a:srgbClr val="0000CC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1551" y="4941823"/>
            <a:ext cx="516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Funct  </a:t>
            </a:r>
            <a:r>
              <a:rPr sz="1600" spc="-50" dirty="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0452" y="4943347"/>
            <a:ext cx="440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</a:t>
            </a:r>
            <a:r>
              <a:rPr sz="1600" spc="-20" dirty="0">
                <a:solidFill>
                  <a:srgbClr val="0000CC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d  </a:t>
            </a:r>
            <a:r>
              <a:rPr sz="1600" spc="-50" dirty="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8957" y="4941823"/>
            <a:ext cx="711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Post  </a:t>
            </a:r>
            <a:r>
              <a:rPr sz="1600" spc="-25" dirty="0">
                <a:solidFill>
                  <a:srgbClr val="0000CC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ease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41644" y="3075520"/>
            <a:ext cx="194945" cy="185420"/>
            <a:chOff x="6041644" y="3075520"/>
            <a:chExt cx="194945" cy="185420"/>
          </a:xfrm>
        </p:grpSpPr>
        <p:sp>
          <p:nvSpPr>
            <p:cNvPr id="21" name="object 21"/>
            <p:cNvSpPr/>
            <p:nvPr/>
          </p:nvSpPr>
          <p:spPr>
            <a:xfrm>
              <a:off x="6047994" y="3081870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182232" y="0"/>
                  </a:moveTo>
                  <a:lnTo>
                    <a:pt x="0" y="0"/>
                  </a:lnTo>
                  <a:lnTo>
                    <a:pt x="0" y="172377"/>
                  </a:lnTo>
                  <a:lnTo>
                    <a:pt x="182232" y="172377"/>
                  </a:lnTo>
                  <a:lnTo>
                    <a:pt x="182232" y="0"/>
                  </a:lnTo>
                  <a:close/>
                </a:path>
              </a:pathLst>
            </a:custGeom>
            <a:solidFill>
              <a:srgbClr val="57B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47994" y="3081870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0" y="172377"/>
                  </a:moveTo>
                  <a:lnTo>
                    <a:pt x="182232" y="172377"/>
                  </a:lnTo>
                  <a:lnTo>
                    <a:pt x="182232" y="0"/>
                  </a:lnTo>
                  <a:lnTo>
                    <a:pt x="0" y="0"/>
                  </a:lnTo>
                  <a:lnTo>
                    <a:pt x="0" y="1723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20103" y="3046602"/>
            <a:ext cx="101917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 marR="5080" indent="-2260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%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Defects  found</a:t>
            </a:r>
            <a:r>
              <a:rPr sz="1400" spc="-10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8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530" y="2198196"/>
            <a:ext cx="332740" cy="219138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00CC"/>
                </a:solidFill>
                <a:latin typeface="Tahoma"/>
                <a:cs typeface="Tahoma"/>
              </a:rPr>
              <a:t>Percentage 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of</a:t>
            </a:r>
            <a:r>
              <a:rPr sz="2000" spc="-6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Bugs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2479" y="2031873"/>
            <a:ext cx="551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85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7943" y="1536191"/>
            <a:ext cx="4580255" cy="3228975"/>
          </a:xfrm>
          <a:custGeom>
            <a:avLst/>
            <a:gdLst/>
            <a:ahLst/>
            <a:cxnLst/>
            <a:rect l="l" t="t" r="r" b="b"/>
            <a:pathLst>
              <a:path w="4580255" h="3228975">
                <a:moveTo>
                  <a:pt x="0" y="3214370"/>
                </a:moveTo>
                <a:lnTo>
                  <a:pt x="57469" y="3214975"/>
                </a:lnTo>
                <a:lnTo>
                  <a:pt x="127410" y="3217146"/>
                </a:lnTo>
                <a:lnTo>
                  <a:pt x="166704" y="3218610"/>
                </a:lnTo>
                <a:lnTo>
                  <a:pt x="208690" y="3220214"/>
                </a:lnTo>
                <a:lnTo>
                  <a:pt x="253226" y="3221877"/>
                </a:lnTo>
                <a:lnTo>
                  <a:pt x="300172" y="3223513"/>
                </a:lnTo>
                <a:lnTo>
                  <a:pt x="349384" y="3225040"/>
                </a:lnTo>
                <a:lnTo>
                  <a:pt x="400722" y="3226374"/>
                </a:lnTo>
                <a:lnTo>
                  <a:pt x="454043" y="3227432"/>
                </a:lnTo>
                <a:lnTo>
                  <a:pt x="509205" y="3228130"/>
                </a:lnTo>
                <a:lnTo>
                  <a:pt x="566067" y="3228385"/>
                </a:lnTo>
                <a:lnTo>
                  <a:pt x="624487" y="3228114"/>
                </a:lnTo>
                <a:lnTo>
                  <a:pt x="684322" y="3227232"/>
                </a:lnTo>
                <a:lnTo>
                  <a:pt x="745432" y="3225658"/>
                </a:lnTo>
                <a:lnTo>
                  <a:pt x="807673" y="3223306"/>
                </a:lnTo>
                <a:lnTo>
                  <a:pt x="870905" y="3220094"/>
                </a:lnTo>
                <a:lnTo>
                  <a:pt x="934985" y="3215939"/>
                </a:lnTo>
                <a:lnTo>
                  <a:pt x="999772" y="3210757"/>
                </a:lnTo>
                <a:lnTo>
                  <a:pt x="1065123" y="3204464"/>
                </a:lnTo>
                <a:lnTo>
                  <a:pt x="1106487" y="3200253"/>
                </a:lnTo>
                <a:lnTo>
                  <a:pt x="1149490" y="3196074"/>
                </a:lnTo>
                <a:lnTo>
                  <a:pt x="1194024" y="3191902"/>
                </a:lnTo>
                <a:lnTo>
                  <a:pt x="1239985" y="3187709"/>
                </a:lnTo>
                <a:lnTo>
                  <a:pt x="1287265" y="3183469"/>
                </a:lnTo>
                <a:lnTo>
                  <a:pt x="1335759" y="3179157"/>
                </a:lnTo>
                <a:lnTo>
                  <a:pt x="1385359" y="3174745"/>
                </a:lnTo>
                <a:lnTo>
                  <a:pt x="1435961" y="3170208"/>
                </a:lnTo>
                <a:lnTo>
                  <a:pt x="1487456" y="3165518"/>
                </a:lnTo>
                <a:lnTo>
                  <a:pt x="1539740" y="3160651"/>
                </a:lnTo>
                <a:lnTo>
                  <a:pt x="1592706" y="3155578"/>
                </a:lnTo>
                <a:lnTo>
                  <a:pt x="1646247" y="3150275"/>
                </a:lnTo>
                <a:lnTo>
                  <a:pt x="1700257" y="3144715"/>
                </a:lnTo>
                <a:lnTo>
                  <a:pt x="1754630" y="3138871"/>
                </a:lnTo>
                <a:lnTo>
                  <a:pt x="1809260" y="3132717"/>
                </a:lnTo>
                <a:lnTo>
                  <a:pt x="1864041" y="3126226"/>
                </a:lnTo>
                <a:lnTo>
                  <a:pt x="1918865" y="3119373"/>
                </a:lnTo>
                <a:lnTo>
                  <a:pt x="1973627" y="3112132"/>
                </a:lnTo>
                <a:lnTo>
                  <a:pt x="2028220" y="3104475"/>
                </a:lnTo>
                <a:lnTo>
                  <a:pt x="2082538" y="3096376"/>
                </a:lnTo>
                <a:lnTo>
                  <a:pt x="2136476" y="3087810"/>
                </a:lnTo>
                <a:lnTo>
                  <a:pt x="2189925" y="3078749"/>
                </a:lnTo>
                <a:lnTo>
                  <a:pt x="2242781" y="3069168"/>
                </a:lnTo>
                <a:lnTo>
                  <a:pt x="2294937" y="3059040"/>
                </a:lnTo>
                <a:lnTo>
                  <a:pt x="2346287" y="3048339"/>
                </a:lnTo>
                <a:lnTo>
                  <a:pt x="2396723" y="3037038"/>
                </a:lnTo>
                <a:lnTo>
                  <a:pt x="2446141" y="3025111"/>
                </a:lnTo>
                <a:lnTo>
                  <a:pt x="2494434" y="3012532"/>
                </a:lnTo>
                <a:lnTo>
                  <a:pt x="2541494" y="2999275"/>
                </a:lnTo>
                <a:lnTo>
                  <a:pt x="2587217" y="2985313"/>
                </a:lnTo>
                <a:lnTo>
                  <a:pt x="2631496" y="2970619"/>
                </a:lnTo>
                <a:lnTo>
                  <a:pt x="2674224" y="2955168"/>
                </a:lnTo>
                <a:lnTo>
                  <a:pt x="2715296" y="2938933"/>
                </a:lnTo>
                <a:lnTo>
                  <a:pt x="2754604" y="2921889"/>
                </a:lnTo>
                <a:lnTo>
                  <a:pt x="2803695" y="2898952"/>
                </a:lnTo>
                <a:lnTo>
                  <a:pt x="2850645" y="2875718"/>
                </a:lnTo>
                <a:lnTo>
                  <a:pt x="2895584" y="2852106"/>
                </a:lnTo>
                <a:lnTo>
                  <a:pt x="2938643" y="2828032"/>
                </a:lnTo>
                <a:lnTo>
                  <a:pt x="2979951" y="2803414"/>
                </a:lnTo>
                <a:lnTo>
                  <a:pt x="3019638" y="2778170"/>
                </a:lnTo>
                <a:lnTo>
                  <a:pt x="3057833" y="2752218"/>
                </a:lnTo>
                <a:lnTo>
                  <a:pt x="3094666" y="2725474"/>
                </a:lnTo>
                <a:lnTo>
                  <a:pt x="3130268" y="2697857"/>
                </a:lnTo>
                <a:lnTo>
                  <a:pt x="3164768" y="2669283"/>
                </a:lnTo>
                <a:lnTo>
                  <a:pt x="3198295" y="2639672"/>
                </a:lnTo>
                <a:lnTo>
                  <a:pt x="3230981" y="2608940"/>
                </a:lnTo>
                <a:lnTo>
                  <a:pt x="3262953" y="2577004"/>
                </a:lnTo>
                <a:lnTo>
                  <a:pt x="3294343" y="2543783"/>
                </a:lnTo>
                <a:lnTo>
                  <a:pt x="3325280" y="2509194"/>
                </a:lnTo>
                <a:lnTo>
                  <a:pt x="3355894" y="2473155"/>
                </a:lnTo>
                <a:lnTo>
                  <a:pt x="3386314" y="2435582"/>
                </a:lnTo>
                <a:lnTo>
                  <a:pt x="3416671" y="2396395"/>
                </a:lnTo>
                <a:lnTo>
                  <a:pt x="3447094" y="2355509"/>
                </a:lnTo>
                <a:lnTo>
                  <a:pt x="3477713" y="2312844"/>
                </a:lnTo>
                <a:lnTo>
                  <a:pt x="3508658" y="2268316"/>
                </a:lnTo>
                <a:lnTo>
                  <a:pt x="3540059" y="2221843"/>
                </a:lnTo>
                <a:lnTo>
                  <a:pt x="3572045" y="2173343"/>
                </a:lnTo>
                <a:lnTo>
                  <a:pt x="3604746" y="2122733"/>
                </a:lnTo>
                <a:lnTo>
                  <a:pt x="3638293" y="2069931"/>
                </a:lnTo>
                <a:lnTo>
                  <a:pt x="3672814" y="2014855"/>
                </a:lnTo>
                <a:lnTo>
                  <a:pt x="3693685" y="1980667"/>
                </a:lnTo>
                <a:lnTo>
                  <a:pt x="3714874" y="1944649"/>
                </a:lnTo>
                <a:lnTo>
                  <a:pt x="3736357" y="1906894"/>
                </a:lnTo>
                <a:lnTo>
                  <a:pt x="3758111" y="1867493"/>
                </a:lnTo>
                <a:lnTo>
                  <a:pt x="3780113" y="1826539"/>
                </a:lnTo>
                <a:lnTo>
                  <a:pt x="3802338" y="1784124"/>
                </a:lnTo>
                <a:lnTo>
                  <a:pt x="3824764" y="1740339"/>
                </a:lnTo>
                <a:lnTo>
                  <a:pt x="3847366" y="1695278"/>
                </a:lnTo>
                <a:lnTo>
                  <a:pt x="3870121" y="1649032"/>
                </a:lnTo>
                <a:lnTo>
                  <a:pt x="3893005" y="1601693"/>
                </a:lnTo>
                <a:lnTo>
                  <a:pt x="3915995" y="1553354"/>
                </a:lnTo>
                <a:lnTo>
                  <a:pt x="3939068" y="1504107"/>
                </a:lnTo>
                <a:lnTo>
                  <a:pt x="3962199" y="1454043"/>
                </a:lnTo>
                <a:lnTo>
                  <a:pt x="3985365" y="1403256"/>
                </a:lnTo>
                <a:lnTo>
                  <a:pt x="4008543" y="1351836"/>
                </a:lnTo>
                <a:lnTo>
                  <a:pt x="4031709" y="1299877"/>
                </a:lnTo>
                <a:lnTo>
                  <a:pt x="4054839" y="1247470"/>
                </a:lnTo>
                <a:lnTo>
                  <a:pt x="4077910" y="1194708"/>
                </a:lnTo>
                <a:lnTo>
                  <a:pt x="4100898" y="1141683"/>
                </a:lnTo>
                <a:lnTo>
                  <a:pt x="4123780" y="1088486"/>
                </a:lnTo>
                <a:lnTo>
                  <a:pt x="4146532" y="1035210"/>
                </a:lnTo>
                <a:lnTo>
                  <a:pt x="4169130" y="981948"/>
                </a:lnTo>
                <a:lnTo>
                  <a:pt x="4191551" y="928790"/>
                </a:lnTo>
                <a:lnTo>
                  <a:pt x="4213772" y="875831"/>
                </a:lnTo>
                <a:lnTo>
                  <a:pt x="4235768" y="823160"/>
                </a:lnTo>
                <a:lnTo>
                  <a:pt x="4257516" y="770872"/>
                </a:lnTo>
                <a:lnTo>
                  <a:pt x="4278993" y="719057"/>
                </a:lnTo>
                <a:lnTo>
                  <a:pt x="4300175" y="667808"/>
                </a:lnTo>
                <a:lnTo>
                  <a:pt x="4321038" y="617218"/>
                </a:lnTo>
                <a:lnTo>
                  <a:pt x="4341559" y="567378"/>
                </a:lnTo>
                <a:lnTo>
                  <a:pt x="4361715" y="518380"/>
                </a:lnTo>
                <a:lnTo>
                  <a:pt x="4381481" y="470317"/>
                </a:lnTo>
                <a:lnTo>
                  <a:pt x="4400834" y="423281"/>
                </a:lnTo>
                <a:lnTo>
                  <a:pt x="4419750" y="377363"/>
                </a:lnTo>
                <a:lnTo>
                  <a:pt x="4438207" y="332657"/>
                </a:lnTo>
                <a:lnTo>
                  <a:pt x="4456180" y="289253"/>
                </a:lnTo>
                <a:lnTo>
                  <a:pt x="4473645" y="247245"/>
                </a:lnTo>
                <a:lnTo>
                  <a:pt x="4490580" y="206725"/>
                </a:lnTo>
                <a:lnTo>
                  <a:pt x="4506960" y="167784"/>
                </a:lnTo>
                <a:lnTo>
                  <a:pt x="4522763" y="130515"/>
                </a:lnTo>
                <a:lnTo>
                  <a:pt x="4537964" y="95010"/>
                </a:lnTo>
                <a:lnTo>
                  <a:pt x="4566466" y="29660"/>
                </a:lnTo>
                <a:lnTo>
                  <a:pt x="4579721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020434" y="4081614"/>
            <a:ext cx="194945" cy="185420"/>
            <a:chOff x="6020434" y="4081614"/>
            <a:chExt cx="194945" cy="185420"/>
          </a:xfrm>
        </p:grpSpPr>
        <p:sp>
          <p:nvSpPr>
            <p:cNvPr id="28" name="object 28"/>
            <p:cNvSpPr/>
            <p:nvPr/>
          </p:nvSpPr>
          <p:spPr>
            <a:xfrm>
              <a:off x="6026784" y="4087964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182232" y="0"/>
                  </a:moveTo>
                  <a:lnTo>
                    <a:pt x="0" y="0"/>
                  </a:lnTo>
                  <a:lnTo>
                    <a:pt x="0" y="172377"/>
                  </a:lnTo>
                  <a:lnTo>
                    <a:pt x="182232" y="172377"/>
                  </a:lnTo>
                  <a:lnTo>
                    <a:pt x="1822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6784" y="4087964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0" y="172377"/>
                  </a:moveTo>
                  <a:lnTo>
                    <a:pt x="182232" y="172377"/>
                  </a:lnTo>
                  <a:lnTo>
                    <a:pt x="182232" y="0"/>
                  </a:lnTo>
                  <a:lnTo>
                    <a:pt x="0" y="0"/>
                  </a:lnTo>
                  <a:lnTo>
                    <a:pt x="0" y="1723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98767" y="4051553"/>
            <a:ext cx="10191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7655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$ Cost</a:t>
            </a:r>
            <a:r>
              <a:rPr sz="1400" spc="-1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to  repair</a:t>
            </a:r>
            <a:r>
              <a:rPr sz="1400" spc="-5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 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55293" y="4362450"/>
            <a:ext cx="4419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$25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6123" y="4191380"/>
            <a:ext cx="580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$250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08678" y="1510411"/>
            <a:ext cx="932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$14,000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64128" y="3710685"/>
            <a:ext cx="718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$1000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65985" y="4295902"/>
            <a:ext cx="581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130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88558" y="5270451"/>
            <a:ext cx="294322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0" marR="5080" indent="-749935">
              <a:lnSpc>
                <a:spcPct val="144400"/>
              </a:lnSpc>
              <a:spcBef>
                <a:spcPts val="95"/>
              </a:spcBef>
            </a:pPr>
            <a:r>
              <a:rPr sz="1350" i="1" spc="-35" dirty="0">
                <a:solidFill>
                  <a:srgbClr val="0000CC"/>
                </a:solidFill>
                <a:latin typeface="Tahoma"/>
                <a:cs typeface="Tahoma"/>
              </a:rPr>
              <a:t>Source: </a:t>
            </a:r>
            <a:r>
              <a:rPr sz="1350" i="1" spc="-25" dirty="0">
                <a:solidFill>
                  <a:srgbClr val="0000CC"/>
                </a:solidFill>
                <a:latin typeface="Tahoma"/>
                <a:cs typeface="Tahoma"/>
              </a:rPr>
              <a:t>Applied </a:t>
            </a:r>
            <a:r>
              <a:rPr sz="1350" i="1" spc="-35" dirty="0">
                <a:solidFill>
                  <a:srgbClr val="0000CC"/>
                </a:solidFill>
                <a:latin typeface="Tahoma"/>
                <a:cs typeface="Tahoma"/>
              </a:rPr>
              <a:t>Software Measurement,  </a:t>
            </a:r>
            <a:r>
              <a:rPr sz="1350" i="1" spc="-30" dirty="0">
                <a:solidFill>
                  <a:srgbClr val="0000CC"/>
                </a:solidFill>
                <a:latin typeface="Tahoma"/>
                <a:cs typeface="Tahoma"/>
              </a:rPr>
              <a:t>Capers Jones,</a:t>
            </a:r>
            <a:r>
              <a:rPr sz="1350" i="1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350" i="1" spc="-30" dirty="0">
                <a:solidFill>
                  <a:srgbClr val="0000CC"/>
                </a:solidFill>
                <a:latin typeface="Tahoma"/>
                <a:cs typeface="Tahoma"/>
              </a:rPr>
              <a:t>1996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447800"/>
            <a:ext cx="7239000" cy="493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1530" y="63512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228600"/>
            <a:ext cx="5170932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48437"/>
            <a:ext cx="4603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Lỗi </a:t>
            </a:r>
            <a:r>
              <a:rPr spc="-5" dirty="0"/>
              <a:t>tăng </a:t>
            </a:r>
            <a:r>
              <a:rPr dirty="0"/>
              <a:t>lên </a:t>
            </a:r>
            <a:r>
              <a:rPr spc="-5" dirty="0"/>
              <a:t>khi</a:t>
            </a:r>
            <a:r>
              <a:rPr spc="-50" dirty="0"/>
              <a:t> </a:t>
            </a:r>
            <a:r>
              <a:rPr dirty="0"/>
              <a:t>nào?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1219136"/>
            <a:ext cx="7848600" cy="510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4833"/>
            <a:ext cx="8338820" cy="46355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Những người phát triển phần </a:t>
            </a:r>
            <a:r>
              <a:rPr sz="2700" dirty="0">
                <a:latin typeface="Arial"/>
                <a:cs typeface="Arial"/>
              </a:rPr>
              <a:t>mềm cho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rằng:</a:t>
            </a:r>
            <a:endParaRPr sz="2700">
              <a:latin typeface="Arial"/>
              <a:cs typeface="Arial"/>
            </a:endParaRPr>
          </a:p>
          <a:p>
            <a:pPr marL="756285" marR="16002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chỉ </a:t>
            </a:r>
            <a:r>
              <a:rPr sz="2700" spc="-5" dirty="0">
                <a:latin typeface="Arial"/>
                <a:cs typeface="Arial"/>
              </a:rPr>
              <a:t>để chứng </a:t>
            </a:r>
            <a:r>
              <a:rPr sz="2700" spc="-10" dirty="0">
                <a:latin typeface="Arial"/>
                <a:cs typeface="Arial"/>
              </a:rPr>
              <a:t>minh </a:t>
            </a:r>
            <a:r>
              <a:rPr sz="2700" spc="-5" dirty="0">
                <a:latin typeface="Arial"/>
                <a:cs typeface="Arial"/>
              </a:rPr>
              <a:t>chương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dirty="0">
                <a:latin typeface="Arial"/>
                <a:cs typeface="Arial"/>
              </a:rPr>
              <a:t>không  có</a:t>
            </a:r>
            <a:r>
              <a:rPr sz="2700" spc="-5" dirty="0">
                <a:latin typeface="Arial"/>
                <a:cs typeface="Arial"/>
              </a:rPr>
              <a:t> lỗi</a:t>
            </a:r>
            <a:endParaRPr sz="27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Mục </a:t>
            </a:r>
            <a:r>
              <a:rPr sz="2700" spc="-5" dirty="0">
                <a:latin typeface="Arial"/>
                <a:cs typeface="Arial"/>
              </a:rPr>
              <a:t>đích </a:t>
            </a:r>
            <a:r>
              <a:rPr sz="2700" dirty="0">
                <a:latin typeface="Arial"/>
                <a:cs typeface="Arial"/>
              </a:rPr>
              <a:t>của kiểm thử </a:t>
            </a:r>
            <a:r>
              <a:rPr sz="2700" spc="-5" dirty="0">
                <a:latin typeface="Arial"/>
                <a:cs typeface="Arial"/>
              </a:rPr>
              <a:t>là </a:t>
            </a:r>
            <a:r>
              <a:rPr sz="2700" dirty="0">
                <a:latin typeface="Arial"/>
                <a:cs typeface="Arial"/>
              </a:rPr>
              <a:t>chỉ ra rằng </a:t>
            </a:r>
            <a:r>
              <a:rPr sz="2700" spc="-5" dirty="0">
                <a:latin typeface="Arial"/>
                <a:cs typeface="Arial"/>
              </a:rPr>
              <a:t>chương 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spc="-5" dirty="0">
                <a:latin typeface="Arial"/>
                <a:cs typeface="Arial"/>
              </a:rPr>
              <a:t>đã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5" dirty="0">
                <a:latin typeface="Arial"/>
                <a:cs typeface="Arial"/>
              </a:rPr>
              <a:t>hiện đúng </a:t>
            </a:r>
            <a:r>
              <a:rPr sz="2700" dirty="0">
                <a:latin typeface="Arial"/>
                <a:cs typeface="Arial"/>
              </a:rPr>
              <a:t>các chức </a:t>
            </a:r>
            <a:r>
              <a:rPr sz="2700" spc="-5" dirty="0">
                <a:latin typeface="Arial"/>
                <a:cs typeface="Arial"/>
              </a:rPr>
              <a:t>năng đã đưa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ra.</a:t>
            </a:r>
            <a:endParaRPr sz="2700">
              <a:latin typeface="Arial"/>
              <a:cs typeface="Arial"/>
            </a:endParaRPr>
          </a:p>
          <a:p>
            <a:pPr marL="756285" marR="1206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là quy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10" dirty="0">
                <a:latin typeface="Arial"/>
                <a:cs typeface="Arial"/>
              </a:rPr>
              <a:t>hiện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chứng tỏ  chương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spc="-5" dirty="0">
                <a:latin typeface="Arial"/>
                <a:cs typeface="Arial"/>
              </a:rPr>
              <a:t>đã làm được </a:t>
            </a:r>
            <a:r>
              <a:rPr sz="2700" dirty="0">
                <a:latin typeface="Arial"/>
                <a:cs typeface="Arial"/>
              </a:rPr>
              <a:t>các chức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cần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Những </a:t>
            </a:r>
            <a:r>
              <a:rPr sz="2700" dirty="0">
                <a:latin typeface="Arial"/>
                <a:cs typeface="Arial"/>
              </a:rPr>
              <a:t>ý kiến trên về kiểm thử </a:t>
            </a:r>
            <a:r>
              <a:rPr sz="2700" spc="-5" dirty="0">
                <a:latin typeface="Arial"/>
                <a:cs typeface="Arial"/>
              </a:rPr>
              <a:t>đã đầy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đủ?</a:t>
            </a:r>
            <a:endParaRPr sz="2700">
              <a:latin typeface="Arial"/>
              <a:cs typeface="Arial"/>
            </a:endParaRPr>
          </a:p>
          <a:p>
            <a:pPr marL="756285" marR="8064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còn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spc="35" dirty="0">
                <a:latin typeface="Arial"/>
                <a:cs typeface="Arial"/>
              </a:rPr>
              <a:t>tìm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5" dirty="0">
                <a:latin typeface="Arial"/>
                <a:cs typeface="Arial"/>
              </a:rPr>
              <a:t>lỗi </a:t>
            </a:r>
            <a:r>
              <a:rPr sz="2700" dirty="0">
                <a:latin typeface="Arial"/>
                <a:cs typeface="Arial"/>
              </a:rPr>
              <a:t>và sửa chữa các </a:t>
            </a:r>
            <a:r>
              <a:rPr sz="2700" spc="-5" dirty="0">
                <a:latin typeface="Arial"/>
                <a:cs typeface="Arial"/>
              </a:rPr>
              <a:t>lỗi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đó  nhằm tăng độ </a:t>
            </a:r>
            <a:r>
              <a:rPr sz="2700" dirty="0">
                <a:latin typeface="Arial"/>
                <a:cs typeface="Arial"/>
              </a:rPr>
              <a:t>tin cậy cho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mềm.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63728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3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66901"/>
            <a:ext cx="8670290" cy="53670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Tại sao cần 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thử?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spc="-10" dirty="0">
                <a:latin typeface="Arial"/>
                <a:cs typeface="Arial"/>
              </a:rPr>
              <a:t>xem xét </a:t>
            </a:r>
            <a:r>
              <a:rPr sz="2400" dirty="0">
                <a:latin typeface="Arial"/>
                <a:cs typeface="Arial"/>
              </a:rPr>
              <a:t>chất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sản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phẩm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Để phát hiện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  <a:p>
            <a:pPr marL="355600" marR="3016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 </a:t>
            </a:r>
            <a:r>
              <a:rPr sz="2400" spc="-5" dirty="0">
                <a:latin typeface="Arial"/>
                <a:cs typeface="Arial"/>
              </a:rPr>
              <a:t>dụ: Khách hàng </a:t>
            </a:r>
            <a:r>
              <a:rPr sz="2400" dirty="0">
                <a:latin typeface="Arial"/>
                <a:cs typeface="Arial"/>
              </a:rPr>
              <a:t>có thể rút tiền ở máy ATM </a:t>
            </a:r>
            <a:r>
              <a:rPr sz="2400" spc="-5" dirty="0">
                <a:latin typeface="Arial"/>
                <a:cs typeface="Arial"/>
              </a:rPr>
              <a:t>với </a:t>
            </a:r>
            <a:r>
              <a:rPr sz="2400" dirty="0">
                <a:latin typeface="Arial"/>
                <a:cs typeface="Arial"/>
              </a:rPr>
              <a:t>số </a:t>
            </a:r>
            <a:r>
              <a:rPr sz="2400" spc="-5" dirty="0">
                <a:latin typeface="Arial"/>
                <a:cs typeface="Arial"/>
              </a:rPr>
              <a:t>tiền tối  đa là 250$/1 giao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  <a:p>
            <a:pPr marL="756285" marR="208279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Thử </a:t>
            </a:r>
            <a:r>
              <a:rPr sz="2400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lần </a:t>
            </a:r>
            <a:r>
              <a:rPr sz="2400" dirty="0">
                <a:latin typeface="Arial"/>
                <a:cs typeface="Arial"/>
              </a:rPr>
              <a:t>với 3 yêu </a:t>
            </a:r>
            <a:r>
              <a:rPr sz="2400" spc="-5" dirty="0">
                <a:latin typeface="Arial"/>
                <a:cs typeface="Arial"/>
              </a:rPr>
              <a:t>cầu: 50$, 150$, 250$ </a:t>
            </a:r>
            <a:r>
              <a:rPr sz="2400" dirty="0">
                <a:latin typeface="Arial"/>
                <a:cs typeface="Arial"/>
              </a:rPr>
              <a:t>thấy máy </a:t>
            </a:r>
            <a:r>
              <a:rPr sz="2400" spc="-5" dirty="0">
                <a:latin typeface="Arial"/>
                <a:cs typeface="Arial"/>
              </a:rPr>
              <a:t>đều  nhả </a:t>
            </a:r>
            <a:r>
              <a:rPr sz="2400" dirty="0">
                <a:latin typeface="Arial"/>
                <a:cs typeface="Arial"/>
              </a:rPr>
              <a:t>ra số </a:t>
            </a:r>
            <a:r>
              <a:rPr sz="2400" spc="-5" dirty="0">
                <a:latin typeface="Arial"/>
                <a:cs typeface="Arial"/>
              </a:rPr>
              <a:t>tiền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10" dirty="0">
                <a:latin typeface="Arial"/>
                <a:cs typeface="Arial"/>
              </a:rPr>
              <a:t>xác, </a:t>
            </a:r>
            <a:r>
              <a:rPr sz="2400" dirty="0">
                <a:latin typeface="Arial"/>
                <a:cs typeface="Arial"/>
              </a:rPr>
              <a:t>kết </a:t>
            </a:r>
            <a:r>
              <a:rPr sz="2400" spc="-5" dirty="0">
                <a:latin typeface="Arial"/>
                <a:cs typeface="Arial"/>
              </a:rPr>
              <a:t>luận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rút tiền </a:t>
            </a:r>
            <a:r>
              <a:rPr sz="2400" spc="-5" dirty="0">
                <a:latin typeface="Arial"/>
                <a:cs typeface="Arial"/>
              </a:rPr>
              <a:t>hoạt  động đúng </a:t>
            </a:r>
            <a:r>
              <a:rPr sz="2400" dirty="0">
                <a:latin typeface="Arial"/>
                <a:cs typeface="Arial"/>
              </a:rPr>
              <a:t>yêu cầu của khách </a:t>
            </a:r>
            <a:r>
              <a:rPr sz="2400" spc="-5" dirty="0">
                <a:latin typeface="Arial"/>
                <a:cs typeface="Arial"/>
              </a:rPr>
              <a:t>hàng là </a:t>
            </a:r>
            <a:r>
              <a:rPr sz="2400" dirty="0">
                <a:latin typeface="Arial"/>
                <a:cs typeface="Arial"/>
              </a:rPr>
              <a:t>yêu cầu rút </a:t>
            </a:r>
            <a:r>
              <a:rPr sz="2400" spc="-5" dirty="0">
                <a:latin typeface="Arial"/>
                <a:cs typeface="Arial"/>
              </a:rPr>
              <a:t>ra bao  nhiêu đều </a:t>
            </a:r>
            <a:r>
              <a:rPr sz="2400" dirty="0">
                <a:latin typeface="Arial"/>
                <a:cs typeface="Arial"/>
              </a:rPr>
              <a:t>trả về </a:t>
            </a:r>
            <a:r>
              <a:rPr sz="2400" spc="-5" dirty="0">
                <a:latin typeface="Arial"/>
                <a:cs typeface="Arial"/>
              </a:rPr>
              <a:t>đúng bây nhiêu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tiền.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cầu số tiền </a:t>
            </a:r>
            <a:r>
              <a:rPr sz="2400" spc="-5" dirty="0">
                <a:latin typeface="Arial"/>
                <a:cs typeface="Arial"/>
              </a:rPr>
              <a:t>là 300$, </a:t>
            </a:r>
            <a:r>
              <a:rPr sz="2400" dirty="0">
                <a:latin typeface="Arial"/>
                <a:cs typeface="Arial"/>
              </a:rPr>
              <a:t>máy vẫn </a:t>
            </a:r>
            <a:r>
              <a:rPr sz="2400" spc="-5" dirty="0">
                <a:latin typeface="Arial"/>
                <a:cs typeface="Arial"/>
              </a:rPr>
              <a:t>nhả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đúng 300$ </a:t>
            </a:r>
            <a:r>
              <a:rPr sz="2400" dirty="0">
                <a:latin typeface="Arial"/>
                <a:cs typeface="Arial"/>
              </a:rPr>
              <a:t>mà ko  </a:t>
            </a:r>
            <a:r>
              <a:rPr sz="2400" spc="-5" dirty="0">
                <a:latin typeface="Arial"/>
                <a:cs typeface="Arial"/>
              </a:rPr>
              <a:t>đưa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thông báo </a:t>
            </a:r>
            <a:r>
              <a:rPr sz="2400" dirty="0">
                <a:latin typeface="Arial"/>
                <a:cs typeface="Arial"/>
              </a:rPr>
              <a:t>số tiền rút </a:t>
            </a:r>
            <a:r>
              <a:rPr sz="2400" spc="-5" dirty="0">
                <a:latin typeface="Arial"/>
                <a:cs typeface="Arial"/>
              </a:rPr>
              <a:t>bị quá hạn, như </a:t>
            </a:r>
            <a:r>
              <a:rPr sz="2400" dirty="0">
                <a:latin typeface="Arial"/>
                <a:cs typeface="Arial"/>
              </a:rPr>
              <a:t>vậy </a:t>
            </a:r>
            <a:r>
              <a:rPr sz="2400" spc="-5" dirty="0">
                <a:latin typeface="Arial"/>
                <a:cs typeface="Arial"/>
              </a:rPr>
              <a:t>là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156" y="6207963"/>
            <a:ext cx="5034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 1 ko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75" y="228600"/>
            <a:ext cx="4079875" cy="1012190"/>
            <a:chOff x="265175" y="228600"/>
            <a:chExt cx="4079875" cy="1012190"/>
          </a:xfrm>
        </p:grpSpPr>
        <p:sp>
          <p:nvSpPr>
            <p:cNvPr id="3" name="object 3"/>
            <p:cNvSpPr/>
            <p:nvPr/>
          </p:nvSpPr>
          <p:spPr>
            <a:xfrm>
              <a:off x="265175" y="228600"/>
              <a:ext cx="12862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7467" y="228600"/>
              <a:ext cx="12100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084" y="228600"/>
              <a:ext cx="1642871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2468" y="228600"/>
              <a:ext cx="1362456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348437"/>
            <a:ext cx="350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Vai trò </a:t>
            </a:r>
            <a:r>
              <a:rPr spc="-5" dirty="0"/>
              <a:t>kiểm</a:t>
            </a:r>
            <a:r>
              <a:rPr spc="-100" dirty="0"/>
              <a:t> </a:t>
            </a:r>
            <a:r>
              <a:rPr dirty="0"/>
              <a:t>thử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635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1099820" algn="l"/>
                <a:tab pos="1737995" algn="l"/>
                <a:tab pos="2734945" algn="l"/>
                <a:tab pos="3500120" algn="l"/>
                <a:tab pos="4561205" algn="l"/>
                <a:tab pos="5472430" algn="l"/>
                <a:tab pos="6280785" algn="l"/>
                <a:tab pos="7234555" algn="l"/>
              </a:tabLst>
            </a:pPr>
            <a:r>
              <a:rPr spc="-5" dirty="0"/>
              <a:t>V</a:t>
            </a:r>
            <a:r>
              <a:rPr spc="-15" dirty="0"/>
              <a:t>a</a:t>
            </a:r>
            <a:r>
              <a:rPr spc="-5" dirty="0"/>
              <a:t>i</a:t>
            </a:r>
            <a:r>
              <a:rPr dirty="0"/>
              <a:t>	t</a:t>
            </a:r>
            <a:r>
              <a:rPr spc="-10" dirty="0"/>
              <a:t>r</a:t>
            </a:r>
            <a:r>
              <a:rPr dirty="0"/>
              <a:t>ò	kiểm	thử	</a:t>
            </a:r>
            <a:r>
              <a:rPr spc="-5" dirty="0"/>
              <a:t>trong</a:t>
            </a:r>
            <a:r>
              <a:rPr dirty="0"/>
              <a:t>	suốt	</a:t>
            </a:r>
            <a:r>
              <a:rPr spc="-5" dirty="0"/>
              <a:t>quy</a:t>
            </a:r>
            <a:r>
              <a:rPr dirty="0"/>
              <a:t>	</a:t>
            </a:r>
            <a:r>
              <a:rPr spc="25" dirty="0"/>
              <a:t>trình</a:t>
            </a:r>
            <a:r>
              <a:rPr dirty="0"/>
              <a:t>	sống  của </a:t>
            </a:r>
            <a:r>
              <a:rPr spc="-5" dirty="0"/>
              <a:t>phần</a:t>
            </a:r>
            <a:r>
              <a:rPr spc="-30" dirty="0"/>
              <a:t> </a:t>
            </a:r>
            <a:r>
              <a:rPr dirty="0"/>
              <a:t>mềm</a:t>
            </a:r>
          </a:p>
          <a:p>
            <a:pPr marL="758190" lvl="1" indent="-287020">
              <a:lnSpc>
                <a:spcPct val="100000"/>
              </a:lnSpc>
              <a:spcBef>
                <a:spcPts val="1375"/>
              </a:spcBef>
              <a:buChar char="–"/>
              <a:tabLst>
                <a:tab pos="758825" algn="l"/>
              </a:tabLst>
            </a:pPr>
            <a:r>
              <a:rPr sz="2800" spc="-5" dirty="0">
                <a:latin typeface="Arial"/>
                <a:cs typeface="Arial"/>
              </a:rPr>
              <a:t>Kiểm thử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không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tồn tại độc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lập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8190" marR="5080" lvl="1" indent="-287020">
              <a:lnSpc>
                <a:spcPct val="1201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hoạt động </a:t>
            </a:r>
            <a:r>
              <a:rPr sz="2800" spc="-5" dirty="0">
                <a:latin typeface="Arial"/>
                <a:cs typeface="Arial"/>
              </a:rPr>
              <a:t>của kiểm thử luôn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gắn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liền </a:t>
            </a:r>
            <a:r>
              <a:rPr sz="2800" spc="-5" dirty="0">
                <a:latin typeface="Arial"/>
                <a:cs typeface="Arial"/>
              </a:rPr>
              <a:t>với  các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hoạt động phát triển phần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mềm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8190" marR="7620" lvl="1" indent="-287020">
              <a:lnSpc>
                <a:spcPct val="1200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mô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hình </a:t>
            </a:r>
            <a:r>
              <a:rPr sz="2800" dirty="0">
                <a:latin typeface="Arial"/>
                <a:cs typeface="Arial"/>
              </a:rPr>
              <a:t>phát </a:t>
            </a:r>
            <a:r>
              <a:rPr sz="2800" spc="-5" dirty="0">
                <a:latin typeface="Arial"/>
                <a:cs typeface="Arial"/>
              </a:rPr>
              <a:t>triển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phần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mềm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khác nhau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cần các </a:t>
            </a:r>
            <a:r>
              <a:rPr sz="2800" dirty="0">
                <a:latin typeface="Arial"/>
                <a:cs typeface="Arial"/>
              </a:rPr>
              <a:t>cách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tiếp cận kiểm thử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khác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nhau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2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MONG MUỐN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43000" y="1600200"/>
            <a:ext cx="6934200" cy="4322813"/>
            <a:chOff x="1143000" y="1600200"/>
            <a:chExt cx="6934200" cy="43228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1828800"/>
              <a:ext cx="6553200" cy="409421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858000" y="1600200"/>
              <a:ext cx="12192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3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2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1.6 </a:t>
            </a:r>
            <a:r>
              <a:rPr dirty="0"/>
              <a:t>Các </a:t>
            </a:r>
            <a:r>
              <a:rPr spc="-5" dirty="0"/>
              <a:t>nguyên tắc </a:t>
            </a:r>
            <a:r>
              <a:rPr dirty="0"/>
              <a:t>trong </a:t>
            </a:r>
            <a:r>
              <a:rPr spc="-5" dirty="0"/>
              <a:t>kiểm</a:t>
            </a:r>
            <a:r>
              <a:rPr spc="-60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6578"/>
            <a:ext cx="8208009" cy="45497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Trong kiểm thử có 7 nguyên tắc cơ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bản:</a:t>
            </a:r>
            <a:endParaRPr sz="2800">
              <a:latin typeface="Arial"/>
              <a:cs typeface="Arial"/>
            </a:endParaRPr>
          </a:p>
          <a:p>
            <a:pPr marL="12700" marR="3930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Kiểm </a:t>
            </a:r>
            <a:r>
              <a:rPr sz="2800" spc="-5" dirty="0">
                <a:latin typeface="Arial"/>
                <a:cs typeface="Arial"/>
              </a:rPr>
              <a:t>thử chỉ ra </a:t>
            </a:r>
            <a:r>
              <a:rPr sz="280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hiện </a:t>
            </a:r>
            <a:r>
              <a:rPr sz="2800" dirty="0">
                <a:latin typeface="Arial"/>
                <a:cs typeface="Arial"/>
              </a:rPr>
              <a:t>diện </a:t>
            </a:r>
            <a:r>
              <a:rPr sz="2800" spc="-5" dirty="0">
                <a:latin typeface="Arial"/>
                <a:cs typeface="Arial"/>
              </a:rPr>
              <a:t>của lỗi trong phần  mềm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Kiểm </a:t>
            </a:r>
            <a:r>
              <a:rPr sz="2800" spc="-5" dirty="0">
                <a:latin typeface="Arial"/>
                <a:cs typeface="Arial"/>
              </a:rPr>
              <a:t>thử tất cả các trường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là điều không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thể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Nên </a:t>
            </a:r>
            <a:r>
              <a:rPr sz="2800" spc="-5" dirty="0">
                <a:latin typeface="Arial"/>
                <a:cs typeface="Arial"/>
              </a:rPr>
              <a:t>thực hiện kiểm thử càng sớm càng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tốt</a:t>
            </a:r>
            <a:endParaRPr sz="280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940" algn="l"/>
              </a:tabLst>
            </a:pPr>
            <a:r>
              <a:rPr sz="2800" spc="-1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phân cụm của các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sz="2800" spc="-5" dirty="0">
                <a:latin typeface="Arial"/>
                <a:cs typeface="Arial"/>
              </a:rPr>
              <a:t>Nghịch lý thuốc </a:t>
            </a:r>
            <a:r>
              <a:rPr sz="2800" dirty="0">
                <a:latin typeface="Arial"/>
                <a:cs typeface="Arial"/>
              </a:rPr>
              <a:t>trừ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sâu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Kiểm </a:t>
            </a:r>
            <a:r>
              <a:rPr sz="2800" spc="-5" dirty="0">
                <a:latin typeface="Arial"/>
                <a:cs typeface="Arial"/>
              </a:rPr>
              <a:t>thử theo các ngữ cảnh độc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lập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5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sai lầm về việc không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87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 </a:t>
            </a:r>
            <a:r>
              <a:rPr dirty="0"/>
              <a:t>Phân </a:t>
            </a:r>
            <a:r>
              <a:rPr spc="-5" dirty="0"/>
              <a:t>loại kiểm</a:t>
            </a:r>
            <a:r>
              <a:rPr spc="-7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037070" cy="26257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Phân </a:t>
            </a:r>
            <a:r>
              <a:rPr sz="3000" spc="-5" dirty="0">
                <a:latin typeface="Arial"/>
                <a:cs typeface="Arial"/>
              </a:rPr>
              <a:t>loại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dựa </a:t>
            </a:r>
            <a:r>
              <a:rPr sz="3000" dirty="0">
                <a:latin typeface="Arial"/>
                <a:cs typeface="Arial"/>
              </a:rPr>
              <a:t>trên các yếu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tố: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Mục đích kiểm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Chiến lược kiểm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Phương pháp kiểm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Kỹ thuật 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192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1.7.1 Dựa </a:t>
            </a:r>
            <a:r>
              <a:rPr dirty="0"/>
              <a:t>vào </a:t>
            </a:r>
            <a:r>
              <a:rPr spc="-5" dirty="0"/>
              <a:t>mục đích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1844"/>
            <a:ext cx="6139815" cy="5513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đơn </a:t>
            </a:r>
            <a:r>
              <a:rPr sz="2500" spc="-5" dirty="0">
                <a:latin typeface="Arial"/>
                <a:cs typeface="Arial"/>
              </a:rPr>
              <a:t>vị,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module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cấu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25" dirty="0">
                <a:latin typeface="Arial"/>
                <a:cs typeface="Arial"/>
              </a:rPr>
              <a:t>hình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sơ </a:t>
            </a:r>
            <a:r>
              <a:rPr sz="2500" spc="-10" dirty="0">
                <a:latin typeface="Arial"/>
                <a:cs typeface="Arial"/>
              </a:rPr>
              <a:t>lược </a:t>
            </a:r>
            <a:r>
              <a:rPr sz="2500" spc="-5" dirty="0">
                <a:latin typeface="Arial"/>
                <a:cs typeface="Arial"/>
              </a:rPr>
              <a:t>(smoke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chức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năng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tích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hợp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hồi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quy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hệ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thống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tải </a:t>
            </a:r>
            <a:r>
              <a:rPr sz="2500" dirty="0">
                <a:latin typeface="Arial"/>
                <a:cs typeface="Arial"/>
              </a:rPr>
              <a:t>dữ </a:t>
            </a:r>
            <a:r>
              <a:rPr sz="2500" spc="-10" dirty="0">
                <a:latin typeface="Arial"/>
                <a:cs typeface="Arial"/>
              </a:rPr>
              <a:t>liệu (load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tải trọng (stress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hiệu </a:t>
            </a:r>
            <a:r>
              <a:rPr sz="2500" spc="-5" dirty="0">
                <a:latin typeface="Arial"/>
                <a:cs typeface="Arial"/>
              </a:rPr>
              <a:t>suất (performance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chấp </a:t>
            </a:r>
            <a:r>
              <a:rPr sz="2500" spc="-145" dirty="0">
                <a:latin typeface="Arial"/>
                <a:cs typeface="Arial"/>
              </a:rPr>
              <a:t>nhận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(UAT)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bảo mật (security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4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1.7.2 Dựa </a:t>
            </a:r>
            <a:r>
              <a:rPr dirty="0"/>
              <a:t>vào </a:t>
            </a:r>
            <a:r>
              <a:rPr spc="-5" dirty="0"/>
              <a:t>chiến lược kiểm</a:t>
            </a:r>
            <a:r>
              <a:rPr spc="-1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11770" cy="43694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thủ công:</a:t>
            </a:r>
            <a:endParaRPr sz="30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Thực hiện kiểm thử mọi thứ bằng tay, từ viết 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case đến thực hiện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test.</a:t>
            </a:r>
            <a:endParaRPr sz="2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tự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động</a:t>
            </a:r>
            <a:r>
              <a:rPr sz="300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756285" marR="40005" lvl="1" indent="-287020" algn="just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Thực hiện một cách tự động các bước trong  kịch bản kiểm thử bằng cách dùng một công  cụ trợ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giúp</a:t>
            </a:r>
            <a:endParaRPr sz="2800">
              <a:latin typeface="Arial"/>
              <a:cs typeface="Arial"/>
            </a:endParaRPr>
          </a:p>
          <a:p>
            <a:pPr marL="756285" marR="384810" lvl="1" indent="-287020" algn="just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Kiểm thử tự động </a:t>
            </a:r>
            <a:r>
              <a:rPr sz="2800" dirty="0">
                <a:latin typeface="Arial"/>
                <a:cs typeface="Arial"/>
              </a:rPr>
              <a:t>nhằm </a:t>
            </a:r>
            <a:r>
              <a:rPr sz="2800" spc="-5" dirty="0">
                <a:latin typeface="Arial"/>
                <a:cs typeface="Arial"/>
              </a:rPr>
              <a:t>tiết kiệm thời </a:t>
            </a:r>
            <a:r>
              <a:rPr sz="2800" spc="-10" dirty="0">
                <a:latin typeface="Arial"/>
                <a:cs typeface="Arial"/>
              </a:rPr>
              <a:t>gian  </a:t>
            </a:r>
            <a:r>
              <a:rPr sz="2800" spc="-5" dirty="0">
                <a:latin typeface="Arial"/>
                <a:cs typeface="Arial"/>
              </a:rPr>
              <a:t>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90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1.7.3 Dựa </a:t>
            </a:r>
            <a:r>
              <a:rPr dirty="0"/>
              <a:t>vào </a:t>
            </a:r>
            <a:r>
              <a:rPr spc="-10" dirty="0"/>
              <a:t>pp </a:t>
            </a:r>
            <a:r>
              <a:rPr dirty="0"/>
              <a:t>tiến </a:t>
            </a:r>
            <a:r>
              <a:rPr spc="-5" dirty="0"/>
              <a:t>hành kiểm</a:t>
            </a:r>
            <a:r>
              <a:rPr spc="-2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95501"/>
            <a:ext cx="8357234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tĩnh:</a:t>
            </a:r>
            <a:endParaRPr sz="2400">
              <a:latin typeface="Arial"/>
              <a:cs typeface="Arial"/>
            </a:endParaRPr>
          </a:p>
          <a:p>
            <a:pPr marL="756285" marR="10350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Một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thức của kiểm thử mà </a:t>
            </a: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-5" dirty="0">
                <a:latin typeface="Arial"/>
                <a:cs typeface="Arial"/>
              </a:rPr>
              <a:t>được 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sự.</a:t>
            </a:r>
            <a:endParaRPr sz="2400">
              <a:latin typeface="Arial"/>
              <a:cs typeface="Arial"/>
            </a:endParaRPr>
          </a:p>
          <a:p>
            <a:pPr marL="756285" marR="50927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Thường không </a:t>
            </a:r>
            <a:r>
              <a:rPr sz="2400" dirty="0">
                <a:latin typeface="Arial"/>
                <a:cs typeface="Arial"/>
              </a:rPr>
              <a:t>kiểm thử chi </a:t>
            </a:r>
            <a:r>
              <a:rPr sz="2400" spc="-5" dirty="0">
                <a:latin typeface="Arial"/>
                <a:cs typeface="Arial"/>
              </a:rPr>
              <a:t>tiết </a:t>
            </a:r>
            <a:r>
              <a:rPr sz="2400" dirty="0">
                <a:latin typeface="Arial"/>
                <a:cs typeface="Arial"/>
              </a:rPr>
              <a:t>mà chủ yếu kiểm tra  tính </a:t>
            </a:r>
            <a:r>
              <a:rPr sz="2400" spc="-5" dirty="0">
                <a:latin typeface="Arial"/>
                <a:cs typeface="Arial"/>
              </a:rPr>
              <a:t>đúng đắn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code, </a:t>
            </a:r>
            <a:r>
              <a:rPr sz="2400" dirty="0">
                <a:latin typeface="Arial"/>
                <a:cs typeface="Arial"/>
              </a:rPr>
              <a:t>thuật toán </a:t>
            </a:r>
            <a:r>
              <a:rPr sz="2400" spc="-5" dirty="0">
                <a:latin typeface="Arial"/>
                <a:cs typeface="Arial"/>
              </a:rPr>
              <a:t>hoặc tài</a:t>
            </a:r>
            <a:r>
              <a:rPr sz="2400" spc="-10" dirty="0">
                <a:latin typeface="Arial"/>
                <a:cs typeface="Arial"/>
              </a:rPr>
              <a:t> liệu</a:t>
            </a:r>
            <a:endParaRPr sz="2400">
              <a:latin typeface="Arial"/>
              <a:cs typeface="Arial"/>
            </a:endParaRPr>
          </a:p>
          <a:p>
            <a:pPr marL="756285" marR="19939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hoạt động: Đi </a:t>
            </a:r>
            <a:r>
              <a:rPr sz="2400" spc="-10" dirty="0">
                <a:latin typeface="Arial"/>
                <a:cs typeface="Arial"/>
              </a:rPr>
              <a:t>xuyên </a:t>
            </a:r>
            <a:r>
              <a:rPr sz="2400" dirty="0">
                <a:latin typeface="Arial"/>
                <a:cs typeface="Arial"/>
              </a:rPr>
              <a:t>suốt </a:t>
            </a:r>
            <a:r>
              <a:rPr sz="2400" spc="-5" dirty="0">
                <a:latin typeface="Arial"/>
                <a:cs typeface="Arial"/>
              </a:rPr>
              <a:t>(walk through), thanh </a:t>
            </a:r>
            <a:r>
              <a:rPr sz="2400" dirty="0">
                <a:latin typeface="Arial"/>
                <a:cs typeface="Arial"/>
              </a:rPr>
              <a:t>tra  </a:t>
            </a:r>
            <a:r>
              <a:rPr sz="2400" spc="-5" dirty="0">
                <a:latin typeface="Arial"/>
                <a:cs typeface="Arial"/>
              </a:rPr>
              <a:t>(inspection)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động:</a:t>
            </a:r>
            <a:endParaRPr sz="2400">
              <a:latin typeface="Arial"/>
              <a:cs typeface="Arial"/>
            </a:endParaRPr>
          </a:p>
          <a:p>
            <a:pPr marL="756285" marR="48958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Một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thức kiểm thử </a:t>
            </a: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chạy </a:t>
            </a:r>
            <a:r>
              <a:rPr sz="2400" dirty="0">
                <a:latin typeface="Arial"/>
                <a:cs typeface="Arial"/>
              </a:rPr>
              <a:t>mã </a:t>
            </a:r>
            <a:r>
              <a:rPr sz="2400" spc="-5" dirty="0">
                <a:latin typeface="Arial"/>
                <a:cs typeface="Arial"/>
              </a:rPr>
              <a:t>lập </a:t>
            </a:r>
            <a:r>
              <a:rPr sz="2400" spc="20" dirty="0">
                <a:latin typeface="Arial"/>
                <a:cs typeface="Arial"/>
              </a:rPr>
              <a:t>trình  </a:t>
            </a:r>
            <a:r>
              <a:rPr sz="2400" dirty="0">
                <a:latin typeface="Arial"/>
                <a:cs typeface="Arial"/>
              </a:rPr>
              <a:t>thực tế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25" dirty="0">
                <a:latin typeface="Arial"/>
                <a:cs typeface="Arial"/>
              </a:rPr>
              <a:t>tình </a:t>
            </a:r>
            <a:r>
              <a:rPr sz="2400" spc="-5" dirty="0">
                <a:latin typeface="Arial"/>
                <a:cs typeface="Arial"/>
              </a:rPr>
              <a:t>huống, diễn </a:t>
            </a:r>
            <a:r>
              <a:rPr sz="2400" dirty="0">
                <a:latin typeface="Arial"/>
                <a:cs typeface="Arial"/>
              </a:rPr>
              <a:t>ra khi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thân  chương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đó đang được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động </a:t>
            </a:r>
            <a:r>
              <a:rPr sz="2400" dirty="0">
                <a:latin typeface="Arial"/>
                <a:cs typeface="Arial"/>
              </a:rPr>
              <a:t>có thể </a:t>
            </a:r>
            <a:r>
              <a:rPr sz="2400" spc="-5" dirty="0">
                <a:latin typeface="Arial"/>
                <a:cs typeface="Arial"/>
              </a:rPr>
              <a:t>bắt đầu trước </a:t>
            </a:r>
            <a:r>
              <a:rPr sz="2400" dirty="0">
                <a:latin typeface="Arial"/>
                <a:cs typeface="Arial"/>
              </a:rPr>
              <a:t>khi chương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đã  hoàn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tất.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93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1.7.4 Dựa </a:t>
            </a:r>
            <a:r>
              <a:rPr dirty="0"/>
              <a:t>vào </a:t>
            </a:r>
            <a:r>
              <a:rPr spc="-5" dirty="0"/>
              <a:t>kỹ </a:t>
            </a:r>
            <a:r>
              <a:rPr dirty="0"/>
              <a:t>thuật </a:t>
            </a:r>
            <a:r>
              <a:rPr spc="-5" dirty="0"/>
              <a:t>kiểm</a:t>
            </a:r>
            <a:r>
              <a:rPr spc="-5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1"/>
            <a:ext cx="8329295" cy="5001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hộp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trắng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theo </a:t>
            </a:r>
            <a:r>
              <a:rPr sz="2400" spc="-5" dirty="0">
                <a:latin typeface="Arial"/>
                <a:cs typeface="Arial"/>
              </a:rPr>
              <a:t>góc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Cần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kiến </a:t>
            </a:r>
            <a:r>
              <a:rPr sz="2400" dirty="0">
                <a:latin typeface="Arial"/>
                <a:cs typeface="Arial"/>
              </a:rPr>
              <a:t>thức về chi tiết thiết kế và thực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bên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trong</a:t>
            </a:r>
            <a:endParaRPr sz="2400">
              <a:latin typeface="Arial"/>
              <a:cs typeface="Arial"/>
            </a:endParaRPr>
          </a:p>
          <a:p>
            <a:pPr marL="756285" marR="49593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vào </a:t>
            </a:r>
            <a:r>
              <a:rPr sz="2400" spc="-5" dirty="0">
                <a:latin typeface="Arial"/>
                <a:cs typeface="Arial"/>
              </a:rPr>
              <a:t>phủ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lệnh,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nhánh, phủ </a:t>
            </a:r>
            <a:r>
              <a:rPr sz="2400" dirty="0">
                <a:latin typeface="Arial"/>
                <a:cs typeface="Arial"/>
              </a:rPr>
              <a:t>các  </a:t>
            </a:r>
            <a:r>
              <a:rPr sz="2400" spc="-5" dirty="0">
                <a:latin typeface="Arial"/>
                <a:cs typeface="Arial"/>
              </a:rPr>
              <a:t>điều kiện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hộp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đen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theo </a:t>
            </a:r>
            <a:r>
              <a:rPr sz="2400" spc="-5" dirty="0">
                <a:latin typeface="Arial"/>
                <a:cs typeface="Arial"/>
              </a:rPr>
              <a:t>góc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các yêu cầu và </a:t>
            </a:r>
            <a:r>
              <a:rPr sz="2400" spc="-5" dirty="0">
                <a:latin typeface="Arial"/>
                <a:cs typeface="Arial"/>
              </a:rPr>
              <a:t>đặc </a:t>
            </a:r>
            <a:r>
              <a:rPr sz="2400" dirty="0">
                <a:latin typeface="Arial"/>
                <a:cs typeface="Arial"/>
              </a:rPr>
              <a:t>tả sử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thành  </a:t>
            </a:r>
            <a:r>
              <a:rPr sz="2400" spc="-5" dirty="0">
                <a:latin typeface="Arial"/>
                <a:cs typeface="Arial"/>
              </a:rPr>
              <a:t>phần phần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marR="15684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đòi hỏi </a:t>
            </a:r>
            <a:r>
              <a:rPr sz="2400" dirty="0">
                <a:latin typeface="Arial"/>
                <a:cs typeface="Arial"/>
              </a:rPr>
              <a:t>kiến thức về chi tiết thiết kế và thực </a:t>
            </a:r>
            <a:r>
              <a:rPr sz="2400" spc="-10" dirty="0">
                <a:latin typeface="Arial"/>
                <a:cs typeface="Arial"/>
              </a:rPr>
              <a:t>hiện  </a:t>
            </a:r>
            <a:r>
              <a:rPr sz="2400" dirty="0">
                <a:latin typeface="Arial"/>
                <a:cs typeface="Arial"/>
              </a:rPr>
              <a:t>ở </a:t>
            </a:r>
            <a:r>
              <a:rPr sz="2400" spc="-5" dirty="0">
                <a:latin typeface="Arial"/>
                <a:cs typeface="Arial"/>
              </a:rPr>
              <a:t>bên trong </a:t>
            </a:r>
            <a:r>
              <a:rPr sz="2400" dirty="0">
                <a:latin typeface="Arial"/>
                <a:cs typeface="Arial"/>
              </a:rPr>
              <a:t>chương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trình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40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247901"/>
            <a:ext cx="8359775" cy="51473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Xác </a:t>
            </a:r>
            <a:r>
              <a:rPr sz="2400" b="1" spc="-5" dirty="0">
                <a:latin typeface="Arial"/>
                <a:cs typeface="Arial"/>
              </a:rPr>
              <a:t>minh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(Verification)</a:t>
            </a:r>
            <a:endParaRPr sz="2400">
              <a:latin typeface="Arial"/>
              <a:cs typeface="Arial"/>
            </a:endParaRPr>
          </a:p>
          <a:p>
            <a:pPr marL="756285" marR="10287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Xác </a:t>
            </a:r>
            <a:r>
              <a:rPr sz="2400" b="1" spc="-5" dirty="0">
                <a:latin typeface="Arial"/>
                <a:cs typeface="Arial"/>
              </a:rPr>
              <a:t>minh </a:t>
            </a:r>
            <a:r>
              <a:rPr sz="2400" spc="-5" dirty="0">
                <a:latin typeface="Arial"/>
                <a:cs typeface="Arial"/>
              </a:rPr>
              <a:t>là 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10" dirty="0">
                <a:latin typeface="Arial"/>
                <a:cs typeface="Arial"/>
              </a:rPr>
              <a:t>xác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spc="-10" dirty="0">
                <a:latin typeface="Arial"/>
                <a:cs typeface="Arial"/>
              </a:rPr>
              <a:t>xem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của một  công </a:t>
            </a:r>
            <a:r>
              <a:rPr sz="2400" spc="-5" dirty="0">
                <a:latin typeface="Arial"/>
                <a:cs typeface="Arial"/>
              </a:rPr>
              <a:t>đoạn trong 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phát triển 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có thỏa  mãn </a:t>
            </a:r>
            <a:r>
              <a:rPr sz="2400" dirty="0">
                <a:latin typeface="Arial"/>
                <a:cs typeface="Arial"/>
              </a:rPr>
              <a:t>các yêu cầu </a:t>
            </a:r>
            <a:r>
              <a:rPr sz="2400" spc="-5" dirty="0">
                <a:latin typeface="Arial"/>
                <a:cs typeface="Arial"/>
              </a:rPr>
              <a:t>đặt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công </a:t>
            </a:r>
            <a:r>
              <a:rPr sz="2400" spc="-5" dirty="0">
                <a:latin typeface="Arial"/>
                <a:cs typeface="Arial"/>
              </a:rPr>
              <a:t>đoạn trước hay  không?(Ta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đang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đúng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được  đăc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5" dirty="0">
                <a:latin typeface="Arial"/>
                <a:cs typeface="Arial"/>
              </a:rPr>
              <a:t> không?)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Xác minh </a:t>
            </a:r>
            <a:r>
              <a:rPr sz="2400" spc="-5" dirty="0">
                <a:latin typeface="Arial"/>
                <a:cs typeface="Arial"/>
              </a:rPr>
              <a:t>quan </a:t>
            </a:r>
            <a:r>
              <a:rPr sz="2400" dirty="0">
                <a:latin typeface="Arial"/>
                <a:cs typeface="Arial"/>
              </a:rPr>
              <a:t>tâm tới việc </a:t>
            </a:r>
            <a:r>
              <a:rPr sz="2400" spc="-5" dirty="0">
                <a:latin typeface="Arial"/>
                <a:cs typeface="Arial"/>
              </a:rPr>
              <a:t>ngăn </a:t>
            </a:r>
            <a:r>
              <a:rPr sz="2400" dirty="0">
                <a:latin typeface="Arial"/>
                <a:cs typeface="Arial"/>
              </a:rPr>
              <a:t>chặn </a:t>
            </a:r>
            <a:r>
              <a:rPr sz="2400" spc="-5" dirty="0">
                <a:latin typeface="Arial"/>
                <a:cs typeface="Arial"/>
              </a:rPr>
              <a:t>lỗi giữa </a:t>
            </a:r>
            <a:r>
              <a:rPr sz="2400" dirty="0">
                <a:latin typeface="Arial"/>
                <a:cs typeface="Arial"/>
              </a:rPr>
              <a:t>các công  </a:t>
            </a:r>
            <a:r>
              <a:rPr sz="2400" spc="-5" dirty="0">
                <a:latin typeface="Arial"/>
                <a:cs typeface="Arial"/>
              </a:rPr>
              <a:t>đoạn</a:t>
            </a:r>
            <a:endParaRPr sz="2400">
              <a:latin typeface="Arial"/>
              <a:cs typeface="Arial"/>
            </a:endParaRPr>
          </a:p>
          <a:p>
            <a:pPr marL="756285" marR="37973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Xác minh thường </a:t>
            </a:r>
            <a:r>
              <a:rPr sz="2400" spc="-5" dirty="0">
                <a:latin typeface="Arial"/>
                <a:cs typeface="Arial"/>
              </a:rPr>
              <a:t>là hoạt động </a:t>
            </a:r>
            <a:r>
              <a:rPr sz="2400" dirty="0">
                <a:latin typeface="Arial"/>
                <a:cs typeface="Arial"/>
              </a:rPr>
              <a:t>kỹ </a:t>
            </a:r>
            <a:r>
              <a:rPr sz="2400" spc="-5" dirty="0">
                <a:latin typeface="Arial"/>
                <a:cs typeface="Arial"/>
              </a:rPr>
              <a:t>thuật </a:t>
            </a:r>
            <a:r>
              <a:rPr sz="2400" dirty="0">
                <a:latin typeface="Arial"/>
                <a:cs typeface="Arial"/>
              </a:rPr>
              <a:t>và </a:t>
            </a:r>
            <a:r>
              <a:rPr sz="2400" spc="-5" dirty="0">
                <a:latin typeface="Arial"/>
                <a:cs typeface="Arial"/>
              </a:rPr>
              <a:t>nó </a:t>
            </a:r>
            <a:r>
              <a:rPr sz="2400" dirty="0">
                <a:latin typeface="Arial"/>
                <a:cs typeface="Arial"/>
              </a:rPr>
              <a:t>có sử 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các kiến thức về các yêu cầu, các </a:t>
            </a:r>
            <a:r>
              <a:rPr sz="2400" spc="-5" dirty="0">
                <a:latin typeface="Arial"/>
                <a:cs typeface="Arial"/>
              </a:rPr>
              <a:t>đặc </a:t>
            </a:r>
            <a:r>
              <a:rPr sz="2400" dirty="0">
                <a:latin typeface="Arial"/>
                <a:cs typeface="Arial"/>
              </a:rPr>
              <a:t>tả rời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rạc 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phần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marR="105346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hoạt động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10" dirty="0">
                <a:latin typeface="Arial"/>
                <a:cs typeface="Arial"/>
              </a:rPr>
              <a:t>xác </a:t>
            </a:r>
            <a:r>
              <a:rPr sz="2400" dirty="0">
                <a:latin typeface="Arial"/>
                <a:cs typeface="Arial"/>
              </a:rPr>
              <a:t>minh </a:t>
            </a:r>
            <a:r>
              <a:rPr sz="2400" spc="-5" dirty="0">
                <a:latin typeface="Arial"/>
                <a:cs typeface="Arial"/>
              </a:rPr>
              <a:t>bao gồm: Kiểm </a:t>
            </a:r>
            <a:r>
              <a:rPr sz="2400" dirty="0">
                <a:latin typeface="Arial"/>
                <a:cs typeface="Arial"/>
              </a:rPr>
              <a:t>thử  (Testing) và </a:t>
            </a:r>
            <a:r>
              <a:rPr sz="2400" spc="-5" dirty="0">
                <a:latin typeface="Arial"/>
                <a:cs typeface="Arial"/>
              </a:rPr>
              <a:t>Rà </a:t>
            </a:r>
            <a:r>
              <a:rPr sz="2400" dirty="0">
                <a:latin typeface="Arial"/>
                <a:cs typeface="Arial"/>
              </a:rPr>
              <a:t>soát </a:t>
            </a:r>
            <a:r>
              <a:rPr sz="2400" spc="-5" dirty="0">
                <a:latin typeface="Arial"/>
                <a:cs typeface="Arial"/>
              </a:rPr>
              <a:t>loại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(Review)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27975" cy="373570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Thẩm định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(Validation)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Là tiến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nhằm </a:t>
            </a:r>
            <a:r>
              <a:rPr sz="2800" dirty="0">
                <a:latin typeface="Arial"/>
                <a:cs typeface="Arial"/>
              </a:rPr>
              <a:t>chỉ ra </a:t>
            </a:r>
            <a:r>
              <a:rPr sz="2800" spc="-5" dirty="0">
                <a:latin typeface="Arial"/>
                <a:cs typeface="Arial"/>
              </a:rPr>
              <a:t>toàn </a:t>
            </a:r>
            <a:r>
              <a:rPr sz="2800" dirty="0">
                <a:latin typeface="Arial"/>
                <a:cs typeface="Arial"/>
              </a:rPr>
              <a:t>bộ hệ </a:t>
            </a:r>
            <a:r>
              <a:rPr sz="2800" spc="-5" dirty="0">
                <a:latin typeface="Arial"/>
                <a:cs typeface="Arial"/>
              </a:rPr>
              <a:t>thống đã  phát triển xong phù hợp với tài liệu mô tả yêu  cầu. Thẩm định là 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kiểm chứng  </a:t>
            </a:r>
            <a:r>
              <a:rPr sz="2800" dirty="0">
                <a:latin typeface="Arial"/>
                <a:cs typeface="Arial"/>
              </a:rPr>
              <a:t>chúng </a:t>
            </a:r>
            <a:r>
              <a:rPr sz="2800" spc="-5" dirty="0">
                <a:latin typeface="Arial"/>
                <a:cs typeface="Arial"/>
              </a:rPr>
              <a:t>ta xây dựng phầm mềm có đúng theo 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khách hàng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không?</a:t>
            </a:r>
            <a:endParaRPr sz="2800">
              <a:latin typeface="Arial"/>
              <a:cs typeface="Arial"/>
            </a:endParaRPr>
          </a:p>
          <a:p>
            <a:pPr marL="756285" marR="23622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Thẩm định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quan tâm đến sản phẩm cuối  cùng không còn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/>
          <p:nvPr/>
        </p:nvSpPr>
        <p:spPr>
          <a:xfrm>
            <a:off x="1004887" y="2195448"/>
            <a:ext cx="7134225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4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398384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Dữ liệu 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 data): Dữ liệu </a:t>
            </a:r>
            <a:r>
              <a:rPr sz="3000" dirty="0">
                <a:latin typeface="Arial"/>
                <a:cs typeface="Arial"/>
              </a:rPr>
              <a:t>cần  cung cấp </a:t>
            </a:r>
            <a:r>
              <a:rPr sz="3000" spc="-5" dirty="0">
                <a:latin typeface="Arial"/>
                <a:cs typeface="Arial"/>
              </a:rPr>
              <a:t>để phần </a:t>
            </a:r>
            <a:r>
              <a:rPr sz="3000" dirty="0">
                <a:latin typeface="Arial"/>
                <a:cs typeface="Arial"/>
              </a:rPr>
              <a:t>mềm có </a:t>
            </a:r>
            <a:r>
              <a:rPr sz="3000" spc="-10" dirty="0">
                <a:latin typeface="Arial"/>
                <a:cs typeface="Arial"/>
              </a:rPr>
              <a:t>thể </a:t>
            </a:r>
            <a:r>
              <a:rPr sz="3000" dirty="0">
                <a:latin typeface="Arial"/>
                <a:cs typeface="Arial"/>
              </a:rPr>
              <a:t>thực thi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để 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355600" marR="30099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Kịch </a:t>
            </a:r>
            <a:r>
              <a:rPr sz="3000" b="1" dirty="0">
                <a:latin typeface="Arial"/>
                <a:cs typeface="Arial"/>
              </a:rPr>
              <a:t>bản </a:t>
            </a: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 </a:t>
            </a:r>
            <a:r>
              <a:rPr sz="3000" dirty="0">
                <a:latin typeface="Arial"/>
                <a:cs typeface="Arial"/>
              </a:rPr>
              <a:t>scenario): </a:t>
            </a:r>
            <a:r>
              <a:rPr sz="3000" spc="-5" dirty="0">
                <a:latin typeface="Arial"/>
                <a:cs typeface="Arial"/>
              </a:rPr>
              <a:t>Các  bước </a:t>
            </a:r>
            <a:r>
              <a:rPr sz="300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khi kiểm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Kỹ sư 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(tester): người thực hiện 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2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KỸ NĂNG CẦN CÓ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7162545" cy="47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43329"/>
            <a:ext cx="8449310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Arial"/>
                <a:cs typeface="Arial"/>
              </a:rPr>
              <a:t>Ca kiểm thử </a:t>
            </a:r>
            <a:r>
              <a:rPr sz="2700" dirty="0">
                <a:latin typeface="Arial"/>
                <a:cs typeface="Arial"/>
              </a:rPr>
              <a:t>(test </a:t>
            </a:r>
            <a:r>
              <a:rPr sz="2700" spc="-5" dirty="0">
                <a:latin typeface="Arial"/>
                <a:cs typeface="Arial"/>
              </a:rPr>
              <a:t>case): </a:t>
            </a:r>
            <a:r>
              <a:rPr sz="2700" dirty="0">
                <a:latin typeface="Arial"/>
                <a:cs typeface="Arial"/>
              </a:rPr>
              <a:t>chứa các thông tin cần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thiết 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kiểm thử thành </a:t>
            </a:r>
            <a:r>
              <a:rPr sz="2700" spc="-5" dirty="0">
                <a:latin typeface="Arial"/>
                <a:cs typeface="Arial"/>
              </a:rPr>
              <a:t>phần phần </a:t>
            </a:r>
            <a:r>
              <a:rPr sz="2700" dirty="0">
                <a:latin typeface="Arial"/>
                <a:cs typeface="Arial"/>
              </a:rPr>
              <a:t>mềm theo </a:t>
            </a:r>
            <a:r>
              <a:rPr sz="2700" spc="-5" dirty="0">
                <a:latin typeface="Arial"/>
                <a:cs typeface="Arial"/>
              </a:rPr>
              <a:t>1 </a:t>
            </a:r>
            <a:r>
              <a:rPr sz="2700" dirty="0">
                <a:latin typeface="Arial"/>
                <a:cs typeface="Arial"/>
              </a:rPr>
              <a:t>mục </a:t>
            </a:r>
            <a:r>
              <a:rPr sz="2700" spc="-5" dirty="0">
                <a:latin typeface="Arial"/>
                <a:cs typeface="Arial"/>
              </a:rPr>
              <a:t>tiêu  </a:t>
            </a:r>
            <a:r>
              <a:rPr sz="2700" dirty="0">
                <a:latin typeface="Arial"/>
                <a:cs typeface="Arial"/>
              </a:rPr>
              <a:t>xác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định.</a:t>
            </a:r>
            <a:endParaRPr sz="2700">
              <a:latin typeface="Arial"/>
              <a:cs typeface="Arial"/>
            </a:endParaRPr>
          </a:p>
          <a:p>
            <a:pPr marL="355600" marR="32766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Test case </a:t>
            </a:r>
            <a:r>
              <a:rPr sz="2700" spc="-5" dirty="0">
                <a:latin typeface="Arial"/>
                <a:cs typeface="Arial"/>
              </a:rPr>
              <a:t>gồm bộ 3 </a:t>
            </a:r>
            <a:r>
              <a:rPr sz="2700" dirty="0">
                <a:latin typeface="Arial"/>
                <a:cs typeface="Arial"/>
              </a:rPr>
              <a:t>thông tin { tập </a:t>
            </a:r>
            <a:r>
              <a:rPr sz="2700" spc="-5" dirty="0">
                <a:latin typeface="Arial"/>
                <a:cs typeface="Arial"/>
              </a:rPr>
              <a:t>dữ liệu đầu vào,  </a:t>
            </a:r>
            <a:r>
              <a:rPr sz="2700" dirty="0">
                <a:latin typeface="Arial"/>
                <a:cs typeface="Arial"/>
              </a:rPr>
              <a:t>thứ tự thực </a:t>
            </a:r>
            <a:r>
              <a:rPr sz="2700" spc="-5" dirty="0">
                <a:latin typeface="Arial"/>
                <a:cs typeface="Arial"/>
              </a:rPr>
              <a:t>hiện, </a:t>
            </a:r>
            <a:r>
              <a:rPr sz="2700" dirty="0">
                <a:latin typeface="Arial"/>
                <a:cs typeface="Arial"/>
              </a:rPr>
              <a:t>tập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dirty="0">
                <a:latin typeface="Arial"/>
                <a:cs typeface="Arial"/>
              </a:rPr>
              <a:t>kỳ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vọng}</a:t>
            </a:r>
            <a:endParaRPr sz="27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Tập </a:t>
            </a:r>
            <a:r>
              <a:rPr sz="2700" spc="-5" dirty="0">
                <a:latin typeface="Arial"/>
                <a:cs typeface="Arial"/>
              </a:rPr>
              <a:t>dữ liệu đầu </a:t>
            </a:r>
            <a:r>
              <a:rPr sz="2700" dirty="0">
                <a:latin typeface="Arial"/>
                <a:cs typeface="Arial"/>
              </a:rPr>
              <a:t>vào </a:t>
            </a:r>
            <a:r>
              <a:rPr sz="2700" spc="-5" dirty="0">
                <a:latin typeface="Arial"/>
                <a:cs typeface="Arial"/>
              </a:rPr>
              <a:t>(input): gồm các giá </a:t>
            </a:r>
            <a:r>
              <a:rPr sz="2700" dirty="0">
                <a:latin typeface="Arial"/>
                <a:cs typeface="Arial"/>
              </a:rPr>
              <a:t>trị </a:t>
            </a:r>
            <a:r>
              <a:rPr sz="2700" spc="-5" dirty="0">
                <a:latin typeface="Arial"/>
                <a:cs typeface="Arial"/>
              </a:rPr>
              <a:t>dữ liệu  </a:t>
            </a:r>
            <a:r>
              <a:rPr sz="2700" dirty="0">
                <a:latin typeface="Arial"/>
                <a:cs typeface="Arial"/>
              </a:rPr>
              <a:t>cần thiết </a:t>
            </a:r>
            <a:r>
              <a:rPr sz="2700" spc="-5" dirty="0">
                <a:latin typeface="Arial"/>
                <a:cs typeface="Arial"/>
              </a:rPr>
              <a:t>để thành phần phần </a:t>
            </a:r>
            <a:r>
              <a:rPr sz="2700" dirty="0">
                <a:latin typeface="Arial"/>
                <a:cs typeface="Arial"/>
              </a:rPr>
              <a:t>mềm </a:t>
            </a:r>
            <a:r>
              <a:rPr sz="2700" spc="-5" dirty="0">
                <a:latin typeface="Arial"/>
                <a:cs typeface="Arial"/>
              </a:rPr>
              <a:t>dùng </a:t>
            </a:r>
            <a:r>
              <a:rPr sz="2700" dirty="0">
                <a:latin typeface="Arial"/>
                <a:cs typeface="Arial"/>
              </a:rPr>
              <a:t>và xử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lý</a:t>
            </a:r>
            <a:endParaRPr sz="2700">
              <a:latin typeface="Arial"/>
              <a:cs typeface="Arial"/>
            </a:endParaRPr>
          </a:p>
          <a:p>
            <a:pPr marL="756285" marR="10350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Tập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dirty="0">
                <a:latin typeface="Arial"/>
                <a:cs typeface="Arial"/>
              </a:rPr>
              <a:t>kỳ vọng (output):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dirty="0">
                <a:latin typeface="Arial"/>
                <a:cs typeface="Arial"/>
              </a:rPr>
              <a:t>mong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muốn  sau khi thành </a:t>
            </a:r>
            <a:r>
              <a:rPr sz="2700" spc="-5" dirty="0">
                <a:latin typeface="Arial"/>
                <a:cs typeface="Arial"/>
              </a:rPr>
              <a:t>phần phần mềm </a:t>
            </a:r>
            <a:r>
              <a:rPr sz="2700" dirty="0">
                <a:latin typeface="Arial"/>
                <a:cs typeface="Arial"/>
              </a:rPr>
              <a:t>xử </a:t>
            </a:r>
            <a:r>
              <a:rPr sz="2700" spc="-5" dirty="0">
                <a:latin typeface="Arial"/>
                <a:cs typeface="Arial"/>
              </a:rPr>
              <a:t>lý dữ liệu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nhập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Thứ tự thực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hiện: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67130"/>
            <a:ext cx="8481060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Ca </a:t>
            </a:r>
            <a:r>
              <a:rPr sz="2600" b="1" spc="-5" dirty="0">
                <a:latin typeface="Arial"/>
                <a:cs typeface="Arial"/>
              </a:rPr>
              <a:t>kiểm </a:t>
            </a:r>
            <a:r>
              <a:rPr sz="2600" b="1" dirty="0">
                <a:latin typeface="Arial"/>
                <a:cs typeface="Arial"/>
              </a:rPr>
              <a:t>thử </a:t>
            </a:r>
            <a:r>
              <a:rPr sz="2600" dirty="0">
                <a:latin typeface="Arial"/>
                <a:cs typeface="Arial"/>
              </a:rPr>
              <a:t>(test case): chứa các thông tin cần thiết  </a:t>
            </a:r>
            <a:r>
              <a:rPr sz="2600" spc="-5" dirty="0">
                <a:latin typeface="Arial"/>
                <a:cs typeface="Arial"/>
              </a:rPr>
              <a:t>để </a:t>
            </a:r>
            <a:r>
              <a:rPr sz="2600" dirty="0">
                <a:latin typeface="Arial"/>
                <a:cs typeface="Arial"/>
              </a:rPr>
              <a:t>kiểm thử </a:t>
            </a:r>
            <a:r>
              <a:rPr sz="2600" spc="-5" dirty="0">
                <a:latin typeface="Arial"/>
                <a:cs typeface="Arial"/>
              </a:rPr>
              <a:t>thành </a:t>
            </a:r>
            <a:r>
              <a:rPr sz="2600" spc="-150" dirty="0">
                <a:latin typeface="Arial"/>
                <a:cs typeface="Arial"/>
              </a:rPr>
              <a:t>phần </a:t>
            </a:r>
            <a:r>
              <a:rPr sz="2600" spc="-5" dirty="0">
                <a:latin typeface="Arial"/>
                <a:cs typeface="Arial"/>
              </a:rPr>
              <a:t>phần </a:t>
            </a:r>
            <a:r>
              <a:rPr sz="2600" dirty="0">
                <a:latin typeface="Arial"/>
                <a:cs typeface="Arial"/>
              </a:rPr>
              <a:t>mềm theo 1 mục tiêu xác  </a:t>
            </a:r>
            <a:r>
              <a:rPr sz="2600" spc="-5" dirty="0">
                <a:latin typeface="Arial"/>
                <a:cs typeface="Arial"/>
              </a:rPr>
              <a:t>định.</a:t>
            </a:r>
            <a:endParaRPr sz="2600">
              <a:latin typeface="Arial"/>
              <a:cs typeface="Arial"/>
            </a:endParaRPr>
          </a:p>
          <a:p>
            <a:pPr marL="355600" marR="4127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Test case gồm </a:t>
            </a:r>
            <a:r>
              <a:rPr sz="2600" spc="-5" dirty="0">
                <a:latin typeface="Arial"/>
                <a:cs typeface="Arial"/>
              </a:rPr>
              <a:t>bộ </a:t>
            </a:r>
            <a:r>
              <a:rPr sz="2600" dirty="0">
                <a:latin typeface="Arial"/>
                <a:cs typeface="Arial"/>
              </a:rPr>
              <a:t>3 thông tin { tập dữ </a:t>
            </a:r>
            <a:r>
              <a:rPr sz="2600" spc="-5" dirty="0">
                <a:latin typeface="Arial"/>
                <a:cs typeface="Arial"/>
              </a:rPr>
              <a:t>liệu đầu </a:t>
            </a:r>
            <a:r>
              <a:rPr sz="2600" dirty="0">
                <a:latin typeface="Arial"/>
                <a:cs typeface="Arial"/>
              </a:rPr>
              <a:t>vào, thứ  tự thực </a:t>
            </a:r>
            <a:r>
              <a:rPr sz="2600" spc="-5" dirty="0">
                <a:latin typeface="Arial"/>
                <a:cs typeface="Arial"/>
              </a:rPr>
              <a:t>hiện, </a:t>
            </a:r>
            <a:r>
              <a:rPr sz="2600" dirty="0">
                <a:latin typeface="Arial"/>
                <a:cs typeface="Arial"/>
              </a:rPr>
              <a:t>tập kết </a:t>
            </a:r>
            <a:r>
              <a:rPr sz="2600" spc="-5" dirty="0">
                <a:latin typeface="Arial"/>
                <a:cs typeface="Arial"/>
              </a:rPr>
              <a:t>quả </a:t>
            </a:r>
            <a:r>
              <a:rPr sz="2600" dirty="0">
                <a:latin typeface="Arial"/>
                <a:cs typeface="Arial"/>
              </a:rPr>
              <a:t>kỳ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vọng}</a:t>
            </a:r>
            <a:endParaRPr sz="2600">
              <a:latin typeface="Arial"/>
              <a:cs typeface="Arial"/>
            </a:endParaRPr>
          </a:p>
          <a:p>
            <a:pPr marL="756285" marR="309880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Tập dữ </a:t>
            </a:r>
            <a:r>
              <a:rPr sz="2600" spc="-5" dirty="0">
                <a:latin typeface="Arial"/>
                <a:cs typeface="Arial"/>
              </a:rPr>
              <a:t>liệu đầu </a:t>
            </a:r>
            <a:r>
              <a:rPr sz="2600" dirty="0">
                <a:latin typeface="Arial"/>
                <a:cs typeface="Arial"/>
              </a:rPr>
              <a:t>vào </a:t>
            </a:r>
            <a:r>
              <a:rPr sz="2600" spc="-5" dirty="0">
                <a:latin typeface="Arial"/>
                <a:cs typeface="Arial"/>
              </a:rPr>
              <a:t>(input): </a:t>
            </a:r>
            <a:r>
              <a:rPr sz="2600" dirty="0">
                <a:latin typeface="Arial"/>
                <a:cs typeface="Arial"/>
              </a:rPr>
              <a:t>gồm các </a:t>
            </a:r>
            <a:r>
              <a:rPr sz="2600" spc="-5" dirty="0">
                <a:latin typeface="Arial"/>
                <a:cs typeface="Arial"/>
              </a:rPr>
              <a:t>giá </a:t>
            </a:r>
            <a:r>
              <a:rPr sz="2600" dirty="0">
                <a:latin typeface="Arial"/>
                <a:cs typeface="Arial"/>
              </a:rPr>
              <a:t>trị dữ </a:t>
            </a:r>
            <a:r>
              <a:rPr sz="2600" spc="-5" dirty="0">
                <a:latin typeface="Arial"/>
                <a:cs typeface="Arial"/>
              </a:rPr>
              <a:t>liệu  </a:t>
            </a:r>
            <a:r>
              <a:rPr sz="2600" dirty="0">
                <a:latin typeface="Arial"/>
                <a:cs typeface="Arial"/>
              </a:rPr>
              <a:t>cần thiết </a:t>
            </a:r>
            <a:r>
              <a:rPr sz="2600" spc="-5" dirty="0">
                <a:latin typeface="Arial"/>
                <a:cs typeface="Arial"/>
              </a:rPr>
              <a:t>để thành phần phần </a:t>
            </a:r>
            <a:r>
              <a:rPr sz="2600" dirty="0">
                <a:latin typeface="Arial"/>
                <a:cs typeface="Arial"/>
              </a:rPr>
              <a:t>mềm </a:t>
            </a:r>
            <a:r>
              <a:rPr sz="2600" spc="-5" dirty="0">
                <a:latin typeface="Arial"/>
                <a:cs typeface="Arial"/>
              </a:rPr>
              <a:t>dùng </a:t>
            </a:r>
            <a:r>
              <a:rPr sz="2600" dirty="0">
                <a:latin typeface="Arial"/>
                <a:cs typeface="Arial"/>
              </a:rPr>
              <a:t>và xử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lý</a:t>
            </a:r>
            <a:endParaRPr sz="2600">
              <a:latin typeface="Arial"/>
              <a:cs typeface="Arial"/>
            </a:endParaRPr>
          </a:p>
          <a:p>
            <a:pPr marL="756285" marR="398780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Tập kết quả kỳ vọng (output): kết quả mong muốn  sau khi thành </a:t>
            </a:r>
            <a:r>
              <a:rPr sz="2600" spc="-5" dirty="0">
                <a:latin typeface="Arial"/>
                <a:cs typeface="Arial"/>
              </a:rPr>
              <a:t>phần phần </a:t>
            </a:r>
            <a:r>
              <a:rPr sz="2600" dirty="0">
                <a:latin typeface="Arial"/>
                <a:cs typeface="Arial"/>
              </a:rPr>
              <a:t>mềm xử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dữ </a:t>
            </a:r>
            <a:r>
              <a:rPr sz="2600" spc="-5" dirty="0">
                <a:latin typeface="Arial"/>
                <a:cs typeface="Arial"/>
              </a:rPr>
              <a:t>liệu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nhập</a:t>
            </a:r>
            <a:endParaRPr sz="2600">
              <a:latin typeface="Arial"/>
              <a:cs typeface="Arial"/>
            </a:endParaRPr>
          </a:p>
          <a:p>
            <a:pPr marL="756285" marR="21399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Thứ tự thực </a:t>
            </a:r>
            <a:r>
              <a:rPr sz="2600" spc="-5" dirty="0">
                <a:latin typeface="Arial"/>
                <a:cs typeface="Arial"/>
              </a:rPr>
              <a:t>hiện: </a:t>
            </a:r>
            <a:r>
              <a:rPr sz="2600" dirty="0">
                <a:latin typeface="Arial"/>
                <a:cs typeface="Arial"/>
              </a:rPr>
              <a:t>các bước </a:t>
            </a:r>
            <a:r>
              <a:rPr sz="2600" spc="-5" dirty="0">
                <a:latin typeface="Arial"/>
                <a:cs typeface="Arial"/>
              </a:rPr>
              <a:t>để hoàn </a:t>
            </a:r>
            <a:r>
              <a:rPr sz="2600" dirty="0">
                <a:latin typeface="Arial"/>
                <a:cs typeface="Arial"/>
              </a:rPr>
              <a:t>thành ca kiểm  thử </a:t>
            </a:r>
            <a:r>
              <a:rPr sz="2600" spc="-5" dirty="0">
                <a:latin typeface="Arial"/>
                <a:cs typeface="Arial"/>
              </a:rPr>
              <a:t>từ </a:t>
            </a:r>
            <a:r>
              <a:rPr sz="2600" dirty="0">
                <a:latin typeface="Arial"/>
                <a:cs typeface="Arial"/>
              </a:rPr>
              <a:t>lúc </a:t>
            </a:r>
            <a:r>
              <a:rPr sz="2600" spc="-5" dirty="0">
                <a:latin typeface="Arial"/>
                <a:cs typeface="Arial"/>
              </a:rPr>
              <a:t>nhập </a:t>
            </a:r>
            <a:r>
              <a:rPr sz="2600" dirty="0">
                <a:latin typeface="Arial"/>
                <a:cs typeface="Arial"/>
              </a:rPr>
              <a:t>dữ </a:t>
            </a:r>
            <a:r>
              <a:rPr sz="2600" spc="-5" dirty="0">
                <a:latin typeface="Arial"/>
                <a:cs typeface="Arial"/>
              </a:rPr>
              <a:t>liệu </a:t>
            </a:r>
            <a:r>
              <a:rPr sz="2600" spc="-185" dirty="0">
                <a:latin typeface="Arial"/>
                <a:cs typeface="Arial"/>
              </a:rPr>
              <a:t>đầu </a:t>
            </a:r>
            <a:r>
              <a:rPr sz="2600" dirty="0">
                <a:latin typeface="Arial"/>
                <a:cs typeface="Arial"/>
              </a:rPr>
              <a:t>vào </a:t>
            </a:r>
            <a:r>
              <a:rPr sz="2600" spc="-5" dirty="0">
                <a:latin typeface="Arial"/>
                <a:cs typeface="Arial"/>
              </a:rPr>
              <a:t>tới lúc </a:t>
            </a:r>
            <a:r>
              <a:rPr sz="2600" spc="-150" dirty="0">
                <a:latin typeface="Arial"/>
                <a:cs typeface="Arial"/>
              </a:rPr>
              <a:t>nhận </a:t>
            </a:r>
            <a:r>
              <a:rPr sz="2600" spc="-5" dirty="0">
                <a:latin typeface="Arial"/>
                <a:cs typeface="Arial"/>
              </a:rPr>
              <a:t>được  </a:t>
            </a:r>
            <a:r>
              <a:rPr sz="2600" dirty="0">
                <a:latin typeface="Arial"/>
                <a:cs typeface="Arial"/>
              </a:rPr>
              <a:t>kết quả đã qua xử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của </a:t>
            </a:r>
            <a:r>
              <a:rPr sz="2600" spc="-5" dirty="0">
                <a:latin typeface="Arial"/>
                <a:cs typeface="Arial"/>
              </a:rPr>
              <a:t>phần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mềm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08303"/>
            <a:ext cx="8959850" cy="5147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Thiết kế các ca kiểm thử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trên thứ tự 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các ca kiểm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Kiểm </a:t>
            </a:r>
            <a:r>
              <a:rPr sz="2000" b="1" dirty="0">
                <a:latin typeface="Arial"/>
                <a:cs typeface="Arial"/>
              </a:rPr>
              <a:t>thử nối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tầng</a:t>
            </a:r>
            <a:endParaRPr sz="2000">
              <a:latin typeface="Arial"/>
              <a:cs typeface="Arial"/>
            </a:endParaRPr>
          </a:p>
          <a:p>
            <a:pPr marL="756285" marR="41783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Một ca kiểm thử </a:t>
            </a:r>
            <a:r>
              <a:rPr sz="2000" spc="-5" dirty="0">
                <a:latin typeface="Arial"/>
                <a:cs typeface="Arial"/>
              </a:rPr>
              <a:t>này </a:t>
            </a:r>
            <a:r>
              <a:rPr sz="2000" dirty="0">
                <a:latin typeface="Arial"/>
                <a:cs typeface="Arial"/>
              </a:rPr>
              <a:t>có thể được xây </a:t>
            </a:r>
            <a:r>
              <a:rPr sz="2000" spc="-5" dirty="0">
                <a:latin typeface="Arial"/>
                <a:cs typeface="Arial"/>
              </a:rPr>
              <a:t>dựng dựa </a:t>
            </a:r>
            <a:r>
              <a:rPr sz="2000" dirty="0">
                <a:latin typeface="Arial"/>
                <a:cs typeface="Arial"/>
              </a:rPr>
              <a:t>trên một ca kiểm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  khác.</a:t>
            </a:r>
            <a:endParaRPr sz="2000">
              <a:latin typeface="Arial"/>
              <a:cs typeface="Arial"/>
            </a:endParaRPr>
          </a:p>
          <a:p>
            <a:pPr marL="756285" marR="1593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Ưu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của phong cách </a:t>
            </a:r>
            <a:r>
              <a:rPr sz="2000" spc="-5" dirty="0">
                <a:latin typeface="Arial"/>
                <a:cs typeface="Arial"/>
              </a:rPr>
              <a:t>này là </a:t>
            </a:r>
            <a:r>
              <a:rPr sz="2000" dirty="0">
                <a:latin typeface="Arial"/>
                <a:cs typeface="Arial"/>
              </a:rPr>
              <a:t>mỗi ca kiểm thử sẽ trở </a:t>
            </a:r>
            <a:r>
              <a:rPr sz="2000" spc="-5" dirty="0">
                <a:latin typeface="Arial"/>
                <a:cs typeface="Arial"/>
              </a:rPr>
              <a:t>nên nhỏ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và  đơn </a:t>
            </a:r>
            <a:r>
              <a:rPr sz="2000" spc="-5" dirty="0">
                <a:latin typeface="Arial"/>
                <a:cs typeface="Arial"/>
              </a:rPr>
              <a:t>giản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  <a:p>
            <a:pPr marL="756285" marR="6146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Nhược </a:t>
            </a:r>
            <a:r>
              <a:rPr sz="2000" spc="-5" dirty="0">
                <a:latin typeface="Arial"/>
                <a:cs typeface="Arial"/>
              </a:rPr>
              <a:t>điểm là nếu </a:t>
            </a:r>
            <a:r>
              <a:rPr sz="2000" dirty="0">
                <a:latin typeface="Arial"/>
                <a:cs typeface="Arial"/>
              </a:rPr>
              <a:t>một ca kiểm thử sai, sẽ </a:t>
            </a:r>
            <a:r>
              <a:rPr sz="2000" spc="-5" dirty="0">
                <a:latin typeface="Arial"/>
                <a:cs typeface="Arial"/>
              </a:rPr>
              <a:t>dẫn </a:t>
            </a:r>
            <a:r>
              <a:rPr sz="2000" dirty="0">
                <a:latin typeface="Arial"/>
                <a:cs typeface="Arial"/>
              </a:rPr>
              <a:t>tới ca kiểm thử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xây  </a:t>
            </a:r>
            <a:r>
              <a:rPr sz="2000" spc="-5" dirty="0">
                <a:latin typeface="Arial"/>
                <a:cs typeface="Arial"/>
              </a:rPr>
              <a:t>dựng dựa </a:t>
            </a:r>
            <a:r>
              <a:rPr sz="2000" dirty="0">
                <a:latin typeface="Arial"/>
                <a:cs typeface="Arial"/>
              </a:rPr>
              <a:t>trên ca kiểm thử </a:t>
            </a:r>
            <a:r>
              <a:rPr sz="2000" spc="-5" dirty="0">
                <a:latin typeface="Arial"/>
                <a:cs typeface="Arial"/>
              </a:rPr>
              <a:t>đó </a:t>
            </a:r>
            <a:r>
              <a:rPr sz="2000" dirty="0">
                <a:latin typeface="Arial"/>
                <a:cs typeface="Arial"/>
              </a:rPr>
              <a:t>sẽ sai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theo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000" b="1" spc="-5" dirty="0">
                <a:latin typeface="Arial"/>
                <a:cs typeface="Arial"/>
              </a:rPr>
              <a:t>Kiểm </a:t>
            </a:r>
            <a:r>
              <a:rPr sz="2000" b="1" dirty="0">
                <a:latin typeface="Arial"/>
                <a:cs typeface="Arial"/>
              </a:rPr>
              <a:t>thử độc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lập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Mỗi ca kiểm thử được xây </a:t>
            </a:r>
            <a:r>
              <a:rPr sz="2000" spc="-5" dirty="0">
                <a:latin typeface="Arial"/>
                <a:cs typeface="Arial"/>
              </a:rPr>
              <a:t>dựng độc lập, </a:t>
            </a:r>
            <a:r>
              <a:rPr sz="2000" dirty="0">
                <a:latin typeface="Arial"/>
                <a:cs typeface="Arial"/>
              </a:rPr>
              <a:t>không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vào các ca kiểm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  khác, và không đòi </a:t>
            </a:r>
            <a:r>
              <a:rPr sz="2000" spc="-5" dirty="0">
                <a:latin typeface="Arial"/>
                <a:cs typeface="Arial"/>
              </a:rPr>
              <a:t>hỏi </a:t>
            </a:r>
            <a:r>
              <a:rPr sz="2000" dirty="0">
                <a:latin typeface="Arial"/>
                <a:cs typeface="Arial"/>
              </a:rPr>
              <a:t>các ca kiểm thử khác </a:t>
            </a:r>
            <a:r>
              <a:rPr sz="2000" spc="-5" dirty="0">
                <a:latin typeface="Arial"/>
                <a:cs typeface="Arial"/>
              </a:rPr>
              <a:t>phải </a:t>
            </a:r>
            <a:r>
              <a:rPr sz="2000" dirty="0">
                <a:latin typeface="Arial"/>
                <a:cs typeface="Arial"/>
              </a:rPr>
              <a:t>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thành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công.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Ưu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của </a:t>
            </a:r>
            <a:r>
              <a:rPr sz="2000" spc="-5" dirty="0">
                <a:latin typeface="Arial"/>
                <a:cs typeface="Arial"/>
              </a:rPr>
              <a:t>phong </a:t>
            </a:r>
            <a:r>
              <a:rPr sz="2000" dirty="0">
                <a:latin typeface="Arial"/>
                <a:cs typeface="Arial"/>
              </a:rPr>
              <a:t>cách </a:t>
            </a:r>
            <a:r>
              <a:rPr sz="2000" spc="-5" dirty="0">
                <a:latin typeface="Arial"/>
                <a:cs typeface="Arial"/>
              </a:rPr>
              <a:t>này là một </a:t>
            </a:r>
            <a:r>
              <a:rPr sz="2000" dirty="0">
                <a:latin typeface="Arial"/>
                <a:cs typeface="Arial"/>
              </a:rPr>
              <a:t>ca kiểm thử có thể thực </a:t>
            </a:r>
            <a:r>
              <a:rPr sz="2000" spc="-5" dirty="0">
                <a:latin typeface="Arial"/>
                <a:cs typeface="Arial"/>
              </a:rPr>
              <a:t>hiện bất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cứ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lúc nào, </a:t>
            </a:r>
            <a:r>
              <a:rPr sz="2000" dirty="0">
                <a:latin typeface="Arial"/>
                <a:cs typeface="Arial"/>
              </a:rPr>
              <a:t>ko </a:t>
            </a:r>
            <a:r>
              <a:rPr sz="2000" spc="-5" dirty="0">
                <a:latin typeface="Arial"/>
                <a:cs typeface="Arial"/>
              </a:rPr>
              <a:t>phụ </a:t>
            </a:r>
            <a:r>
              <a:rPr sz="2000" dirty="0">
                <a:latin typeface="Arial"/>
                <a:cs typeface="Arial"/>
              </a:rPr>
              <a:t>thuộc vào thứ tự 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các ca kiểm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marR="7810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Nhược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chính </a:t>
            </a:r>
            <a:r>
              <a:rPr sz="2000" spc="-5" dirty="0">
                <a:latin typeface="Arial"/>
                <a:cs typeface="Arial"/>
              </a:rPr>
              <a:t>là </a:t>
            </a:r>
            <a:r>
              <a:rPr sz="2000" dirty="0">
                <a:latin typeface="Arial"/>
                <a:cs typeface="Arial"/>
              </a:rPr>
              <a:t>mỗi ca kiểm thử sẽ trở </a:t>
            </a:r>
            <a:r>
              <a:rPr sz="2000" spc="-5" dirty="0">
                <a:latin typeface="Arial"/>
                <a:cs typeface="Arial"/>
              </a:rPr>
              <a:t>nên </a:t>
            </a:r>
            <a:r>
              <a:rPr sz="2000" dirty="0">
                <a:latin typeface="Arial"/>
                <a:cs typeface="Arial"/>
              </a:rPr>
              <a:t>cồng kềnh và </a:t>
            </a:r>
            <a:r>
              <a:rPr sz="2000" spc="-5" dirty="0">
                <a:latin typeface="Arial"/>
                <a:cs typeface="Arial"/>
              </a:rPr>
              <a:t>phức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tạp  hơn, và cũng </a:t>
            </a:r>
            <a:r>
              <a:rPr sz="2000" spc="-5" dirty="0">
                <a:latin typeface="Arial"/>
                <a:cs typeface="Arial"/>
              </a:rPr>
              <a:t>làm </a:t>
            </a:r>
            <a:r>
              <a:rPr sz="2000" dirty="0">
                <a:latin typeface="Arial"/>
                <a:cs typeface="Arial"/>
              </a:rPr>
              <a:t>cho </a:t>
            </a:r>
            <a:r>
              <a:rPr sz="2000" spc="-5" dirty="0">
                <a:latin typeface="Arial"/>
                <a:cs typeface="Arial"/>
              </a:rPr>
              <a:t>quá </a:t>
            </a:r>
            <a:r>
              <a:rPr sz="2000" spc="15" dirty="0">
                <a:latin typeface="Arial"/>
                <a:cs typeface="Arial"/>
              </a:rPr>
              <a:t>trình </a:t>
            </a:r>
            <a:r>
              <a:rPr sz="2000" dirty="0">
                <a:latin typeface="Arial"/>
                <a:cs typeface="Arial"/>
              </a:rPr>
              <a:t>thiết kế, thực </a:t>
            </a:r>
            <a:r>
              <a:rPr sz="2000" spc="-5" dirty="0">
                <a:latin typeface="Arial"/>
                <a:cs typeface="Arial"/>
              </a:rPr>
              <a:t>hiện và bảo </a:t>
            </a:r>
            <a:r>
              <a:rPr sz="2000" spc="25" dirty="0">
                <a:latin typeface="Arial"/>
                <a:cs typeface="Arial"/>
              </a:rPr>
              <a:t>trì </a:t>
            </a:r>
            <a:r>
              <a:rPr sz="2000" dirty="0">
                <a:latin typeface="Arial"/>
                <a:cs typeface="Arial"/>
              </a:rPr>
              <a:t>trở </a:t>
            </a:r>
            <a:r>
              <a:rPr sz="2000" spc="-5" dirty="0">
                <a:latin typeface="Arial"/>
                <a:cs typeface="Arial"/>
              </a:rPr>
              <a:t>nên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452" y="6229299"/>
            <a:ext cx="1167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khăn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55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1.9 Đối </a:t>
            </a:r>
            <a:r>
              <a:rPr spc="-185" dirty="0"/>
              <a:t>tượng </a:t>
            </a:r>
            <a:r>
              <a:rPr spc="-5" dirty="0"/>
              <a:t>thực hiện kiểm</a:t>
            </a:r>
            <a:r>
              <a:rPr spc="44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5700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Sơ </a:t>
            </a:r>
            <a:r>
              <a:rPr sz="3000" spc="-5" dirty="0">
                <a:latin typeface="Arial"/>
                <a:cs typeface="Arial"/>
              </a:rPr>
              <a:t>đồ tổ </a:t>
            </a:r>
            <a:r>
              <a:rPr sz="3000" dirty="0">
                <a:latin typeface="Arial"/>
                <a:cs typeface="Arial"/>
              </a:rPr>
              <a:t>chức </a:t>
            </a:r>
            <a:r>
              <a:rPr sz="3000" spc="-5" dirty="0">
                <a:latin typeface="Arial"/>
                <a:cs typeface="Arial"/>
              </a:rPr>
              <a:t>của đội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674" y="2511447"/>
            <a:ext cx="8308129" cy="3258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8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Các worker </a:t>
            </a:r>
            <a:r>
              <a:rPr dirty="0"/>
              <a:t>và qui</a:t>
            </a:r>
            <a:r>
              <a:rPr spc="-55" dirty="0"/>
              <a:t> </a:t>
            </a:r>
            <a:r>
              <a:rPr spc="-5" dirty="0"/>
              <a:t>trình</a:t>
            </a:r>
          </a:p>
        </p:txBody>
      </p:sp>
      <p:sp>
        <p:nvSpPr>
          <p:cNvPr id="3" name="object 3"/>
          <p:cNvSpPr/>
          <p:nvPr/>
        </p:nvSpPr>
        <p:spPr>
          <a:xfrm>
            <a:off x="1366774" y="1714500"/>
            <a:ext cx="6334125" cy="418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4425" y="1857375"/>
            <a:ext cx="6953250" cy="387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9895" y="1438275"/>
            <a:ext cx="4204208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1.9 Đối </a:t>
            </a:r>
            <a:r>
              <a:rPr spc="-185" dirty="0"/>
              <a:t>tượng </a:t>
            </a:r>
            <a:r>
              <a:rPr spc="-5" dirty="0"/>
              <a:t>thực hiện kiểm</a:t>
            </a:r>
            <a:r>
              <a:rPr spc="46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33550" y="2105025"/>
            <a:ext cx="5676900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6170" y="1438275"/>
            <a:ext cx="5899239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73126"/>
            <a:ext cx="808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1.10 Các điểm </a:t>
            </a:r>
            <a:r>
              <a:rPr dirty="0"/>
              <a:t>cần </a:t>
            </a:r>
            <a:r>
              <a:rPr spc="-10" dirty="0"/>
              <a:t>lưu </a:t>
            </a:r>
            <a:r>
              <a:rPr dirty="0"/>
              <a:t>ý </a:t>
            </a:r>
            <a:r>
              <a:rPr spc="-5" dirty="0"/>
              <a:t>khi kiểm</a:t>
            </a:r>
            <a:r>
              <a:rPr spc="-1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67129"/>
            <a:ext cx="8369934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Chất lượng phần </a:t>
            </a:r>
            <a:r>
              <a:rPr sz="2700" dirty="0">
                <a:latin typeface="Arial"/>
                <a:cs typeface="Arial"/>
              </a:rPr>
              <a:t>mềm không </a:t>
            </a:r>
            <a:r>
              <a:rPr sz="2700" spc="-5" dirty="0">
                <a:latin typeface="Arial"/>
                <a:cs typeface="Arial"/>
              </a:rPr>
              <a:t>phải do khâu </a:t>
            </a:r>
            <a:r>
              <a:rPr sz="2700" dirty="0">
                <a:latin typeface="Arial"/>
                <a:cs typeface="Arial"/>
              </a:rPr>
              <a:t>kiểm thử  mà </a:t>
            </a:r>
            <a:r>
              <a:rPr sz="2700" spc="-5" dirty="0">
                <a:latin typeface="Arial"/>
                <a:cs typeface="Arial"/>
              </a:rPr>
              <a:t>do </a:t>
            </a:r>
            <a:r>
              <a:rPr sz="2700" dirty="0">
                <a:latin typeface="Arial"/>
                <a:cs typeface="Arial"/>
              </a:rPr>
              <a:t>khâu </a:t>
            </a:r>
            <a:r>
              <a:rPr sz="2700" spc="-5" dirty="0">
                <a:latin typeface="Arial"/>
                <a:cs typeface="Arial"/>
              </a:rPr>
              <a:t>thiết </a:t>
            </a:r>
            <a:r>
              <a:rPr sz="2700" dirty="0">
                <a:latin typeface="Arial"/>
                <a:cs typeface="Arial"/>
              </a:rPr>
              <a:t>kế </a:t>
            </a:r>
            <a:r>
              <a:rPr sz="2700" spc="-5" dirty="0">
                <a:latin typeface="Arial"/>
                <a:cs typeface="Arial"/>
              </a:rPr>
              <a:t>quyết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  <a:p>
            <a:pPr marL="12700" marR="51689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Tính </a:t>
            </a:r>
            <a:r>
              <a:rPr sz="2700" spc="-10" dirty="0">
                <a:latin typeface="Arial"/>
                <a:cs typeface="Arial"/>
              </a:rPr>
              <a:t>dễ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10" dirty="0">
                <a:latin typeface="Arial"/>
                <a:cs typeface="Arial"/>
              </a:rPr>
              <a:t>phụ </a:t>
            </a:r>
            <a:r>
              <a:rPr sz="2700" dirty="0">
                <a:latin typeface="Arial"/>
                <a:cs typeface="Arial"/>
              </a:rPr>
              <a:t>thuộc vào cấu trúc chương  tr.nh</a:t>
            </a:r>
            <a:endParaRPr sz="27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Người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nên làm </a:t>
            </a:r>
            <a:r>
              <a:rPr sz="2700" dirty="0">
                <a:latin typeface="Arial"/>
                <a:cs typeface="Arial"/>
              </a:rPr>
              <a:t>việc </a:t>
            </a:r>
            <a:r>
              <a:rPr sz="2700" spc="-5" dirty="0">
                <a:latin typeface="Arial"/>
                <a:cs typeface="Arial"/>
              </a:rPr>
              <a:t>độc lập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5" dirty="0">
                <a:latin typeface="Arial"/>
                <a:cs typeface="Arial"/>
              </a:rPr>
              <a:t>người phát  </a:t>
            </a:r>
            <a:r>
              <a:rPr sz="2700" dirty="0">
                <a:latin typeface="Arial"/>
                <a:cs typeface="Arial"/>
              </a:rPr>
              <a:t>triển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mềm</a:t>
            </a:r>
            <a:endParaRPr sz="2700">
              <a:latin typeface="Arial"/>
              <a:cs typeface="Arial"/>
            </a:endParaRPr>
          </a:p>
          <a:p>
            <a:pPr marL="12700" marR="17335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Dữ liệu </a:t>
            </a:r>
            <a:r>
              <a:rPr sz="2700" dirty="0">
                <a:latin typeface="Arial"/>
                <a:cs typeface="Arial"/>
              </a:rPr>
              <a:t>thử cho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spc="25" dirty="0">
                <a:latin typeface="Arial"/>
                <a:cs typeface="Arial"/>
              </a:rPr>
              <a:t>bình </a:t>
            </a:r>
            <a:r>
              <a:rPr sz="2700" dirty="0">
                <a:latin typeface="Arial"/>
                <a:cs typeface="Arial"/>
              </a:rPr>
              <a:t>thường </a:t>
            </a:r>
            <a:r>
              <a:rPr sz="2700" spc="35" dirty="0">
                <a:latin typeface="Arial"/>
                <a:cs typeface="Arial"/>
              </a:rPr>
              <a:t>thì </a:t>
            </a:r>
            <a:r>
              <a:rPr sz="2700" dirty="0">
                <a:latin typeface="Arial"/>
                <a:cs typeface="Arial"/>
              </a:rPr>
              <a:t>không có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ý  </a:t>
            </a:r>
            <a:r>
              <a:rPr sz="2700" spc="-10" dirty="0">
                <a:latin typeface="Arial"/>
                <a:cs typeface="Arial"/>
              </a:rPr>
              <a:t>nghĩa </a:t>
            </a:r>
            <a:r>
              <a:rPr sz="2700" spc="-5" dirty="0">
                <a:latin typeface="Arial"/>
                <a:cs typeface="Arial"/>
              </a:rPr>
              <a:t>nhiều, </a:t>
            </a:r>
            <a:r>
              <a:rPr sz="2700" dirty="0">
                <a:latin typeface="Arial"/>
                <a:cs typeface="Arial"/>
              </a:rPr>
              <a:t>cần có </a:t>
            </a:r>
            <a:r>
              <a:rPr sz="2700" spc="-5" dirty="0">
                <a:latin typeface="Arial"/>
                <a:cs typeface="Arial"/>
              </a:rPr>
              <a:t>những dữ liệu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để phát  hiện </a:t>
            </a:r>
            <a:r>
              <a:rPr sz="2700" dirty="0">
                <a:latin typeface="Arial"/>
                <a:cs typeface="Arial"/>
              </a:rPr>
              <a:t>ra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lỗi</a:t>
            </a:r>
            <a:endParaRPr sz="2700">
              <a:latin typeface="Arial"/>
              <a:cs typeface="Arial"/>
            </a:endParaRPr>
          </a:p>
          <a:p>
            <a:pPr marL="12700" marR="351790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299720" algn="l"/>
              </a:tabLst>
            </a:pPr>
            <a:r>
              <a:rPr sz="2700" spc="-5" dirty="0">
                <a:latin typeface="Arial"/>
                <a:cs typeface="Arial"/>
              </a:rPr>
              <a:t>Khi phát </a:t>
            </a:r>
            <a:r>
              <a:rPr sz="2700" dirty="0">
                <a:latin typeface="Arial"/>
                <a:cs typeface="Arial"/>
              </a:rPr>
              <a:t>sinh thêm trường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35" dirty="0">
                <a:latin typeface="Arial"/>
                <a:cs typeface="Arial"/>
              </a:rPr>
              <a:t>thì </a:t>
            </a:r>
            <a:r>
              <a:rPr sz="2700" spc="-5" dirty="0">
                <a:latin typeface="Arial"/>
                <a:cs typeface="Arial"/>
              </a:rPr>
              <a:t>nên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-5" dirty="0">
                <a:latin typeface="Arial"/>
                <a:cs typeface="Arial"/>
              </a:rPr>
              <a:t>lại  những </a:t>
            </a:r>
            <a:r>
              <a:rPr sz="2700" dirty="0">
                <a:latin typeface="Arial"/>
                <a:cs typeface="Arial"/>
              </a:rPr>
              <a:t>trường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thử trước </a:t>
            </a:r>
            <a:r>
              <a:rPr sz="2700" spc="-5" dirty="0">
                <a:latin typeface="Arial"/>
                <a:cs typeface="Arial"/>
              </a:rPr>
              <a:t>đó để </a:t>
            </a:r>
            <a:r>
              <a:rPr sz="2700" dirty="0">
                <a:latin typeface="Arial"/>
                <a:cs typeface="Arial"/>
              </a:rPr>
              <a:t>tránh </a:t>
            </a:r>
            <a:r>
              <a:rPr sz="2700" spc="-5" dirty="0">
                <a:latin typeface="Arial"/>
                <a:cs typeface="Arial"/>
              </a:rPr>
              <a:t>ảnh hưởng  lan truyền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sóng.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2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CÁC CẤP ĐỘ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447800"/>
            <a:ext cx="758498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28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8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1.11 </a:t>
            </a:r>
            <a:r>
              <a:rPr spc="-5" dirty="0"/>
              <a:t>Các hạn chế của kiểm</a:t>
            </a:r>
            <a:r>
              <a:rPr spc="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182609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16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Không thể chắc chắn </a:t>
            </a:r>
            <a:r>
              <a:rPr sz="2700" spc="-5" dirty="0">
                <a:latin typeface="Arial"/>
                <a:cs typeface="Arial"/>
              </a:rPr>
              <a:t>đặc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phần </a:t>
            </a:r>
            <a:r>
              <a:rPr sz="2700" dirty="0">
                <a:latin typeface="Arial"/>
                <a:cs typeface="Arial"/>
              </a:rPr>
              <a:t>mềm </a:t>
            </a:r>
            <a:r>
              <a:rPr sz="2700" spc="-5" dirty="0">
                <a:latin typeface="Arial"/>
                <a:cs typeface="Arial"/>
              </a:rPr>
              <a:t>đúng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hoàn  </a:t>
            </a:r>
            <a:r>
              <a:rPr sz="2700" dirty="0">
                <a:latin typeface="Arial"/>
                <a:cs typeface="Arial"/>
              </a:rPr>
              <a:t>toàn</a:t>
            </a:r>
          </a:p>
          <a:p>
            <a:pPr marL="355600" marR="812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thể chắc chắn </a:t>
            </a:r>
            <a:r>
              <a:rPr sz="2700" spc="-5" dirty="0">
                <a:latin typeface="Arial"/>
                <a:cs typeface="Arial"/>
              </a:rPr>
              <a:t>hệ </a:t>
            </a:r>
            <a:r>
              <a:rPr sz="2700" dirty="0">
                <a:latin typeface="Arial"/>
                <a:cs typeface="Arial"/>
              </a:rPr>
              <a:t>thống </a:t>
            </a:r>
            <a:r>
              <a:rPr sz="2700" spc="-5" dirty="0">
                <a:latin typeface="Arial"/>
                <a:cs typeface="Arial"/>
              </a:rPr>
              <a:t>hay </a:t>
            </a:r>
            <a:r>
              <a:rPr sz="2700" dirty="0">
                <a:latin typeface="Arial"/>
                <a:cs typeface="Arial"/>
              </a:rPr>
              <a:t>tool kiểm thử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là  đúng</a:t>
            </a:r>
            <a:endParaRPr sz="2700" dirty="0">
              <a:latin typeface="Arial"/>
              <a:cs typeface="Arial"/>
            </a:endParaRPr>
          </a:p>
          <a:p>
            <a:pPr marL="355600" marR="79248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có tool </a:t>
            </a:r>
            <a:r>
              <a:rPr sz="2700" spc="-5" dirty="0">
                <a:latin typeface="Arial"/>
                <a:cs typeface="Arial"/>
              </a:rPr>
              <a:t>kiểm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-5" dirty="0">
                <a:latin typeface="Arial"/>
                <a:cs typeface="Arial"/>
              </a:rPr>
              <a:t>nào </a:t>
            </a:r>
            <a:r>
              <a:rPr sz="2700" dirty="0">
                <a:latin typeface="Arial"/>
                <a:cs typeface="Arial"/>
              </a:rPr>
              <a:t>thích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cho </a:t>
            </a:r>
            <a:r>
              <a:rPr sz="2700" spc="-10" dirty="0">
                <a:latin typeface="Arial"/>
                <a:cs typeface="Arial"/>
              </a:rPr>
              <a:t>mọi 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mềm</a:t>
            </a:r>
            <a:endParaRPr sz="27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Kỹ sư kiểm thử không chắc chắn </a:t>
            </a:r>
            <a:r>
              <a:rPr sz="2700" spc="-5" dirty="0">
                <a:latin typeface="Arial"/>
                <a:cs typeface="Arial"/>
              </a:rPr>
              <a:t>họ hiểu đầy đủ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về  sản</a:t>
            </a:r>
            <a:r>
              <a:rPr sz="2700" spc="-5" dirty="0">
                <a:latin typeface="Arial"/>
                <a:cs typeface="Arial"/>
              </a:rPr>
              <a:t> phẩm</a:t>
            </a:r>
            <a:endParaRPr sz="2700" dirty="0">
              <a:latin typeface="Arial"/>
              <a:cs typeface="Arial"/>
            </a:endParaRPr>
          </a:p>
          <a:p>
            <a:pPr marL="355600" marR="31115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có tài </a:t>
            </a:r>
            <a:r>
              <a:rPr sz="2700" spc="-5" dirty="0">
                <a:latin typeface="Arial"/>
                <a:cs typeface="Arial"/>
              </a:rPr>
              <a:t>nguyên để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10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tất cả các kiểm  thử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thể </a:t>
            </a:r>
            <a:r>
              <a:rPr sz="2700" spc="35" dirty="0">
                <a:latin typeface="Arial"/>
                <a:cs typeface="Arial"/>
              </a:rPr>
              <a:t>tìm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5" dirty="0">
                <a:latin typeface="Arial"/>
                <a:cs typeface="Arial"/>
              </a:rPr>
              <a:t>được </a:t>
            </a:r>
            <a:r>
              <a:rPr sz="2700" dirty="0">
                <a:latin typeface="Arial"/>
                <a:cs typeface="Arial"/>
              </a:rPr>
              <a:t>tất cả các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lỗi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CHUYỆN </a:t>
            </a:r>
            <a:r>
              <a:rPr sz="2800" spc="-5" dirty="0"/>
              <a:t>VUI: VÒNG </a:t>
            </a:r>
            <a:r>
              <a:rPr sz="2800" spc="-10" dirty="0"/>
              <a:t>ĐỜI CHẤT</a:t>
            </a:r>
            <a:r>
              <a:rPr sz="2800" spc="35" dirty="0"/>
              <a:t> </a:t>
            </a:r>
            <a:r>
              <a:rPr sz="2800" spc="-10" dirty="0"/>
              <a:t>LƯỢNG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115314"/>
            <a:ext cx="882205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1. </a:t>
            </a:r>
            <a:r>
              <a:rPr sz="1800" b="1" dirty="0">
                <a:latin typeface="Arial"/>
                <a:cs typeface="Arial"/>
              </a:rPr>
              <a:t>Lập trình </a:t>
            </a:r>
            <a:r>
              <a:rPr sz="1800" b="1" spc="-15" dirty="0">
                <a:latin typeface="Arial"/>
                <a:cs typeface="Arial"/>
              </a:rPr>
              <a:t>viên </a:t>
            </a:r>
            <a:r>
              <a:rPr sz="1800" b="1" dirty="0">
                <a:latin typeface="Arial"/>
                <a:cs typeface="Arial"/>
              </a:rPr>
              <a:t>đưa </a:t>
            </a:r>
            <a:r>
              <a:rPr sz="1800" b="1" spc="-5" dirty="0">
                <a:latin typeface="Arial"/>
                <a:cs typeface="Arial"/>
              </a:rPr>
              <a:t>ra </a:t>
            </a:r>
            <a:r>
              <a:rPr sz="1800" b="1" dirty="0">
                <a:latin typeface="Arial"/>
                <a:cs typeface="Arial"/>
              </a:rPr>
              <a:t>đoạn </a:t>
            </a:r>
            <a:r>
              <a:rPr sz="1800" b="1" spc="-5" dirty="0">
                <a:latin typeface="Arial"/>
                <a:cs typeface="Arial"/>
              </a:rPr>
              <a:t>mã mà </a:t>
            </a:r>
            <a:r>
              <a:rPr sz="1800" b="1" dirty="0">
                <a:latin typeface="Arial"/>
                <a:cs typeface="Arial"/>
              </a:rPr>
              <a:t>anh </a:t>
            </a:r>
            <a:r>
              <a:rPr sz="1800" b="1" spc="-5" dirty="0">
                <a:latin typeface="Arial"/>
                <a:cs typeface="Arial"/>
              </a:rPr>
              <a:t>ta </a:t>
            </a:r>
            <a:r>
              <a:rPr sz="1800" b="1" dirty="0">
                <a:latin typeface="Arial"/>
                <a:cs typeface="Arial"/>
              </a:rPr>
              <a:t>tin </a:t>
            </a:r>
            <a:r>
              <a:rPr sz="1800" b="1" spc="-5" dirty="0">
                <a:latin typeface="Arial"/>
                <a:cs typeface="Arial"/>
              </a:rPr>
              <a:t>rằng không </a:t>
            </a:r>
            <a:r>
              <a:rPr sz="1800" b="1" dirty="0">
                <a:latin typeface="Arial"/>
                <a:cs typeface="Arial"/>
              </a:rPr>
              <a:t>hề </a:t>
            </a:r>
            <a:r>
              <a:rPr sz="1800" b="1" spc="-5" dirty="0">
                <a:latin typeface="Arial"/>
                <a:cs typeface="Arial"/>
              </a:rPr>
              <a:t>có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2. </a:t>
            </a:r>
            <a:r>
              <a:rPr sz="1800" dirty="0">
                <a:latin typeface="Arial"/>
                <a:cs typeface="Arial"/>
              </a:rPr>
              <a:t>Kiểm tra chất </a:t>
            </a:r>
            <a:r>
              <a:rPr sz="1800" spc="-5" dirty="0">
                <a:latin typeface="Arial"/>
                <a:cs typeface="Arial"/>
              </a:rPr>
              <a:t>lượng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phẩm, phát </a:t>
            </a:r>
            <a:r>
              <a:rPr sz="1800" spc="-5" dirty="0">
                <a:latin typeface="Arial"/>
                <a:cs typeface="Arial"/>
              </a:rPr>
              <a:t>hiện 20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3. Lập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dirty="0">
                <a:latin typeface="Arial"/>
                <a:cs typeface="Arial"/>
              </a:rPr>
              <a:t>sửa </a:t>
            </a:r>
            <a:r>
              <a:rPr sz="1800" spc="-5" dirty="0">
                <a:latin typeface="Arial"/>
                <a:cs typeface="Arial"/>
              </a:rPr>
              <a:t>10 lỗi </a:t>
            </a:r>
            <a:r>
              <a:rPr sz="1800" dirty="0">
                <a:latin typeface="Arial"/>
                <a:cs typeface="Arial"/>
              </a:rPr>
              <a:t>và </a:t>
            </a:r>
            <a:r>
              <a:rPr sz="1800" spc="-10" dirty="0">
                <a:latin typeface="Arial"/>
                <a:cs typeface="Arial"/>
              </a:rPr>
              <a:t>gửi </a:t>
            </a:r>
            <a:r>
              <a:rPr sz="1800" spc="-5" dirty="0">
                <a:latin typeface="Arial"/>
                <a:cs typeface="Arial"/>
              </a:rPr>
              <a:t>e-mail </a:t>
            </a:r>
            <a:r>
              <a:rPr sz="1800" dirty="0">
                <a:latin typeface="Arial"/>
                <a:cs typeface="Arial"/>
              </a:rPr>
              <a:t>tới </a:t>
            </a:r>
            <a:r>
              <a:rPr sz="1800" spc="-10" dirty="0">
                <a:latin typeface="Arial"/>
                <a:cs typeface="Arial"/>
              </a:rPr>
              <a:t>phòng </a:t>
            </a:r>
            <a:r>
              <a:rPr sz="1800" dirty="0">
                <a:latin typeface="Arial"/>
                <a:cs typeface="Arial"/>
              </a:rPr>
              <a:t>Thử </a:t>
            </a:r>
            <a:r>
              <a:rPr sz="1800" spc="-10" dirty="0">
                <a:latin typeface="Arial"/>
                <a:cs typeface="Arial"/>
              </a:rPr>
              <a:t>nghiệm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dirty="0">
                <a:latin typeface="Arial"/>
                <a:cs typeface="Arial"/>
              </a:rPr>
              <a:t>về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"vấn </a:t>
            </a:r>
            <a:r>
              <a:rPr sz="1800" spc="-5" dirty="0">
                <a:latin typeface="Arial"/>
                <a:cs typeface="Arial"/>
              </a:rPr>
              <a:t>đề" </a:t>
            </a:r>
            <a:r>
              <a:rPr sz="1800" dirty="0">
                <a:latin typeface="Arial"/>
                <a:cs typeface="Arial"/>
              </a:rPr>
              <a:t>còn </a:t>
            </a:r>
            <a:r>
              <a:rPr sz="1800" spc="-5" dirty="0">
                <a:latin typeface="Arial"/>
                <a:cs typeface="Arial"/>
              </a:rPr>
              <a:t>lại mà </a:t>
            </a:r>
            <a:r>
              <a:rPr sz="1800" spc="-10" dirty="0">
                <a:latin typeface="Arial"/>
                <a:cs typeface="Arial"/>
              </a:rPr>
              <a:t>anh 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-10" dirty="0">
                <a:latin typeface="Arial"/>
                <a:cs typeface="Arial"/>
              </a:rPr>
              <a:t>nhất định </a:t>
            </a:r>
            <a:r>
              <a:rPr sz="1800" spc="-5" dirty="0">
                <a:latin typeface="Arial"/>
                <a:cs typeface="Arial"/>
              </a:rPr>
              <a:t>cho rằng không </a:t>
            </a:r>
            <a:r>
              <a:rPr sz="1800" spc="-10" dirty="0">
                <a:latin typeface="Arial"/>
                <a:cs typeface="Arial"/>
              </a:rPr>
              <a:t>phải </a:t>
            </a:r>
            <a:r>
              <a:rPr sz="1800" spc="-5" dirty="0">
                <a:latin typeface="Arial"/>
                <a:cs typeface="Arial"/>
              </a:rPr>
              <a:t>là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  <a:p>
            <a:pPr marL="355600" marR="354965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4. Phòng </a:t>
            </a:r>
            <a:r>
              <a:rPr sz="1800" dirty="0">
                <a:latin typeface="Arial"/>
                <a:cs typeface="Arial"/>
              </a:rPr>
              <a:t>thử </a:t>
            </a:r>
            <a:r>
              <a:rPr sz="1800" spc="-10" dirty="0">
                <a:latin typeface="Arial"/>
                <a:cs typeface="Arial"/>
              </a:rPr>
              <a:t>nghiệm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spc="-5" dirty="0">
                <a:latin typeface="Arial"/>
                <a:cs typeface="Arial"/>
              </a:rPr>
              <a:t>e-mail lại rằng 5 trong </a:t>
            </a:r>
            <a:r>
              <a:rPr sz="1800" dirty="0">
                <a:latin typeface="Arial"/>
                <a:cs typeface="Arial"/>
              </a:rPr>
              <a:t>số </a:t>
            </a:r>
            <a:r>
              <a:rPr sz="1800" spc="-5" dirty="0">
                <a:latin typeface="Arial"/>
                <a:cs typeface="Arial"/>
              </a:rPr>
              <a:t>10 </a:t>
            </a:r>
            <a:r>
              <a:rPr sz="1800" spc="-10" dirty="0">
                <a:latin typeface="Arial"/>
                <a:cs typeface="Arial"/>
              </a:rPr>
              <a:t>đoạn </a:t>
            </a:r>
            <a:r>
              <a:rPr sz="1800" dirty="0">
                <a:latin typeface="Arial"/>
                <a:cs typeface="Arial"/>
              </a:rPr>
              <a:t>sửa </a:t>
            </a:r>
            <a:r>
              <a:rPr sz="1800" spc="-5" dirty="0">
                <a:latin typeface="Arial"/>
                <a:cs typeface="Arial"/>
              </a:rPr>
              <a:t>lỗi không  </a:t>
            </a:r>
            <a:r>
              <a:rPr sz="1800" spc="-10" dirty="0">
                <a:latin typeface="Arial"/>
                <a:cs typeface="Arial"/>
              </a:rPr>
              <a:t>hoạt động </a:t>
            </a:r>
            <a:r>
              <a:rPr sz="1800" dirty="0">
                <a:latin typeface="Arial"/>
                <a:cs typeface="Arial"/>
              </a:rPr>
              <a:t>và </a:t>
            </a:r>
            <a:r>
              <a:rPr sz="1800" spc="-5" dirty="0">
                <a:latin typeface="Arial"/>
                <a:cs typeface="Arial"/>
              </a:rPr>
              <a:t>đính </a:t>
            </a:r>
            <a:r>
              <a:rPr sz="1800" dirty="0">
                <a:latin typeface="Arial"/>
                <a:cs typeface="Arial"/>
              </a:rPr>
              <a:t>kèm </a:t>
            </a:r>
            <a:r>
              <a:rPr sz="1800" spc="-5" dirty="0">
                <a:latin typeface="Arial"/>
                <a:cs typeface="Arial"/>
              </a:rPr>
              <a:t>danh </a:t>
            </a:r>
            <a:r>
              <a:rPr sz="1800" dirty="0">
                <a:latin typeface="Arial"/>
                <a:cs typeface="Arial"/>
              </a:rPr>
              <a:t>sách </a:t>
            </a:r>
            <a:r>
              <a:rPr sz="1800" spc="-5" dirty="0">
                <a:latin typeface="Arial"/>
                <a:cs typeface="Arial"/>
              </a:rPr>
              <a:t>15 lỗi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mới.</a:t>
            </a:r>
            <a:endParaRPr sz="1800" dirty="0">
              <a:latin typeface="Arial"/>
              <a:cs typeface="Arial"/>
            </a:endParaRPr>
          </a:p>
          <a:p>
            <a:pPr marL="355600" marR="155575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5. Phòng </a:t>
            </a:r>
            <a:r>
              <a:rPr sz="1800" dirty="0">
                <a:latin typeface="Arial"/>
                <a:cs typeface="Arial"/>
              </a:rPr>
              <a:t>tiếp thị </a:t>
            </a:r>
            <a:r>
              <a:rPr sz="1800" spc="-5" dirty="0">
                <a:latin typeface="Arial"/>
                <a:cs typeface="Arial"/>
              </a:rPr>
              <a:t>gởi thông báo rằng họ đã </a:t>
            </a:r>
            <a:r>
              <a:rPr sz="1800" spc="-10" dirty="0">
                <a:latin typeface="Arial"/>
                <a:cs typeface="Arial"/>
              </a:rPr>
              <a:t>hoàn </a:t>
            </a:r>
            <a:r>
              <a:rPr sz="1800" dirty="0">
                <a:latin typeface="Arial"/>
                <a:cs typeface="Arial"/>
              </a:rPr>
              <a:t>tất </a:t>
            </a:r>
            <a:r>
              <a:rPr sz="1800" spc="-5" dirty="0">
                <a:latin typeface="Arial"/>
                <a:cs typeface="Arial"/>
              </a:rPr>
              <a:t>khâu </a:t>
            </a:r>
            <a:r>
              <a:rPr sz="1800" spc="-10" dirty="0">
                <a:latin typeface="Arial"/>
                <a:cs typeface="Arial"/>
              </a:rPr>
              <a:t>quảng </a:t>
            </a:r>
            <a:r>
              <a:rPr sz="1800" spc="-5" dirty="0">
                <a:latin typeface="Arial"/>
                <a:cs typeface="Arial"/>
              </a:rPr>
              <a:t>bá cho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phẩm.  </a:t>
            </a:r>
            <a:r>
              <a:rPr sz="1800" dirty="0">
                <a:latin typeface="Arial"/>
                <a:cs typeface="Arial"/>
              </a:rPr>
              <a:t>Giám </a:t>
            </a:r>
            <a:r>
              <a:rPr sz="1800" spc="-5" dirty="0">
                <a:latin typeface="Arial"/>
                <a:cs typeface="Arial"/>
              </a:rPr>
              <a:t>đốc gọi điện xuống hỏi </a:t>
            </a:r>
            <a:r>
              <a:rPr sz="1800" dirty="0">
                <a:latin typeface="Arial"/>
                <a:cs typeface="Arial"/>
              </a:rPr>
              <a:t>về tiến </a:t>
            </a:r>
            <a:r>
              <a:rPr sz="1800" spc="-5" dirty="0">
                <a:latin typeface="Arial"/>
                <a:cs typeface="Arial"/>
              </a:rPr>
              <a:t>độ công việc </a:t>
            </a:r>
            <a:r>
              <a:rPr sz="1800" dirty="0">
                <a:latin typeface="Arial"/>
                <a:cs typeface="Arial"/>
              </a:rPr>
              <a:t>và </a:t>
            </a:r>
            <a:r>
              <a:rPr sz="1800" spc="-5" dirty="0">
                <a:latin typeface="Arial"/>
                <a:cs typeface="Arial"/>
              </a:rPr>
              <a:t>củng </a:t>
            </a:r>
            <a:r>
              <a:rPr sz="1800" dirty="0">
                <a:latin typeface="Arial"/>
                <a:cs typeface="Arial"/>
              </a:rPr>
              <a:t>cố </a:t>
            </a:r>
            <a:r>
              <a:rPr sz="1800" spc="-5" dirty="0">
                <a:latin typeface="Arial"/>
                <a:cs typeface="Arial"/>
              </a:rPr>
              <a:t>tinh </a:t>
            </a:r>
            <a:r>
              <a:rPr sz="1800" dirty="0">
                <a:latin typeface="Arial"/>
                <a:cs typeface="Arial"/>
              </a:rPr>
              <a:t>thần </a:t>
            </a:r>
            <a:r>
              <a:rPr sz="1800" spc="-5" dirty="0">
                <a:latin typeface="Arial"/>
                <a:cs typeface="Arial"/>
              </a:rPr>
              <a:t>"chiến </a:t>
            </a:r>
            <a:r>
              <a:rPr sz="1800" spc="-10" dirty="0">
                <a:latin typeface="Arial"/>
                <a:cs typeface="Arial"/>
              </a:rPr>
              <a:t>sỹ".  </a:t>
            </a:r>
            <a:r>
              <a:rPr sz="1800" spc="-5" dirty="0">
                <a:latin typeface="Arial"/>
                <a:cs typeface="Arial"/>
              </a:rPr>
              <a:t>Phòng </a:t>
            </a:r>
            <a:r>
              <a:rPr sz="1800" spc="-10" dirty="0">
                <a:latin typeface="Arial"/>
                <a:cs typeface="Arial"/>
              </a:rPr>
              <a:t>phát hành </a:t>
            </a:r>
            <a:r>
              <a:rPr sz="1800" dirty="0">
                <a:latin typeface="Arial"/>
                <a:cs typeface="Arial"/>
              </a:rPr>
              <a:t>cử </a:t>
            </a:r>
            <a:r>
              <a:rPr sz="1800" spc="-10" dirty="0">
                <a:latin typeface="Arial"/>
                <a:cs typeface="Arial"/>
              </a:rPr>
              <a:t>nhân </a:t>
            </a:r>
            <a:r>
              <a:rPr sz="1800" spc="-5" dirty="0">
                <a:latin typeface="Arial"/>
                <a:cs typeface="Arial"/>
              </a:rPr>
              <a:t>viên đến </a:t>
            </a:r>
            <a:r>
              <a:rPr sz="1800" spc="-10" dirty="0" err="1">
                <a:latin typeface="Arial"/>
                <a:cs typeface="Arial"/>
              </a:rPr>
              <a:t>nhận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spc="-10" dirty="0" err="1" smtClean="0">
                <a:latin typeface="Arial"/>
                <a:cs typeface="Arial"/>
              </a:rPr>
              <a:t>mã</a:t>
            </a:r>
            <a:r>
              <a:rPr lang="en-US" sz="1800" spc="-10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nguồn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phần </a:t>
            </a:r>
            <a:r>
              <a:rPr sz="1800" spc="-5" dirty="0">
                <a:latin typeface="Arial"/>
                <a:cs typeface="Arial"/>
              </a:rPr>
              <a:t>mềm. Phòng </a:t>
            </a:r>
            <a:r>
              <a:rPr sz="1800" dirty="0">
                <a:latin typeface="Arial"/>
                <a:cs typeface="Arial"/>
              </a:rPr>
              <a:t>tiếp thị  </a:t>
            </a:r>
            <a:r>
              <a:rPr sz="1800" spc="-5" dirty="0">
                <a:latin typeface="Arial"/>
                <a:cs typeface="Arial"/>
              </a:rPr>
              <a:t>thông báo </a:t>
            </a:r>
            <a:r>
              <a:rPr sz="1800" dirty="0">
                <a:latin typeface="Arial"/>
                <a:cs typeface="Arial"/>
              </a:rPr>
              <a:t>trên </a:t>
            </a:r>
            <a:r>
              <a:rPr sz="1800" spc="-5" dirty="0">
                <a:latin typeface="Arial"/>
                <a:cs typeface="Arial"/>
              </a:rPr>
              <a:t>truyền </a:t>
            </a:r>
            <a:r>
              <a:rPr sz="1800" spc="15" dirty="0">
                <a:latin typeface="Arial"/>
                <a:cs typeface="Arial"/>
              </a:rPr>
              <a:t>hình </a:t>
            </a:r>
            <a:r>
              <a:rPr sz="1800" spc="-5" dirty="0">
                <a:latin typeface="Arial"/>
                <a:cs typeface="Arial"/>
              </a:rPr>
              <a:t>và báo chí về việc hoãn lại ngày </a:t>
            </a:r>
            <a:r>
              <a:rPr sz="1800" spc="-10" dirty="0">
                <a:latin typeface="Arial"/>
                <a:cs typeface="Arial"/>
              </a:rPr>
              <a:t>phát </a:t>
            </a:r>
            <a:r>
              <a:rPr sz="1800" spc="-5" dirty="0">
                <a:latin typeface="Arial"/>
                <a:cs typeface="Arial"/>
              </a:rPr>
              <a:t>hành sản </a:t>
            </a:r>
            <a:r>
              <a:rPr sz="1800" spc="-10" dirty="0">
                <a:latin typeface="Arial"/>
                <a:cs typeface="Arial"/>
              </a:rPr>
              <a:t>phẩm  </a:t>
            </a:r>
            <a:r>
              <a:rPr sz="1800" dirty="0">
                <a:latin typeface="Arial"/>
                <a:cs typeface="Arial"/>
              </a:rPr>
              <a:t>vài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tuần...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6. </a:t>
            </a:r>
            <a:r>
              <a:rPr sz="1800" dirty="0">
                <a:latin typeface="Arial"/>
                <a:cs typeface="Arial"/>
              </a:rPr>
              <a:t>Ơn </a:t>
            </a:r>
            <a:r>
              <a:rPr sz="1800" spc="-5" dirty="0">
                <a:latin typeface="Arial"/>
                <a:cs typeface="Arial"/>
              </a:rPr>
              <a:t>trời! Cuối cùng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spc="-5" dirty="0">
                <a:latin typeface="Arial"/>
                <a:cs typeface="Arial"/>
              </a:rPr>
              <a:t>cũng </a:t>
            </a:r>
            <a:r>
              <a:rPr sz="1800" spc="-10" dirty="0">
                <a:latin typeface="Arial"/>
                <a:cs typeface="Arial"/>
              </a:rPr>
              <a:t>được phát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hành.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7. Trong vòng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5" dirty="0">
                <a:latin typeface="Arial"/>
                <a:cs typeface="Arial"/>
              </a:rPr>
              <a:t>tuần, </a:t>
            </a:r>
            <a:r>
              <a:rPr sz="1800" spc="-10" dirty="0">
                <a:latin typeface="Arial"/>
                <a:cs typeface="Arial"/>
              </a:rPr>
              <a:t>người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-10" dirty="0">
                <a:latin typeface="Arial"/>
                <a:cs typeface="Arial"/>
              </a:rPr>
              <a:t>dụng phát </a:t>
            </a:r>
            <a:r>
              <a:rPr sz="1800" spc="-5" dirty="0">
                <a:latin typeface="Arial"/>
                <a:cs typeface="Arial"/>
              </a:rPr>
              <a:t>hiện ra 137 lỗi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8. Lập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spc="-10" dirty="0">
                <a:latin typeface="Arial"/>
                <a:cs typeface="Arial"/>
              </a:rPr>
              <a:t>phụ </a:t>
            </a:r>
            <a:r>
              <a:rPr sz="1800" dirty="0">
                <a:latin typeface="Arial"/>
                <a:cs typeface="Arial"/>
              </a:rPr>
              <a:t>trách </a:t>
            </a:r>
            <a:r>
              <a:rPr sz="1800" spc="-10" dirty="0">
                <a:latin typeface="Arial"/>
                <a:cs typeface="Arial"/>
              </a:rPr>
              <a:t>phát </a:t>
            </a:r>
            <a:r>
              <a:rPr sz="1800" dirty="0">
                <a:latin typeface="Arial"/>
                <a:cs typeface="Arial"/>
              </a:rPr>
              <a:t>triển 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spc="-5" dirty="0">
                <a:latin typeface="Arial"/>
                <a:cs typeface="Arial"/>
              </a:rPr>
              <a:t>đã </a:t>
            </a:r>
            <a:r>
              <a:rPr sz="1800" spc="-10" dirty="0">
                <a:latin typeface="Arial"/>
                <a:cs typeface="Arial"/>
              </a:rPr>
              <a:t>xin nghỉ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phép.</a:t>
            </a:r>
            <a:endParaRPr sz="1800" dirty="0">
              <a:latin typeface="Arial"/>
              <a:cs typeface="Arial"/>
            </a:endParaRPr>
          </a:p>
          <a:p>
            <a:pPr marL="355600" marR="5080" indent="-342900">
              <a:lnSpc>
                <a:spcPct val="801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9.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10" dirty="0">
                <a:latin typeface="Arial"/>
                <a:cs typeface="Arial"/>
              </a:rPr>
              <a:t>nhóm </a:t>
            </a:r>
            <a:r>
              <a:rPr sz="1800" spc="-5" dirty="0">
                <a:latin typeface="Arial"/>
                <a:cs typeface="Arial"/>
              </a:rPr>
              <a:t>"cứu nạn" </a:t>
            </a:r>
            <a:r>
              <a:rPr sz="1800" spc="-10" dirty="0">
                <a:latin typeface="Arial"/>
                <a:cs typeface="Arial"/>
              </a:rPr>
              <a:t>gồm </a:t>
            </a:r>
            <a:r>
              <a:rPr sz="1800" spc="-5" dirty="0">
                <a:latin typeface="Arial"/>
                <a:cs typeface="Arial"/>
              </a:rPr>
              <a:t>nhiều lập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dirty="0">
                <a:latin typeface="Arial"/>
                <a:cs typeface="Arial"/>
              </a:rPr>
              <a:t>kỳ cựu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thành lập khẩn cấp.  Sau </a:t>
            </a:r>
            <a:r>
              <a:rPr sz="1800" dirty="0">
                <a:latin typeface="Arial"/>
                <a:cs typeface="Arial"/>
              </a:rPr>
              <a:t>một tuần </a:t>
            </a:r>
            <a:r>
              <a:rPr sz="1800" spc="-5" dirty="0">
                <a:latin typeface="Arial"/>
                <a:cs typeface="Arial"/>
              </a:rPr>
              <a:t>làm việc </a:t>
            </a:r>
            <a:r>
              <a:rPr sz="1800" dirty="0">
                <a:latin typeface="Arial"/>
                <a:cs typeface="Arial"/>
              </a:rPr>
              <a:t>cật </a:t>
            </a:r>
            <a:r>
              <a:rPr sz="1800" spc="-10" dirty="0">
                <a:latin typeface="Arial"/>
                <a:cs typeface="Arial"/>
              </a:rPr>
              <a:t>lực, </a:t>
            </a:r>
            <a:r>
              <a:rPr sz="1800" spc="-5" dirty="0">
                <a:latin typeface="Arial"/>
                <a:cs typeface="Arial"/>
              </a:rPr>
              <a:t>họ đã "thanh toán" hết </a:t>
            </a:r>
            <a:r>
              <a:rPr sz="1800" spc="-10" dirty="0">
                <a:latin typeface="Arial"/>
                <a:cs typeface="Arial"/>
              </a:rPr>
              <a:t>137 </a:t>
            </a:r>
            <a:r>
              <a:rPr sz="1800" spc="-5" dirty="0">
                <a:latin typeface="Arial"/>
                <a:cs typeface="Arial"/>
              </a:rPr>
              <a:t>lỗi, </a:t>
            </a:r>
            <a:r>
              <a:rPr sz="1800" spc="-10" dirty="0">
                <a:latin typeface="Arial"/>
                <a:cs typeface="Arial"/>
              </a:rPr>
              <a:t>nhưng </a:t>
            </a:r>
            <a:r>
              <a:rPr sz="1800" spc="-5" dirty="0">
                <a:latin typeface="Arial"/>
                <a:cs typeface="Arial"/>
              </a:rPr>
              <a:t>lại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thông  báo </a:t>
            </a:r>
            <a:r>
              <a:rPr sz="1800" dirty="0">
                <a:latin typeface="Arial"/>
                <a:cs typeface="Arial"/>
              </a:rPr>
              <a:t>về </a:t>
            </a:r>
            <a:r>
              <a:rPr sz="1800" spc="-5" dirty="0">
                <a:latin typeface="Arial"/>
                <a:cs typeface="Arial"/>
              </a:rPr>
              <a:t>456 lỗi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10. </a:t>
            </a:r>
            <a:r>
              <a:rPr sz="1800" dirty="0">
                <a:latin typeface="Arial"/>
                <a:cs typeface="Arial"/>
              </a:rPr>
              <a:t>Mọi </a:t>
            </a:r>
            <a:r>
              <a:rPr sz="1800" spc="-10" dirty="0">
                <a:latin typeface="Arial"/>
                <a:cs typeface="Arial"/>
              </a:rPr>
              <a:t>người </a:t>
            </a:r>
            <a:r>
              <a:rPr sz="1800" spc="-5" dirty="0">
                <a:latin typeface="Arial"/>
                <a:cs typeface="Arial"/>
              </a:rPr>
              <a:t>tổng </a:t>
            </a:r>
            <a:r>
              <a:rPr sz="1800" dirty="0">
                <a:latin typeface="Arial"/>
                <a:cs typeface="Arial"/>
              </a:rPr>
              <a:t>kết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783 lỗi trong chương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trình.</a:t>
            </a:r>
            <a:endParaRPr sz="1800" dirty="0">
              <a:latin typeface="Arial"/>
              <a:cs typeface="Arial"/>
            </a:endParaRPr>
          </a:p>
          <a:p>
            <a:pPr marL="355600" marR="468630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 smtClean="0">
                <a:latin typeface="Arial"/>
                <a:cs typeface="Arial"/>
              </a:rPr>
              <a:t>1</a:t>
            </a:r>
            <a:r>
              <a:rPr lang="en-US" sz="1800" spc="-5" dirty="0" smtClean="0">
                <a:latin typeface="Arial"/>
                <a:cs typeface="Arial"/>
              </a:rPr>
              <a:t>1</a:t>
            </a:r>
            <a:r>
              <a:rPr sz="1800" spc="-5" dirty="0" smtClean="0">
                <a:latin typeface="Arial"/>
                <a:cs typeface="Arial"/>
              </a:rPr>
              <a:t>. </a:t>
            </a:r>
            <a:r>
              <a:rPr sz="1800" dirty="0">
                <a:latin typeface="Arial"/>
                <a:cs typeface="Arial"/>
              </a:rPr>
              <a:t>Giám </a:t>
            </a:r>
            <a:r>
              <a:rPr sz="1800" spc="-5" dirty="0">
                <a:latin typeface="Arial"/>
                <a:cs typeface="Arial"/>
              </a:rPr>
              <a:t>đốc </a:t>
            </a:r>
            <a:r>
              <a:rPr sz="1800" spc="-10" dirty="0">
                <a:latin typeface="Arial"/>
                <a:cs typeface="Arial"/>
              </a:rPr>
              <a:t>ngồi </a:t>
            </a:r>
            <a:r>
              <a:rPr sz="1800" dirty="0">
                <a:latin typeface="Arial"/>
                <a:cs typeface="Arial"/>
              </a:rPr>
              <a:t>tại </a:t>
            </a:r>
            <a:r>
              <a:rPr sz="1800" spc="-5" dirty="0">
                <a:latin typeface="Arial"/>
                <a:cs typeface="Arial"/>
              </a:rPr>
              <a:t>bàn giấy </a:t>
            </a:r>
            <a:r>
              <a:rPr sz="1800" spc="-10" dirty="0">
                <a:latin typeface="Arial"/>
                <a:cs typeface="Arial"/>
              </a:rPr>
              <a:t>xem xét </a:t>
            </a:r>
            <a:r>
              <a:rPr sz="1800" dirty="0">
                <a:latin typeface="Arial"/>
                <a:cs typeface="Arial"/>
              </a:rPr>
              <a:t>các </a:t>
            </a:r>
            <a:r>
              <a:rPr sz="1800" spc="-5" dirty="0">
                <a:latin typeface="Arial"/>
                <a:cs typeface="Arial"/>
              </a:rPr>
              <a:t>báo </a:t>
            </a:r>
            <a:r>
              <a:rPr sz="1800" dirty="0">
                <a:latin typeface="Arial"/>
                <a:cs typeface="Arial"/>
              </a:rPr>
              <a:t>cáo và </a:t>
            </a:r>
            <a:r>
              <a:rPr sz="1800" spc="-10" dirty="0">
                <a:latin typeface="Arial"/>
                <a:cs typeface="Arial"/>
              </a:rPr>
              <a:t>quyết </a:t>
            </a:r>
            <a:r>
              <a:rPr sz="1800" spc="-5" dirty="0">
                <a:latin typeface="Arial"/>
                <a:cs typeface="Arial"/>
              </a:rPr>
              <a:t>định thuê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5" dirty="0">
                <a:latin typeface="Arial"/>
                <a:cs typeface="Arial"/>
              </a:rPr>
              <a:t>lập 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dirty="0">
                <a:latin typeface="Arial"/>
                <a:cs typeface="Arial"/>
              </a:rPr>
              <a:t>mới </a:t>
            </a:r>
            <a:r>
              <a:rPr sz="1800" spc="-5" dirty="0">
                <a:latin typeface="Arial"/>
                <a:cs typeface="Arial"/>
              </a:rPr>
              <a:t>toanh để </a:t>
            </a:r>
            <a:r>
              <a:rPr sz="1800" spc="-10" dirty="0">
                <a:latin typeface="Arial"/>
                <a:cs typeface="Arial"/>
              </a:rPr>
              <a:t>xây dựng </a:t>
            </a:r>
            <a:r>
              <a:rPr sz="1800" spc="-5" dirty="0">
                <a:latin typeface="Arial"/>
                <a:cs typeface="Arial"/>
              </a:rPr>
              <a:t>lại </a:t>
            </a:r>
            <a:r>
              <a:rPr sz="1800" spc="-10" dirty="0">
                <a:latin typeface="Arial"/>
                <a:cs typeface="Arial"/>
              </a:rPr>
              <a:t>phần </a:t>
            </a:r>
            <a:r>
              <a:rPr sz="1800" dirty="0">
                <a:latin typeface="Arial"/>
                <a:cs typeface="Arial"/>
              </a:rPr>
              <a:t>mềm từ </a:t>
            </a:r>
            <a:r>
              <a:rPr sz="1800" spc="-10" dirty="0">
                <a:latin typeface="Arial"/>
                <a:cs typeface="Arial"/>
              </a:rPr>
              <a:t>đống </a:t>
            </a:r>
            <a:r>
              <a:rPr sz="1800" spc="-5" dirty="0">
                <a:latin typeface="Arial"/>
                <a:cs typeface="Arial"/>
              </a:rPr>
              <a:t>đổ nát ban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đầu.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 smtClean="0">
                <a:latin typeface="Arial"/>
                <a:cs typeface="Arial"/>
              </a:rPr>
              <a:t>12. </a:t>
            </a:r>
            <a:r>
              <a:rPr sz="1800" b="1" spc="-5" dirty="0" err="1" smtClean="0">
                <a:latin typeface="Arial"/>
                <a:cs typeface="Arial"/>
              </a:rPr>
              <a:t>Lập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trình </a:t>
            </a:r>
            <a:r>
              <a:rPr sz="1800" b="1" spc="-15" dirty="0">
                <a:latin typeface="Arial"/>
                <a:cs typeface="Arial"/>
              </a:rPr>
              <a:t>viên </a:t>
            </a:r>
            <a:r>
              <a:rPr sz="1800" b="1" spc="-5" dirty="0">
                <a:latin typeface="Arial"/>
                <a:cs typeface="Arial"/>
              </a:rPr>
              <a:t>mới đưa ra </a:t>
            </a:r>
            <a:r>
              <a:rPr sz="1800" b="1" dirty="0">
                <a:latin typeface="Arial"/>
                <a:cs typeface="Arial"/>
              </a:rPr>
              <a:t>đoạn </a:t>
            </a:r>
            <a:r>
              <a:rPr sz="1800" b="1" spc="-5" dirty="0">
                <a:latin typeface="Arial"/>
                <a:cs typeface="Arial"/>
              </a:rPr>
              <a:t>mã mà </a:t>
            </a:r>
            <a:r>
              <a:rPr sz="1800" b="1" dirty="0">
                <a:latin typeface="Arial"/>
                <a:cs typeface="Arial"/>
              </a:rPr>
              <a:t>anh </a:t>
            </a:r>
            <a:r>
              <a:rPr sz="1800" b="1" spc="-5" dirty="0">
                <a:latin typeface="Arial"/>
                <a:cs typeface="Arial"/>
              </a:rPr>
              <a:t>ta </a:t>
            </a:r>
            <a:r>
              <a:rPr sz="1800" b="1" dirty="0">
                <a:latin typeface="Arial"/>
                <a:cs typeface="Arial"/>
              </a:rPr>
              <a:t>tin </a:t>
            </a:r>
            <a:r>
              <a:rPr sz="1800" b="1" spc="-5" dirty="0">
                <a:latin typeface="Arial"/>
                <a:cs typeface="Arial"/>
              </a:rPr>
              <a:t>rằng không </a:t>
            </a:r>
            <a:r>
              <a:rPr sz="1800" b="1" dirty="0">
                <a:latin typeface="Arial"/>
                <a:cs typeface="Arial"/>
              </a:rPr>
              <a:t>hề </a:t>
            </a:r>
            <a:r>
              <a:rPr sz="1800" b="1" spc="-5" dirty="0">
                <a:latin typeface="Arial"/>
                <a:cs typeface="Arial"/>
              </a:rPr>
              <a:t>có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524000"/>
            <a:ext cx="8408768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có nhiều tác giả nghiên cứu về các yếu tố chất lượng phần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mềm.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Theo thời gian có thể quan niệm về việc đảm bảo chất lượng phần mềm có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thay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đổi, tuy nhiên mô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ì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nh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các yếu tố đảm bảo chất lượng phần mềm của McCall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đời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vào những năm 70 của thế kỷ trước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vẫn được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nhiều người nhắc đến như là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/>
              <a:t>1.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, tin </a:t>
            </a:r>
            <a:r>
              <a:rPr lang="en-US" sz="2400" dirty="0" err="1"/>
              <a:t>cậy</a:t>
            </a:r>
            <a:r>
              <a:rPr lang="en-US" sz="2400" dirty="0"/>
              <a:t>,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 smtClean="0"/>
              <a:t>, </a:t>
            </a:r>
            <a:r>
              <a:rPr lang="vi-VN" sz="2400" dirty="0" smtClean="0"/>
              <a:t>tính </a:t>
            </a:r>
            <a:r>
              <a:rPr lang="vi-VN" sz="2400" dirty="0"/>
              <a:t>toàn vẹn, sử dụng được</a:t>
            </a:r>
          </a:p>
          <a:p>
            <a:r>
              <a:rPr lang="en-US" sz="2400" dirty="0" smtClean="0"/>
              <a:t>2.</a:t>
            </a:r>
            <a:r>
              <a:rPr lang="vi-VN" sz="2400" dirty="0" smtClean="0"/>
              <a:t> </a:t>
            </a:r>
            <a:r>
              <a:rPr lang="vi-VN" sz="2400" dirty="0"/>
              <a:t>Các yếu tố rà soát bao gồm tính bảo </a:t>
            </a:r>
            <a:r>
              <a:rPr lang="vi-VN" sz="2400" dirty="0" smtClean="0"/>
              <a:t>tr</a:t>
            </a:r>
            <a:r>
              <a:rPr lang="en-US" sz="2400" dirty="0"/>
              <a:t>ì</a:t>
            </a:r>
            <a:r>
              <a:rPr lang="vi-VN" sz="2400" dirty="0" smtClean="0"/>
              <a:t>, </a:t>
            </a:r>
            <a:r>
              <a:rPr lang="vi-VN" sz="2400" dirty="0"/>
              <a:t>linh hoạt, có thể test được</a:t>
            </a:r>
          </a:p>
          <a:p>
            <a:r>
              <a:rPr lang="en-US" sz="2400" dirty="0" smtClean="0"/>
              <a:t>3.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,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63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0200"/>
            <a:ext cx="4552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1447800"/>
            <a:ext cx="804100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6934200" cy="2832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775795"/>
            <a:ext cx="5943600" cy="13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676400"/>
            <a:ext cx="8178209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2819400"/>
            <a:ext cx="8162969" cy="31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2286000"/>
            <a:ext cx="86076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401967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0"/>
            <a:ext cx="8297594" cy="24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805225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8" y="1186077"/>
            <a:ext cx="8366289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1" y="3352800"/>
            <a:ext cx="8227690" cy="1351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51" y="4704492"/>
            <a:ext cx="8227690" cy="16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6398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ĐỊNH HƯỚNG NGHỀ NGHIỆP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410200" cy="42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8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3126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EBF6F9"/>
                </a:solidFill>
                <a:latin typeface="Arial"/>
                <a:cs typeface="Arial"/>
              </a:rPr>
              <a:t>Bài</a:t>
            </a:r>
            <a:r>
              <a:rPr sz="3600" b="1" spc="-100" dirty="0">
                <a:solidFill>
                  <a:srgbClr val="EBF6F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BF6F9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524000"/>
            <a:ext cx="7385430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3413" marR="5080" indent="-1903413" algn="ctr">
              <a:lnSpc>
                <a:spcPct val="15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TỔNG QUAN VỀ </a:t>
            </a:r>
            <a:r>
              <a:rPr lang="en-US" sz="4000" b="1" spc="-340" dirty="0" smtClean="0">
                <a:solidFill>
                  <a:srgbClr val="006FC0"/>
                </a:solidFill>
                <a:latin typeface="Arial"/>
                <a:cs typeface="Arial"/>
              </a:rPr>
              <a:t>ĐẢM BẢO</a:t>
            </a:r>
          </a:p>
          <a:p>
            <a:pPr marL="1903413" marR="5080" indent="-1903413" algn="ctr">
              <a:lnSpc>
                <a:spcPct val="150000"/>
              </a:lnSpc>
              <a:spcBef>
                <a:spcPts val="95"/>
              </a:spcBef>
            </a:pPr>
            <a:r>
              <a:rPr lang="en-US" sz="4000" b="1" spc="-340" dirty="0" smtClean="0">
                <a:solidFill>
                  <a:srgbClr val="006FC0"/>
                </a:solidFill>
                <a:latin typeface="Arial"/>
                <a:cs typeface="Arial"/>
              </a:rPr>
              <a:t>CHẤT LƯỢNG </a:t>
            </a:r>
            <a:r>
              <a:rPr sz="4000" b="1" spc="-10" dirty="0" smtClean="0">
                <a:solidFill>
                  <a:srgbClr val="006FC0"/>
                </a:solidFill>
                <a:latin typeface="Arial"/>
                <a:cs typeface="Arial"/>
              </a:rPr>
              <a:t>PHẦN</a:t>
            </a:r>
            <a:r>
              <a:rPr sz="4000" b="1" spc="-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6FC0"/>
                </a:solidFill>
                <a:latin typeface="Arial"/>
                <a:cs typeface="Arial"/>
              </a:rPr>
              <a:t>MỀM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4686</Words>
  <Application>Microsoft Office PowerPoint</Application>
  <PresentationFormat>On-screen Show (4:3)</PresentationFormat>
  <Paragraphs>456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Tahoma</vt:lpstr>
      <vt:lpstr>Times New Roman</vt:lpstr>
      <vt:lpstr>Office Theme</vt:lpstr>
      <vt:lpstr>PowerPoint Presentation</vt:lpstr>
      <vt:lpstr>Tài liệu</vt:lpstr>
      <vt:lpstr>Nội dung môn học</vt:lpstr>
      <vt:lpstr>HÌNH THỨC KIỂM TRA</vt:lpstr>
      <vt:lpstr>MONG MUỐN</vt:lpstr>
      <vt:lpstr>KỸ NĂNG CẦN CÓ</vt:lpstr>
      <vt:lpstr>CÁC CẤP ĐỘ</vt:lpstr>
      <vt:lpstr>ĐỊNH HƯỚNG NGHỀ NGHIỆP</vt:lpstr>
      <vt:lpstr>PowerPoint Presentation</vt:lpstr>
      <vt:lpstr>BÀI 1: Tổng quan kiểm thử phần mềm</vt:lpstr>
      <vt:lpstr>1.1 Phần mềm và chất lượng phần mềm</vt:lpstr>
      <vt:lpstr>1.1.1 Phần mềm</vt:lpstr>
      <vt:lpstr>1.1.1 Phần mềm</vt:lpstr>
      <vt:lpstr>1.1.1 Phần mềm</vt:lpstr>
      <vt:lpstr>1.1.1 Phần mềm</vt:lpstr>
      <vt:lpstr>1.1.1 Phần mềm</vt:lpstr>
      <vt:lpstr>1.1.1 Phần mềm</vt:lpstr>
      <vt:lpstr>1.1.1 Phần mềm</vt:lpstr>
      <vt:lpstr>1.1.1 Phần mềm</vt:lpstr>
      <vt:lpstr>1.1.2 Khái niệm lỗi, sai sót, hỏng</vt:lpstr>
      <vt:lpstr>1.1.2 Khái niệm lỗi, sai sót, hỏng</vt:lpstr>
      <vt:lpstr>1.1.2 Khái niệm lỗi, sai sót, hỏng</vt:lpstr>
      <vt:lpstr>ERROR, FAULT, FAILURE</vt:lpstr>
      <vt:lpstr>1.1.3 Các nguyên nhân gây ra lỗi phần mềm</vt:lpstr>
      <vt:lpstr>PowerPoint Presentation</vt:lpstr>
      <vt:lpstr>1.1.3 Các nguyên nhân gây ra lỗi phần mềm</vt:lpstr>
      <vt:lpstr>1.1.3 Các nguyên nhân gây ra lỗi phần mềm</vt:lpstr>
      <vt:lpstr>1.1.3 Các nguyên nhân gây ra lỗi phần mềm</vt:lpstr>
      <vt:lpstr>1.1.3 Các nguyên nhân gây ra lỗi phần mềm</vt:lpstr>
      <vt:lpstr>1.1.4 Chất lượng phần mềm – quan điểm</vt:lpstr>
      <vt:lpstr>1.1.4 Chất lượng phần mềm – quan điểm</vt:lpstr>
      <vt:lpstr>1.1.5 Đảm bảo chất lượng phần mềm</vt:lpstr>
      <vt:lpstr>Tester &amp; QA</vt:lpstr>
      <vt:lpstr>1.2 Các yếu tố ảnh hưởng đến chất lượng</vt:lpstr>
      <vt:lpstr>1.2 Tiếp</vt:lpstr>
      <vt:lpstr>PowerPoint Presentation</vt:lpstr>
      <vt:lpstr>1.2 Tiếp</vt:lpstr>
      <vt:lpstr>1.3 Khái niệm kiểm thử</vt:lpstr>
      <vt:lpstr>1.4 Mục tiêu của kiểm thử</vt:lpstr>
      <vt:lpstr>1.5 Tầm quan trọng của kiểm thử</vt:lpstr>
      <vt:lpstr>1.5 Tầm quan trọng của kiểm thử</vt:lpstr>
      <vt:lpstr>Qui trình phát triển phần mềm RUP</vt:lpstr>
      <vt:lpstr>1.5 Tầm quan trọng của kiểm thử</vt:lpstr>
      <vt:lpstr>Cost of bugs</vt:lpstr>
      <vt:lpstr>PowerPoint Presentation</vt:lpstr>
      <vt:lpstr>Lỗi tăng lên khi nào?</vt:lpstr>
      <vt:lpstr>1.5 Tầm quan trọng của kiểm thử</vt:lpstr>
      <vt:lpstr>1.5 Tầm quan trọng của kiểm thử</vt:lpstr>
      <vt:lpstr>Vai trò kiểm thử</vt:lpstr>
      <vt:lpstr>1.6 Các nguyên tắc trong kiểm thử</vt:lpstr>
      <vt:lpstr>1.7 Phân loại kiểm thử</vt:lpstr>
      <vt:lpstr>1.7.1 Dựa vào mục đích kiểm thử</vt:lpstr>
      <vt:lpstr>1.7.2 Dựa vào chiến lược kiểm thử</vt:lpstr>
      <vt:lpstr>1.7.3 Dựa vào pp tiến hành kiểm thử</vt:lpstr>
      <vt:lpstr>1.7.4 Dựa vào kỹ thuật kiểm thử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1.9 Đối tượng thực hiện kiểm thử</vt:lpstr>
      <vt:lpstr>Các worker và qui trình</vt:lpstr>
      <vt:lpstr>PowerPoint Presentation</vt:lpstr>
      <vt:lpstr>PowerPoint Presentation</vt:lpstr>
      <vt:lpstr>1.9 Đối tượng thực hiện kiểm thử</vt:lpstr>
      <vt:lpstr>PowerPoint Presentation</vt:lpstr>
      <vt:lpstr>1.10 Các điểm cần lưu ý khi kiểm thử</vt:lpstr>
      <vt:lpstr>1.11 Các hạn chế của kiểm thử</vt:lpstr>
      <vt:lpstr>CHUYỆN VUI: VÒNG ĐỜI CHẤT LƯỢNG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Phong</cp:lastModifiedBy>
  <cp:revision>14</cp:revision>
  <dcterms:created xsi:type="dcterms:W3CDTF">2022-02-07T09:06:40Z</dcterms:created>
  <dcterms:modified xsi:type="dcterms:W3CDTF">2022-02-12T02:11:40Z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2022-02-07T00:00:00Z</vt:filetime>
  </property>
</Properties>
</file>