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7" y="419734"/>
            <a:ext cx="548640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10400" y="381000"/>
            <a:ext cx="19812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7364" y="2431542"/>
            <a:ext cx="5589270" cy="100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3126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514" y="1321053"/>
            <a:ext cx="8268970" cy="456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4042" y="6366249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77364" y="2431542"/>
            <a:ext cx="5438775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340" dirty="0">
                <a:solidFill>
                  <a:srgbClr val="357CA9"/>
                </a:solidFill>
                <a:latin typeface="Arial"/>
                <a:cs typeface="Arial"/>
              </a:rPr>
              <a:t>KIỂM </a:t>
            </a:r>
            <a:r>
              <a:rPr sz="4000" b="1" spc="-5" dirty="0">
                <a:solidFill>
                  <a:srgbClr val="357CA9"/>
                </a:solidFill>
                <a:latin typeface="Arial"/>
                <a:cs typeface="Arial"/>
              </a:rPr>
              <a:t>THỬ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PHẦN</a:t>
            </a:r>
            <a:r>
              <a:rPr sz="4000" b="1" spc="35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(Software</a:t>
            </a:r>
            <a:r>
              <a:rPr sz="2400" b="1" spc="-20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787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a. </a:t>
            </a:r>
            <a:r>
              <a:rPr b="0" dirty="0">
                <a:latin typeface="Arial"/>
                <a:cs typeface="Arial"/>
              </a:rPr>
              <a:t>Kiểm thử </a:t>
            </a:r>
            <a:r>
              <a:rPr b="0" spc="-5" dirty="0">
                <a:latin typeface="Arial"/>
                <a:cs typeface="Arial"/>
              </a:rPr>
              <a:t>dữ liệu qua giao</a:t>
            </a:r>
            <a:r>
              <a:rPr b="0" spc="-8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diện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6459770"/>
            <a:ext cx="102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15314"/>
            <a:ext cx="7787005" cy="52933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Các đặc </a:t>
            </a:r>
            <a:r>
              <a:rPr sz="1800" dirty="0">
                <a:latin typeface="Arial"/>
                <a:cs typeface="Arial"/>
              </a:rPr>
              <a:t>trưng </a:t>
            </a:r>
            <a:r>
              <a:rPr sz="1800" spc="-5" dirty="0">
                <a:latin typeface="Arial"/>
                <a:cs typeface="Arial"/>
              </a:rPr>
              <a:t>qua </a:t>
            </a:r>
            <a:r>
              <a:rPr sz="1800" spc="-10" dirty="0">
                <a:latin typeface="Arial"/>
                <a:cs typeface="Arial"/>
              </a:rPr>
              <a:t>giao </a:t>
            </a:r>
            <a:r>
              <a:rPr sz="1800" spc="-5" dirty="0">
                <a:latin typeface="Arial"/>
                <a:cs typeface="Arial"/>
              </a:rPr>
              <a:t>diện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là: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Số </a:t>
            </a:r>
            <a:r>
              <a:rPr sz="1800" spc="-5" dirty="0">
                <a:latin typeface="Arial"/>
                <a:cs typeface="Arial"/>
              </a:rPr>
              <a:t>tham </a:t>
            </a:r>
            <a:r>
              <a:rPr sz="1800" dirty="0">
                <a:latin typeface="Arial"/>
                <a:cs typeface="Arial"/>
              </a:rPr>
              <a:t>số= số </a:t>
            </a:r>
            <a:r>
              <a:rPr sz="1800" spc="-5" dirty="0">
                <a:latin typeface="Arial"/>
                <a:cs typeface="Arial"/>
              </a:rPr>
              <a:t>đối </a:t>
            </a:r>
            <a:r>
              <a:rPr sz="1800" dirty="0">
                <a:latin typeface="Arial"/>
                <a:cs typeface="Arial"/>
              </a:rPr>
              <a:t>số?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Tính </a:t>
            </a:r>
            <a:r>
              <a:rPr sz="1800" spc="-5" dirty="0">
                <a:latin typeface="Arial"/>
                <a:cs typeface="Arial"/>
              </a:rPr>
              <a:t>chất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tham </a:t>
            </a:r>
            <a:r>
              <a:rPr sz="1800" dirty="0">
                <a:latin typeface="Arial"/>
                <a:cs typeface="Arial"/>
              </a:rPr>
              <a:t>số= tính </a:t>
            </a:r>
            <a:r>
              <a:rPr sz="1800" spc="-5" dirty="0">
                <a:latin typeface="Arial"/>
                <a:cs typeface="Arial"/>
              </a:rPr>
              <a:t>chất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đối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Đơn </a:t>
            </a:r>
            <a:r>
              <a:rPr sz="1800" dirty="0">
                <a:latin typeface="Arial"/>
                <a:cs typeface="Arial"/>
              </a:rPr>
              <a:t>vị của </a:t>
            </a:r>
            <a:r>
              <a:rPr sz="1800" spc="-5" dirty="0">
                <a:latin typeface="Arial"/>
                <a:cs typeface="Arial"/>
              </a:rPr>
              <a:t>tham </a:t>
            </a:r>
            <a:r>
              <a:rPr sz="1800" dirty="0">
                <a:latin typeface="Arial"/>
                <a:cs typeface="Arial"/>
              </a:rPr>
              <a:t>số= </a:t>
            </a:r>
            <a:r>
              <a:rPr sz="1800" spc="-5" dirty="0">
                <a:latin typeface="Arial"/>
                <a:cs typeface="Arial"/>
              </a:rPr>
              <a:t>đơn </a:t>
            </a:r>
            <a:r>
              <a:rPr sz="1800" dirty="0">
                <a:latin typeface="Arial"/>
                <a:cs typeface="Arial"/>
              </a:rPr>
              <a:t>vị của </a:t>
            </a:r>
            <a:r>
              <a:rPr sz="1800" spc="-5" dirty="0">
                <a:latin typeface="Arial"/>
                <a:cs typeface="Arial"/>
              </a:rPr>
              <a:t>đối </a:t>
            </a:r>
            <a:r>
              <a:rPr sz="1800" dirty="0">
                <a:latin typeface="Arial"/>
                <a:cs typeface="Arial"/>
              </a:rPr>
              <a:t>số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Số </a:t>
            </a:r>
            <a:r>
              <a:rPr sz="1800" spc="-5" dirty="0">
                <a:latin typeface="Arial"/>
                <a:cs typeface="Arial"/>
              </a:rPr>
              <a:t>đối </a:t>
            </a:r>
            <a:r>
              <a:rPr sz="1800" dirty="0">
                <a:latin typeface="Arial"/>
                <a:cs typeface="Arial"/>
              </a:rPr>
              <a:t>số </a:t>
            </a:r>
            <a:r>
              <a:rPr sz="1800" spc="-1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truyền gọi module= </a:t>
            </a:r>
            <a:r>
              <a:rPr sz="1800" dirty="0">
                <a:latin typeface="Arial"/>
                <a:cs typeface="Arial"/>
              </a:rPr>
              <a:t>số các tham số </a:t>
            </a:r>
            <a:r>
              <a:rPr sz="1800" spc="-5" dirty="0">
                <a:latin typeface="Arial"/>
                <a:cs typeface="Arial"/>
              </a:rPr>
              <a:t>đầu </a:t>
            </a:r>
            <a:r>
              <a:rPr sz="1800" dirty="0">
                <a:latin typeface="Arial"/>
                <a:cs typeface="Arial"/>
              </a:rPr>
              <a:t>vào của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module?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Thứ tự </a:t>
            </a:r>
            <a:r>
              <a:rPr sz="1800" spc="-5" dirty="0">
                <a:latin typeface="Arial"/>
                <a:cs typeface="Arial"/>
              </a:rPr>
              <a:t>truyền tham </a:t>
            </a:r>
            <a:r>
              <a:rPr sz="1800" dirty="0">
                <a:latin typeface="Arial"/>
                <a:cs typeface="Arial"/>
              </a:rPr>
              <a:t>số ko chính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xác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56210" indent="-144145">
              <a:lnSpc>
                <a:spcPct val="100000"/>
              </a:lnSpc>
              <a:spcBef>
                <a:spcPts val="434"/>
              </a:spcBef>
              <a:buChar char="•"/>
              <a:tabLst>
                <a:tab pos="156845" algn="l"/>
              </a:tabLst>
            </a:pPr>
            <a:r>
              <a:rPr sz="1800" spc="-5" dirty="0">
                <a:latin typeface="Arial"/>
                <a:cs typeface="Arial"/>
              </a:rPr>
              <a:t>Ví</a:t>
            </a:r>
            <a:r>
              <a:rPr sz="1800" spc="-10" dirty="0">
                <a:latin typeface="Arial"/>
                <a:cs typeface="Arial"/>
              </a:rPr>
              <a:t> dụ:</a:t>
            </a:r>
            <a:endParaRPr sz="1800">
              <a:latin typeface="Arial"/>
              <a:cs typeface="Arial"/>
            </a:endParaRPr>
          </a:p>
          <a:p>
            <a:pPr marL="12700" marR="4972050">
              <a:lnSpc>
                <a:spcPct val="120000"/>
              </a:lnSpc>
            </a:pP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calc_day(date d)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{…}  </a:t>
            </a:r>
            <a:r>
              <a:rPr sz="1800" spc="-5" dirty="0">
                <a:latin typeface="Arial"/>
                <a:cs typeface="Arial"/>
              </a:rPr>
              <a:t>Void calc_day_test()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 marR="6051550" indent="63500">
              <a:lnSpc>
                <a:spcPct val="12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date </a:t>
            </a:r>
            <a:r>
              <a:rPr sz="1800" dirty="0">
                <a:latin typeface="Arial"/>
                <a:cs typeface="Arial"/>
              </a:rPr>
              <a:t>d;  </a:t>
            </a:r>
            <a:r>
              <a:rPr sz="1800" spc="-5" dirty="0">
                <a:latin typeface="Arial"/>
                <a:cs typeface="Arial"/>
              </a:rPr>
              <a:t>string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Arial"/>
                <a:cs typeface="Arial"/>
              </a:rPr>
              <a:t>d= </a:t>
            </a:r>
            <a:r>
              <a:rPr sz="1800" spc="-5" dirty="0">
                <a:latin typeface="Arial"/>
                <a:cs typeface="Arial"/>
              </a:rPr>
              <a:t>calc_day(s);// truyền tham </a:t>
            </a:r>
            <a:r>
              <a:rPr sz="1800" dirty="0">
                <a:latin typeface="Arial"/>
                <a:cs typeface="Arial"/>
              </a:rPr>
              <a:t>số </a:t>
            </a:r>
            <a:r>
              <a:rPr sz="1800" spc="-5" dirty="0">
                <a:latin typeface="Arial"/>
                <a:cs typeface="Arial"/>
              </a:rPr>
              <a:t>ko chính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xác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788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b. </a:t>
            </a:r>
            <a:r>
              <a:rPr b="0" dirty="0">
                <a:latin typeface="Arial"/>
                <a:cs typeface="Arial"/>
              </a:rPr>
              <a:t>Kiểm thử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vào/ra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0236"/>
            <a:ext cx="7421880" cy="375792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Kiểm thử các file, </a:t>
            </a:r>
            <a:r>
              <a:rPr sz="2700" spc="-5" dirty="0">
                <a:latin typeface="Arial"/>
                <a:cs typeface="Arial"/>
              </a:rPr>
              <a:t>bộ đệm,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lệnh đóng,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mở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Khi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kiểm thử vào/ ra cần xem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xét: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Tính chất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-5" dirty="0">
                <a:latin typeface="Arial"/>
                <a:cs typeface="Arial"/>
              </a:rPr>
              <a:t>các file có đúng đắn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ko?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1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câu lệnh </a:t>
            </a:r>
            <a:r>
              <a:rPr sz="2500" spc="-10" dirty="0">
                <a:latin typeface="Arial"/>
                <a:cs typeface="Arial"/>
              </a:rPr>
              <a:t>OPEN/CLOSE </a:t>
            </a:r>
            <a:r>
              <a:rPr sz="2500" spc="-5" dirty="0">
                <a:latin typeface="Arial"/>
                <a:cs typeface="Arial"/>
              </a:rPr>
              <a:t>có đúng đắn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ko?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10" dirty="0">
                <a:latin typeface="Arial"/>
                <a:cs typeface="Arial"/>
              </a:rPr>
              <a:t>Đặc </a:t>
            </a:r>
            <a:r>
              <a:rPr sz="2500" spc="-5" dirty="0">
                <a:latin typeface="Arial"/>
                <a:cs typeface="Arial"/>
              </a:rPr>
              <a:t>tả </a:t>
            </a:r>
            <a:r>
              <a:rPr sz="2500" spc="25" dirty="0">
                <a:latin typeface="Arial"/>
                <a:cs typeface="Arial"/>
              </a:rPr>
              <a:t>hình </a:t>
            </a:r>
            <a:r>
              <a:rPr sz="2500" spc="-5" dirty="0">
                <a:latin typeface="Arial"/>
                <a:cs typeface="Arial"/>
              </a:rPr>
              <a:t>thức có đúng </a:t>
            </a:r>
            <a:r>
              <a:rPr sz="2500" spc="-10" dirty="0">
                <a:latin typeface="Arial"/>
                <a:cs typeface="Arial"/>
              </a:rPr>
              <a:t>đắn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ko?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5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5" dirty="0">
                <a:latin typeface="Arial"/>
                <a:cs typeface="Arial"/>
              </a:rPr>
              <a:t>Các file có mở trước khi sử dụng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ko?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1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điều kiện end of file có </a:t>
            </a:r>
            <a:r>
              <a:rPr sz="2500" spc="-10" dirty="0">
                <a:latin typeface="Arial"/>
                <a:cs typeface="Arial"/>
              </a:rPr>
              <a:t>được </a:t>
            </a:r>
            <a:r>
              <a:rPr sz="2500" spc="-15" dirty="0">
                <a:latin typeface="Arial"/>
                <a:cs typeface="Arial"/>
              </a:rPr>
              <a:t>xử </a:t>
            </a:r>
            <a:r>
              <a:rPr sz="2500" spc="-5" dirty="0">
                <a:latin typeface="Arial"/>
                <a:cs typeface="Arial"/>
              </a:rPr>
              <a:t>lý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không?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10" dirty="0">
                <a:latin typeface="Arial"/>
                <a:cs typeface="Arial"/>
              </a:rPr>
              <a:t>Có </a:t>
            </a:r>
            <a:r>
              <a:rPr sz="2500" dirty="0">
                <a:latin typeface="Arial"/>
                <a:cs typeface="Arial"/>
              </a:rPr>
              <a:t>sai </a:t>
            </a:r>
            <a:r>
              <a:rPr sz="2500" spc="-5" dirty="0">
                <a:latin typeface="Arial"/>
                <a:cs typeface="Arial"/>
              </a:rPr>
              <a:t>văn bản </a:t>
            </a:r>
            <a:r>
              <a:rPr sz="2500" spc="-10" dirty="0">
                <a:latin typeface="Arial"/>
                <a:cs typeface="Arial"/>
              </a:rPr>
              <a:t>nào </a:t>
            </a:r>
            <a:r>
              <a:rPr sz="2500" spc="-5" dirty="0">
                <a:latin typeface="Arial"/>
                <a:cs typeface="Arial"/>
              </a:rPr>
              <a:t>trong thông tin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ra?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117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c. Kiểm thử cấu trúc </a:t>
            </a:r>
            <a:r>
              <a:rPr b="0" spc="-5" dirty="0">
                <a:latin typeface="Arial"/>
                <a:cs typeface="Arial"/>
              </a:rPr>
              <a:t>dữ liệu </a:t>
            </a:r>
            <a:r>
              <a:rPr b="0" dirty="0">
                <a:latin typeface="Arial"/>
                <a:cs typeface="Arial"/>
              </a:rPr>
              <a:t>cục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bộ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0904"/>
            <a:ext cx="7539355" cy="4196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khai </a:t>
            </a:r>
            <a:r>
              <a:rPr sz="2400" spc="-5" dirty="0">
                <a:latin typeface="Arial"/>
                <a:cs typeface="Arial"/>
              </a:rPr>
              <a:t>báo </a:t>
            </a:r>
            <a:r>
              <a:rPr sz="2400" dirty="0">
                <a:latin typeface="Arial"/>
                <a:cs typeface="Arial"/>
              </a:rPr>
              <a:t>và sử </a:t>
            </a:r>
            <a:r>
              <a:rPr sz="2400" spc="-5" dirty="0">
                <a:latin typeface="Arial"/>
                <a:cs typeface="Arial"/>
              </a:rPr>
              <a:t>dụng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Cấu </a:t>
            </a:r>
            <a:r>
              <a:rPr sz="2400" dirty="0">
                <a:latin typeface="Arial"/>
                <a:cs typeface="Arial"/>
              </a:rPr>
              <a:t>trúc </a:t>
            </a:r>
            <a:r>
              <a:rPr sz="2400" spc="-5" dirty="0">
                <a:latin typeface="Arial"/>
                <a:cs typeface="Arial"/>
              </a:rPr>
              <a:t>dữ liệu </a:t>
            </a:r>
            <a:r>
              <a:rPr sz="2400" dirty="0">
                <a:latin typeface="Arial"/>
                <a:cs typeface="Arial"/>
              </a:rPr>
              <a:t>cục </a:t>
            </a:r>
            <a:r>
              <a:rPr sz="2400" spc="-5" dirty="0">
                <a:latin typeface="Arial"/>
                <a:cs typeface="Arial"/>
              </a:rPr>
              <a:t>bộ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5" dirty="0">
                <a:latin typeface="Arial"/>
                <a:cs typeface="Arial"/>
              </a:rPr>
              <a:t>module </a:t>
            </a:r>
            <a:r>
              <a:rPr sz="2400" dirty="0">
                <a:latin typeface="Arial"/>
                <a:cs typeface="Arial"/>
              </a:rPr>
              <a:t>có thể sai. </a:t>
            </a:r>
            <a:r>
              <a:rPr sz="2400" spc="40" dirty="0">
                <a:latin typeface="Arial"/>
                <a:cs typeface="Arial"/>
              </a:rPr>
              <a:t>Vì </a:t>
            </a:r>
            <a:r>
              <a:rPr sz="2400" dirty="0">
                <a:latin typeface="Arial"/>
                <a:cs typeface="Arial"/>
              </a:rPr>
              <a:t>thế  </a:t>
            </a:r>
            <a:r>
              <a:rPr sz="2400" spc="-5" dirty="0">
                <a:latin typeface="Arial"/>
                <a:cs typeface="Arial"/>
              </a:rPr>
              <a:t>thiết </a:t>
            </a:r>
            <a:r>
              <a:rPr sz="2400" dirty="0">
                <a:latin typeface="Arial"/>
                <a:cs typeface="Arial"/>
              </a:rPr>
              <a:t>kế các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cần </a:t>
            </a:r>
            <a:r>
              <a:rPr sz="2400" spc="-5" dirty="0">
                <a:latin typeface="Arial"/>
                <a:cs typeface="Arial"/>
              </a:rPr>
              <a:t>làm lộ </a:t>
            </a:r>
            <a:r>
              <a:rPr sz="2400" dirty="0">
                <a:latin typeface="Arial"/>
                <a:cs typeface="Arial"/>
              </a:rPr>
              <a:t>ra các </a:t>
            </a:r>
            <a:r>
              <a:rPr sz="2400" spc="-10" dirty="0">
                <a:latin typeface="Arial"/>
                <a:cs typeface="Arial"/>
              </a:rPr>
              <a:t>loại </a:t>
            </a:r>
            <a:r>
              <a:rPr sz="2400" spc="-5" dirty="0">
                <a:latin typeface="Arial"/>
                <a:cs typeface="Arial"/>
              </a:rPr>
              <a:t>lỗi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10" dirty="0">
                <a:latin typeface="Arial"/>
                <a:cs typeface="Arial"/>
              </a:rPr>
              <a:t>Đánh </a:t>
            </a:r>
            <a:r>
              <a:rPr sz="2200" spc="-5" dirty="0">
                <a:latin typeface="Arial"/>
                <a:cs typeface="Arial"/>
              </a:rPr>
              <a:t>máy ko đúng hoặc ko nhất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quán?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Giá trị ngầm định hoặc giá trị khởi tạo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sai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Tên các </a:t>
            </a:r>
            <a:r>
              <a:rPr sz="2200" spc="-10" dirty="0">
                <a:latin typeface="Arial"/>
                <a:cs typeface="Arial"/>
              </a:rPr>
              <a:t>biến </a:t>
            </a:r>
            <a:r>
              <a:rPr sz="2200" spc="-5" dirty="0">
                <a:latin typeface="Arial"/>
                <a:cs typeface="Arial"/>
              </a:rPr>
              <a:t>ko đúng (sai chữ hoặc mất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chữ)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Kiểu dữ liệu không nhất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quán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Vd: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int</a:t>
            </a:r>
            <a:r>
              <a:rPr sz="2400" dirty="0">
                <a:latin typeface="Arial"/>
                <a:cs typeface="Arial"/>
              </a:rPr>
              <a:t> i;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d= </a:t>
            </a:r>
            <a:r>
              <a:rPr sz="2400" spc="-5" dirty="0">
                <a:latin typeface="Arial"/>
                <a:cs typeface="Arial"/>
              </a:rPr>
              <a:t>i*10; </a:t>
            </a:r>
            <a:r>
              <a:rPr sz="2400" dirty="0">
                <a:latin typeface="Arial"/>
                <a:cs typeface="Arial"/>
              </a:rPr>
              <a:t>// </a:t>
            </a:r>
            <a:r>
              <a:rPr sz="2400" spc="-5" dirty="0">
                <a:latin typeface="Arial"/>
                <a:cs typeface="Arial"/>
              </a:rPr>
              <a:t>lỗi </a:t>
            </a:r>
            <a:r>
              <a:rPr sz="2400" dirty="0">
                <a:latin typeface="Arial"/>
                <a:cs typeface="Arial"/>
              </a:rPr>
              <a:t>chưa </a:t>
            </a:r>
            <a:r>
              <a:rPr sz="2400" spc="-5" dirty="0">
                <a:latin typeface="Arial"/>
                <a:cs typeface="Arial"/>
              </a:rPr>
              <a:t>khai báo biến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958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d. </a:t>
            </a:r>
            <a:r>
              <a:rPr b="0" dirty="0">
                <a:latin typeface="Arial"/>
                <a:cs typeface="Arial"/>
              </a:rPr>
              <a:t>Kiểm thử về các xử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lý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0904"/>
            <a:ext cx="7621905" cy="41592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các </a:t>
            </a:r>
            <a:r>
              <a:rPr sz="2400" spc="-5" dirty="0">
                <a:latin typeface="Arial"/>
                <a:cs typeface="Arial"/>
              </a:rPr>
              <a:t>phép </a:t>
            </a:r>
            <a:r>
              <a:rPr sz="2400" dirty="0">
                <a:latin typeface="Arial"/>
                <a:cs typeface="Arial"/>
              </a:rPr>
              <a:t>toán và tính </a:t>
            </a:r>
            <a:r>
              <a:rPr sz="2400" spc="-5" dirty="0">
                <a:latin typeface="Arial"/>
                <a:cs typeface="Arial"/>
              </a:rPr>
              <a:t>đúng đắn </a:t>
            </a:r>
            <a:r>
              <a:rPr sz="2400" dirty="0">
                <a:latin typeface="Arial"/>
                <a:cs typeface="Arial"/>
              </a:rPr>
              <a:t>của kết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Cần lưu </a:t>
            </a:r>
            <a:r>
              <a:rPr sz="2400" dirty="0">
                <a:latin typeface="Arial"/>
                <a:cs typeface="Arial"/>
              </a:rPr>
              <a:t>ý các sai về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dirty="0">
                <a:latin typeface="Arial"/>
                <a:cs typeface="Arial"/>
              </a:rPr>
              <a:t>tự, </a:t>
            </a:r>
            <a:r>
              <a:rPr sz="2400" spc="-5" dirty="0">
                <a:latin typeface="Arial"/>
                <a:cs typeface="Arial"/>
              </a:rPr>
              <a:t>độ </a:t>
            </a:r>
            <a:r>
              <a:rPr sz="2400" dirty="0">
                <a:latin typeface="Arial"/>
                <a:cs typeface="Arial"/>
              </a:rPr>
              <a:t>chính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xác:</a:t>
            </a:r>
            <a:endParaRPr sz="24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Thứ tự ưu tien các phép tính số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học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Sự nhất quán của các phép toán trộn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module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Khởi tạo/kết thúc không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đúng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10" dirty="0">
                <a:latin typeface="Arial"/>
                <a:cs typeface="Arial"/>
              </a:rPr>
              <a:t>Độ </a:t>
            </a:r>
            <a:r>
              <a:rPr sz="2200" spc="-5" dirty="0">
                <a:latin typeface="Arial"/>
                <a:cs typeface="Arial"/>
              </a:rPr>
              <a:t>chính xác của kết quả trả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về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Thực </a:t>
            </a:r>
            <a:r>
              <a:rPr sz="2200" spc="-5" dirty="0">
                <a:latin typeface="Arial"/>
                <a:cs typeface="Arial"/>
              </a:rPr>
              <a:t>hiện phép toán trên toán hạng ko phải là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số: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String s1,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s2;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Int </a:t>
            </a:r>
            <a:r>
              <a:rPr sz="2200" dirty="0">
                <a:latin typeface="Arial"/>
                <a:cs typeface="Arial"/>
              </a:rPr>
              <a:t>ketqua=s1/s2;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251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e. </a:t>
            </a:r>
            <a:r>
              <a:rPr b="0" dirty="0">
                <a:latin typeface="Arial"/>
                <a:cs typeface="Arial"/>
              </a:rPr>
              <a:t>Kiểm thử các </a:t>
            </a:r>
            <a:r>
              <a:rPr b="0" spc="-5" dirty="0">
                <a:latin typeface="Arial"/>
                <a:cs typeface="Arial"/>
              </a:rPr>
              <a:t>điều </a:t>
            </a:r>
            <a:r>
              <a:rPr b="0" dirty="0">
                <a:latin typeface="Arial"/>
                <a:cs typeface="Arial"/>
              </a:rPr>
              <a:t>kiện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0770"/>
            <a:ext cx="7972425" cy="41967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sai </a:t>
            </a:r>
            <a:r>
              <a:rPr sz="2400" spc="-5" dirty="0">
                <a:latin typeface="Arial"/>
                <a:cs typeface="Arial"/>
              </a:rPr>
              <a:t>kiểu, </a:t>
            </a:r>
            <a:r>
              <a:rPr sz="2400" dirty="0">
                <a:latin typeface="Arial"/>
                <a:cs typeface="Arial"/>
              </a:rPr>
              <a:t>toán tử, </a:t>
            </a:r>
            <a:r>
              <a:rPr sz="2400" spc="-5" dirty="0">
                <a:latin typeface="Arial"/>
                <a:cs typeface="Arial"/>
              </a:rPr>
              <a:t>ngữ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nghĩa:</a:t>
            </a:r>
            <a:endParaRPr sz="24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So sánh các kiểu dữ liệu khác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nhau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Ưu tiên hoặc toán tử logic không đúng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đắn</a:t>
            </a:r>
            <a:endParaRPr sz="2200">
              <a:latin typeface="Arial"/>
              <a:cs typeface="Arial"/>
            </a:endParaRPr>
          </a:p>
          <a:p>
            <a:pPr marL="756285" marR="10604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33755" algn="l"/>
                <a:tab pos="834390" algn="l"/>
              </a:tabLst>
            </a:pPr>
            <a:r>
              <a:rPr dirty="0"/>
              <a:t>	</a:t>
            </a:r>
            <a:r>
              <a:rPr sz="2200" spc="-10" dirty="0">
                <a:latin typeface="Arial"/>
                <a:cs typeface="Arial"/>
              </a:rPr>
              <a:t>Dự </a:t>
            </a:r>
            <a:r>
              <a:rPr sz="2200" spc="-5" dirty="0">
                <a:latin typeface="Arial"/>
                <a:cs typeface="Arial"/>
              </a:rPr>
              <a:t>đoán một biểu thức so sánh, trong </a:t>
            </a:r>
            <a:r>
              <a:rPr sz="2200" dirty="0">
                <a:latin typeface="Arial"/>
                <a:cs typeface="Arial"/>
              </a:rPr>
              <a:t>khi </a:t>
            </a:r>
            <a:r>
              <a:rPr sz="2200" spc="-5" dirty="0">
                <a:latin typeface="Arial"/>
                <a:cs typeface="Arial"/>
              </a:rPr>
              <a:t>sai số làm cho  đẳng thức </a:t>
            </a: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chắc có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thực</a:t>
            </a:r>
            <a:endParaRPr sz="24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giá trị so sánh không đúng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đắn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int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ival;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char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sval[20];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If(ival==sval) </a:t>
            </a:r>
            <a:r>
              <a:rPr sz="2400" dirty="0">
                <a:latin typeface="Arial"/>
                <a:cs typeface="Arial"/>
              </a:rPr>
              <a:t>{…} //So </a:t>
            </a:r>
            <a:r>
              <a:rPr sz="2400" spc="-5" dirty="0">
                <a:latin typeface="Arial"/>
                <a:cs typeface="Arial"/>
              </a:rPr>
              <a:t>sánh </a:t>
            </a:r>
            <a:r>
              <a:rPr sz="2400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dữ liệu </a:t>
            </a:r>
            <a:r>
              <a:rPr sz="2400" dirty="0">
                <a:latin typeface="Arial"/>
                <a:cs typeface="Arial"/>
              </a:rPr>
              <a:t>ko tương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thích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602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f. Kiểm thử sai tiềm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ẩn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0770"/>
            <a:ext cx="7882255" cy="41598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sai tiềm </a:t>
            </a:r>
            <a:r>
              <a:rPr sz="2400" spc="-5" dirty="0">
                <a:latin typeface="Arial"/>
                <a:cs typeface="Arial"/>
              </a:rPr>
              <a:t>ẩn </a:t>
            </a:r>
            <a:r>
              <a:rPr sz="2400" dirty="0">
                <a:latin typeface="Arial"/>
                <a:cs typeface="Arial"/>
              </a:rPr>
              <a:t>cần </a:t>
            </a:r>
            <a:r>
              <a:rPr sz="2400" spc="-5" dirty="0">
                <a:latin typeface="Arial"/>
                <a:cs typeface="Arial"/>
              </a:rPr>
              <a:t>được xem </a:t>
            </a:r>
            <a:r>
              <a:rPr sz="2400" spc="-10" dirty="0">
                <a:latin typeface="Arial"/>
                <a:cs typeface="Arial"/>
              </a:rPr>
              <a:t>xét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là:</a:t>
            </a:r>
            <a:endParaRPr sz="24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Mô tả sai(khó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hiểu)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Dữ liệu ghi không tương ứng với sai đã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gặp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10" dirty="0">
                <a:latin typeface="Arial"/>
                <a:cs typeface="Arial"/>
              </a:rPr>
              <a:t>Điều </a:t>
            </a:r>
            <a:r>
              <a:rPr sz="2200" spc="-5" dirty="0">
                <a:latin typeface="Arial"/>
                <a:cs typeface="Arial"/>
              </a:rPr>
              <a:t>kiện sai có trước </a:t>
            </a:r>
            <a:r>
              <a:rPr sz="2200" dirty="0">
                <a:latin typeface="Arial"/>
                <a:cs typeface="Arial"/>
              </a:rPr>
              <a:t>khi </a:t>
            </a:r>
            <a:r>
              <a:rPr sz="2200" spc="-10" dirty="0">
                <a:latin typeface="Arial"/>
                <a:cs typeface="Arial"/>
              </a:rPr>
              <a:t>xử </a:t>
            </a:r>
            <a:r>
              <a:rPr sz="2200" spc="-5" dirty="0">
                <a:latin typeface="Arial"/>
                <a:cs typeface="Arial"/>
              </a:rPr>
              <a:t>lý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sai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15" dirty="0">
                <a:latin typeface="Arial"/>
                <a:cs typeface="Arial"/>
              </a:rPr>
              <a:t>Xử </a:t>
            </a:r>
            <a:r>
              <a:rPr sz="2200" spc="-5" dirty="0">
                <a:latin typeface="Arial"/>
                <a:cs typeface="Arial"/>
              </a:rPr>
              <a:t>lý điều kiện ngoại lệ là không đúng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đắn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Mô tả sai không cung cấp đủ thông tin để trợ giúp định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vị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nguyên </a:t>
            </a:r>
            <a:r>
              <a:rPr sz="2400" spc="-5" dirty="0">
                <a:latin typeface="Arial"/>
                <a:cs typeface="Arial"/>
              </a:rPr>
              <a:t>nhân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sai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(a&gt;0) </a:t>
            </a:r>
            <a:r>
              <a:rPr sz="2400" dirty="0">
                <a:latin typeface="Arial"/>
                <a:cs typeface="Arial"/>
              </a:rPr>
              <a:t>then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{…}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If (a=0) then {…} // </a:t>
            </a:r>
            <a:r>
              <a:rPr sz="2400" spc="-5" dirty="0">
                <a:latin typeface="Arial"/>
                <a:cs typeface="Arial"/>
              </a:rPr>
              <a:t>thiếu trường hợp </a:t>
            </a:r>
            <a:r>
              <a:rPr sz="2400" spc="-10" dirty="0">
                <a:latin typeface="Arial"/>
                <a:cs typeface="Arial"/>
              </a:rPr>
              <a:t>xét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a&lt;0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465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g. </a:t>
            </a:r>
            <a:r>
              <a:rPr b="0" dirty="0">
                <a:latin typeface="Arial"/>
                <a:cs typeface="Arial"/>
              </a:rPr>
              <a:t>Kiểm thử các </a:t>
            </a:r>
            <a:r>
              <a:rPr b="0" spc="-5" dirty="0">
                <a:latin typeface="Arial"/>
                <a:cs typeface="Arial"/>
              </a:rPr>
              <a:t>giá </a:t>
            </a:r>
            <a:r>
              <a:rPr b="0" dirty="0">
                <a:latin typeface="Arial"/>
                <a:cs typeface="Arial"/>
              </a:rPr>
              <a:t>trị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biên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1568"/>
            <a:ext cx="7815580" cy="45250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sai </a:t>
            </a:r>
            <a:r>
              <a:rPr sz="2400" spc="-5" dirty="0">
                <a:latin typeface="Arial"/>
                <a:cs typeface="Arial"/>
              </a:rPr>
              <a:t>biến,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5" dirty="0">
                <a:latin typeface="Arial"/>
                <a:cs typeface="Arial"/>
              </a:rPr>
              <a:t>vòng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lặp: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Vòng lặp không kết thúc hoặc kết thúc không chính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xác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Lặp </a:t>
            </a:r>
            <a:r>
              <a:rPr sz="2200" spc="-10" dirty="0">
                <a:latin typeface="Arial"/>
                <a:cs typeface="Arial"/>
              </a:rPr>
              <a:t>vô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hạn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Biến lặp bị thay </a:t>
            </a:r>
            <a:r>
              <a:rPr sz="2200" spc="-10" dirty="0">
                <a:latin typeface="Arial"/>
                <a:cs typeface="Arial"/>
              </a:rPr>
              <a:t>đổi </a:t>
            </a:r>
            <a:r>
              <a:rPr sz="2200" spc="-5" dirty="0">
                <a:latin typeface="Arial"/>
                <a:cs typeface="Arial"/>
              </a:rPr>
              <a:t>không chính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xác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Sai </a:t>
            </a:r>
            <a:r>
              <a:rPr sz="2400" dirty="0">
                <a:latin typeface="Arial"/>
                <a:cs typeface="Arial"/>
              </a:rPr>
              <a:t>ở các </a:t>
            </a:r>
            <a:r>
              <a:rPr sz="2400" spc="-10" dirty="0">
                <a:latin typeface="Arial"/>
                <a:cs typeface="Arial"/>
              </a:rPr>
              <a:t>biên: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Kiểm thử ở biên là nhiệm vụ cuối cùng của kiểm thử </a:t>
            </a:r>
            <a:r>
              <a:rPr sz="2200" spc="-10" dirty="0">
                <a:latin typeface="Arial"/>
                <a:cs typeface="Arial"/>
              </a:rPr>
              <a:t>đơn  </a:t>
            </a:r>
            <a:r>
              <a:rPr sz="2200" spc="-5" dirty="0">
                <a:latin typeface="Arial"/>
                <a:cs typeface="Arial"/>
              </a:rPr>
              <a:t>vị. </a:t>
            </a: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giá trị ở b</a:t>
            </a:r>
            <a:r>
              <a:rPr sz="2400" spc="-5" dirty="0">
                <a:latin typeface="Arial"/>
                <a:cs typeface="Arial"/>
              </a:rPr>
              <a:t>iên </a:t>
            </a:r>
            <a:r>
              <a:rPr sz="2400" dirty="0">
                <a:latin typeface="Arial"/>
                <a:cs typeface="Arial"/>
              </a:rPr>
              <a:t>thường </a:t>
            </a:r>
            <a:r>
              <a:rPr sz="2400" spc="-5" dirty="0">
                <a:latin typeface="Arial"/>
                <a:cs typeface="Arial"/>
              </a:rPr>
              <a:t>hay gây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lỗi.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VD:</a:t>
            </a:r>
            <a:endParaRPr sz="2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Int </a:t>
            </a:r>
            <a:r>
              <a:rPr sz="2200" dirty="0">
                <a:latin typeface="Arial"/>
                <a:cs typeface="Arial"/>
              </a:rPr>
              <a:t>i,j;</a:t>
            </a:r>
            <a:endParaRPr sz="22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For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(i=1;i&lt;=10,i++)</a:t>
            </a:r>
            <a:endParaRPr sz="22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For (j=i+1, j&lt;=10, j++)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{…}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57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3.1.3 Kỹ </a:t>
            </a:r>
            <a:r>
              <a:rPr dirty="0"/>
              <a:t>thuật </a:t>
            </a:r>
            <a:r>
              <a:rPr spc="-5" dirty="0"/>
              <a:t>kiểm thử đơn</a:t>
            </a:r>
            <a:r>
              <a:rPr spc="-40" dirty="0"/>
              <a:t> </a:t>
            </a:r>
            <a:r>
              <a:rPr dirty="0"/>
              <a:t>vị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8283575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Module không </a:t>
            </a:r>
            <a:r>
              <a:rPr sz="2800" dirty="0">
                <a:latin typeface="Arial"/>
                <a:cs typeface="Arial"/>
              </a:rPr>
              <a:t>phải </a:t>
            </a:r>
            <a:r>
              <a:rPr sz="2800" spc="-5" dirty="0">
                <a:latin typeface="Arial"/>
                <a:cs typeface="Arial"/>
              </a:rPr>
              <a:t>là một 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độc lập,  nên cần </a:t>
            </a:r>
            <a:r>
              <a:rPr sz="2800" dirty="0">
                <a:latin typeface="Arial"/>
                <a:cs typeface="Arial"/>
              </a:rPr>
              <a:t>phát </a:t>
            </a:r>
            <a:r>
              <a:rPr sz="2800" spc="-5" dirty="0">
                <a:latin typeface="Arial"/>
                <a:cs typeface="Arial"/>
              </a:rPr>
              <a:t>triển </a:t>
            </a:r>
            <a:r>
              <a:rPr sz="2800" dirty="0">
                <a:latin typeface="Arial"/>
                <a:cs typeface="Arial"/>
              </a:rPr>
              <a:t>thêm </a:t>
            </a:r>
            <a:r>
              <a:rPr sz="2800" spc="-5" dirty="0">
                <a:latin typeface="Arial"/>
                <a:cs typeface="Arial"/>
              </a:rPr>
              <a:t>các Driver và Stub để tiến  hành kiểm thử </a:t>
            </a:r>
            <a:r>
              <a:rPr sz="2800" spc="-10" dirty="0">
                <a:latin typeface="Arial"/>
                <a:cs typeface="Arial"/>
              </a:rPr>
              <a:t>đơn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vị.</a:t>
            </a:r>
            <a:endParaRPr sz="2800">
              <a:latin typeface="Arial"/>
              <a:cs typeface="Arial"/>
            </a:endParaRPr>
          </a:p>
          <a:p>
            <a:pPr marL="355600" marR="3225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Bộ </a:t>
            </a:r>
            <a:r>
              <a:rPr sz="2800" b="1" spc="-5" dirty="0">
                <a:latin typeface="Arial"/>
                <a:cs typeface="Arial"/>
              </a:rPr>
              <a:t>lái (driver): </a:t>
            </a:r>
            <a:r>
              <a:rPr sz="2800" spc="-5" dirty="0">
                <a:latin typeface="Arial"/>
                <a:cs typeface="Arial"/>
              </a:rPr>
              <a:t>là một hàm main điều khiển việc  </a:t>
            </a:r>
            <a:r>
              <a:rPr sz="2800" spc="-10" dirty="0">
                <a:latin typeface="Arial"/>
                <a:cs typeface="Arial"/>
              </a:rPr>
              <a:t>đưa </a:t>
            </a:r>
            <a:r>
              <a:rPr sz="2800" spc="-5" dirty="0">
                <a:latin typeface="Arial"/>
                <a:cs typeface="Arial"/>
              </a:rPr>
              <a:t>dữ liệu vào </a:t>
            </a:r>
            <a:r>
              <a:rPr sz="2800" dirty="0">
                <a:latin typeface="Arial"/>
                <a:cs typeface="Arial"/>
              </a:rPr>
              <a:t>và nhận </a:t>
            </a:r>
            <a:r>
              <a:rPr sz="2800" spc="-5" dirty="0">
                <a:latin typeface="Arial"/>
                <a:cs typeface="Arial"/>
              </a:rPr>
              <a:t>kết quả của module  đang cần </a:t>
            </a:r>
            <a:r>
              <a:rPr sz="2800" dirty="0">
                <a:latin typeface="Arial"/>
                <a:cs typeface="Arial"/>
              </a:rPr>
              <a:t>kiểm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355600" marR="762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Cuống </a:t>
            </a:r>
            <a:r>
              <a:rPr sz="2800" b="1" spc="-5" dirty="0">
                <a:latin typeface="Arial"/>
                <a:cs typeface="Arial"/>
              </a:rPr>
              <a:t>(stub): </a:t>
            </a:r>
            <a:r>
              <a:rPr sz="2800" spc="-5" dirty="0">
                <a:latin typeface="Arial"/>
                <a:cs typeface="Arial"/>
              </a:rPr>
              <a:t>là một 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máy tính dùng  để </a:t>
            </a:r>
            <a:r>
              <a:rPr sz="2800" dirty="0">
                <a:latin typeface="Arial"/>
                <a:cs typeface="Arial"/>
              </a:rPr>
              <a:t>thay </a:t>
            </a:r>
            <a:r>
              <a:rPr sz="2800" spc="-5" dirty="0">
                <a:latin typeface="Arial"/>
                <a:cs typeface="Arial"/>
              </a:rPr>
              <a:t>thế cho một module phần mềm sẽ được  </a:t>
            </a:r>
            <a:r>
              <a:rPr sz="2800" dirty="0">
                <a:latin typeface="Arial"/>
                <a:cs typeface="Arial"/>
              </a:rPr>
              <a:t>xác </a:t>
            </a:r>
            <a:r>
              <a:rPr sz="2800" spc="-5" dirty="0">
                <a:latin typeface="Arial"/>
                <a:cs typeface="Arial"/>
              </a:rPr>
              <a:t>định </a:t>
            </a:r>
            <a:r>
              <a:rPr sz="2800" dirty="0">
                <a:latin typeface="Arial"/>
                <a:cs typeface="Arial"/>
              </a:rPr>
              <a:t>sau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(IEEE)</a:t>
            </a:r>
            <a:endParaRPr sz="2800">
              <a:latin typeface="Arial"/>
              <a:cs typeface="Arial"/>
            </a:endParaRPr>
          </a:p>
          <a:p>
            <a:pPr marL="355600" marR="9842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Stub (dummy program): Là một đoạn mã dùng </a:t>
            </a:r>
            <a:r>
              <a:rPr sz="2800" spc="-10" dirty="0">
                <a:latin typeface="Arial"/>
                <a:cs typeface="Arial"/>
              </a:rPr>
              <a:t>để  </a:t>
            </a:r>
            <a:r>
              <a:rPr sz="2800" spc="-5" dirty="0">
                <a:latin typeface="Arial"/>
                <a:cs typeface="Arial"/>
              </a:rPr>
              <a:t>mô phỏng hoạt động của thành </a:t>
            </a:r>
            <a:r>
              <a:rPr sz="2800" dirty="0">
                <a:latin typeface="Arial"/>
                <a:cs typeface="Arial"/>
              </a:rPr>
              <a:t>phần </a:t>
            </a:r>
            <a:r>
              <a:rPr sz="2800" spc="-5" dirty="0">
                <a:latin typeface="Arial"/>
                <a:cs typeface="Arial"/>
              </a:rPr>
              <a:t>còn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thiếu.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57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3.1.3 Kỹ </a:t>
            </a:r>
            <a:r>
              <a:rPr dirty="0"/>
              <a:t>thuật </a:t>
            </a:r>
            <a:r>
              <a:rPr spc="-5" dirty="0"/>
              <a:t>kiểm thử đơn</a:t>
            </a:r>
            <a:r>
              <a:rPr spc="-50" dirty="0"/>
              <a:t> </a:t>
            </a:r>
            <a:r>
              <a:rPr dirty="0"/>
              <a:t>vị</a:t>
            </a:r>
          </a:p>
        </p:txBody>
      </p:sp>
      <p:sp>
        <p:nvSpPr>
          <p:cNvPr id="3" name="object 3"/>
          <p:cNvSpPr/>
          <p:nvPr/>
        </p:nvSpPr>
        <p:spPr>
          <a:xfrm>
            <a:off x="1233487" y="1609725"/>
            <a:ext cx="6677025" cy="3638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192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Code </a:t>
            </a:r>
            <a:r>
              <a:rPr b="0" dirty="0">
                <a:latin typeface="Arial"/>
                <a:cs typeface="Arial"/>
              </a:rPr>
              <a:t>example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-Stub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7376"/>
            <a:ext cx="7523480" cy="49764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Arial"/>
                <a:cs typeface="Arial"/>
              </a:rPr>
              <a:t>void </a:t>
            </a:r>
            <a:r>
              <a:rPr sz="2800" dirty="0">
                <a:latin typeface="Arial"/>
                <a:cs typeface="Arial"/>
              </a:rPr>
              <a:t>function WeTest(params…)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….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int </a:t>
            </a:r>
            <a:r>
              <a:rPr sz="2800" spc="-5" dirty="0">
                <a:latin typeface="Arial"/>
                <a:cs typeface="Arial"/>
              </a:rPr>
              <a:t>p=</a:t>
            </a:r>
            <a:r>
              <a:rPr sz="2800" dirty="0">
                <a:latin typeface="Arial"/>
                <a:cs typeface="Arial"/>
              </a:rPr>
              <a:t> price(param1);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….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} // </a:t>
            </a:r>
            <a:r>
              <a:rPr sz="2800" i="1" spc="-5" dirty="0">
                <a:latin typeface="Arial"/>
                <a:cs typeface="Arial"/>
              </a:rPr>
              <a:t>chương </a:t>
            </a:r>
            <a:r>
              <a:rPr sz="2800" i="1" spc="25" dirty="0">
                <a:latin typeface="Arial"/>
                <a:cs typeface="Arial"/>
              </a:rPr>
              <a:t>trình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chính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void </a:t>
            </a:r>
            <a:r>
              <a:rPr sz="2800" dirty="0">
                <a:latin typeface="Arial"/>
                <a:cs typeface="Arial"/>
              </a:rPr>
              <a:t>price(int </a:t>
            </a:r>
            <a:r>
              <a:rPr sz="2800" spc="-5" dirty="0">
                <a:latin typeface="Arial"/>
                <a:cs typeface="Arial"/>
              </a:rPr>
              <a:t>param)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return 10; </a:t>
            </a:r>
            <a:r>
              <a:rPr sz="2800" spc="-5" dirty="0">
                <a:latin typeface="Arial"/>
                <a:cs typeface="Arial"/>
              </a:rPr>
              <a:t>//</a:t>
            </a:r>
            <a:r>
              <a:rPr sz="2800" i="1" spc="-5" dirty="0">
                <a:latin typeface="Arial"/>
                <a:cs typeface="Arial"/>
              </a:rPr>
              <a:t>không cần quan tâm giá </a:t>
            </a:r>
            <a:r>
              <a:rPr sz="2800" i="1" dirty="0">
                <a:latin typeface="Arial"/>
                <a:cs typeface="Arial"/>
              </a:rPr>
              <a:t>là </a:t>
            </a:r>
            <a:r>
              <a:rPr sz="2800" i="1" spc="35" dirty="0">
                <a:latin typeface="Arial"/>
                <a:cs typeface="Arial"/>
              </a:rPr>
              <a:t>gì, </a:t>
            </a:r>
            <a:r>
              <a:rPr sz="2800" i="1" spc="-5" dirty="0">
                <a:latin typeface="Arial"/>
                <a:cs typeface="Arial"/>
              </a:rPr>
              <a:t>được  tính thế nào chỉ </a:t>
            </a:r>
            <a:r>
              <a:rPr sz="2800" i="1" dirty="0">
                <a:latin typeface="Arial"/>
                <a:cs typeface="Arial"/>
              </a:rPr>
              <a:t>cần </a:t>
            </a:r>
            <a:r>
              <a:rPr sz="2800" i="1" spc="-5" dirty="0">
                <a:latin typeface="Arial"/>
                <a:cs typeface="Arial"/>
              </a:rPr>
              <a:t>giá trị trả về để </a:t>
            </a:r>
            <a:r>
              <a:rPr sz="2800" i="1" dirty="0">
                <a:latin typeface="Arial"/>
                <a:cs typeface="Arial"/>
              </a:rPr>
              <a:t>test </a:t>
            </a:r>
            <a:r>
              <a:rPr sz="2800" i="1" spc="-5" dirty="0">
                <a:latin typeface="Arial"/>
                <a:cs typeface="Arial"/>
              </a:rPr>
              <a:t>module  </a:t>
            </a:r>
            <a:r>
              <a:rPr sz="2800" i="1" dirty="0">
                <a:latin typeface="Arial"/>
                <a:cs typeface="Arial"/>
              </a:rPr>
              <a:t>function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WeTest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} // đây là stub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597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BÀI </a:t>
            </a:r>
            <a:r>
              <a:rPr spc="-5" dirty="0"/>
              <a:t>3: Các </a:t>
            </a:r>
            <a:r>
              <a:rPr dirty="0"/>
              <a:t>cấp </a:t>
            </a:r>
            <a:r>
              <a:rPr spc="-5" dirty="0"/>
              <a:t>độ kiểm</a:t>
            </a:r>
            <a:r>
              <a:rPr spc="-70" dirty="0"/>
              <a:t> </a:t>
            </a:r>
            <a:r>
              <a:rPr spc="-5" dirty="0"/>
              <a:t>thử</a:t>
            </a:r>
          </a:p>
        </p:txBody>
      </p:sp>
      <p:sp>
        <p:nvSpPr>
          <p:cNvPr id="3" name="object 3"/>
          <p:cNvSpPr/>
          <p:nvPr/>
        </p:nvSpPr>
        <p:spPr>
          <a:xfrm>
            <a:off x="655319" y="1380744"/>
            <a:ext cx="8034528" cy="4730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47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Code </a:t>
            </a:r>
            <a:r>
              <a:rPr b="0" dirty="0">
                <a:latin typeface="Arial"/>
                <a:cs typeface="Arial"/>
              </a:rPr>
              <a:t>example-</a:t>
            </a:r>
            <a:r>
              <a:rPr b="0" spc="-8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6020315"/>
            <a:ext cx="14414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2531"/>
            <a:ext cx="7509509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void </a:t>
            </a:r>
            <a:r>
              <a:rPr sz="2800" dirty="0">
                <a:latin typeface="Arial"/>
                <a:cs typeface="Arial"/>
              </a:rPr>
              <a:t>function ThatCallPrice(params…) </a:t>
            </a:r>
            <a:r>
              <a:rPr sz="2800" spc="-5" dirty="0">
                <a:latin typeface="Arial"/>
                <a:cs typeface="Arial"/>
              </a:rPr>
              <a:t>{// </a:t>
            </a:r>
            <a:r>
              <a:rPr sz="2800" dirty="0">
                <a:latin typeface="Arial"/>
                <a:cs typeface="Arial"/>
              </a:rPr>
              <a:t>đây </a:t>
            </a:r>
            <a:r>
              <a:rPr sz="2800" spc="-5" dirty="0">
                <a:latin typeface="Arial"/>
                <a:cs typeface="Arial"/>
              </a:rPr>
              <a:t>là  driver</a:t>
            </a:r>
            <a:endParaRPr sz="2800">
              <a:latin typeface="Arial"/>
              <a:cs typeface="Arial"/>
            </a:endParaRPr>
          </a:p>
          <a:p>
            <a:pPr marL="927100" marR="3128645">
              <a:lnSpc>
                <a:spcPct val="120000"/>
              </a:lnSpc>
            </a:pPr>
            <a:r>
              <a:rPr sz="2800" spc="-5" dirty="0">
                <a:latin typeface="Arial"/>
                <a:cs typeface="Arial"/>
              </a:rPr>
              <a:t>int p= </a:t>
            </a:r>
            <a:r>
              <a:rPr sz="2800" dirty="0">
                <a:latin typeface="Arial"/>
                <a:cs typeface="Arial"/>
              </a:rPr>
              <a:t>price(param1);  printf(“Price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is:%d”,p);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void price(int param){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….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// 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chính để </a:t>
            </a:r>
            <a:r>
              <a:rPr sz="2800" dirty="0">
                <a:latin typeface="Arial"/>
                <a:cs typeface="Arial"/>
              </a:rPr>
              <a:t>tính </a:t>
            </a:r>
            <a:r>
              <a:rPr sz="2800" spc="-10" dirty="0">
                <a:latin typeface="Arial"/>
                <a:cs typeface="Arial"/>
              </a:rPr>
              <a:t>được </a:t>
            </a:r>
            <a:r>
              <a:rPr sz="2800" spc="-5" dirty="0">
                <a:latin typeface="Arial"/>
                <a:cs typeface="Arial"/>
              </a:rPr>
              <a:t>giá </a:t>
            </a:r>
            <a:r>
              <a:rPr sz="2800" dirty="0">
                <a:latin typeface="Arial"/>
                <a:cs typeface="Arial"/>
              </a:rPr>
              <a:t>trị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thật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4838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77190" algn="l"/>
                <a:tab pos="377825" algn="l"/>
              </a:tabLst>
            </a:pPr>
            <a:r>
              <a:rPr spc="-5" dirty="0"/>
              <a:t>Kiểm </a:t>
            </a:r>
            <a:r>
              <a:rPr dirty="0"/>
              <a:t>thử tích </a:t>
            </a:r>
            <a:r>
              <a:rPr spc="-5" dirty="0"/>
              <a:t>hợp nhằm nhận được </a:t>
            </a:r>
            <a:r>
              <a:rPr dirty="0"/>
              <a:t>một </a:t>
            </a:r>
            <a:r>
              <a:rPr spc="-5" dirty="0"/>
              <a:t>bộ phận </a:t>
            </a:r>
            <a:r>
              <a:rPr dirty="0"/>
              <a:t>chức  </a:t>
            </a:r>
            <a:r>
              <a:rPr spc="-5" dirty="0"/>
              <a:t>năng hay </a:t>
            </a:r>
            <a:r>
              <a:rPr dirty="0"/>
              <a:t>một </a:t>
            </a:r>
            <a:r>
              <a:rPr spc="-5" dirty="0"/>
              <a:t>hệ </a:t>
            </a:r>
            <a:r>
              <a:rPr dirty="0"/>
              <a:t>con</a:t>
            </a:r>
            <a:r>
              <a:rPr spc="30" dirty="0"/>
              <a:t> </a:t>
            </a:r>
            <a:r>
              <a:rPr dirty="0"/>
              <a:t>tốt</a:t>
            </a:r>
          </a:p>
          <a:p>
            <a:pPr marL="37782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77190" algn="l"/>
                <a:tab pos="377825" algn="l"/>
              </a:tabLst>
            </a:pPr>
            <a:r>
              <a:rPr spc="-5" dirty="0"/>
              <a:t>Là </a:t>
            </a:r>
            <a:r>
              <a:rPr dirty="0"/>
              <a:t>một kỹ thuật có tính </a:t>
            </a:r>
            <a:r>
              <a:rPr spc="-5" dirty="0"/>
              <a:t>hệ thống để </a:t>
            </a:r>
            <a:r>
              <a:rPr spc="-10" dirty="0"/>
              <a:t>xây </a:t>
            </a:r>
            <a:r>
              <a:rPr spc="-5" dirty="0"/>
              <a:t>dựng </a:t>
            </a:r>
            <a:r>
              <a:rPr dirty="0"/>
              <a:t>cấu trúc</a:t>
            </a:r>
            <a:r>
              <a:rPr spc="-60" dirty="0"/>
              <a:t> </a:t>
            </a:r>
            <a:r>
              <a:rPr dirty="0"/>
              <a:t>của</a:t>
            </a:r>
          </a:p>
          <a:p>
            <a:pPr marL="377825">
              <a:lnSpc>
                <a:spcPct val="100000"/>
              </a:lnSpc>
            </a:pPr>
            <a:r>
              <a:rPr dirty="0"/>
              <a:t>chương</a:t>
            </a:r>
            <a:r>
              <a:rPr spc="5" dirty="0"/>
              <a:t> </a:t>
            </a:r>
            <a:r>
              <a:rPr spc="20" dirty="0"/>
              <a:t>trình</a:t>
            </a:r>
          </a:p>
          <a:p>
            <a:pPr marL="377825" marR="1905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77190" algn="l"/>
                <a:tab pos="377825" algn="l"/>
              </a:tabLst>
            </a:pPr>
            <a:r>
              <a:rPr dirty="0"/>
              <a:t>Từ các </a:t>
            </a:r>
            <a:r>
              <a:rPr spc="-5" dirty="0"/>
              <a:t>module đã qua </a:t>
            </a:r>
            <a:r>
              <a:rPr dirty="0"/>
              <a:t>kiểm thử </a:t>
            </a:r>
            <a:r>
              <a:rPr spc="-5" dirty="0"/>
              <a:t>đơn </a:t>
            </a:r>
            <a:r>
              <a:rPr dirty="0"/>
              <a:t>vị, </a:t>
            </a:r>
            <a:r>
              <a:rPr spc="-10" dirty="0"/>
              <a:t>xây </a:t>
            </a:r>
            <a:r>
              <a:rPr spc="-5" dirty="0"/>
              <a:t>dựng </a:t>
            </a:r>
            <a:r>
              <a:rPr dirty="0"/>
              <a:t>cấu </a:t>
            </a:r>
            <a:r>
              <a:rPr spc="-5" dirty="0"/>
              <a:t>trúc  chương </a:t>
            </a:r>
            <a:r>
              <a:rPr spc="20" dirty="0"/>
              <a:t>trình </a:t>
            </a:r>
            <a:r>
              <a:rPr spc="-5" dirty="0"/>
              <a:t>đảm bảo </a:t>
            </a:r>
            <a:r>
              <a:rPr dirty="0"/>
              <a:t>tuân theo </a:t>
            </a:r>
            <a:r>
              <a:rPr spc="-5" dirty="0"/>
              <a:t>thiết</a:t>
            </a:r>
            <a:r>
              <a:rPr spc="-40" dirty="0"/>
              <a:t> </a:t>
            </a:r>
            <a:r>
              <a:rPr dirty="0"/>
              <a:t>kế</a:t>
            </a:r>
          </a:p>
          <a:p>
            <a:pPr marL="37782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77190" algn="l"/>
                <a:tab pos="377825" algn="l"/>
              </a:tabLst>
            </a:pPr>
            <a:r>
              <a:rPr spc="-5" dirty="0"/>
              <a:t>Có hai </a:t>
            </a:r>
            <a:r>
              <a:rPr dirty="0"/>
              <a:t>cách tích</a:t>
            </a:r>
            <a:r>
              <a:rPr spc="-20" dirty="0"/>
              <a:t> </a:t>
            </a:r>
            <a:r>
              <a:rPr spc="-5" dirty="0"/>
              <a:t>hợp:</a:t>
            </a:r>
          </a:p>
          <a:p>
            <a:pPr marL="37782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b="1" dirty="0">
                <a:latin typeface="Arial"/>
                <a:cs typeface="Arial"/>
              </a:rPr>
              <a:t>Tích hợp từng </a:t>
            </a:r>
            <a:r>
              <a:rPr b="1" spc="-5" dirty="0">
                <a:latin typeface="Arial"/>
                <a:cs typeface="Arial"/>
              </a:rPr>
              <a:t>bước</a:t>
            </a:r>
            <a:r>
              <a:rPr spc="-5" dirty="0"/>
              <a:t>. Theo </a:t>
            </a:r>
            <a:r>
              <a:rPr dirty="0"/>
              <a:t>cách </a:t>
            </a:r>
            <a:r>
              <a:rPr spc="-5" dirty="0"/>
              <a:t>này </a:t>
            </a:r>
            <a:r>
              <a:rPr dirty="0"/>
              <a:t>có </a:t>
            </a:r>
            <a:r>
              <a:rPr spc="-5" dirty="0"/>
              <a:t>3 chiến</a:t>
            </a:r>
            <a:r>
              <a:rPr spc="-50" dirty="0"/>
              <a:t> </a:t>
            </a:r>
            <a:r>
              <a:rPr spc="-5" dirty="0"/>
              <a:t>lược:</a:t>
            </a:r>
          </a:p>
          <a:p>
            <a:pPr marL="77851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79145" algn="l"/>
              </a:tabLst>
            </a:pPr>
            <a:r>
              <a:rPr sz="2400" dirty="0">
                <a:latin typeface="Arial"/>
                <a:cs typeface="Arial"/>
              </a:rPr>
              <a:t>Tích </a:t>
            </a:r>
            <a:r>
              <a:rPr sz="2400" spc="-5" dirty="0">
                <a:latin typeface="Arial"/>
                <a:cs typeface="Arial"/>
              </a:rPr>
              <a:t>hợp </a:t>
            </a:r>
            <a:r>
              <a:rPr sz="2400" dirty="0">
                <a:latin typeface="Arial"/>
                <a:cs typeface="Arial"/>
              </a:rPr>
              <a:t>từ </a:t>
            </a:r>
            <a:r>
              <a:rPr sz="2400" spc="-5" dirty="0">
                <a:latin typeface="Arial"/>
                <a:cs typeface="Arial"/>
              </a:rPr>
              <a:t>dưới lên </a:t>
            </a:r>
            <a:r>
              <a:rPr sz="2400" dirty="0">
                <a:latin typeface="Arial"/>
                <a:cs typeface="Arial"/>
              </a:rPr>
              <a:t>(bottom-up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  <a:p>
            <a:pPr marL="77851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79145" algn="l"/>
              </a:tabLst>
            </a:pPr>
            <a:r>
              <a:rPr sz="2400" dirty="0">
                <a:latin typeface="Arial"/>
                <a:cs typeface="Arial"/>
              </a:rPr>
              <a:t>Tích </a:t>
            </a:r>
            <a:r>
              <a:rPr sz="2400" spc="-5" dirty="0">
                <a:latin typeface="Arial"/>
                <a:cs typeface="Arial"/>
              </a:rPr>
              <a:t>hợp </a:t>
            </a:r>
            <a:r>
              <a:rPr sz="2400" dirty="0">
                <a:latin typeface="Arial"/>
                <a:cs typeface="Arial"/>
              </a:rPr>
              <a:t>từ trên </a:t>
            </a:r>
            <a:r>
              <a:rPr sz="2400" spc="-10" dirty="0">
                <a:latin typeface="Arial"/>
                <a:cs typeface="Arial"/>
              </a:rPr>
              <a:t>xuống </a:t>
            </a:r>
            <a:r>
              <a:rPr sz="2400" spc="-5" dirty="0">
                <a:latin typeface="Arial"/>
                <a:cs typeface="Arial"/>
              </a:rPr>
              <a:t>(top-down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  <a:p>
            <a:pPr marL="77851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79145" algn="l"/>
              </a:tabLst>
            </a:pPr>
            <a:r>
              <a:rPr sz="2400" spc="-5" dirty="0">
                <a:latin typeface="Arial"/>
                <a:cs typeface="Arial"/>
              </a:rPr>
              <a:t>Kết hợp 2 chiến lược </a:t>
            </a:r>
            <a:r>
              <a:rPr sz="240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(sandwich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959468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5959468"/>
            <a:ext cx="7973059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latin typeface="Arial"/>
                <a:cs typeface="Arial"/>
              </a:rPr>
              <a:t>Tích hợp </a:t>
            </a:r>
            <a:r>
              <a:rPr sz="2400" b="1" spc="-5" dirty="0">
                <a:latin typeface="Arial"/>
                <a:cs typeface="Arial"/>
              </a:rPr>
              <a:t>đồng </a:t>
            </a:r>
            <a:r>
              <a:rPr sz="2400" b="1" dirty="0">
                <a:latin typeface="Arial"/>
                <a:cs typeface="Arial"/>
              </a:rPr>
              <a:t>thời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vụ </a:t>
            </a:r>
            <a:r>
              <a:rPr sz="2400" spc="-5" dirty="0">
                <a:latin typeface="Arial"/>
                <a:cs typeface="Arial"/>
              </a:rPr>
              <a:t>nổ lớn </a:t>
            </a:r>
            <a:r>
              <a:rPr sz="2400" dirty="0">
                <a:latin typeface="Arial"/>
                <a:cs typeface="Arial"/>
              </a:rPr>
              <a:t>(big </a:t>
            </a:r>
            <a:r>
              <a:rPr sz="2400" spc="-5" dirty="0">
                <a:latin typeface="Arial"/>
                <a:cs typeface="Arial"/>
              </a:rPr>
              <a:t>bang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  <a:p>
            <a:pPr marR="125095" algn="r">
              <a:lnSpc>
                <a:spcPct val="100000"/>
              </a:lnSpc>
              <a:spcBef>
                <a:spcPts val="450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91414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 </a:t>
            </a:r>
            <a:r>
              <a:rPr b="0" dirty="0">
                <a:latin typeface="Arial"/>
                <a:cs typeface="Arial"/>
              </a:rPr>
              <a:t>Kiểm thử tích</a:t>
            </a:r>
            <a:r>
              <a:rPr b="0" spc="-7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hợp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7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Tích hợp </a:t>
            </a:r>
            <a:r>
              <a:rPr spc="-5" dirty="0"/>
              <a:t>từ </a:t>
            </a:r>
            <a:r>
              <a:rPr dirty="0"/>
              <a:t>trên</a:t>
            </a:r>
            <a:r>
              <a:rPr spc="-95" dirty="0"/>
              <a:t> </a:t>
            </a:r>
            <a:r>
              <a:rPr spc="-5" dirty="0"/>
              <a:t>xuống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9483"/>
            <a:ext cx="7995284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Module chính được </a:t>
            </a:r>
            <a:r>
              <a:rPr sz="2600" spc="5" dirty="0">
                <a:latin typeface="Times New Roman"/>
                <a:cs typeface="Times New Roman"/>
              </a:rPr>
              <a:t>dùng như </a:t>
            </a:r>
            <a:r>
              <a:rPr sz="2600" spc="-5" dirty="0">
                <a:latin typeface="Times New Roman"/>
                <a:cs typeface="Times New Roman"/>
              </a:rPr>
              <a:t>là </a:t>
            </a:r>
            <a:r>
              <a:rPr sz="2600" dirty="0">
                <a:latin typeface="Times New Roman"/>
                <a:cs typeface="Times New Roman"/>
              </a:rPr>
              <a:t>driver, và </a:t>
            </a:r>
            <a:r>
              <a:rPr sz="2600" spc="-5" dirty="0">
                <a:latin typeface="Times New Roman"/>
                <a:cs typeface="Times New Roman"/>
              </a:rPr>
              <a:t>stub </a:t>
            </a:r>
            <a:r>
              <a:rPr sz="2600" dirty="0">
                <a:latin typeface="Times New Roman"/>
                <a:cs typeface="Times New Roman"/>
              </a:rPr>
              <a:t>được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thay  thế bởi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module con trực </a:t>
            </a:r>
            <a:r>
              <a:rPr sz="2600" spc="-5" dirty="0">
                <a:latin typeface="Times New Roman"/>
                <a:cs typeface="Times New Roman"/>
              </a:rPr>
              <a:t>tiếp </a:t>
            </a:r>
            <a:r>
              <a:rPr sz="2600" dirty="0">
                <a:latin typeface="Times New Roman"/>
                <a:cs typeface="Times New Roman"/>
              </a:rPr>
              <a:t>của của module chính  này.</a:t>
            </a:r>
            <a:endParaRPr sz="2600">
              <a:latin typeface="Times New Roman"/>
              <a:cs typeface="Times New Roman"/>
            </a:endParaRPr>
          </a:p>
          <a:p>
            <a:pPr marL="355600" marR="22352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Tuỳ thuộc vào </a:t>
            </a:r>
            <a:r>
              <a:rPr sz="2600" spc="-5" dirty="0">
                <a:latin typeface="Times New Roman"/>
                <a:cs typeface="Times New Roman"/>
              </a:rPr>
              <a:t>cách tích </a:t>
            </a:r>
            <a:r>
              <a:rPr sz="2600" dirty="0">
                <a:latin typeface="Times New Roman"/>
                <a:cs typeface="Times New Roman"/>
              </a:rPr>
              <a:t>hợp theo chiều </a:t>
            </a:r>
            <a:r>
              <a:rPr sz="2600" spc="-5" dirty="0">
                <a:latin typeface="Times New Roman"/>
                <a:cs typeface="Times New Roman"/>
              </a:rPr>
              <a:t>sâu (depth-first)  </a:t>
            </a:r>
            <a:r>
              <a:rPr sz="2600" dirty="0">
                <a:latin typeface="Times New Roman"/>
                <a:cs typeface="Times New Roman"/>
              </a:rPr>
              <a:t>hoặc chiều </a:t>
            </a:r>
            <a:r>
              <a:rPr sz="2600" spc="-5" dirty="0">
                <a:latin typeface="Times New Roman"/>
                <a:cs typeface="Times New Roman"/>
              </a:rPr>
              <a:t>ngang(breath-first), mỗi stub </a:t>
            </a:r>
            <a:r>
              <a:rPr sz="2600" dirty="0">
                <a:latin typeface="Times New Roman"/>
                <a:cs typeface="Times New Roman"/>
              </a:rPr>
              <a:t>con được thay  thế </a:t>
            </a:r>
            <a:r>
              <a:rPr sz="2600" spc="-5" dirty="0">
                <a:latin typeface="Times New Roman"/>
                <a:cs typeface="Times New Roman"/>
              </a:rPr>
              <a:t>một lần </a:t>
            </a:r>
            <a:r>
              <a:rPr sz="2600" dirty="0">
                <a:latin typeface="Times New Roman"/>
                <a:cs typeface="Times New Roman"/>
              </a:rPr>
              <a:t>bởi module tương ứng đã kiểm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thử.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Tiến hành kiểm thử </a:t>
            </a:r>
            <a:r>
              <a:rPr sz="2600" spc="5" dirty="0">
                <a:latin typeface="Times New Roman"/>
                <a:cs typeface="Times New Roman"/>
              </a:rPr>
              <a:t>khi </a:t>
            </a:r>
            <a:r>
              <a:rPr sz="2600" spc="-5" dirty="0">
                <a:latin typeface="Times New Roman"/>
                <a:cs typeface="Times New Roman"/>
              </a:rPr>
              <a:t>có sự </a:t>
            </a:r>
            <a:r>
              <a:rPr sz="2600" dirty="0">
                <a:latin typeface="Times New Roman"/>
                <a:cs typeface="Times New Roman"/>
              </a:rPr>
              <a:t>thay thế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mới</a:t>
            </a:r>
            <a:endParaRPr sz="2600">
              <a:latin typeface="Times New Roman"/>
              <a:cs typeface="Times New Roman"/>
            </a:endParaRPr>
          </a:p>
          <a:p>
            <a:pPr marL="355600" marR="60071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Tiến hành kiểm thử </a:t>
            </a:r>
            <a:r>
              <a:rPr sz="2600" spc="5" dirty="0">
                <a:latin typeface="Times New Roman"/>
                <a:cs typeface="Times New Roman"/>
              </a:rPr>
              <a:t>hồi quy </a:t>
            </a:r>
            <a:r>
              <a:rPr sz="2600" dirty="0">
                <a:latin typeface="Times New Roman"/>
                <a:cs typeface="Times New Roman"/>
              </a:rPr>
              <a:t>để phát hiện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lỗi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khác  trong từng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module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7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Tích hợp </a:t>
            </a:r>
            <a:r>
              <a:rPr spc="-5" dirty="0"/>
              <a:t>từ </a:t>
            </a:r>
            <a:r>
              <a:rPr dirty="0"/>
              <a:t>trên</a:t>
            </a:r>
            <a:r>
              <a:rPr spc="-95" dirty="0"/>
              <a:t> </a:t>
            </a:r>
            <a:r>
              <a:rPr spc="-5" dirty="0"/>
              <a:t>xuống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975" y="4892116"/>
            <a:ext cx="500062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Tích hợp kiểu từ trên </a:t>
            </a:r>
            <a:r>
              <a:rPr sz="2400" spc="-5" dirty="0">
                <a:latin typeface="Times New Roman"/>
                <a:cs typeface="Times New Roman"/>
              </a:rPr>
              <a:t>xuống </a:t>
            </a:r>
            <a:r>
              <a:rPr sz="2400" dirty="0">
                <a:latin typeface="Times New Roman"/>
                <a:cs typeface="Times New Roman"/>
              </a:rPr>
              <a:t>theo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hình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thức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depth-first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Tiết kiệm được chi phí tạo các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9659" y="1484312"/>
            <a:ext cx="626110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1825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5789" y="2790888"/>
            <a:ext cx="610235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ts val="1825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2296" y="2790888"/>
            <a:ext cx="610235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0025">
              <a:lnSpc>
                <a:spcPts val="1825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5789" y="4184713"/>
            <a:ext cx="686435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0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0514" y="2790888"/>
            <a:ext cx="617220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ts val="1825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087" y="4184713"/>
            <a:ext cx="610235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ts val="1830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0007" y="4184713"/>
            <a:ext cx="610235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ts val="1830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087" y="5480050"/>
            <a:ext cx="610235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ts val="1835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1963" y="46418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9BD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1963" y="3270250"/>
            <a:ext cx="1523365" cy="914400"/>
          </a:xfrm>
          <a:custGeom>
            <a:avLst/>
            <a:gdLst/>
            <a:ahLst/>
            <a:cxnLst/>
            <a:rect l="l" t="t" r="r" b="b"/>
            <a:pathLst>
              <a:path w="1523364" h="914400">
                <a:moveTo>
                  <a:pt x="762241" y="0"/>
                </a:moveTo>
                <a:lnTo>
                  <a:pt x="0" y="914400"/>
                </a:lnTo>
              </a:path>
              <a:path w="1523364" h="914400">
                <a:moveTo>
                  <a:pt x="762241" y="0"/>
                </a:moveTo>
                <a:lnTo>
                  <a:pt x="1522971" y="914400"/>
                </a:lnTo>
              </a:path>
            </a:pathLst>
          </a:custGeom>
          <a:ln w="19050">
            <a:solidFill>
              <a:srgbClr val="9BD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0589" y="327025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19050">
            <a:solidFill>
              <a:srgbClr val="9BD2E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906651" y="1943100"/>
            <a:ext cx="4296410" cy="875030"/>
            <a:chOff x="1906651" y="1943100"/>
            <a:chExt cx="4296410" cy="875030"/>
          </a:xfrm>
        </p:grpSpPr>
        <p:sp>
          <p:nvSpPr>
            <p:cNvPr id="16" name="object 16"/>
            <p:cNvSpPr/>
            <p:nvPr/>
          </p:nvSpPr>
          <p:spPr>
            <a:xfrm>
              <a:off x="3938905" y="1952625"/>
              <a:ext cx="12065" cy="855980"/>
            </a:xfrm>
            <a:custGeom>
              <a:avLst/>
              <a:gdLst/>
              <a:ahLst/>
              <a:cxnLst/>
              <a:rect l="l" t="t" r="r" b="b"/>
              <a:pathLst>
                <a:path w="12064" h="855980">
                  <a:moveTo>
                    <a:pt x="11684" y="0"/>
                  </a:moveTo>
                  <a:lnTo>
                    <a:pt x="0" y="855726"/>
                  </a:lnTo>
                </a:path>
              </a:pathLst>
            </a:custGeom>
            <a:ln w="19049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0589" y="1952625"/>
              <a:ext cx="2242820" cy="819150"/>
            </a:xfrm>
            <a:custGeom>
              <a:avLst/>
              <a:gdLst/>
              <a:ahLst/>
              <a:cxnLst/>
              <a:rect l="l" t="t" r="r" b="b"/>
              <a:pathLst>
                <a:path w="2242820" h="819150">
                  <a:moveTo>
                    <a:pt x="0" y="0"/>
                  </a:moveTo>
                  <a:lnTo>
                    <a:pt x="2242693" y="819150"/>
                  </a:lnTo>
                </a:path>
              </a:pathLst>
            </a:custGeom>
            <a:ln w="19050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6176" y="1952625"/>
              <a:ext cx="2034539" cy="831850"/>
            </a:xfrm>
            <a:custGeom>
              <a:avLst/>
              <a:gdLst/>
              <a:ahLst/>
              <a:cxnLst/>
              <a:rect l="l" t="t" r="r" b="b"/>
              <a:pathLst>
                <a:path w="2034539" h="831850">
                  <a:moveTo>
                    <a:pt x="2034413" y="0"/>
                  </a:moveTo>
                  <a:lnTo>
                    <a:pt x="0" y="83185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56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Tích hợp </a:t>
            </a:r>
            <a:r>
              <a:rPr spc="-5" dirty="0"/>
              <a:t>từ </a:t>
            </a:r>
            <a:r>
              <a:rPr dirty="0"/>
              <a:t>dưới</a:t>
            </a:r>
            <a:r>
              <a:rPr spc="-85" dirty="0"/>
              <a:t> </a:t>
            </a:r>
            <a:r>
              <a:rPr dirty="0"/>
              <a:t>lên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9483"/>
            <a:ext cx="7930515" cy="3910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32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Các module </a:t>
            </a:r>
            <a:r>
              <a:rPr sz="2600" spc="-5" dirty="0">
                <a:latin typeface="Times New Roman"/>
                <a:cs typeface="Times New Roman"/>
              </a:rPr>
              <a:t>mức </a:t>
            </a:r>
            <a:r>
              <a:rPr sz="2600" dirty="0">
                <a:latin typeface="Times New Roman"/>
                <a:cs typeface="Times New Roman"/>
              </a:rPr>
              <a:t>thấp nhất được kết hợp thành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nhóm  thể hiện </a:t>
            </a:r>
            <a:r>
              <a:rPr sz="2600" spc="-5" dirty="0">
                <a:latin typeface="Times New Roman"/>
                <a:cs typeface="Times New Roman"/>
              </a:rPr>
              <a:t>một </a:t>
            </a:r>
            <a:r>
              <a:rPr sz="2600" dirty="0">
                <a:latin typeface="Times New Roman"/>
                <a:cs typeface="Times New Roman"/>
              </a:rPr>
              <a:t>chức năng con đặc biệt của phần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mềm.</a:t>
            </a:r>
            <a:endParaRPr sz="26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Một driver được </a:t>
            </a:r>
            <a:r>
              <a:rPr sz="2600" spc="-5" dirty="0">
                <a:latin typeface="Times New Roman"/>
                <a:cs typeface="Times New Roman"/>
              </a:rPr>
              <a:t>tạo </a:t>
            </a:r>
            <a:r>
              <a:rPr sz="2600" dirty="0">
                <a:latin typeface="Times New Roman"/>
                <a:cs typeface="Times New Roman"/>
              </a:rPr>
              <a:t>ra để thao </a:t>
            </a:r>
            <a:r>
              <a:rPr sz="2600" spc="-5" dirty="0">
                <a:latin typeface="Times New Roman"/>
                <a:cs typeface="Times New Roman"/>
              </a:rPr>
              <a:t>tác các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test-case</a:t>
            </a:r>
            <a:endParaRPr sz="2600">
              <a:latin typeface="Times New Roman"/>
              <a:cs typeface="Times New Roman"/>
            </a:endParaRPr>
          </a:p>
          <a:p>
            <a:pPr marL="355600" marR="69850" indent="-342900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Các module được kiểm thử theo từng nhóm (Cluster): là  nhóm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module </a:t>
            </a:r>
            <a:r>
              <a:rPr sz="2600" spc="-5" dirty="0">
                <a:latin typeface="Times New Roman"/>
                <a:cs typeface="Times New Roman"/>
              </a:rPr>
              <a:t>mà </a:t>
            </a:r>
            <a:r>
              <a:rPr sz="2600" dirty="0">
                <a:latin typeface="Times New Roman"/>
                <a:cs typeface="Times New Roman"/>
              </a:rPr>
              <a:t>module phía </a:t>
            </a:r>
            <a:r>
              <a:rPr sz="2600" spc="-5" dirty="0">
                <a:latin typeface="Times New Roman"/>
                <a:cs typeface="Times New Roman"/>
              </a:rPr>
              <a:t>trên cần </a:t>
            </a:r>
            <a:r>
              <a:rPr sz="2600" dirty="0">
                <a:latin typeface="Times New Roman"/>
                <a:cs typeface="Times New Roman"/>
              </a:rPr>
              <a:t>đến </a:t>
            </a:r>
            <a:r>
              <a:rPr sz="2600" spc="5" dirty="0">
                <a:latin typeface="Times New Roman"/>
                <a:cs typeface="Times New Roman"/>
              </a:rPr>
              <a:t>khi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kiểm  thử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Driver </a:t>
            </a:r>
            <a:r>
              <a:rPr sz="2600" dirty="0">
                <a:latin typeface="Times New Roman"/>
                <a:cs typeface="Times New Roman"/>
              </a:rPr>
              <a:t>được bỏ đi và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nhóm module được kết hợp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dần  </a:t>
            </a:r>
            <a:r>
              <a:rPr sz="2600" spc="-5" dirty="0">
                <a:latin typeface="Times New Roman"/>
                <a:cs typeface="Times New Roman"/>
              </a:rPr>
              <a:t>lên </a:t>
            </a:r>
            <a:r>
              <a:rPr sz="2600" dirty="0">
                <a:latin typeface="Times New Roman"/>
                <a:cs typeface="Times New Roman"/>
              </a:rPr>
              <a:t>phía </a:t>
            </a:r>
            <a:r>
              <a:rPr sz="2600" spc="-5" dirty="0">
                <a:latin typeface="Times New Roman"/>
                <a:cs typeface="Times New Roman"/>
              </a:rPr>
              <a:t>trên </a:t>
            </a:r>
            <a:r>
              <a:rPr sz="2600" dirty="0">
                <a:latin typeface="Times New Roman"/>
                <a:cs typeface="Times New Roman"/>
              </a:rPr>
              <a:t>trong </a:t>
            </a:r>
            <a:r>
              <a:rPr sz="2600" spc="-5" dirty="0">
                <a:latin typeface="Times New Roman"/>
                <a:cs typeface="Times New Roman"/>
              </a:rPr>
              <a:t>sơ </a:t>
            </a:r>
            <a:r>
              <a:rPr sz="2600" dirty="0">
                <a:latin typeface="Times New Roman"/>
                <a:cs typeface="Times New Roman"/>
              </a:rPr>
              <a:t>đồ phân </a:t>
            </a:r>
            <a:r>
              <a:rPr sz="2600" spc="-5" dirty="0">
                <a:latin typeface="Times New Roman"/>
                <a:cs typeface="Times New Roman"/>
              </a:rPr>
              <a:t>cấp </a:t>
            </a:r>
            <a:r>
              <a:rPr sz="2600" dirty="0">
                <a:latin typeface="Times New Roman"/>
                <a:cs typeface="Times New Roman"/>
              </a:rPr>
              <a:t>của chương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trình.</a:t>
            </a:r>
            <a:endParaRPr sz="26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Tiết kiệm được chi phí </a:t>
            </a:r>
            <a:r>
              <a:rPr sz="2600" spc="-5" dirty="0">
                <a:latin typeface="Times New Roman"/>
                <a:cs typeface="Times New Roman"/>
              </a:rPr>
              <a:t>tạo </a:t>
            </a:r>
            <a:r>
              <a:rPr sz="2600" dirty="0">
                <a:latin typeface="Times New Roman"/>
                <a:cs typeface="Times New Roman"/>
              </a:rPr>
              <a:t>các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stub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56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Tích hợp </a:t>
            </a:r>
            <a:r>
              <a:rPr spc="-5" dirty="0"/>
              <a:t>từ </a:t>
            </a:r>
            <a:r>
              <a:rPr dirty="0"/>
              <a:t>dưới</a:t>
            </a:r>
            <a:r>
              <a:rPr spc="-85" dirty="0"/>
              <a:t> </a:t>
            </a:r>
            <a:r>
              <a:rPr dirty="0"/>
              <a:t>lên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4542" y="1700276"/>
            <a:ext cx="617220" cy="41592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985"/>
              </a:lnSpc>
            </a:pPr>
            <a:r>
              <a:rPr sz="2000" spc="-420" dirty="0">
                <a:solidFill>
                  <a:srgbClr val="285E7E"/>
                </a:solidFill>
                <a:latin typeface="Arial"/>
                <a:cs typeface="Arial"/>
              </a:rPr>
              <a:t>Mo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6235" y="2421001"/>
            <a:ext cx="619125" cy="41592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135">
              <a:lnSpc>
                <a:spcPts val="1989"/>
              </a:lnSpc>
            </a:pPr>
            <a:r>
              <a:rPr sz="2000" spc="-465" dirty="0">
                <a:solidFill>
                  <a:srgbClr val="285E7E"/>
                </a:solidFill>
                <a:latin typeface="Arial"/>
                <a:cs typeface="Arial"/>
              </a:rPr>
              <a:t>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6488" y="2421001"/>
            <a:ext cx="617220" cy="41592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989"/>
              </a:lnSpc>
            </a:pPr>
            <a:r>
              <a:rPr sz="2000" spc="-415" dirty="0">
                <a:solidFill>
                  <a:srgbClr val="9BD2E4"/>
                </a:solidFill>
                <a:latin typeface="Arial"/>
                <a:cs typeface="Arial"/>
              </a:rPr>
              <a:t>Mb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4542" y="3183001"/>
            <a:ext cx="610235" cy="41592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9"/>
              </a:lnSpc>
            </a:pPr>
            <a:r>
              <a:rPr sz="2000" spc="-380" dirty="0">
                <a:solidFill>
                  <a:srgbClr val="285E7E"/>
                </a:solidFill>
                <a:latin typeface="Arial"/>
                <a:cs typeface="Arial"/>
              </a:rPr>
              <a:t>D</a:t>
            </a:r>
            <a:r>
              <a:rPr sz="1600" spc="-380" dirty="0">
                <a:solidFill>
                  <a:srgbClr val="285E7E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5650" y="3183001"/>
            <a:ext cx="610235" cy="41592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9"/>
              </a:lnSpc>
            </a:pPr>
            <a:r>
              <a:rPr sz="2000" spc="-380" dirty="0">
                <a:solidFill>
                  <a:srgbClr val="285E7E"/>
                </a:solidFill>
                <a:latin typeface="Arial"/>
                <a:cs typeface="Arial"/>
              </a:rPr>
              <a:t>D</a:t>
            </a:r>
            <a:r>
              <a:rPr sz="1600" spc="-380" dirty="0">
                <a:solidFill>
                  <a:srgbClr val="285E7E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1122" y="3173476"/>
            <a:ext cx="617220" cy="41592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989"/>
              </a:lnSpc>
            </a:pPr>
            <a:r>
              <a:rPr sz="2000" spc="-380" dirty="0">
                <a:solidFill>
                  <a:srgbClr val="285E7E"/>
                </a:solidFill>
                <a:latin typeface="Arial"/>
                <a:cs typeface="Arial"/>
              </a:rPr>
              <a:t>D</a:t>
            </a:r>
            <a:r>
              <a:rPr sz="1600" spc="-380" dirty="0">
                <a:solidFill>
                  <a:srgbClr val="285E7E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82510" y="3595623"/>
            <a:ext cx="1696085" cy="2645410"/>
            <a:chOff x="982510" y="3595623"/>
            <a:chExt cx="1696085" cy="2645410"/>
          </a:xfrm>
        </p:grpSpPr>
        <p:sp>
          <p:nvSpPr>
            <p:cNvPr id="10" name="object 10"/>
            <p:cNvSpPr/>
            <p:nvPr/>
          </p:nvSpPr>
          <p:spPr>
            <a:xfrm>
              <a:off x="1525650" y="5773737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5650" y="5773737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5650" y="4935600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650" y="4935600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0577" y="5392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0936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2035" y="4097400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2035" y="4097400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6923" y="4554600"/>
              <a:ext cx="534035" cy="381000"/>
            </a:xfrm>
            <a:custGeom>
              <a:avLst/>
              <a:gdLst/>
              <a:ahLst/>
              <a:cxnLst/>
              <a:rect l="l" t="t" r="r" b="b"/>
              <a:pathLst>
                <a:path w="534035" h="381000">
                  <a:moveTo>
                    <a:pt x="0" y="0"/>
                  </a:moveTo>
                  <a:lnTo>
                    <a:pt x="533653" y="38100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9177" y="4097400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9177" y="4097400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30577" y="4554600"/>
              <a:ext cx="534035" cy="381000"/>
            </a:xfrm>
            <a:custGeom>
              <a:avLst/>
              <a:gdLst/>
              <a:ahLst/>
              <a:cxnLst/>
              <a:rect l="l" t="t" r="r" b="b"/>
              <a:pathLst>
                <a:path w="534035" h="381000">
                  <a:moveTo>
                    <a:pt x="533527" y="0"/>
                  </a:moveTo>
                  <a:lnTo>
                    <a:pt x="0" y="38100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6923" y="3605148"/>
              <a:ext cx="1067435" cy="492759"/>
            </a:xfrm>
            <a:custGeom>
              <a:avLst/>
              <a:gdLst/>
              <a:ahLst/>
              <a:cxnLst/>
              <a:rect l="l" t="t" r="r" b="b"/>
              <a:pathLst>
                <a:path w="1067435" h="492760">
                  <a:moveTo>
                    <a:pt x="447167" y="0"/>
                  </a:moveTo>
                  <a:lnTo>
                    <a:pt x="0" y="492125"/>
                  </a:lnTo>
                </a:path>
                <a:path w="1067435" h="492760">
                  <a:moveTo>
                    <a:pt x="652399" y="11175"/>
                  </a:moveTo>
                  <a:lnTo>
                    <a:pt x="1067181" y="492251"/>
                  </a:lnTo>
                </a:path>
              </a:pathLst>
            </a:custGeom>
            <a:ln w="19050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496564" y="3630676"/>
            <a:ext cx="1086485" cy="1771650"/>
            <a:chOff x="3496564" y="3630676"/>
            <a:chExt cx="1086485" cy="1771650"/>
          </a:xfrm>
        </p:grpSpPr>
        <p:sp>
          <p:nvSpPr>
            <p:cNvPr id="23" name="object 23"/>
            <p:cNvSpPr/>
            <p:nvPr/>
          </p:nvSpPr>
          <p:spPr>
            <a:xfrm>
              <a:off x="3506089" y="40974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6089" y="40974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06089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6089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1016" y="4554601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1016" y="3640201"/>
              <a:ext cx="762635" cy="457200"/>
            </a:xfrm>
            <a:custGeom>
              <a:avLst/>
              <a:gdLst/>
              <a:ahLst/>
              <a:cxnLst/>
              <a:rect l="l" t="t" r="r" b="b"/>
              <a:pathLst>
                <a:path w="762635" h="457200">
                  <a:moveTo>
                    <a:pt x="762254" y="0"/>
                  </a:moveTo>
                  <a:lnTo>
                    <a:pt x="0" y="457200"/>
                  </a:lnTo>
                </a:path>
              </a:pathLst>
            </a:custGeom>
            <a:ln w="19050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639945" y="3630676"/>
            <a:ext cx="1771014" cy="1771650"/>
            <a:chOff x="4639945" y="3630676"/>
            <a:chExt cx="1771014" cy="1771650"/>
          </a:xfrm>
        </p:grpSpPr>
        <p:sp>
          <p:nvSpPr>
            <p:cNvPr id="30" name="object 30"/>
            <p:cNvSpPr/>
            <p:nvPr/>
          </p:nvSpPr>
          <p:spPr>
            <a:xfrm>
              <a:off x="5259324" y="4097401"/>
              <a:ext cx="608965" cy="457200"/>
            </a:xfrm>
            <a:custGeom>
              <a:avLst/>
              <a:gdLst/>
              <a:ahLst/>
              <a:cxnLst/>
              <a:rect l="l" t="t" r="r" b="b"/>
              <a:pathLst>
                <a:path w="608964" h="457200">
                  <a:moveTo>
                    <a:pt x="60835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8355" y="457200"/>
                  </a:lnTo>
                  <a:lnTo>
                    <a:pt x="60835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9324" y="4097401"/>
              <a:ext cx="608965" cy="457200"/>
            </a:xfrm>
            <a:custGeom>
              <a:avLst/>
              <a:gdLst/>
              <a:ahLst/>
              <a:cxnLst/>
              <a:rect l="l" t="t" r="r" b="b"/>
              <a:pathLst>
                <a:path w="608964" h="457200">
                  <a:moveTo>
                    <a:pt x="0" y="457200"/>
                  </a:moveTo>
                  <a:lnTo>
                    <a:pt x="608355" y="457200"/>
                  </a:lnTo>
                  <a:lnTo>
                    <a:pt x="60835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25670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5670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30597" y="4554601"/>
              <a:ext cx="534035" cy="381000"/>
            </a:xfrm>
            <a:custGeom>
              <a:avLst/>
              <a:gdLst/>
              <a:ahLst/>
              <a:cxnLst/>
              <a:rect l="l" t="t" r="r" b="b"/>
              <a:pathLst>
                <a:path w="534035" h="381000">
                  <a:moveTo>
                    <a:pt x="533526" y="0"/>
                  </a:moveTo>
                  <a:lnTo>
                    <a:pt x="0" y="381000"/>
                  </a:lnTo>
                </a:path>
              </a:pathLst>
            </a:custGeom>
            <a:ln w="19049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91454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1454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64124" y="4554601"/>
              <a:ext cx="532130" cy="381000"/>
            </a:xfrm>
            <a:custGeom>
              <a:avLst/>
              <a:gdLst/>
              <a:ahLst/>
              <a:cxnLst/>
              <a:rect l="l" t="t" r="r" b="b"/>
              <a:pathLst>
                <a:path w="532129" h="381000">
                  <a:moveTo>
                    <a:pt x="0" y="0"/>
                  </a:moveTo>
                  <a:lnTo>
                    <a:pt x="532129" y="38100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9470" y="3640201"/>
              <a:ext cx="915035" cy="457200"/>
            </a:xfrm>
            <a:custGeom>
              <a:avLst/>
              <a:gdLst/>
              <a:ahLst/>
              <a:cxnLst/>
              <a:rect l="l" t="t" r="r" b="b"/>
              <a:pathLst>
                <a:path w="915035" h="457200">
                  <a:moveTo>
                    <a:pt x="0" y="0"/>
                  </a:moveTo>
                  <a:lnTo>
                    <a:pt x="914653" y="457200"/>
                  </a:lnTo>
                </a:path>
              </a:pathLst>
            </a:custGeom>
            <a:ln w="19050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458836" y="3640201"/>
            <a:ext cx="629285" cy="1762125"/>
            <a:chOff x="7458836" y="3640201"/>
            <a:chExt cx="629285" cy="1762125"/>
          </a:xfrm>
        </p:grpSpPr>
        <p:sp>
          <p:nvSpPr>
            <p:cNvPr id="40" name="object 40"/>
            <p:cNvSpPr/>
            <p:nvPr/>
          </p:nvSpPr>
          <p:spPr>
            <a:xfrm>
              <a:off x="7468361" y="40974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4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68361" y="40974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4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68361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4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68361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4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73288" y="4554601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73288" y="3640201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19050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1830577" y="2830576"/>
            <a:ext cx="1250315" cy="352425"/>
          </a:xfrm>
          <a:custGeom>
            <a:avLst/>
            <a:gdLst/>
            <a:ahLst/>
            <a:cxnLst/>
            <a:rect l="l" t="t" r="r" b="b"/>
            <a:pathLst>
              <a:path w="1250314" h="352425">
                <a:moveTo>
                  <a:pt x="0" y="352425"/>
                </a:moveTo>
                <a:lnTo>
                  <a:pt x="1250315" y="0"/>
                </a:lnTo>
              </a:path>
            </a:pathLst>
          </a:custGeom>
          <a:ln w="19050">
            <a:solidFill>
              <a:srgbClr val="9BD2E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65678" y="2843276"/>
            <a:ext cx="1384300" cy="339725"/>
          </a:xfrm>
          <a:custGeom>
            <a:avLst/>
            <a:gdLst/>
            <a:ahLst/>
            <a:cxnLst/>
            <a:rect l="l" t="t" r="r" b="b"/>
            <a:pathLst>
              <a:path w="1384300" h="339725">
                <a:moveTo>
                  <a:pt x="0" y="0"/>
                </a:moveTo>
                <a:lnTo>
                  <a:pt x="1383792" y="339725"/>
                </a:lnTo>
              </a:path>
            </a:pathLst>
          </a:custGeom>
          <a:ln w="19050">
            <a:solidFill>
              <a:srgbClr val="9BD2E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72276" y="2841625"/>
            <a:ext cx="1501140" cy="341630"/>
          </a:xfrm>
          <a:custGeom>
            <a:avLst/>
            <a:gdLst/>
            <a:ahLst/>
            <a:cxnLst/>
            <a:rect l="l" t="t" r="r" b="b"/>
            <a:pathLst>
              <a:path w="1501140" h="341630">
                <a:moveTo>
                  <a:pt x="0" y="0"/>
                </a:moveTo>
                <a:lnTo>
                  <a:pt x="1501013" y="341375"/>
                </a:lnTo>
              </a:path>
            </a:pathLst>
          </a:custGeom>
          <a:ln w="19049">
            <a:solidFill>
              <a:srgbClr val="9BD2E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01161" y="2133600"/>
            <a:ext cx="1392555" cy="287655"/>
          </a:xfrm>
          <a:custGeom>
            <a:avLst/>
            <a:gdLst/>
            <a:ahLst/>
            <a:cxnLst/>
            <a:rect l="l" t="t" r="r" b="b"/>
            <a:pathLst>
              <a:path w="1392554" h="287655">
                <a:moveTo>
                  <a:pt x="1392554" y="0"/>
                </a:moveTo>
                <a:lnTo>
                  <a:pt x="0" y="287400"/>
                </a:lnTo>
              </a:path>
            </a:pathLst>
          </a:custGeom>
          <a:ln w="19050">
            <a:solidFill>
              <a:srgbClr val="9BD2E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71440" y="2122423"/>
            <a:ext cx="1579245" cy="298450"/>
          </a:xfrm>
          <a:custGeom>
            <a:avLst/>
            <a:gdLst/>
            <a:ahLst/>
            <a:cxnLst/>
            <a:rect l="l" t="t" r="r" b="b"/>
            <a:pathLst>
              <a:path w="1579245" h="298450">
                <a:moveTo>
                  <a:pt x="0" y="0"/>
                </a:moveTo>
                <a:lnTo>
                  <a:pt x="1578737" y="298450"/>
                </a:lnTo>
              </a:path>
            </a:pathLst>
          </a:custGeom>
          <a:ln w="19050">
            <a:solidFill>
              <a:srgbClr val="9BD2E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346" y="4097401"/>
            <a:ext cx="153035" cy="2133600"/>
          </a:xfrm>
          <a:custGeom>
            <a:avLst/>
            <a:gdLst/>
            <a:ahLst/>
            <a:cxnLst/>
            <a:rect l="l" t="t" r="r" b="b"/>
            <a:pathLst>
              <a:path w="153034" h="2133600">
                <a:moveTo>
                  <a:pt x="152463" y="0"/>
                </a:moveTo>
                <a:lnTo>
                  <a:pt x="152463" y="1066800"/>
                </a:lnTo>
              </a:path>
              <a:path w="153034" h="2133600">
                <a:moveTo>
                  <a:pt x="152463" y="1066673"/>
                </a:moveTo>
                <a:lnTo>
                  <a:pt x="0" y="1143000"/>
                </a:lnTo>
              </a:path>
              <a:path w="153034" h="2133600">
                <a:moveTo>
                  <a:pt x="152463" y="1219200"/>
                </a:moveTo>
                <a:lnTo>
                  <a:pt x="152463" y="2133536"/>
                </a:lnTo>
              </a:path>
              <a:path w="153034" h="2133600">
                <a:moveTo>
                  <a:pt x="0" y="1143000"/>
                </a:moveTo>
                <a:lnTo>
                  <a:pt x="152463" y="1219200"/>
                </a:lnTo>
              </a:path>
            </a:pathLst>
          </a:custGeom>
          <a:ln w="19050">
            <a:solidFill>
              <a:srgbClr val="9BD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11100" y="4865574"/>
            <a:ext cx="367030" cy="6426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2000" spc="-315" dirty="0">
                <a:solidFill>
                  <a:srgbClr val="285E7E"/>
                </a:solidFill>
                <a:latin typeface="Arial"/>
                <a:cs typeface="Arial"/>
              </a:rPr>
              <a:t>cluster</a:t>
            </a:r>
            <a:r>
              <a:rPr sz="2000" spc="-150" dirty="0">
                <a:solidFill>
                  <a:srgbClr val="285E7E"/>
                </a:solidFill>
                <a:latin typeface="Arial"/>
                <a:cs typeface="Arial"/>
              </a:rPr>
              <a:t> </a:t>
            </a:r>
            <a:r>
              <a:rPr sz="2000" spc="-450" dirty="0">
                <a:solidFill>
                  <a:srgbClr val="285E7E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54416" y="4021201"/>
            <a:ext cx="153035" cy="1371600"/>
          </a:xfrm>
          <a:custGeom>
            <a:avLst/>
            <a:gdLst/>
            <a:ahLst/>
            <a:cxnLst/>
            <a:rect l="l" t="t" r="r" b="b"/>
            <a:pathLst>
              <a:path w="153034" h="1371600">
                <a:moveTo>
                  <a:pt x="0" y="1371600"/>
                </a:moveTo>
                <a:lnTo>
                  <a:pt x="0" y="685673"/>
                </a:lnTo>
              </a:path>
              <a:path w="153034" h="1371600">
                <a:moveTo>
                  <a:pt x="0" y="587756"/>
                </a:moveTo>
                <a:lnTo>
                  <a:pt x="0" y="0"/>
                </a:lnTo>
              </a:path>
              <a:path w="153034" h="1371600">
                <a:moveTo>
                  <a:pt x="0" y="685800"/>
                </a:moveTo>
                <a:lnTo>
                  <a:pt x="152526" y="636778"/>
                </a:lnTo>
              </a:path>
              <a:path w="153034" h="1371600">
                <a:moveTo>
                  <a:pt x="152526" y="636778"/>
                </a:moveTo>
                <a:lnTo>
                  <a:pt x="0" y="587756"/>
                </a:lnTo>
              </a:path>
            </a:pathLst>
          </a:custGeom>
          <a:ln w="19050">
            <a:solidFill>
              <a:srgbClr val="9BD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3506089" y="5459348"/>
            <a:ext cx="2896870" cy="95885"/>
            <a:chOff x="3506089" y="5459348"/>
            <a:chExt cx="2896870" cy="95885"/>
          </a:xfrm>
        </p:grpSpPr>
        <p:sp>
          <p:nvSpPr>
            <p:cNvPr id="55" name="object 55"/>
            <p:cNvSpPr/>
            <p:nvPr/>
          </p:nvSpPr>
          <p:spPr>
            <a:xfrm>
              <a:off x="3506089" y="5468873"/>
              <a:ext cx="1448435" cy="635"/>
            </a:xfrm>
            <a:custGeom>
              <a:avLst/>
              <a:gdLst/>
              <a:ahLst/>
              <a:cxnLst/>
              <a:rect l="l" t="t" r="r" b="b"/>
              <a:pathLst>
                <a:path w="1448435" h="635">
                  <a:moveTo>
                    <a:pt x="0" y="126"/>
                  </a:moveTo>
                  <a:lnTo>
                    <a:pt x="1448308" y="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54397" y="5469000"/>
              <a:ext cx="103505" cy="76200"/>
            </a:xfrm>
            <a:custGeom>
              <a:avLst/>
              <a:gdLst/>
              <a:ahLst/>
              <a:cxnLst/>
              <a:rect l="l" t="t" r="r" b="b"/>
              <a:pathLst>
                <a:path w="103504" h="76200">
                  <a:moveTo>
                    <a:pt x="0" y="0"/>
                  </a:moveTo>
                  <a:lnTo>
                    <a:pt x="103377" y="7620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57775" y="5468873"/>
              <a:ext cx="1344930" cy="76835"/>
            </a:xfrm>
            <a:custGeom>
              <a:avLst/>
              <a:gdLst/>
              <a:ahLst/>
              <a:cxnLst/>
              <a:rect l="l" t="t" r="r" b="b"/>
              <a:pathLst>
                <a:path w="1344929" h="76835">
                  <a:moveTo>
                    <a:pt x="103504" y="126"/>
                  </a:moveTo>
                  <a:lnTo>
                    <a:pt x="1344929" y="0"/>
                  </a:lnTo>
                </a:path>
                <a:path w="1344929" h="76835">
                  <a:moveTo>
                    <a:pt x="0" y="76326"/>
                  </a:moveTo>
                  <a:lnTo>
                    <a:pt x="103504" y="126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847082" y="5389879"/>
            <a:ext cx="6419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15" dirty="0">
                <a:solidFill>
                  <a:srgbClr val="285E7E"/>
                </a:solidFill>
                <a:latin typeface="Arial"/>
                <a:cs typeface="Arial"/>
              </a:rPr>
              <a:t>cluster</a:t>
            </a:r>
            <a:r>
              <a:rPr sz="2000" spc="-150" dirty="0">
                <a:solidFill>
                  <a:srgbClr val="285E7E"/>
                </a:solidFill>
                <a:latin typeface="Arial"/>
                <a:cs typeface="Arial"/>
              </a:rPr>
              <a:t> </a:t>
            </a:r>
            <a:r>
              <a:rPr sz="2000" spc="-450" dirty="0">
                <a:solidFill>
                  <a:srgbClr val="285E7E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05218" y="4365752"/>
            <a:ext cx="367665" cy="641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2000" spc="-315" dirty="0">
                <a:solidFill>
                  <a:srgbClr val="285E7E"/>
                </a:solidFill>
                <a:latin typeface="Arial"/>
                <a:cs typeface="Arial"/>
              </a:rPr>
              <a:t>cluster</a:t>
            </a:r>
            <a:r>
              <a:rPr sz="2000" spc="-145" dirty="0">
                <a:solidFill>
                  <a:srgbClr val="285E7E"/>
                </a:solidFill>
                <a:latin typeface="Arial"/>
                <a:cs typeface="Arial"/>
              </a:rPr>
              <a:t> </a:t>
            </a:r>
            <a:r>
              <a:rPr sz="2000" spc="-450" dirty="0">
                <a:solidFill>
                  <a:srgbClr val="9BD2E4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715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3.2.1. Các lỗi thường gặp khi tích</a:t>
            </a:r>
            <a:r>
              <a:rPr b="0" spc="1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hợp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8002905" cy="41414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Dữ </a:t>
            </a:r>
            <a:r>
              <a:rPr sz="3000" dirty="0">
                <a:latin typeface="Arial"/>
                <a:cs typeface="Arial"/>
              </a:rPr>
              <a:t>liệu </a:t>
            </a:r>
            <a:r>
              <a:rPr sz="3000" spc="-5" dirty="0">
                <a:latin typeface="Arial"/>
                <a:cs typeface="Arial"/>
              </a:rPr>
              <a:t>bị </a:t>
            </a:r>
            <a:r>
              <a:rPr sz="3000" dirty="0">
                <a:latin typeface="Arial"/>
                <a:cs typeface="Arial"/>
              </a:rPr>
              <a:t>mất khi </a:t>
            </a:r>
            <a:r>
              <a:rPr sz="3000" spc="-5" dirty="0">
                <a:latin typeface="Arial"/>
                <a:cs typeface="Arial"/>
              </a:rPr>
              <a:t>đi qua một giao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diện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Hiệu ứng 1 </a:t>
            </a:r>
            <a:r>
              <a:rPr sz="3000" dirty="0">
                <a:latin typeface="Arial"/>
                <a:cs typeface="Arial"/>
              </a:rPr>
              <a:t>module vô </a:t>
            </a:r>
            <a:r>
              <a:rPr sz="3000" spc="25" dirty="0">
                <a:latin typeface="Arial"/>
                <a:cs typeface="Arial"/>
              </a:rPr>
              <a:t>tình </a:t>
            </a:r>
            <a:r>
              <a:rPr sz="3000" spc="-5" dirty="0">
                <a:latin typeface="Arial"/>
                <a:cs typeface="Arial"/>
              </a:rPr>
              <a:t>gây </a:t>
            </a:r>
            <a:r>
              <a:rPr sz="3000" dirty="0">
                <a:latin typeface="Arial"/>
                <a:cs typeface="Arial"/>
              </a:rPr>
              <a:t>ra </a:t>
            </a:r>
            <a:r>
              <a:rPr sz="3000" spc="-5" dirty="0">
                <a:latin typeface="Arial"/>
                <a:cs typeface="Arial"/>
              </a:rPr>
              <a:t>ảnh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hưởng  </a:t>
            </a:r>
            <a:r>
              <a:rPr sz="3000" dirty="0">
                <a:latin typeface="Arial"/>
                <a:cs typeface="Arial"/>
              </a:rPr>
              <a:t>tới các module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khác</a:t>
            </a:r>
            <a:endParaRPr sz="3000">
              <a:latin typeface="Arial"/>
              <a:cs typeface="Arial"/>
            </a:endParaRPr>
          </a:p>
          <a:p>
            <a:pPr marL="355600" marR="10604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Sự kết </a:t>
            </a:r>
            <a:r>
              <a:rPr sz="3000" spc="-5" dirty="0">
                <a:latin typeface="Arial"/>
                <a:cs typeface="Arial"/>
              </a:rPr>
              <a:t>hợp </a:t>
            </a:r>
            <a:r>
              <a:rPr sz="3000" dirty="0">
                <a:latin typeface="Arial"/>
                <a:cs typeface="Arial"/>
              </a:rPr>
              <a:t>các chức </a:t>
            </a:r>
            <a:r>
              <a:rPr sz="3000" spc="-5" dirty="0">
                <a:latin typeface="Arial"/>
                <a:cs typeface="Arial"/>
              </a:rPr>
              <a:t>năng phụ </a:t>
            </a:r>
            <a:r>
              <a:rPr sz="3000" dirty="0">
                <a:latin typeface="Arial"/>
                <a:cs typeface="Arial"/>
              </a:rPr>
              <a:t>có thể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không  tạo ra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chức </a:t>
            </a:r>
            <a:r>
              <a:rPr sz="3000" spc="-5" dirty="0">
                <a:latin typeface="Arial"/>
                <a:cs typeface="Arial"/>
              </a:rPr>
              <a:t>năng </a:t>
            </a:r>
            <a:r>
              <a:rPr sz="3000" dirty="0">
                <a:latin typeface="Arial"/>
                <a:cs typeface="Arial"/>
              </a:rPr>
              <a:t>chính </a:t>
            </a:r>
            <a:r>
              <a:rPr sz="3000" spc="-5" dirty="0">
                <a:latin typeface="Arial"/>
                <a:cs typeface="Arial"/>
              </a:rPr>
              <a:t>mong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muốn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sai sót </a:t>
            </a:r>
            <a:r>
              <a:rPr sz="3000" spc="-5" dirty="0">
                <a:latin typeface="Arial"/>
                <a:cs typeface="Arial"/>
              </a:rPr>
              <a:t>nhỏ </a:t>
            </a:r>
            <a:r>
              <a:rPr sz="3000" dirty="0">
                <a:latin typeface="Arial"/>
                <a:cs typeface="Arial"/>
              </a:rPr>
              <a:t>có thể </a:t>
            </a:r>
            <a:r>
              <a:rPr sz="3000" spc="-5" dirty="0">
                <a:latin typeface="Arial"/>
                <a:cs typeface="Arial"/>
              </a:rPr>
              <a:t>trở </a:t>
            </a:r>
            <a:r>
              <a:rPr sz="3000" dirty="0">
                <a:latin typeface="Arial"/>
                <a:cs typeface="Arial"/>
              </a:rPr>
              <a:t>thành </a:t>
            </a:r>
            <a:r>
              <a:rPr sz="3000" spc="-10" dirty="0">
                <a:latin typeface="Arial"/>
                <a:cs typeface="Arial"/>
              </a:rPr>
              <a:t>thảm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họa</a:t>
            </a:r>
            <a:endParaRPr sz="3000">
              <a:latin typeface="Arial"/>
              <a:cs typeface="Arial"/>
            </a:endParaRPr>
          </a:p>
          <a:p>
            <a:pPr marL="355600" marR="467359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Có </a:t>
            </a:r>
            <a:r>
              <a:rPr sz="3000" dirty="0">
                <a:latin typeface="Arial"/>
                <a:cs typeface="Arial"/>
              </a:rPr>
              <a:t>thể </a:t>
            </a:r>
            <a:r>
              <a:rPr sz="3000" spc="-5" dirty="0">
                <a:latin typeface="Arial"/>
                <a:cs typeface="Arial"/>
              </a:rPr>
              <a:t>gặp </a:t>
            </a:r>
            <a:r>
              <a:rPr sz="3000" dirty="0">
                <a:latin typeface="Arial"/>
                <a:cs typeface="Arial"/>
              </a:rPr>
              <a:t>vấn </a:t>
            </a:r>
            <a:r>
              <a:rPr sz="3000" spc="-5" dirty="0">
                <a:latin typeface="Arial"/>
                <a:cs typeface="Arial"/>
              </a:rPr>
              <a:t>đề </a:t>
            </a:r>
            <a:r>
              <a:rPr sz="3000" dirty="0">
                <a:latin typeface="Arial"/>
                <a:cs typeface="Arial"/>
              </a:rPr>
              <a:t>với các cấu </a:t>
            </a:r>
            <a:r>
              <a:rPr sz="3000" spc="-5" dirty="0">
                <a:latin typeface="Arial"/>
                <a:cs typeface="Arial"/>
              </a:rPr>
              <a:t>trúc dữ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liệu  toàn </a:t>
            </a:r>
            <a:r>
              <a:rPr sz="3000" spc="-10" dirty="0">
                <a:latin typeface="Arial"/>
                <a:cs typeface="Arial"/>
              </a:rPr>
              <a:t>cục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3.2.2.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dưới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lên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01000" cy="286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Là quá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spc="-5" dirty="0">
                <a:latin typeface="Arial"/>
                <a:cs typeface="Arial"/>
              </a:rPr>
              <a:t>tích hợp </a:t>
            </a:r>
            <a:r>
              <a:rPr sz="3000" dirty="0">
                <a:latin typeface="Arial"/>
                <a:cs typeface="Arial"/>
              </a:rPr>
              <a:t>và kiểm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bắt đầu </a:t>
            </a:r>
            <a:r>
              <a:rPr sz="3000" dirty="0">
                <a:latin typeface="Arial"/>
                <a:cs typeface="Arial"/>
              </a:rPr>
              <a:t>với  các module mức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thấp.</a:t>
            </a:r>
            <a:endParaRPr sz="3000">
              <a:latin typeface="Arial"/>
              <a:cs typeface="Arial"/>
            </a:endParaRPr>
          </a:p>
          <a:p>
            <a:pPr marL="355600" marR="2222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Để </a:t>
            </a:r>
            <a:r>
              <a:rPr sz="3000" dirty="0">
                <a:latin typeface="Arial"/>
                <a:cs typeface="Arial"/>
              </a:rPr>
              <a:t>kiểm thử các module cấp </a:t>
            </a:r>
            <a:r>
              <a:rPr sz="3000" spc="-5" dirty="0">
                <a:latin typeface="Arial"/>
                <a:cs typeface="Arial"/>
              </a:rPr>
              <a:t>dưới, lúc đầu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ta  </a:t>
            </a:r>
            <a:r>
              <a:rPr sz="3000" spc="-5" dirty="0">
                <a:latin typeface="Arial"/>
                <a:cs typeface="Arial"/>
              </a:rPr>
              <a:t>dùng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bộ lái, </a:t>
            </a:r>
            <a:r>
              <a:rPr sz="3000" dirty="0">
                <a:latin typeface="Arial"/>
                <a:cs typeface="Arial"/>
              </a:rPr>
              <a:t>sau </a:t>
            </a:r>
            <a:r>
              <a:rPr sz="3000" spc="-5" dirty="0">
                <a:latin typeface="Arial"/>
                <a:cs typeface="Arial"/>
              </a:rPr>
              <a:t>đó </a:t>
            </a:r>
            <a:r>
              <a:rPr sz="3000" dirty="0">
                <a:latin typeface="Arial"/>
                <a:cs typeface="Arial"/>
              </a:rPr>
              <a:t>thay thế </a:t>
            </a:r>
            <a:r>
              <a:rPr sz="3000" spc="-5" dirty="0">
                <a:latin typeface="Arial"/>
                <a:cs typeface="Arial"/>
              </a:rPr>
              <a:t>dần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bộ  lái bằng </a:t>
            </a:r>
            <a:r>
              <a:rPr sz="3000" dirty="0">
                <a:latin typeface="Arial"/>
                <a:cs typeface="Arial"/>
              </a:rPr>
              <a:t>các module </a:t>
            </a:r>
            <a:r>
              <a:rPr sz="3000" spc="-5" dirty="0">
                <a:latin typeface="Arial"/>
                <a:cs typeface="Arial"/>
              </a:rPr>
              <a:t>thượng </a:t>
            </a:r>
            <a:r>
              <a:rPr sz="3000" dirty="0">
                <a:latin typeface="Arial"/>
                <a:cs typeface="Arial"/>
              </a:rPr>
              <a:t>cấp </a:t>
            </a:r>
            <a:r>
              <a:rPr sz="3000" spc="-5" dirty="0">
                <a:latin typeface="Arial"/>
                <a:cs typeface="Arial"/>
              </a:rPr>
              <a:t>đã được  phát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triển.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3.2.2.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dưới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lên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00200"/>
            <a:ext cx="7377677" cy="404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3.2.2.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dưới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lên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8033384" cy="41624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Ưu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điểm: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Tránh phải tạo các cuống phức tạp hay tạo  </a:t>
            </a:r>
            <a:r>
              <a:rPr sz="280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kết quả nhân </a:t>
            </a:r>
            <a:r>
              <a:rPr sz="2800" dirty="0">
                <a:latin typeface="Arial"/>
                <a:cs typeface="Arial"/>
              </a:rPr>
              <a:t>tạo: </a:t>
            </a:r>
            <a:r>
              <a:rPr sz="2800" spc="-5" dirty="0">
                <a:latin typeface="Arial"/>
                <a:cs typeface="Arial"/>
              </a:rPr>
              <a:t>do </a:t>
            </a:r>
            <a:r>
              <a:rPr sz="2800" dirty="0">
                <a:latin typeface="Arial"/>
                <a:cs typeface="Arial"/>
              </a:rPr>
              <a:t>tích </a:t>
            </a:r>
            <a:r>
              <a:rPr sz="2800" spc="-5" dirty="0">
                <a:latin typeface="Arial"/>
                <a:cs typeface="Arial"/>
              </a:rPr>
              <a:t>hợp từ dưới lên  nên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cần tạo ra các bộ lái, các module mức  dưới đã được kiểm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marR="33782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Thuận </a:t>
            </a:r>
            <a:r>
              <a:rPr sz="2800" dirty="0">
                <a:latin typeface="Arial"/>
                <a:cs typeface="Arial"/>
              </a:rPr>
              <a:t>tiện </a:t>
            </a:r>
            <a:r>
              <a:rPr sz="2800" spc="-5" dirty="0">
                <a:latin typeface="Arial"/>
                <a:cs typeface="Arial"/>
              </a:rPr>
              <a:t>cho phát triển </a:t>
            </a:r>
            <a:r>
              <a:rPr sz="280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module </a:t>
            </a:r>
            <a:r>
              <a:rPr sz="2800" dirty="0">
                <a:latin typeface="Arial"/>
                <a:cs typeface="Arial"/>
              </a:rPr>
              <a:t>cấp  </a:t>
            </a:r>
            <a:r>
              <a:rPr sz="2800" spc="-5" dirty="0">
                <a:latin typeface="Arial"/>
                <a:cs typeface="Arial"/>
              </a:rPr>
              <a:t>dưới: nhờ phát </a:t>
            </a:r>
            <a:r>
              <a:rPr sz="2800" dirty="0">
                <a:latin typeface="Arial"/>
                <a:cs typeface="Arial"/>
              </a:rPr>
              <a:t>triển </a:t>
            </a:r>
            <a:r>
              <a:rPr sz="2800" spc="-5" dirty="0">
                <a:latin typeface="Arial"/>
                <a:cs typeface="Arial"/>
              </a:rPr>
              <a:t>từ </a:t>
            </a:r>
            <a:r>
              <a:rPr sz="2800" spc="-10" dirty="0">
                <a:latin typeface="Arial"/>
                <a:cs typeface="Arial"/>
              </a:rPr>
              <a:t>dưới </a:t>
            </a:r>
            <a:r>
              <a:rPr sz="2800" spc="-5" dirty="0">
                <a:latin typeface="Arial"/>
                <a:cs typeface="Arial"/>
              </a:rPr>
              <a:t>lên, người thiết  kế có thể </a:t>
            </a:r>
            <a:r>
              <a:rPr sz="2800" dirty="0">
                <a:latin typeface="Arial"/>
                <a:cs typeface="Arial"/>
              </a:rPr>
              <a:t>thiết kế </a:t>
            </a:r>
            <a:r>
              <a:rPr sz="2800" spc="-5" dirty="0">
                <a:latin typeface="Arial"/>
                <a:cs typeface="Arial"/>
              </a:rPr>
              <a:t>các module dịch vụ dùng  chung </a:t>
            </a:r>
            <a:r>
              <a:rPr sz="2800" dirty="0">
                <a:latin typeface="Arial"/>
                <a:cs typeface="Arial"/>
              </a:rPr>
              <a:t>cho </a:t>
            </a:r>
            <a:r>
              <a:rPr sz="2800" spc="-5" dirty="0">
                <a:latin typeface="Arial"/>
                <a:cs typeface="Arial"/>
              </a:rPr>
              <a:t>nhiều chức năng </a:t>
            </a:r>
            <a:r>
              <a:rPr sz="2800" dirty="0">
                <a:latin typeface="Arial"/>
                <a:cs typeface="Arial"/>
              </a:rPr>
              <a:t>của hệ</a:t>
            </a:r>
            <a:r>
              <a:rPr sz="2800" spc="-5" dirty="0">
                <a:latin typeface="Arial"/>
                <a:cs typeface="Arial"/>
              </a:rPr>
              <a:t> thống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9702"/>
            <a:ext cx="749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Một </a:t>
            </a:r>
            <a:r>
              <a:rPr spc="-5" dirty="0"/>
              <a:t>chiến </a:t>
            </a:r>
            <a:r>
              <a:rPr dirty="0"/>
              <a:t>thuật </a:t>
            </a:r>
            <a:r>
              <a:rPr spc="-5" dirty="0"/>
              <a:t>kiểm </a:t>
            </a:r>
            <a:r>
              <a:rPr dirty="0"/>
              <a:t>thử </a:t>
            </a:r>
            <a:r>
              <a:rPr spc="-5" dirty="0"/>
              <a:t>phổ</a:t>
            </a:r>
            <a:r>
              <a:rPr spc="-65" dirty="0"/>
              <a:t> </a:t>
            </a:r>
            <a:r>
              <a:rPr dirty="0"/>
              <a:t>biến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2558"/>
            <a:ext cx="7830820" cy="533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8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Bắt đầu tại </a:t>
            </a:r>
            <a:r>
              <a:rPr sz="3000" spc="-5" dirty="0">
                <a:latin typeface="Times New Roman"/>
                <a:cs typeface="Times New Roman"/>
              </a:rPr>
              <a:t>từng module </a:t>
            </a:r>
            <a:r>
              <a:rPr sz="3000" dirty="0">
                <a:latin typeface="Times New Roman"/>
                <a:cs typeface="Times New Roman"/>
              </a:rPr>
              <a:t>rồi </a:t>
            </a:r>
            <a:r>
              <a:rPr sz="3000" spc="-5" dirty="0">
                <a:latin typeface="Times New Roman"/>
                <a:cs typeface="Times New Roman"/>
              </a:rPr>
              <a:t>tích </a:t>
            </a:r>
            <a:r>
              <a:rPr sz="3000" dirty="0">
                <a:latin typeface="Times New Roman"/>
                <a:cs typeface="Times New Roman"/>
              </a:rPr>
              <a:t>hợp lớn dần đến  toàn bộ hệ </a:t>
            </a:r>
            <a:r>
              <a:rPr sz="3000" spc="-5" dirty="0">
                <a:latin typeface="Times New Roman"/>
                <a:cs typeface="Times New Roman"/>
              </a:rPr>
              <a:t>thống.</a:t>
            </a:r>
            <a:endParaRPr sz="3000">
              <a:latin typeface="Times New Roman"/>
              <a:cs typeface="Times New Roman"/>
            </a:endParaRPr>
          </a:p>
          <a:p>
            <a:pPr marL="355600" marR="1771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Các </a:t>
            </a:r>
            <a:r>
              <a:rPr sz="3000" spc="-5" dirty="0">
                <a:latin typeface="Times New Roman"/>
                <a:cs typeface="Times New Roman"/>
              </a:rPr>
              <a:t>kỹ thuật khác nhau được sử dụng thích </a:t>
            </a:r>
            <a:r>
              <a:rPr sz="3000" dirty="0">
                <a:latin typeface="Times New Roman"/>
                <a:cs typeface="Times New Roman"/>
              </a:rPr>
              <a:t>hợp  tại các giai đoạn khác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nhau.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Kiểm </a:t>
            </a:r>
            <a:r>
              <a:rPr sz="3000" dirty="0">
                <a:latin typeface="Times New Roman"/>
                <a:cs typeface="Times New Roman"/>
              </a:rPr>
              <a:t>thử có thể </a:t>
            </a:r>
            <a:r>
              <a:rPr sz="3000" spc="-5" dirty="0">
                <a:latin typeface="Times New Roman"/>
                <a:cs typeface="Times New Roman"/>
              </a:rPr>
              <a:t>được tiến </a:t>
            </a:r>
            <a:r>
              <a:rPr sz="3000" dirty="0">
                <a:latin typeface="Times New Roman"/>
                <a:cs typeface="Times New Roman"/>
              </a:rPr>
              <a:t>hành bởi </a:t>
            </a:r>
            <a:r>
              <a:rPr sz="3000" spc="-5" dirty="0">
                <a:latin typeface="Times New Roman"/>
                <a:cs typeface="Times New Roman"/>
              </a:rPr>
              <a:t>người </a:t>
            </a:r>
            <a:r>
              <a:rPr sz="3000" dirty="0">
                <a:latin typeface="Times New Roman"/>
                <a:cs typeface="Times New Roman"/>
              </a:rPr>
              <a:t>phát  </a:t>
            </a:r>
            <a:r>
              <a:rPr sz="3000" spc="-5" dirty="0">
                <a:latin typeface="Times New Roman"/>
                <a:cs typeface="Times New Roman"/>
              </a:rPr>
              <a:t>triển </a:t>
            </a:r>
            <a:r>
              <a:rPr sz="3000" dirty="0">
                <a:latin typeface="Times New Roman"/>
                <a:cs typeface="Times New Roman"/>
              </a:rPr>
              <a:t>phần </a:t>
            </a:r>
            <a:r>
              <a:rPr sz="3000" spc="-5" dirty="0">
                <a:latin typeface="Times New Roman"/>
                <a:cs typeface="Times New Roman"/>
              </a:rPr>
              <a:t>mềm, </a:t>
            </a:r>
            <a:r>
              <a:rPr sz="3000" dirty="0">
                <a:latin typeface="Times New Roman"/>
                <a:cs typeface="Times New Roman"/>
              </a:rPr>
              <a:t>nhưng đối với các dự án lớn thì  việc kiểm thử phải </a:t>
            </a:r>
            <a:r>
              <a:rPr sz="3000" spc="-5" dirty="0">
                <a:latin typeface="Times New Roman"/>
                <a:cs typeface="Times New Roman"/>
              </a:rPr>
              <a:t>được tiến </a:t>
            </a:r>
            <a:r>
              <a:rPr sz="3000" dirty="0">
                <a:latin typeface="Times New Roman"/>
                <a:cs typeface="Times New Roman"/>
              </a:rPr>
              <a:t>hành bởi một nhóm  độc </a:t>
            </a:r>
            <a:r>
              <a:rPr sz="3000" spc="-5" dirty="0">
                <a:latin typeface="Times New Roman"/>
                <a:cs typeface="Times New Roman"/>
              </a:rPr>
              <a:t>lập.</a:t>
            </a:r>
            <a:endParaRPr sz="3000">
              <a:latin typeface="Times New Roman"/>
              <a:cs typeface="Times New Roman"/>
            </a:endParaRPr>
          </a:p>
          <a:p>
            <a:pPr marL="355600" marR="4311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Kiểm </a:t>
            </a:r>
            <a:r>
              <a:rPr sz="3000" dirty="0">
                <a:latin typeface="Times New Roman"/>
                <a:cs typeface="Times New Roman"/>
              </a:rPr>
              <a:t>thử và </a:t>
            </a:r>
            <a:r>
              <a:rPr sz="3000" spc="-5" dirty="0">
                <a:latin typeface="Times New Roman"/>
                <a:cs typeface="Times New Roman"/>
              </a:rPr>
              <a:t>sửa </a:t>
            </a:r>
            <a:r>
              <a:rPr sz="3000" dirty="0">
                <a:latin typeface="Times New Roman"/>
                <a:cs typeface="Times New Roman"/>
              </a:rPr>
              <a:t>lỗi </a:t>
            </a:r>
            <a:r>
              <a:rPr sz="3000" spc="-5" dirty="0">
                <a:latin typeface="Times New Roman"/>
                <a:cs typeface="Times New Roman"/>
              </a:rPr>
              <a:t>là </a:t>
            </a:r>
            <a:r>
              <a:rPr sz="3000" dirty="0">
                <a:latin typeface="Times New Roman"/>
                <a:cs typeface="Times New Roman"/>
              </a:rPr>
              <a:t>các hoạt động độc lập  nhưng việc </a:t>
            </a:r>
            <a:r>
              <a:rPr sz="3000" spc="-5" dirty="0">
                <a:latin typeface="Times New Roman"/>
                <a:cs typeface="Times New Roman"/>
              </a:rPr>
              <a:t>sửa </a:t>
            </a:r>
            <a:r>
              <a:rPr sz="3000" dirty="0">
                <a:latin typeface="Times New Roman"/>
                <a:cs typeface="Times New Roman"/>
              </a:rPr>
              <a:t>lỗi phải phù hợp với các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chiến  thuật kiểm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thử.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3.2.2.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dưới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lên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636509" cy="373570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Nhược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điểm: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Chậm </a:t>
            </a:r>
            <a:r>
              <a:rPr sz="2800" spc="-5" dirty="0">
                <a:latin typeface="Arial"/>
                <a:cs typeface="Arial"/>
              </a:rPr>
              <a:t>phát hiện các lỗi thiết kế: các lỗi tổng  thể như phát triển </a:t>
            </a:r>
            <a:r>
              <a:rPr sz="2800" dirty="0">
                <a:latin typeface="Arial"/>
                <a:cs typeface="Arial"/>
              </a:rPr>
              <a:t>sai </a:t>
            </a:r>
            <a:r>
              <a:rPr sz="2800" spc="-5" dirty="0">
                <a:latin typeface="Arial"/>
                <a:cs typeface="Arial"/>
              </a:rPr>
              <a:t>chức năng hay </a:t>
            </a:r>
            <a:r>
              <a:rPr sz="2800" spc="-10" dirty="0">
                <a:latin typeface="Arial"/>
                <a:cs typeface="Arial"/>
              </a:rPr>
              <a:t>hệ  </a:t>
            </a:r>
            <a:r>
              <a:rPr sz="2800" spc="-5" dirty="0">
                <a:latin typeface="Arial"/>
                <a:cs typeface="Arial"/>
              </a:rPr>
              <a:t>thống kém </a:t>
            </a:r>
            <a:r>
              <a:rPr sz="2800" dirty="0">
                <a:latin typeface="Arial"/>
                <a:cs typeface="Arial"/>
              </a:rPr>
              <a:t>kiệu </a:t>
            </a:r>
            <a:r>
              <a:rPr sz="2800" spc="-5" dirty="0">
                <a:latin typeface="Arial"/>
                <a:cs typeface="Arial"/>
              </a:rPr>
              <a:t>quả thường bị phát hiện  muộn. </a:t>
            </a:r>
            <a:r>
              <a:rPr sz="2800" spc="-10" dirty="0">
                <a:latin typeface="Arial"/>
                <a:cs typeface="Arial"/>
              </a:rPr>
              <a:t>Do </a:t>
            </a:r>
            <a:r>
              <a:rPr sz="2800" spc="-5" dirty="0">
                <a:latin typeface="Arial"/>
                <a:cs typeface="Arial"/>
              </a:rPr>
              <a:t>phát hiện lỗi muộn nên </a:t>
            </a:r>
            <a:r>
              <a:rPr sz="2800" dirty="0">
                <a:latin typeface="Arial"/>
                <a:cs typeface="Arial"/>
              </a:rPr>
              <a:t>chi </a:t>
            </a:r>
            <a:r>
              <a:rPr sz="2800" spc="-5" dirty="0">
                <a:latin typeface="Arial"/>
                <a:cs typeface="Arial"/>
              </a:rPr>
              <a:t>phí </a:t>
            </a:r>
            <a:r>
              <a:rPr sz="2800" dirty="0">
                <a:latin typeface="Arial"/>
                <a:cs typeface="Arial"/>
              </a:rPr>
              <a:t>và  </a:t>
            </a:r>
            <a:r>
              <a:rPr sz="2800" spc="-5" dirty="0">
                <a:latin typeface="Arial"/>
                <a:cs typeface="Arial"/>
              </a:rPr>
              <a:t>thời gian sửa lỗi tăng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cao</a:t>
            </a:r>
            <a:endParaRPr sz="2800">
              <a:latin typeface="Arial"/>
              <a:cs typeface="Arial"/>
            </a:endParaRPr>
          </a:p>
          <a:p>
            <a:pPr marL="756285" marR="22225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Chậm </a:t>
            </a:r>
            <a:r>
              <a:rPr sz="2800" spc="-5" dirty="0">
                <a:latin typeface="Arial"/>
                <a:cs typeface="Arial"/>
              </a:rPr>
              <a:t>có phiên bản của hệ thống làm việc  được.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99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trên</a:t>
            </a:r>
            <a:r>
              <a:rPr b="0" spc="4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xuống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43329"/>
            <a:ext cx="8422640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28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Kiểm thử từ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xuống tiến hành kiểm thử các  module bắt đầu </a:t>
            </a:r>
            <a:r>
              <a:rPr sz="2800" dirty="0">
                <a:latin typeface="Arial"/>
                <a:cs typeface="Arial"/>
              </a:rPr>
              <a:t>từ </a:t>
            </a:r>
            <a:r>
              <a:rPr sz="2800" spc="-5" dirty="0">
                <a:latin typeface="Arial"/>
                <a:cs typeface="Arial"/>
              </a:rPr>
              <a:t>mức cao, các module mức </a:t>
            </a:r>
            <a:r>
              <a:rPr sz="2800" dirty="0">
                <a:latin typeface="Arial"/>
                <a:cs typeface="Arial"/>
              </a:rPr>
              <a:t>thấp  </a:t>
            </a:r>
            <a:r>
              <a:rPr sz="2800" spc="-5" dirty="0">
                <a:latin typeface="Arial"/>
                <a:cs typeface="Arial"/>
              </a:rPr>
              <a:t>tạm sử dụng các chức năng hạn </a:t>
            </a:r>
            <a:r>
              <a:rPr sz="2800" dirty="0">
                <a:latin typeface="Arial"/>
                <a:cs typeface="Arial"/>
              </a:rPr>
              <a:t>chế, </a:t>
            </a:r>
            <a:r>
              <a:rPr sz="2800" spc="-5" dirty="0">
                <a:latin typeface="Arial"/>
                <a:cs typeface="Arial"/>
              </a:rPr>
              <a:t>có </a:t>
            </a:r>
            <a:r>
              <a:rPr sz="2800" dirty="0">
                <a:latin typeface="Arial"/>
                <a:cs typeface="Arial"/>
              </a:rPr>
              <a:t>giao diện  </a:t>
            </a:r>
            <a:r>
              <a:rPr sz="2800" spc="-5" dirty="0">
                <a:latin typeface="Arial"/>
                <a:cs typeface="Arial"/>
              </a:rPr>
              <a:t>như đặc</a:t>
            </a:r>
            <a:r>
              <a:rPr sz="2800" dirty="0">
                <a:latin typeface="Arial"/>
                <a:cs typeface="Arial"/>
              </a:rPr>
              <a:t> tả.</a:t>
            </a:r>
            <a:endParaRPr sz="2800">
              <a:latin typeface="Arial"/>
              <a:cs typeface="Arial"/>
            </a:endParaRPr>
          </a:p>
          <a:p>
            <a:pPr marL="355600" marR="6731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Module mức </a:t>
            </a:r>
            <a:r>
              <a:rPr sz="2800" dirty="0">
                <a:latin typeface="Arial"/>
                <a:cs typeface="Arial"/>
              </a:rPr>
              <a:t>thấp </a:t>
            </a:r>
            <a:r>
              <a:rPr sz="2800" spc="-5" dirty="0">
                <a:latin typeface="Arial"/>
                <a:cs typeface="Arial"/>
              </a:rPr>
              <a:t>có thể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đơn giản là các cuống  trả lại </a:t>
            </a:r>
            <a:r>
              <a:rPr sz="2800" dirty="0">
                <a:latin typeface="Arial"/>
                <a:cs typeface="Arial"/>
              </a:rPr>
              <a:t>kết </a:t>
            </a:r>
            <a:r>
              <a:rPr sz="2800" spc="-5" dirty="0">
                <a:latin typeface="Arial"/>
                <a:cs typeface="Arial"/>
              </a:rPr>
              <a:t>quả với một </a:t>
            </a:r>
            <a:r>
              <a:rPr sz="2800" dirty="0">
                <a:latin typeface="Arial"/>
                <a:cs typeface="Arial"/>
              </a:rPr>
              <a:t>vài </a:t>
            </a:r>
            <a:r>
              <a:rPr sz="2800" spc="-5" dirty="0">
                <a:latin typeface="Arial"/>
                <a:cs typeface="Arial"/>
              </a:rPr>
              <a:t>đầu </a:t>
            </a:r>
            <a:r>
              <a:rPr sz="2800" dirty="0">
                <a:latin typeface="Arial"/>
                <a:cs typeface="Arial"/>
              </a:rPr>
              <a:t>vào </a:t>
            </a:r>
            <a:r>
              <a:rPr sz="2800" spc="-5" dirty="0">
                <a:latin typeface="Arial"/>
                <a:cs typeface="Arial"/>
              </a:rPr>
              <a:t>được xác định  trước. Sau đó các cuống được </a:t>
            </a:r>
            <a:r>
              <a:rPr sz="2800" dirty="0">
                <a:latin typeface="Arial"/>
                <a:cs typeface="Arial"/>
              </a:rPr>
              <a:t>thay </a:t>
            </a:r>
            <a:r>
              <a:rPr sz="2800" spc="-5" dirty="0">
                <a:latin typeface="Arial"/>
                <a:cs typeface="Arial"/>
              </a:rPr>
              <a:t>thế dần </a:t>
            </a:r>
            <a:r>
              <a:rPr sz="2800" dirty="0">
                <a:latin typeface="Arial"/>
                <a:cs typeface="Arial"/>
              </a:rPr>
              <a:t>bằng  </a:t>
            </a:r>
            <a:r>
              <a:rPr sz="2800" spc="-5" dirty="0">
                <a:latin typeface="Arial"/>
                <a:cs typeface="Arial"/>
              </a:rPr>
              <a:t>các module thực đã được phát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triển.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Kiểm thử từ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xuống </a:t>
            </a:r>
            <a:r>
              <a:rPr sz="2800" dirty="0">
                <a:latin typeface="Arial"/>
                <a:cs typeface="Arial"/>
              </a:rPr>
              <a:t>có </a:t>
            </a:r>
            <a:r>
              <a:rPr sz="2800" spc="-5" dirty="0">
                <a:latin typeface="Arial"/>
                <a:cs typeface="Arial"/>
              </a:rPr>
              <a:t>thể thực hiện theo chiều  sâu </a:t>
            </a:r>
            <a:r>
              <a:rPr sz="2800" dirty="0">
                <a:latin typeface="Arial"/>
                <a:cs typeface="Arial"/>
              </a:rPr>
              <a:t>hoặc theo </a:t>
            </a:r>
            <a:r>
              <a:rPr sz="2800" spc="-5" dirty="0">
                <a:latin typeface="Arial"/>
                <a:cs typeface="Arial"/>
              </a:rPr>
              <a:t>chiều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rộng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99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trên</a:t>
            </a:r>
            <a:r>
              <a:rPr b="0" spc="4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xuống</a:t>
            </a:r>
          </a:p>
        </p:txBody>
      </p:sp>
      <p:sp>
        <p:nvSpPr>
          <p:cNvPr id="3" name="object 3"/>
          <p:cNvSpPr/>
          <p:nvPr/>
        </p:nvSpPr>
        <p:spPr>
          <a:xfrm>
            <a:off x="1283455" y="1460236"/>
            <a:ext cx="6811101" cy="4742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99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trên</a:t>
            </a:r>
            <a:r>
              <a:rPr b="0" spc="4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xuống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6099"/>
            <a:ext cx="8288655" cy="43040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Arial"/>
                <a:cs typeface="Arial"/>
              </a:rPr>
              <a:t>Ưu điểm:</a:t>
            </a:r>
            <a:endParaRPr sz="2500">
              <a:latin typeface="Arial"/>
              <a:cs typeface="Arial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Phát </a:t>
            </a:r>
            <a:r>
              <a:rPr sz="2300" spc="-5" dirty="0">
                <a:latin typeface="Arial"/>
                <a:cs typeface="Arial"/>
              </a:rPr>
              <a:t>hiện </a:t>
            </a:r>
            <a:r>
              <a:rPr sz="2300" dirty="0">
                <a:latin typeface="Arial"/>
                <a:cs typeface="Arial"/>
              </a:rPr>
              <a:t>sớm các </a:t>
            </a:r>
            <a:r>
              <a:rPr sz="2300" spc="-5" dirty="0">
                <a:latin typeface="Arial"/>
                <a:cs typeface="Arial"/>
              </a:rPr>
              <a:t>lỗi </a:t>
            </a:r>
            <a:r>
              <a:rPr sz="2300" dirty="0">
                <a:latin typeface="Arial"/>
                <a:cs typeface="Arial"/>
              </a:rPr>
              <a:t>thiết kế: </a:t>
            </a:r>
            <a:r>
              <a:rPr sz="2300" spc="-5" dirty="0">
                <a:latin typeface="Arial"/>
                <a:cs typeface="Arial"/>
              </a:rPr>
              <a:t>dễ </a:t>
            </a:r>
            <a:r>
              <a:rPr sz="2300" dirty="0">
                <a:latin typeface="Arial"/>
                <a:cs typeface="Arial"/>
              </a:rPr>
              <a:t>dàng phát </a:t>
            </a:r>
            <a:r>
              <a:rPr sz="2300" spc="-5" dirty="0">
                <a:latin typeface="Arial"/>
                <a:cs typeface="Arial"/>
              </a:rPr>
              <a:t>hiện </a:t>
            </a:r>
            <a:r>
              <a:rPr sz="2300" dirty="0">
                <a:latin typeface="Arial"/>
                <a:cs typeface="Arial"/>
              </a:rPr>
              <a:t>các </a:t>
            </a:r>
            <a:r>
              <a:rPr sz="2300" spc="-5" dirty="0">
                <a:latin typeface="Arial"/>
                <a:cs typeface="Arial"/>
              </a:rPr>
              <a:t>lỗi  như </a:t>
            </a:r>
            <a:r>
              <a:rPr sz="2300" dirty="0">
                <a:latin typeface="Arial"/>
                <a:cs typeface="Arial"/>
              </a:rPr>
              <a:t>phát triển nhầm, thiếu chức năng so </a:t>
            </a:r>
            <a:r>
              <a:rPr sz="2300" spc="-5" dirty="0">
                <a:latin typeface="Arial"/>
                <a:cs typeface="Arial"/>
              </a:rPr>
              <a:t>với đặc </a:t>
            </a:r>
            <a:r>
              <a:rPr sz="2300" dirty="0">
                <a:latin typeface="Arial"/>
                <a:cs typeface="Arial"/>
              </a:rPr>
              <a:t>tả, </a:t>
            </a:r>
            <a:r>
              <a:rPr sz="2300" spc="-5" dirty="0">
                <a:latin typeface="Arial"/>
                <a:cs typeface="Arial"/>
              </a:rPr>
              <a:t>do</a:t>
            </a:r>
            <a:r>
              <a:rPr sz="2300" spc="-25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đó  </a:t>
            </a:r>
            <a:r>
              <a:rPr sz="2300" dirty="0">
                <a:latin typeface="Arial"/>
                <a:cs typeface="Arial"/>
              </a:rPr>
              <a:t>làm </a:t>
            </a:r>
            <a:r>
              <a:rPr sz="2300" spc="-5" dirty="0">
                <a:latin typeface="Arial"/>
                <a:cs typeface="Arial"/>
              </a:rPr>
              <a:t>giảm </a:t>
            </a:r>
            <a:r>
              <a:rPr sz="2300" dirty="0">
                <a:latin typeface="Arial"/>
                <a:cs typeface="Arial"/>
              </a:rPr>
              <a:t>chi </a:t>
            </a:r>
            <a:r>
              <a:rPr sz="2300" spc="-5" dirty="0">
                <a:latin typeface="Arial"/>
                <a:cs typeface="Arial"/>
              </a:rPr>
              <a:t>phí </a:t>
            </a:r>
            <a:r>
              <a:rPr sz="2300" dirty="0">
                <a:latin typeface="Arial"/>
                <a:cs typeface="Arial"/>
              </a:rPr>
              <a:t>cho </a:t>
            </a:r>
            <a:r>
              <a:rPr sz="2300" spc="-5" dirty="0">
                <a:latin typeface="Arial"/>
                <a:cs typeface="Arial"/>
              </a:rPr>
              <a:t>việc thiết </a:t>
            </a:r>
            <a:r>
              <a:rPr sz="2300" dirty="0">
                <a:latin typeface="Arial"/>
                <a:cs typeface="Arial"/>
              </a:rPr>
              <a:t>kế </a:t>
            </a:r>
            <a:r>
              <a:rPr sz="2300" spc="-10" dirty="0">
                <a:latin typeface="Arial"/>
                <a:cs typeface="Arial"/>
              </a:rPr>
              <a:t>và </a:t>
            </a:r>
            <a:r>
              <a:rPr sz="2300" dirty="0">
                <a:latin typeface="Arial"/>
                <a:cs typeface="Arial"/>
              </a:rPr>
              <a:t>cài </a:t>
            </a:r>
            <a:r>
              <a:rPr sz="2300" spc="-5" dirty="0">
                <a:latin typeface="Arial"/>
                <a:cs typeface="Arial"/>
              </a:rPr>
              <a:t>đặt</a:t>
            </a:r>
            <a:r>
              <a:rPr sz="2300" spc="-14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lại</a:t>
            </a:r>
            <a:endParaRPr sz="23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Có phiên </a:t>
            </a:r>
            <a:r>
              <a:rPr sz="2300" spc="-5" dirty="0">
                <a:latin typeface="Arial"/>
                <a:cs typeface="Arial"/>
              </a:rPr>
              <a:t>bản </a:t>
            </a:r>
            <a:r>
              <a:rPr sz="2300" dirty="0">
                <a:latin typeface="Arial"/>
                <a:cs typeface="Arial"/>
              </a:rPr>
              <a:t>hoạt động sớm: kiểm thử từ </a:t>
            </a:r>
            <a:r>
              <a:rPr sz="2300" spc="-5" dirty="0">
                <a:latin typeface="Arial"/>
                <a:cs typeface="Arial"/>
              </a:rPr>
              <a:t>trên xuống</a:t>
            </a:r>
            <a:r>
              <a:rPr sz="2300" spc="-229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luôn  đảm bảo </a:t>
            </a:r>
            <a:r>
              <a:rPr sz="2300" dirty="0">
                <a:latin typeface="Arial"/>
                <a:cs typeface="Arial"/>
              </a:rPr>
              <a:t>có phiên </a:t>
            </a:r>
            <a:r>
              <a:rPr sz="2300" spc="-5" dirty="0">
                <a:latin typeface="Arial"/>
                <a:cs typeface="Arial"/>
              </a:rPr>
              <a:t>bản </a:t>
            </a:r>
            <a:r>
              <a:rPr sz="2300" dirty="0">
                <a:latin typeface="Arial"/>
                <a:cs typeface="Arial"/>
              </a:rPr>
              <a:t>hoạt động sớm, </a:t>
            </a:r>
            <a:r>
              <a:rPr sz="2300" spc="-5" dirty="0">
                <a:latin typeface="Arial"/>
                <a:cs typeface="Arial"/>
              </a:rPr>
              <a:t>do đó </a:t>
            </a:r>
            <a:r>
              <a:rPr sz="2300" dirty="0">
                <a:latin typeface="Arial"/>
                <a:cs typeface="Arial"/>
              </a:rPr>
              <a:t>có thể thẩm  </a:t>
            </a:r>
            <a:r>
              <a:rPr sz="2300" spc="-5" dirty="0">
                <a:latin typeface="Arial"/>
                <a:cs typeface="Arial"/>
              </a:rPr>
              <a:t>định tính </a:t>
            </a:r>
            <a:r>
              <a:rPr sz="2300" dirty="0">
                <a:latin typeface="Arial"/>
                <a:cs typeface="Arial"/>
              </a:rPr>
              <a:t>dùng được của sản phẩm </a:t>
            </a:r>
            <a:r>
              <a:rPr sz="2300" spc="-10" dirty="0">
                <a:latin typeface="Arial"/>
                <a:cs typeface="Arial"/>
              </a:rPr>
              <a:t>và </a:t>
            </a:r>
            <a:r>
              <a:rPr sz="2300" spc="-5" dirty="0">
                <a:latin typeface="Arial"/>
                <a:cs typeface="Arial"/>
              </a:rPr>
              <a:t>dùng nó để </a:t>
            </a:r>
            <a:r>
              <a:rPr sz="2300" dirty="0">
                <a:latin typeface="Arial"/>
                <a:cs typeface="Arial"/>
              </a:rPr>
              <a:t>huấn  luyện người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dùng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latin typeface="Arial"/>
                <a:cs typeface="Arial"/>
              </a:rPr>
              <a:t>Nhược</a:t>
            </a:r>
            <a:r>
              <a:rPr sz="2500" b="1" spc="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điểm: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Tạo ra các cuống rất phức tạp, có thể dẫn tới </a:t>
            </a:r>
            <a:r>
              <a:rPr sz="2300" spc="-5" dirty="0">
                <a:latin typeface="Arial"/>
                <a:cs typeface="Arial"/>
              </a:rPr>
              <a:t>việc</a:t>
            </a:r>
            <a:r>
              <a:rPr sz="2300" spc="-2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không</a:t>
            </a:r>
            <a:endParaRPr sz="23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kiểm thử được </a:t>
            </a:r>
            <a:r>
              <a:rPr sz="2300" spc="-5" dirty="0">
                <a:latin typeface="Arial"/>
                <a:cs typeface="Arial"/>
              </a:rPr>
              <a:t>đầy đủ </a:t>
            </a:r>
            <a:r>
              <a:rPr sz="2300" dirty="0">
                <a:latin typeface="Arial"/>
                <a:cs typeface="Arial"/>
              </a:rPr>
              <a:t>chức năng các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module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67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dirty="0">
                <a:latin typeface="Arial"/>
                <a:cs typeface="Arial"/>
              </a:rPr>
              <a:t>thử </a:t>
            </a:r>
            <a:r>
              <a:rPr b="0" spc="-5" dirty="0">
                <a:latin typeface="Arial"/>
                <a:cs typeface="Arial"/>
              </a:rPr>
              <a:t>hệ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thống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1701"/>
            <a:ext cx="8055609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spc="-5" dirty="0">
                <a:latin typeface="Arial"/>
                <a:cs typeface="Arial"/>
              </a:rPr>
              <a:t>kiếm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lỗi, nhưng trọng </a:t>
            </a:r>
            <a:r>
              <a:rPr sz="2400" dirty="0">
                <a:latin typeface="Arial"/>
                <a:cs typeface="Arial"/>
              </a:rPr>
              <a:t>tâm </a:t>
            </a:r>
            <a:r>
              <a:rPr sz="2400" spc="-5" dirty="0">
                <a:latin typeface="Arial"/>
                <a:cs typeface="Arial"/>
              </a:rPr>
              <a:t>là đánh giá </a:t>
            </a:r>
            <a:r>
              <a:rPr sz="2400" dirty="0">
                <a:latin typeface="Arial"/>
                <a:cs typeface="Arial"/>
              </a:rPr>
              <a:t>về </a:t>
            </a:r>
            <a:r>
              <a:rPr sz="2400" spc="-5" dirty="0">
                <a:latin typeface="Arial"/>
                <a:cs typeface="Arial"/>
              </a:rPr>
              <a:t>hoạt  động, </a:t>
            </a:r>
            <a:r>
              <a:rPr sz="2400" dirty="0">
                <a:latin typeface="Arial"/>
                <a:cs typeface="Arial"/>
              </a:rPr>
              <a:t>thao </a:t>
            </a:r>
            <a:r>
              <a:rPr sz="2400" spc="-5" dirty="0">
                <a:latin typeface="Arial"/>
                <a:cs typeface="Arial"/>
              </a:rPr>
              <a:t>tác, </a:t>
            </a:r>
            <a:r>
              <a:rPr sz="2400" dirty="0">
                <a:latin typeface="Arial"/>
                <a:cs typeface="Arial"/>
              </a:rPr>
              <a:t>sự tin cậy và </a:t>
            </a: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yêu cầu khác </a:t>
            </a:r>
            <a:r>
              <a:rPr sz="2400" spc="-10" dirty="0">
                <a:latin typeface="Arial"/>
                <a:cs typeface="Arial"/>
              </a:rPr>
              <a:t>liên  </a:t>
            </a:r>
            <a:r>
              <a:rPr sz="2400" spc="-5" dirty="0">
                <a:latin typeface="Arial"/>
                <a:cs typeface="Arial"/>
              </a:rPr>
              <a:t>quan đến </a:t>
            </a:r>
            <a:r>
              <a:rPr sz="2400" dirty="0">
                <a:latin typeface="Arial"/>
                <a:cs typeface="Arial"/>
              </a:rPr>
              <a:t>chất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của toàn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756285" marR="10668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Mức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này đặc biệt </a:t>
            </a:r>
            <a:r>
              <a:rPr sz="2400" dirty="0">
                <a:latin typeface="Arial"/>
                <a:cs typeface="Arial"/>
              </a:rPr>
              <a:t>thích </a:t>
            </a:r>
            <a:r>
              <a:rPr sz="2400" spc="-5" dirty="0">
                <a:latin typeface="Arial"/>
                <a:cs typeface="Arial"/>
              </a:rPr>
              <a:t>hợp </a:t>
            </a:r>
            <a:r>
              <a:rPr sz="2400" dirty="0">
                <a:latin typeface="Arial"/>
                <a:cs typeface="Arial"/>
              </a:rPr>
              <a:t>cho việc </a:t>
            </a:r>
            <a:r>
              <a:rPr sz="2400" spc="-5" dirty="0">
                <a:latin typeface="Arial"/>
                <a:cs typeface="Arial"/>
              </a:rPr>
              <a:t>phát  hiện lỗi giao </a:t>
            </a:r>
            <a:r>
              <a:rPr sz="2400" dirty="0">
                <a:latin typeface="Arial"/>
                <a:cs typeface="Arial"/>
              </a:rPr>
              <a:t>tiếp với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hoặc phần </a:t>
            </a:r>
            <a:r>
              <a:rPr sz="2400" dirty="0">
                <a:latin typeface="Arial"/>
                <a:cs typeface="Arial"/>
              </a:rPr>
              <a:t>cứng </a:t>
            </a:r>
            <a:r>
              <a:rPr sz="2400" spc="-5" dirty="0">
                <a:latin typeface="Arial"/>
                <a:cs typeface="Arial"/>
              </a:rPr>
              <a:t>bên  ngoài, chẳng hạn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lỗi </a:t>
            </a:r>
            <a:r>
              <a:rPr sz="2400" dirty="0">
                <a:latin typeface="Arial"/>
                <a:cs typeface="Arial"/>
              </a:rPr>
              <a:t>"tắc </a:t>
            </a:r>
            <a:r>
              <a:rPr sz="2400" spc="-5" dirty="0">
                <a:latin typeface="Arial"/>
                <a:cs typeface="Arial"/>
              </a:rPr>
              <a:t>nghẽn" (deadlock) hoặc  chiếm dụng bộ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nhớ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10" dirty="0">
                <a:latin typeface="Arial"/>
                <a:cs typeface="Arial"/>
              </a:rPr>
              <a:t>Đòi </a:t>
            </a:r>
            <a:r>
              <a:rPr sz="2400" spc="-5" dirty="0">
                <a:latin typeface="Arial"/>
                <a:cs typeface="Arial"/>
              </a:rPr>
              <a:t>hỏi nhiều </a:t>
            </a:r>
            <a:r>
              <a:rPr sz="2400" dirty="0">
                <a:latin typeface="Arial"/>
                <a:cs typeface="Arial"/>
              </a:rPr>
              <a:t>thời </a:t>
            </a:r>
            <a:r>
              <a:rPr sz="2400" spc="-5" dirty="0">
                <a:latin typeface="Arial"/>
                <a:cs typeface="Arial"/>
              </a:rPr>
              <a:t>gian, </a:t>
            </a:r>
            <a:r>
              <a:rPr sz="2400" dirty="0">
                <a:latin typeface="Arial"/>
                <a:cs typeface="Arial"/>
              </a:rPr>
              <a:t>công sức,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bị…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Mục </a:t>
            </a:r>
            <a:r>
              <a:rPr sz="2400" b="1" spc="-5" dirty="0">
                <a:latin typeface="Arial"/>
                <a:cs typeface="Arial"/>
              </a:rPr>
              <a:t>đích</a:t>
            </a:r>
            <a:r>
              <a:rPr sz="2400" spc="-5" dirty="0">
                <a:latin typeface="Arial"/>
                <a:cs typeface="Arial"/>
              </a:rPr>
              <a:t>: kiểm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thiết </a:t>
            </a:r>
            <a:r>
              <a:rPr sz="2400" dirty="0">
                <a:latin typeface="Arial"/>
                <a:cs typeface="Arial"/>
              </a:rPr>
              <a:t>kế và toàn </a:t>
            </a:r>
            <a:r>
              <a:rPr sz="2400" spc="-5" dirty="0">
                <a:latin typeface="Arial"/>
                <a:cs typeface="Arial"/>
              </a:rPr>
              <a:t>bộ hệ thống </a:t>
            </a:r>
            <a:r>
              <a:rPr sz="2400" dirty="0">
                <a:latin typeface="Arial"/>
                <a:cs typeface="Arial"/>
              </a:rPr>
              <a:t>(sau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tích </a:t>
            </a:r>
            <a:r>
              <a:rPr sz="2400" spc="-5" dirty="0">
                <a:latin typeface="Arial"/>
                <a:cs typeface="Arial"/>
              </a:rPr>
              <a:t>hợp) </a:t>
            </a:r>
            <a:r>
              <a:rPr sz="2400" dirty="0">
                <a:latin typeface="Arial"/>
                <a:cs typeface="Arial"/>
              </a:rPr>
              <a:t>có thỏa </a:t>
            </a:r>
            <a:r>
              <a:rPr sz="2400" spc="-5" dirty="0">
                <a:latin typeface="Arial"/>
                <a:cs typeface="Arial"/>
              </a:rPr>
              <a:t>mãn </a:t>
            </a:r>
            <a:r>
              <a:rPr sz="2400" dirty="0">
                <a:latin typeface="Arial"/>
                <a:cs typeface="Arial"/>
              </a:rPr>
              <a:t>yêu cầu </a:t>
            </a:r>
            <a:r>
              <a:rPr sz="2400" spc="-5" dirty="0">
                <a:latin typeface="Arial"/>
                <a:cs typeface="Arial"/>
              </a:rPr>
              <a:t>đặt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hay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tìm.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Phương pháp</a:t>
            </a:r>
            <a:r>
              <a:rPr sz="2400" spc="-5" dirty="0">
                <a:latin typeface="Arial"/>
                <a:cs typeface="Arial"/>
              </a:rPr>
              <a:t>: kiểm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hộp đen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Người </a:t>
            </a:r>
            <a:r>
              <a:rPr sz="2400" b="1" dirty="0">
                <a:latin typeface="Arial"/>
                <a:cs typeface="Arial"/>
              </a:rPr>
              <a:t>thực </a:t>
            </a:r>
            <a:r>
              <a:rPr sz="2400" b="1" spc="-5" dirty="0">
                <a:latin typeface="Arial"/>
                <a:cs typeface="Arial"/>
              </a:rPr>
              <a:t>hiện</a:t>
            </a:r>
            <a:r>
              <a:rPr sz="2400" spc="-5" dirty="0">
                <a:latin typeface="Arial"/>
                <a:cs typeface="Arial"/>
              </a:rPr>
              <a:t>: kiểm </a:t>
            </a:r>
            <a:r>
              <a:rPr sz="2400" dirty="0">
                <a:latin typeface="Arial"/>
                <a:cs typeface="Arial"/>
              </a:rPr>
              <a:t>thử</a:t>
            </a:r>
            <a:r>
              <a:rPr sz="2400" spc="-5" dirty="0">
                <a:latin typeface="Arial"/>
                <a:cs typeface="Arial"/>
              </a:rPr>
              <a:t> viên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67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dirty="0">
                <a:latin typeface="Arial"/>
                <a:cs typeface="Arial"/>
              </a:rPr>
              <a:t>thử </a:t>
            </a:r>
            <a:r>
              <a:rPr b="0" spc="-5" dirty="0">
                <a:latin typeface="Arial"/>
                <a:cs typeface="Arial"/>
              </a:rPr>
              <a:t>hệ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thống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7620000" cy="37750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000" dirty="0">
                <a:latin typeface="Arial"/>
                <a:cs typeface="Arial"/>
              </a:rPr>
              <a:t>Khi </a:t>
            </a:r>
            <a:r>
              <a:rPr sz="3000" spc="-5" dirty="0">
                <a:latin typeface="Arial"/>
                <a:cs typeface="Arial"/>
              </a:rPr>
              <a:t>nào </a:t>
            </a:r>
            <a:r>
              <a:rPr sz="3000" dirty="0">
                <a:latin typeface="Arial"/>
                <a:cs typeface="Arial"/>
              </a:rPr>
              <a:t>có thể </a:t>
            </a:r>
            <a:r>
              <a:rPr sz="3000" spc="-5" dirty="0">
                <a:latin typeface="Arial"/>
                <a:cs typeface="Arial"/>
              </a:rPr>
              <a:t>thực hiện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hệ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thống: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Hệ </a:t>
            </a:r>
            <a:r>
              <a:rPr sz="3000" dirty="0">
                <a:latin typeface="Arial"/>
                <a:cs typeface="Arial"/>
              </a:rPr>
              <a:t>thống cần kiểm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đã hoàn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thiện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thử tích </a:t>
            </a:r>
            <a:r>
              <a:rPr sz="3000" spc="-5" dirty="0">
                <a:latin typeface="Arial"/>
                <a:cs typeface="Arial"/>
              </a:rPr>
              <a:t>hợp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đơn </a:t>
            </a:r>
            <a:r>
              <a:rPr sz="3000" dirty="0">
                <a:latin typeface="Arial"/>
                <a:cs typeface="Arial"/>
              </a:rPr>
              <a:t>vị </a:t>
            </a:r>
            <a:r>
              <a:rPr sz="3000" spc="-5" dirty="0">
                <a:latin typeface="Arial"/>
                <a:cs typeface="Arial"/>
              </a:rPr>
              <a:t>đã hoàn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thành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được </a:t>
            </a:r>
            <a:r>
              <a:rPr sz="3000" dirty="0">
                <a:latin typeface="Arial"/>
                <a:cs typeface="Arial"/>
              </a:rPr>
              <a:t>tích </a:t>
            </a:r>
            <a:r>
              <a:rPr sz="3000" spc="-5" dirty="0">
                <a:latin typeface="Arial"/>
                <a:cs typeface="Arial"/>
              </a:rPr>
              <a:t>hợp đúng </a:t>
            </a:r>
            <a:r>
              <a:rPr sz="3000" dirty="0">
                <a:latin typeface="Arial"/>
                <a:cs typeface="Arial"/>
              </a:rPr>
              <a:t>thiết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kế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tài </a:t>
            </a:r>
            <a:r>
              <a:rPr sz="3000" spc="-5" dirty="0">
                <a:latin typeface="Arial"/>
                <a:cs typeface="Arial"/>
              </a:rPr>
              <a:t>liệu đặc </a:t>
            </a:r>
            <a:r>
              <a:rPr sz="3000" dirty="0">
                <a:latin typeface="Arial"/>
                <a:cs typeface="Arial"/>
              </a:rPr>
              <a:t>tả </a:t>
            </a:r>
            <a:r>
              <a:rPr sz="3000" spc="-5" dirty="0">
                <a:latin typeface="Arial"/>
                <a:cs typeface="Arial"/>
              </a:rPr>
              <a:t>đã là bản </a:t>
            </a:r>
            <a:r>
              <a:rPr sz="3000" dirty="0">
                <a:latin typeface="Arial"/>
                <a:cs typeface="Arial"/>
              </a:rPr>
              <a:t>cuối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cùng</a:t>
            </a:r>
            <a:endParaRPr sz="3000">
              <a:latin typeface="Arial"/>
              <a:cs typeface="Arial"/>
            </a:endParaRPr>
          </a:p>
          <a:p>
            <a:pPr marL="355600" marR="23114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tài </a:t>
            </a:r>
            <a:r>
              <a:rPr sz="3000" spc="-5" dirty="0">
                <a:latin typeface="Arial"/>
                <a:cs typeface="Arial"/>
              </a:rPr>
              <a:t>liệu hỗ trợ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như </a:t>
            </a:r>
            <a:r>
              <a:rPr sz="3000" dirty="0">
                <a:latin typeface="Arial"/>
                <a:cs typeface="Arial"/>
              </a:rPr>
              <a:t>test </a:t>
            </a:r>
            <a:r>
              <a:rPr sz="3000" spc="-5" dirty="0">
                <a:latin typeface="Arial"/>
                <a:cs typeface="Arial"/>
              </a:rPr>
              <a:t>plan,  </a:t>
            </a:r>
            <a:r>
              <a:rPr sz="3000" dirty="0">
                <a:latin typeface="Arial"/>
                <a:cs typeface="Arial"/>
              </a:rPr>
              <a:t>test </a:t>
            </a:r>
            <a:r>
              <a:rPr sz="3000" spc="-5" dirty="0">
                <a:latin typeface="Arial"/>
                <a:cs typeface="Arial"/>
              </a:rPr>
              <a:t>case đã hoàn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thành.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34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3.4.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dirty="0">
                <a:latin typeface="Arial"/>
                <a:cs typeface="Arial"/>
              </a:rPr>
              <a:t>thử chấp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nhận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71484" cy="454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thử chấp </a:t>
            </a:r>
            <a:r>
              <a:rPr sz="3000" spc="-5" dirty="0">
                <a:latin typeface="Arial"/>
                <a:cs typeface="Arial"/>
              </a:rPr>
              <a:t>nhận </a:t>
            </a:r>
            <a:r>
              <a:rPr sz="3000" dirty="0">
                <a:latin typeface="Arial"/>
                <a:cs typeface="Arial"/>
              </a:rPr>
              <a:t>(aceptance </a:t>
            </a:r>
            <a:r>
              <a:rPr sz="3000" spc="-5" dirty="0">
                <a:latin typeface="Arial"/>
                <a:cs typeface="Arial"/>
              </a:rPr>
              <a:t>testing) </a:t>
            </a:r>
            <a:r>
              <a:rPr sz="3000" dirty="0">
                <a:latin typeface="Arial"/>
                <a:cs typeface="Arial"/>
              </a:rPr>
              <a:t>: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vận  </a:t>
            </a:r>
            <a:r>
              <a:rPr sz="3000" spc="-5" dirty="0">
                <a:latin typeface="Arial"/>
                <a:cs typeface="Arial"/>
              </a:rPr>
              <a:t>hành hệ </a:t>
            </a:r>
            <a:r>
              <a:rPr sz="3000" spc="-10" dirty="0">
                <a:latin typeface="Arial"/>
                <a:cs typeface="Arial"/>
              </a:rPr>
              <a:t>thống </a:t>
            </a:r>
            <a:r>
              <a:rPr sz="3000" spc="-5" dirty="0">
                <a:latin typeface="Arial"/>
                <a:cs typeface="Arial"/>
              </a:rPr>
              <a:t>trong môi trường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5" dirty="0">
                <a:latin typeface="Arial"/>
                <a:cs typeface="Arial"/>
              </a:rPr>
              <a:t>người  </a:t>
            </a:r>
            <a:r>
              <a:rPr sz="3000" dirty="0">
                <a:latin typeface="Arial"/>
                <a:cs typeface="Arial"/>
              </a:rPr>
              <a:t>sử</a:t>
            </a:r>
            <a:r>
              <a:rPr sz="3000" spc="-5" dirty="0">
                <a:latin typeface="Arial"/>
                <a:cs typeface="Arial"/>
              </a:rPr>
              <a:t> dụng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alpha </a:t>
            </a:r>
            <a:r>
              <a:rPr sz="3000" dirty="0">
                <a:latin typeface="Arial"/>
                <a:cs typeface="Arial"/>
              </a:rPr>
              <a:t>(alpha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testing)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Người </a:t>
            </a:r>
            <a:r>
              <a:rPr sz="2800" spc="-5" dirty="0">
                <a:latin typeface="Arial"/>
                <a:cs typeface="Arial"/>
              </a:rPr>
              <a:t>dùng thực hiện với số liệu giả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lập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Trong môi trường phát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triển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beta </a:t>
            </a:r>
            <a:r>
              <a:rPr sz="3000" dirty="0">
                <a:latin typeface="Arial"/>
                <a:cs typeface="Arial"/>
              </a:rPr>
              <a:t>(beta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testing)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Người </a:t>
            </a:r>
            <a:r>
              <a:rPr sz="2800" spc="-5" dirty="0">
                <a:latin typeface="Arial"/>
                <a:cs typeface="Arial"/>
              </a:rPr>
              <a:t>dùng thực hiện với số liệu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thực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Trong môi trường ứng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thực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21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tính</a:t>
            </a:r>
            <a:r>
              <a:rPr spc="-75" dirty="0"/>
              <a:t> </a:t>
            </a:r>
            <a:r>
              <a:rPr dirty="0"/>
              <a:t>năng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3038"/>
            <a:ext cx="8289290" cy="50101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241300" indent="-342900">
              <a:lnSpc>
                <a:spcPct val="90000"/>
              </a:lnSpc>
              <a:spcBef>
                <a:spcPts val="459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Kiểm </a:t>
            </a:r>
            <a:r>
              <a:rPr sz="3000" b="1" dirty="0">
                <a:solidFill>
                  <a:srgbClr val="990000"/>
                </a:solidFill>
                <a:latin typeface="Times New Roman"/>
                <a:cs typeface="Times New Roman"/>
              </a:rPr>
              <a:t>thử </a:t>
            </a:r>
            <a:r>
              <a:rPr sz="30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tính năng </a:t>
            </a:r>
            <a:r>
              <a:rPr sz="3000" dirty="0">
                <a:latin typeface="Times New Roman"/>
                <a:cs typeface="Times New Roman"/>
              </a:rPr>
              <a:t>hiểu theo cách đơn giản nhất  </a:t>
            </a:r>
            <a:r>
              <a:rPr sz="3000" spc="-5" dirty="0">
                <a:latin typeface="Times New Roman"/>
                <a:cs typeface="Times New Roman"/>
              </a:rPr>
              <a:t>là: </a:t>
            </a:r>
            <a:r>
              <a:rPr sz="3000" dirty="0">
                <a:latin typeface="Times New Roman"/>
                <a:cs typeface="Times New Roman"/>
              </a:rPr>
              <a:t>kiểm </a:t>
            </a:r>
            <a:r>
              <a:rPr sz="3000" spc="-5" dirty="0">
                <a:latin typeface="Times New Roman"/>
                <a:cs typeface="Times New Roman"/>
              </a:rPr>
              <a:t>tra </a:t>
            </a:r>
            <a:r>
              <a:rPr sz="3000" dirty="0">
                <a:latin typeface="Times New Roman"/>
                <a:cs typeface="Times New Roman"/>
              </a:rPr>
              <a:t>các chức năng của phần mềm đáp ứng  </a:t>
            </a:r>
            <a:r>
              <a:rPr sz="3000" spc="-5" dirty="0">
                <a:latin typeface="Times New Roman"/>
                <a:cs typeface="Times New Roman"/>
              </a:rPr>
              <a:t>được nhu cầu của khách hàng đã được xác định  trong </a:t>
            </a:r>
            <a:r>
              <a:rPr sz="3000" dirty="0">
                <a:latin typeface="Times New Roman"/>
                <a:cs typeface="Times New Roman"/>
              </a:rPr>
              <a:t>văn bản đặc </a:t>
            </a:r>
            <a:r>
              <a:rPr sz="3000" spc="-5" dirty="0">
                <a:latin typeface="Times New Roman"/>
                <a:cs typeface="Times New Roman"/>
              </a:rPr>
              <a:t>tả </a:t>
            </a:r>
            <a:r>
              <a:rPr sz="3000" dirty="0">
                <a:latin typeface="Times New Roman"/>
                <a:cs typeface="Times New Roman"/>
              </a:rPr>
              <a:t>yêu cầu của phần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mềm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50215" indent="-438150">
              <a:lnSpc>
                <a:spcPct val="100000"/>
              </a:lnSpc>
              <a:spcBef>
                <a:spcPts val="5"/>
              </a:spcBef>
              <a:buChar char="•"/>
              <a:tabLst>
                <a:tab pos="450215" algn="l"/>
                <a:tab pos="450850" algn="l"/>
              </a:tabLst>
            </a:pPr>
            <a:r>
              <a:rPr sz="3000" dirty="0">
                <a:latin typeface="Times New Roman"/>
                <a:cs typeface="Times New Roman"/>
              </a:rPr>
              <a:t>Áp </a:t>
            </a:r>
            <a:r>
              <a:rPr sz="3000" spc="-5" dirty="0">
                <a:latin typeface="Times New Roman"/>
                <a:cs typeface="Times New Roman"/>
              </a:rPr>
              <a:t>dụng kỹ thuật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black-box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50215" indent="-438150">
              <a:lnSpc>
                <a:spcPct val="100000"/>
              </a:lnSpc>
              <a:buChar char="•"/>
              <a:tabLst>
                <a:tab pos="450215" algn="l"/>
                <a:tab pos="450850" algn="l"/>
              </a:tabLst>
            </a:pPr>
            <a:r>
              <a:rPr sz="3000" spc="-5" dirty="0">
                <a:latin typeface="Times New Roman"/>
                <a:cs typeface="Times New Roman"/>
              </a:rPr>
              <a:t>Kiểm </a:t>
            </a:r>
            <a:r>
              <a:rPr sz="3000" dirty="0">
                <a:latin typeface="Times New Roman"/>
                <a:cs typeface="Times New Roman"/>
              </a:rPr>
              <a:t>thử </a:t>
            </a:r>
            <a:r>
              <a:rPr sz="3000" spc="-5" dirty="0">
                <a:latin typeface="Times New Roman"/>
                <a:cs typeface="Times New Roman"/>
              </a:rPr>
              <a:t>tính </a:t>
            </a:r>
            <a:r>
              <a:rPr sz="3000" dirty="0">
                <a:latin typeface="Times New Roman"/>
                <a:cs typeface="Times New Roman"/>
              </a:rPr>
              <a:t>năng bao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gồm</a:t>
            </a:r>
            <a:endParaRPr sz="3000">
              <a:latin typeface="Times New Roman"/>
              <a:cs typeface="Times New Roman"/>
            </a:endParaRPr>
          </a:p>
          <a:p>
            <a:pPr marL="855344" lvl="1" indent="-386080">
              <a:lnSpc>
                <a:spcPct val="100000"/>
              </a:lnSpc>
              <a:spcBef>
                <a:spcPts val="370"/>
              </a:spcBef>
              <a:buSzPct val="116666"/>
              <a:buChar char="–"/>
              <a:tabLst>
                <a:tab pos="855344" algn="l"/>
                <a:tab pos="855980" algn="l"/>
              </a:tabLst>
            </a:pPr>
            <a:r>
              <a:rPr sz="2400" spc="-5" dirty="0">
                <a:latin typeface="Arial"/>
                <a:cs typeface="Arial"/>
              </a:rPr>
              <a:t>Xem </a:t>
            </a:r>
            <a:r>
              <a:rPr sz="2400" spc="-10" dirty="0">
                <a:latin typeface="Arial"/>
                <a:cs typeface="Arial"/>
              </a:rPr>
              <a:t>xét </a:t>
            </a:r>
            <a:r>
              <a:rPr sz="2400" spc="-5" dirty="0">
                <a:latin typeface="Arial"/>
                <a:cs typeface="Arial"/>
              </a:rPr>
              <a:t>lại </a:t>
            </a:r>
            <a:r>
              <a:rPr sz="2400" dirty="0">
                <a:latin typeface="Arial"/>
                <a:cs typeface="Arial"/>
              </a:rPr>
              <a:t>cấu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theo </a:t>
            </a:r>
            <a:r>
              <a:rPr sz="2400" spc="-5" dirty="0">
                <a:latin typeface="Arial"/>
                <a:cs typeface="Arial"/>
              </a:rPr>
              <a:t>lược đồ triển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khai</a:t>
            </a:r>
            <a:endParaRPr sz="2400">
              <a:latin typeface="Arial"/>
              <a:cs typeface="Arial"/>
            </a:endParaRPr>
          </a:p>
          <a:p>
            <a:pPr marL="840105" lvl="1" indent="-370840">
              <a:lnSpc>
                <a:spcPct val="100000"/>
              </a:lnSpc>
              <a:spcBef>
                <a:spcPts val="305"/>
              </a:spcBef>
              <a:buChar char="–"/>
              <a:tabLst>
                <a:tab pos="840105" algn="l"/>
                <a:tab pos="840740" algn="l"/>
              </a:tabLst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alpha</a:t>
            </a:r>
            <a:endParaRPr sz="2400">
              <a:latin typeface="Arial"/>
              <a:cs typeface="Arial"/>
            </a:endParaRPr>
          </a:p>
          <a:p>
            <a:pPr marL="840105" lvl="1" indent="-370840">
              <a:lnSpc>
                <a:spcPct val="100000"/>
              </a:lnSpc>
              <a:spcBef>
                <a:spcPts val="290"/>
              </a:spcBef>
              <a:buChar char="–"/>
              <a:tabLst>
                <a:tab pos="840105" algn="l"/>
                <a:tab pos="840740" algn="l"/>
              </a:tabLst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21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tính</a:t>
            </a:r>
            <a:r>
              <a:rPr spc="-75" dirty="0"/>
              <a:t> </a:t>
            </a:r>
            <a:r>
              <a:rPr dirty="0"/>
              <a:t>năng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4328"/>
            <a:ext cx="8067675" cy="48056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Kiểm </a:t>
            </a:r>
            <a:r>
              <a:rPr sz="2800" spc="-5" dirty="0">
                <a:latin typeface="Times New Roman"/>
                <a:cs typeface="Times New Roman"/>
              </a:rPr>
              <a:t>thử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alpha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Được </a:t>
            </a:r>
            <a:r>
              <a:rPr sz="2800" spc="-5" dirty="0">
                <a:latin typeface="Times New Roman"/>
                <a:cs typeface="Times New Roman"/>
              </a:rPr>
              <a:t>tiến hành ngay tại nơi </a:t>
            </a:r>
            <a:r>
              <a:rPr sz="2800" spc="-10" dirty="0">
                <a:latin typeface="Times New Roman"/>
                <a:cs typeface="Times New Roman"/>
              </a:rPr>
              <a:t>sản </a:t>
            </a:r>
            <a:r>
              <a:rPr sz="2800" spc="-5" dirty="0">
                <a:latin typeface="Times New Roman"/>
                <a:cs typeface="Times New Roman"/>
              </a:rPr>
              <a:t>xuất phần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mềm.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Nhà </a:t>
            </a:r>
            <a:r>
              <a:rPr sz="2800" spc="-5" dirty="0">
                <a:latin typeface="Times New Roman"/>
                <a:cs typeface="Times New Roman"/>
              </a:rPr>
              <a:t>phát triển phần </a:t>
            </a:r>
            <a:r>
              <a:rPr sz="2800" spc="-10" dirty="0">
                <a:latin typeface="Times New Roman"/>
                <a:cs typeface="Times New Roman"/>
              </a:rPr>
              <a:t>mềm </a:t>
            </a:r>
            <a:r>
              <a:rPr sz="2800" spc="-5" dirty="0">
                <a:latin typeface="Times New Roman"/>
                <a:cs typeface="Times New Roman"/>
              </a:rPr>
              <a:t>sẽ quan sát người sử  </a:t>
            </a:r>
            <a:r>
              <a:rPr sz="2800" dirty="0">
                <a:latin typeface="Times New Roman"/>
                <a:cs typeface="Times New Roman"/>
              </a:rPr>
              <a:t>dụng dùng </a:t>
            </a:r>
            <a:r>
              <a:rPr sz="2800" spc="-10" dirty="0">
                <a:latin typeface="Times New Roman"/>
                <a:cs typeface="Times New Roman"/>
              </a:rPr>
              <a:t>sản </a:t>
            </a:r>
            <a:r>
              <a:rPr sz="2800" spc="-5" dirty="0">
                <a:latin typeface="Times New Roman"/>
                <a:cs typeface="Times New Roman"/>
              </a:rPr>
              <a:t>phẩm </a:t>
            </a:r>
            <a:r>
              <a:rPr sz="2800" dirty="0">
                <a:latin typeface="Times New Roman"/>
                <a:cs typeface="Times New Roman"/>
              </a:rPr>
              <a:t>và ghi </a:t>
            </a:r>
            <a:r>
              <a:rPr sz="2800" spc="-5" dirty="0">
                <a:latin typeface="Times New Roman"/>
                <a:cs typeface="Times New Roman"/>
              </a:rPr>
              <a:t>nhận lại những </a:t>
            </a:r>
            <a:r>
              <a:rPr sz="2800" dirty="0">
                <a:latin typeface="Times New Roman"/>
                <a:cs typeface="Times New Roman"/>
              </a:rPr>
              <a:t>lỗi </a:t>
            </a:r>
            <a:r>
              <a:rPr sz="2800" spc="-5" dirty="0">
                <a:latin typeface="Times New Roman"/>
                <a:cs typeface="Times New Roman"/>
              </a:rPr>
              <a:t>phát  </a:t>
            </a:r>
            <a:r>
              <a:rPr sz="2800" dirty="0">
                <a:latin typeface="Times New Roman"/>
                <a:cs typeface="Times New Roman"/>
              </a:rPr>
              <a:t>sinh để </a:t>
            </a:r>
            <a:r>
              <a:rPr sz="2800" spc="-10" dirty="0">
                <a:latin typeface="Times New Roman"/>
                <a:cs typeface="Times New Roman"/>
              </a:rPr>
              <a:t>sửa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chữa.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Kiểm </a:t>
            </a:r>
            <a:r>
              <a:rPr sz="2800" spc="-5" dirty="0">
                <a:latin typeface="Times New Roman"/>
                <a:cs typeface="Times New Roman"/>
              </a:rPr>
              <a:t>thử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beta</a:t>
            </a:r>
            <a:endParaRPr sz="2800">
              <a:latin typeface="Times New Roman"/>
              <a:cs typeface="Times New Roman"/>
            </a:endParaRPr>
          </a:p>
          <a:p>
            <a:pPr marL="756285" marR="42164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Phần </a:t>
            </a:r>
            <a:r>
              <a:rPr sz="2800" spc="-10" dirty="0">
                <a:latin typeface="Times New Roman"/>
                <a:cs typeface="Times New Roman"/>
              </a:rPr>
              <a:t>mềm </a:t>
            </a:r>
            <a:r>
              <a:rPr sz="2800" spc="-5" dirty="0">
                <a:latin typeface="Times New Roman"/>
                <a:cs typeface="Times New Roman"/>
              </a:rPr>
              <a:t>được kiểm tra bên ngoài phạm vi của  đơn </a:t>
            </a:r>
            <a:r>
              <a:rPr sz="2800" dirty="0">
                <a:latin typeface="Times New Roman"/>
                <a:cs typeface="Times New Roman"/>
              </a:rPr>
              <a:t>vị </a:t>
            </a:r>
            <a:r>
              <a:rPr sz="2800" spc="-10" dirty="0">
                <a:latin typeface="Times New Roman"/>
                <a:cs typeface="Times New Roman"/>
              </a:rPr>
              <a:t>sản </a:t>
            </a:r>
            <a:r>
              <a:rPr sz="2800" spc="-5" dirty="0">
                <a:latin typeface="Times New Roman"/>
                <a:cs typeface="Times New Roman"/>
              </a:rPr>
              <a:t>xuất.</a:t>
            </a:r>
            <a:endParaRPr sz="2800">
              <a:latin typeface="Times New Roman"/>
              <a:cs typeface="Times New Roman"/>
            </a:endParaRPr>
          </a:p>
          <a:p>
            <a:pPr marL="756285" marR="46355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Khách </a:t>
            </a:r>
            <a:r>
              <a:rPr sz="2800" spc="-5" dirty="0">
                <a:latin typeface="Times New Roman"/>
                <a:cs typeface="Times New Roman"/>
              </a:rPr>
              <a:t>hàng trực tiếp sử </a:t>
            </a:r>
            <a:r>
              <a:rPr sz="2800" dirty="0">
                <a:latin typeface="Times New Roman"/>
                <a:cs typeface="Times New Roman"/>
              </a:rPr>
              <a:t>dụng và ghi </a:t>
            </a:r>
            <a:r>
              <a:rPr sz="2800" spc="-5" dirty="0">
                <a:latin typeface="Times New Roman"/>
                <a:cs typeface="Times New Roman"/>
              </a:rPr>
              <a:t>nhận </a:t>
            </a:r>
            <a:r>
              <a:rPr sz="2800" dirty="0">
                <a:latin typeface="Times New Roman"/>
                <a:cs typeface="Times New Roman"/>
              </a:rPr>
              <a:t>lỗi để  </a:t>
            </a:r>
            <a:r>
              <a:rPr sz="2800" spc="-5" dirty="0">
                <a:latin typeface="Times New Roman"/>
                <a:cs typeface="Times New Roman"/>
              </a:rPr>
              <a:t>báo lại cho </a:t>
            </a:r>
            <a:r>
              <a:rPr sz="2800" dirty="0">
                <a:latin typeface="Times New Roman"/>
                <a:cs typeface="Times New Roman"/>
              </a:rPr>
              <a:t>nhà </a:t>
            </a:r>
            <a:r>
              <a:rPr sz="2800" spc="-5" dirty="0">
                <a:latin typeface="Times New Roman"/>
                <a:cs typeface="Times New Roman"/>
              </a:rPr>
              <a:t>phát triển </a:t>
            </a:r>
            <a:r>
              <a:rPr sz="2800" spc="-10" dirty="0">
                <a:latin typeface="Times New Roman"/>
                <a:cs typeface="Times New Roman"/>
              </a:rPr>
              <a:t>sửa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chữa.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962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</a:t>
            </a:r>
            <a:r>
              <a:rPr dirty="0"/>
              <a:t>hướng đối</a:t>
            </a:r>
            <a:r>
              <a:rPr spc="-7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648459"/>
            <a:ext cx="78098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Về </a:t>
            </a:r>
            <a:r>
              <a:rPr sz="3000" dirty="0">
                <a:latin typeface="Times New Roman"/>
                <a:cs typeface="Times New Roman"/>
              </a:rPr>
              <a:t>cơ bản chiến thuật kiểm thử hướng đối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tượng  </a:t>
            </a:r>
            <a:r>
              <a:rPr sz="3000" dirty="0">
                <a:latin typeface="Times New Roman"/>
                <a:cs typeface="Times New Roman"/>
              </a:rPr>
              <a:t>cũng theo thứ tự giống như </a:t>
            </a:r>
            <a:r>
              <a:rPr sz="3000" spc="-5" dirty="0">
                <a:latin typeface="Times New Roman"/>
                <a:cs typeface="Times New Roman"/>
              </a:rPr>
              <a:t>kiểm </a:t>
            </a:r>
            <a:r>
              <a:rPr sz="3000" dirty="0">
                <a:latin typeface="Times New Roman"/>
                <a:cs typeface="Times New Roman"/>
              </a:rPr>
              <a:t>thử cổ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điển: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436" y="2823972"/>
            <a:ext cx="1891283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1187" y="2852801"/>
            <a:ext cx="2292350" cy="495300"/>
          </a:xfrm>
          <a:prstGeom prst="rect">
            <a:avLst/>
          </a:prstGeom>
          <a:ln w="38100">
            <a:solidFill>
              <a:srgbClr val="8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kiểm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thử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đơn</a:t>
            </a:r>
            <a:r>
              <a:rPr sz="1800" spc="-4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vị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4604" y="3759708"/>
            <a:ext cx="209397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7875" y="3789426"/>
            <a:ext cx="2546350" cy="495300"/>
          </a:xfrm>
          <a:prstGeom prst="rect">
            <a:avLst/>
          </a:prstGeom>
          <a:ln w="38100">
            <a:solidFill>
              <a:srgbClr val="8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kiểm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thử tích</a:t>
            </a:r>
            <a:r>
              <a:rPr sz="1800" spc="-4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hợp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48939" y="4623815"/>
            <a:ext cx="233781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0401" y="4652898"/>
            <a:ext cx="2814955" cy="495300"/>
          </a:xfrm>
          <a:prstGeom prst="rect">
            <a:avLst/>
          </a:prstGeom>
          <a:ln w="38100">
            <a:solidFill>
              <a:srgbClr val="8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kiểm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thử chức</a:t>
            </a:r>
            <a:r>
              <a:rPr sz="1800" spc="-2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năng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91100" y="5559552"/>
            <a:ext cx="2973324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43501" y="5589587"/>
            <a:ext cx="3649979" cy="495300"/>
          </a:xfrm>
          <a:prstGeom prst="rect">
            <a:avLst/>
          </a:prstGeom>
          <a:ln w="38100">
            <a:solidFill>
              <a:srgbClr val="8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kiểm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thử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toàn bộ hệ</a:t>
            </a:r>
            <a:r>
              <a:rPr sz="1800" spc="-3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thống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20925" y="3332098"/>
            <a:ext cx="2898775" cy="2258060"/>
          </a:xfrm>
          <a:custGeom>
            <a:avLst/>
            <a:gdLst/>
            <a:ahLst/>
            <a:cxnLst/>
            <a:rect l="l" t="t" r="r" b="b"/>
            <a:pathLst>
              <a:path w="2898775" h="2258060">
                <a:moveTo>
                  <a:pt x="595249" y="457200"/>
                </a:moveTo>
                <a:lnTo>
                  <a:pt x="560362" y="387477"/>
                </a:lnTo>
                <a:lnTo>
                  <a:pt x="499999" y="266827"/>
                </a:lnTo>
                <a:lnTo>
                  <a:pt x="461886" y="317639"/>
                </a:lnTo>
                <a:lnTo>
                  <a:pt x="38100" y="0"/>
                </a:lnTo>
                <a:lnTo>
                  <a:pt x="0" y="50927"/>
                </a:lnTo>
                <a:lnTo>
                  <a:pt x="423786" y="368439"/>
                </a:lnTo>
                <a:lnTo>
                  <a:pt x="385699" y="419227"/>
                </a:lnTo>
                <a:lnTo>
                  <a:pt x="595249" y="457200"/>
                </a:lnTo>
                <a:close/>
              </a:path>
              <a:path w="2898775" h="2258060">
                <a:moveTo>
                  <a:pt x="1603375" y="1320800"/>
                </a:moveTo>
                <a:lnTo>
                  <a:pt x="1569631" y="1243584"/>
                </a:lnTo>
                <a:lnTo>
                  <a:pt x="1518158" y="1125728"/>
                </a:lnTo>
                <a:lnTo>
                  <a:pt x="1477429" y="1174508"/>
                </a:lnTo>
                <a:lnTo>
                  <a:pt x="1191895" y="936117"/>
                </a:lnTo>
                <a:lnTo>
                  <a:pt x="1151255" y="984885"/>
                </a:lnTo>
                <a:lnTo>
                  <a:pt x="1436751" y="1223238"/>
                </a:lnTo>
                <a:lnTo>
                  <a:pt x="1396111" y="1271905"/>
                </a:lnTo>
                <a:lnTo>
                  <a:pt x="1603375" y="1320800"/>
                </a:lnTo>
                <a:close/>
              </a:path>
              <a:path w="2898775" h="2258060">
                <a:moveTo>
                  <a:pt x="2898775" y="2257488"/>
                </a:moveTo>
                <a:lnTo>
                  <a:pt x="2863812" y="2187702"/>
                </a:lnTo>
                <a:lnTo>
                  <a:pt x="2803398" y="2067052"/>
                </a:lnTo>
                <a:lnTo>
                  <a:pt x="2765361" y="2117826"/>
                </a:lnTo>
                <a:lnTo>
                  <a:pt x="2341499" y="1800225"/>
                </a:lnTo>
                <a:lnTo>
                  <a:pt x="2303526" y="1851152"/>
                </a:lnTo>
                <a:lnTo>
                  <a:pt x="2727287" y="2168652"/>
                </a:lnTo>
                <a:lnTo>
                  <a:pt x="2689225" y="2219452"/>
                </a:lnTo>
                <a:lnTo>
                  <a:pt x="2898775" y="22574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955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từng</a:t>
            </a:r>
            <a:r>
              <a:rPr spc="-65" dirty="0"/>
              <a:t> </a:t>
            </a:r>
            <a:r>
              <a:rPr spc="-5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7959"/>
            <a:ext cx="8011795" cy="436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159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Tiến hành kiểm thử </a:t>
            </a:r>
            <a:r>
              <a:rPr sz="3000" spc="-5" dirty="0">
                <a:latin typeface="Times New Roman"/>
                <a:cs typeface="Times New Roman"/>
              </a:rPr>
              <a:t>trên từng </a:t>
            </a:r>
            <a:r>
              <a:rPr sz="3000" dirty="0">
                <a:latin typeface="Times New Roman"/>
                <a:cs typeface="Times New Roman"/>
              </a:rPr>
              <a:t>đơn vị nhỏ nhất của  phần </a:t>
            </a:r>
            <a:r>
              <a:rPr sz="3000" spc="-5" dirty="0">
                <a:latin typeface="Times New Roman"/>
                <a:cs typeface="Times New Roman"/>
              </a:rPr>
              <a:t>mềm, </a:t>
            </a:r>
            <a:r>
              <a:rPr sz="3000" dirty="0">
                <a:latin typeface="Times New Roman"/>
                <a:cs typeface="Times New Roman"/>
              </a:rPr>
              <a:t>đó </a:t>
            </a:r>
            <a:r>
              <a:rPr sz="3000" spc="-5" dirty="0">
                <a:latin typeface="Times New Roman"/>
                <a:cs typeface="Times New Roman"/>
              </a:rPr>
              <a:t>là module mã </a:t>
            </a:r>
            <a:r>
              <a:rPr sz="3000" dirty="0">
                <a:latin typeface="Times New Roman"/>
                <a:cs typeface="Times New Roman"/>
              </a:rPr>
              <a:t>nguồn, </a:t>
            </a:r>
            <a:r>
              <a:rPr sz="3000" spc="-5" dirty="0">
                <a:latin typeface="Times New Roman"/>
                <a:cs typeface="Times New Roman"/>
              </a:rPr>
              <a:t>sau </a:t>
            </a:r>
            <a:r>
              <a:rPr sz="3000" dirty="0">
                <a:latin typeface="Times New Roman"/>
                <a:cs typeface="Times New Roman"/>
              </a:rPr>
              <a:t>khi đã  </a:t>
            </a:r>
            <a:r>
              <a:rPr sz="3000" spc="-5" dirty="0">
                <a:latin typeface="Times New Roman"/>
                <a:cs typeface="Times New Roman"/>
              </a:rPr>
              <a:t>thiết kế, mã hoá và </a:t>
            </a:r>
            <a:r>
              <a:rPr sz="3000" dirty="0">
                <a:latin typeface="Times New Roman"/>
                <a:cs typeface="Times New Roman"/>
              </a:rPr>
              <a:t>biên dịch </a:t>
            </a:r>
            <a:r>
              <a:rPr sz="3000" spc="-5" dirty="0">
                <a:latin typeface="Times New Roman"/>
                <a:cs typeface="Times New Roman"/>
              </a:rPr>
              <a:t>thành</a:t>
            </a:r>
            <a:r>
              <a:rPr sz="3000" spc="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công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Thường dùng kỹ thuật kiểm thử</a:t>
            </a:r>
            <a:r>
              <a:rPr sz="3000" spc="-5" dirty="0">
                <a:latin typeface="Times New Roman"/>
                <a:cs typeface="Times New Roman"/>
              </a:rPr>
              <a:t> white-box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Có thể </a:t>
            </a:r>
            <a:r>
              <a:rPr sz="3000" spc="-5" dirty="0">
                <a:latin typeface="Times New Roman"/>
                <a:cs typeface="Times New Roman"/>
              </a:rPr>
              <a:t>tiến </a:t>
            </a:r>
            <a:r>
              <a:rPr sz="3000" dirty="0">
                <a:latin typeface="Times New Roman"/>
                <a:cs typeface="Times New Roman"/>
              </a:rPr>
              <a:t>hành kiểm thử cùng lúc nhiều</a:t>
            </a:r>
            <a:r>
              <a:rPr sz="3000" spc="-5" dirty="0">
                <a:latin typeface="Times New Roman"/>
                <a:cs typeface="Times New Roman"/>
              </a:rPr>
              <a:t> module.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Một số </a:t>
            </a:r>
            <a:r>
              <a:rPr sz="3000" dirty="0">
                <a:latin typeface="Times New Roman"/>
                <a:cs typeface="Times New Roman"/>
              </a:rPr>
              <a:t>vấn đề </a:t>
            </a:r>
            <a:r>
              <a:rPr sz="3000" spc="-5" dirty="0">
                <a:latin typeface="Times New Roman"/>
                <a:cs typeface="Times New Roman"/>
              </a:rPr>
              <a:t>trong </a:t>
            </a:r>
            <a:r>
              <a:rPr sz="3000" dirty="0">
                <a:latin typeface="Times New Roman"/>
                <a:cs typeface="Times New Roman"/>
              </a:rPr>
              <a:t>việc xây dựng các </a:t>
            </a:r>
            <a:r>
              <a:rPr sz="3000" spc="-5" dirty="0">
                <a:latin typeface="Times New Roman"/>
                <a:cs typeface="Times New Roman"/>
              </a:rPr>
              <a:t>test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case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case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nào?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Dữ liệu đầu </a:t>
            </a:r>
            <a:r>
              <a:rPr sz="2400" dirty="0">
                <a:latin typeface="Arial"/>
                <a:cs typeface="Arial"/>
              </a:rPr>
              <a:t>vào và </a:t>
            </a:r>
            <a:r>
              <a:rPr sz="2400" spc="-5" dirty="0">
                <a:latin typeface="Arial"/>
                <a:cs typeface="Arial"/>
              </a:rPr>
              <a:t>đầu ra </a:t>
            </a:r>
            <a:r>
              <a:rPr sz="2400" dirty="0">
                <a:latin typeface="Arial"/>
                <a:cs typeface="Arial"/>
              </a:rPr>
              <a:t>có từ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đâu?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độc lập/phụ </a:t>
            </a:r>
            <a:r>
              <a:rPr sz="2400" dirty="0">
                <a:latin typeface="Arial"/>
                <a:cs typeface="Arial"/>
              </a:rPr>
              <a:t>thuộc </a:t>
            </a:r>
            <a:r>
              <a:rPr sz="2400" spc="-5" dirty="0">
                <a:latin typeface="Arial"/>
                <a:cs typeface="Arial"/>
              </a:rPr>
              <a:t>hoạt động </a:t>
            </a:r>
            <a:r>
              <a:rPr sz="2400" dirty="0">
                <a:latin typeface="Arial"/>
                <a:cs typeface="Arial"/>
              </a:rPr>
              <a:t>của các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962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</a:t>
            </a:r>
            <a:r>
              <a:rPr dirty="0"/>
              <a:t>hướng đối</a:t>
            </a:r>
            <a:r>
              <a:rPr spc="-7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7959"/>
            <a:ext cx="7912100" cy="304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001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Không </a:t>
            </a:r>
            <a:r>
              <a:rPr sz="3000" dirty="0">
                <a:latin typeface="Times New Roman"/>
                <a:cs typeface="Times New Roman"/>
              </a:rPr>
              <a:t>thể tách </a:t>
            </a:r>
            <a:r>
              <a:rPr sz="3000" spc="-5" dirty="0">
                <a:latin typeface="Times New Roman"/>
                <a:cs typeface="Times New Roman"/>
              </a:rPr>
              <a:t>rời từng </a:t>
            </a:r>
            <a:r>
              <a:rPr sz="3000" dirty="0">
                <a:latin typeface="Times New Roman"/>
                <a:cs typeface="Times New Roman"/>
              </a:rPr>
              <a:t>tác vụ của đối </a:t>
            </a:r>
            <a:r>
              <a:rPr sz="3000" spc="-5" dirty="0">
                <a:latin typeface="Times New Roman"/>
                <a:cs typeface="Times New Roman"/>
              </a:rPr>
              <a:t>tượng/lớp  </a:t>
            </a:r>
            <a:r>
              <a:rPr sz="3000" dirty="0">
                <a:latin typeface="Times New Roman"/>
                <a:cs typeface="Times New Roman"/>
              </a:rPr>
              <a:t>để kiểm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thử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855344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3000" dirty="0">
                <a:latin typeface="Times New Roman"/>
                <a:cs typeface="Times New Roman"/>
              </a:rPr>
              <a:t>Tác </a:t>
            </a:r>
            <a:r>
              <a:rPr sz="3000" spc="-5" dirty="0">
                <a:latin typeface="Times New Roman"/>
                <a:cs typeface="Times New Roman"/>
              </a:rPr>
              <a:t>vụ được đóng bao trong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lớp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850900" algn="l"/>
              </a:tabLst>
            </a:pPr>
            <a:r>
              <a:rPr sz="3000" dirty="0">
                <a:latin typeface="Times New Roman"/>
                <a:cs typeface="Times New Roman"/>
              </a:rPr>
              <a:t>–	Các lớp con có thể </a:t>
            </a:r>
            <a:r>
              <a:rPr sz="3000" spc="-5" dirty="0">
                <a:latin typeface="Times New Roman"/>
                <a:cs typeface="Times New Roman"/>
              </a:rPr>
              <a:t>override </a:t>
            </a:r>
            <a:r>
              <a:rPr sz="3000" dirty="0">
                <a:latin typeface="Times New Roman"/>
                <a:cs typeface="Times New Roman"/>
              </a:rPr>
              <a:t>một tác vụ nào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đó</a:t>
            </a:r>
            <a:endParaRPr sz="3000">
              <a:latin typeface="Times New Roman"/>
              <a:cs typeface="Times New Roman"/>
            </a:endParaRPr>
          </a:p>
          <a:p>
            <a:pPr marL="355600" marR="276225" indent="-342900">
              <a:lnSpc>
                <a:spcPct val="100299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Kiểm </a:t>
            </a:r>
            <a:r>
              <a:rPr sz="3000" dirty="0">
                <a:latin typeface="Times New Roman"/>
                <a:cs typeface="Times New Roman"/>
              </a:rPr>
              <a:t>thử đơn vị </a:t>
            </a:r>
            <a:r>
              <a:rPr sz="3000" spc="-5" dirty="0">
                <a:latin typeface="Times New Roman"/>
                <a:cs typeface="Times New Roman"/>
              </a:rPr>
              <a:t>hướng </a:t>
            </a:r>
            <a:r>
              <a:rPr sz="3000" dirty="0">
                <a:latin typeface="Times New Roman"/>
                <a:cs typeface="Times New Roman"/>
              </a:rPr>
              <a:t>đối </a:t>
            </a:r>
            <a:r>
              <a:rPr sz="3000" spc="-5" dirty="0">
                <a:latin typeface="Times New Roman"/>
                <a:cs typeface="Times New Roman"/>
              </a:rPr>
              <a:t>tượng </a:t>
            </a:r>
            <a:r>
              <a:rPr sz="3000" dirty="0">
                <a:latin typeface="Times New Roman"/>
                <a:cs typeface="Times New Roman"/>
              </a:rPr>
              <a:t>tập </a:t>
            </a:r>
            <a:r>
              <a:rPr sz="3000" spc="-5" dirty="0">
                <a:latin typeface="Times New Roman"/>
                <a:cs typeface="Times New Roman"/>
              </a:rPr>
              <a:t>trung </a:t>
            </a:r>
            <a:r>
              <a:rPr sz="3000" dirty="0">
                <a:latin typeface="Times New Roman"/>
                <a:cs typeface="Times New Roman"/>
              </a:rPr>
              <a:t>vào  các lớp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 kiểm thử hành vi của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lớp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7915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</a:t>
            </a:r>
            <a:r>
              <a:rPr dirty="0"/>
              <a:t>thử tích </a:t>
            </a:r>
            <a:r>
              <a:rPr spc="-5" dirty="0"/>
              <a:t>hợp hướng đối</a:t>
            </a:r>
            <a:r>
              <a:rPr spc="-1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7959"/>
            <a:ext cx="8007350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755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Khái </a:t>
            </a:r>
            <a:r>
              <a:rPr sz="3000" dirty="0">
                <a:latin typeface="Times New Roman"/>
                <a:cs typeface="Times New Roman"/>
              </a:rPr>
              <a:t>niệm </a:t>
            </a:r>
            <a:r>
              <a:rPr sz="3000" spc="-5" dirty="0">
                <a:latin typeface="Times New Roman"/>
                <a:cs typeface="Times New Roman"/>
              </a:rPr>
              <a:t>sơ </a:t>
            </a:r>
            <a:r>
              <a:rPr sz="3000" dirty="0">
                <a:latin typeface="Times New Roman"/>
                <a:cs typeface="Times New Roman"/>
              </a:rPr>
              <a:t>đồ phân cấp không còn nhiều ý  nghĩa </a:t>
            </a:r>
            <a:r>
              <a:rPr sz="3000" spc="-5" dirty="0">
                <a:latin typeface="Times New Roman"/>
                <a:cs typeface="Times New Roman"/>
              </a:rPr>
              <a:t>trong chương trình hướng </a:t>
            </a:r>
            <a:r>
              <a:rPr sz="3000" dirty="0">
                <a:latin typeface="Times New Roman"/>
                <a:cs typeface="Times New Roman"/>
              </a:rPr>
              <a:t>đối </a:t>
            </a:r>
            <a:r>
              <a:rPr sz="3000" spc="-5" dirty="0">
                <a:latin typeface="Times New Roman"/>
                <a:cs typeface="Times New Roman"/>
              </a:rPr>
              <a:t>tượng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 kiểm thử </a:t>
            </a:r>
            <a:r>
              <a:rPr sz="3000" spc="-5" dirty="0">
                <a:latin typeface="Times New Roman"/>
                <a:cs typeface="Times New Roman"/>
              </a:rPr>
              <a:t>tích </a:t>
            </a:r>
            <a:r>
              <a:rPr sz="3000" dirty="0">
                <a:latin typeface="Times New Roman"/>
                <a:cs typeface="Times New Roman"/>
              </a:rPr>
              <a:t>hợp theo </a:t>
            </a:r>
            <a:r>
              <a:rPr sz="3000" spc="-5" dirty="0">
                <a:latin typeface="Times New Roman"/>
                <a:cs typeface="Times New Roman"/>
              </a:rPr>
              <a:t>cách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khác</a:t>
            </a:r>
            <a:endParaRPr sz="3000">
              <a:latin typeface="Times New Roman"/>
              <a:cs typeface="Times New Roman"/>
            </a:endParaRPr>
          </a:p>
          <a:p>
            <a:pPr marL="450215" indent="-43815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450850" algn="l"/>
              </a:tabLst>
            </a:pPr>
            <a:r>
              <a:rPr sz="3000" spc="-5" dirty="0">
                <a:latin typeface="Times New Roman"/>
                <a:cs typeface="Times New Roman"/>
              </a:rPr>
              <a:t>Hai </a:t>
            </a:r>
            <a:r>
              <a:rPr sz="3000" dirty="0">
                <a:latin typeface="Times New Roman"/>
                <a:cs typeface="Times New Roman"/>
              </a:rPr>
              <a:t>hình </a:t>
            </a:r>
            <a:r>
              <a:rPr sz="3000" spc="-5" dirty="0">
                <a:latin typeface="Times New Roman"/>
                <a:cs typeface="Times New Roman"/>
              </a:rPr>
              <a:t>thức </a:t>
            </a:r>
            <a:r>
              <a:rPr sz="3000" dirty="0">
                <a:latin typeface="Times New Roman"/>
                <a:cs typeface="Times New Roman"/>
              </a:rPr>
              <a:t>kiểm thử </a:t>
            </a:r>
            <a:r>
              <a:rPr sz="3000" spc="-5" dirty="0">
                <a:latin typeface="Times New Roman"/>
                <a:cs typeface="Times New Roman"/>
              </a:rPr>
              <a:t>tích </a:t>
            </a:r>
            <a:r>
              <a:rPr sz="3000" dirty="0">
                <a:latin typeface="Times New Roman"/>
                <a:cs typeface="Times New Roman"/>
              </a:rPr>
              <a:t>hợp </a:t>
            </a:r>
            <a:r>
              <a:rPr sz="3000" spc="-5" dirty="0">
                <a:latin typeface="Times New Roman"/>
                <a:cs typeface="Times New Roman"/>
              </a:rPr>
              <a:t>hướng </a:t>
            </a:r>
            <a:r>
              <a:rPr sz="3000" dirty="0">
                <a:latin typeface="Times New Roman"/>
                <a:cs typeface="Times New Roman"/>
              </a:rPr>
              <a:t>đối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tượng</a:t>
            </a:r>
            <a:endParaRPr sz="3000">
              <a:latin typeface="Times New Roman"/>
              <a:cs typeface="Times New Roman"/>
            </a:endParaRPr>
          </a:p>
          <a:p>
            <a:pPr marL="756285" marR="110489" lvl="1" indent="-287020">
              <a:lnSpc>
                <a:spcPct val="100000"/>
              </a:lnSpc>
              <a:spcBef>
                <a:spcPts val="720"/>
              </a:spcBef>
              <a:buFont typeface="Times New Roman"/>
              <a:buChar char="–"/>
              <a:tabLst>
                <a:tab pos="850900" algn="l"/>
                <a:tab pos="851535" algn="l"/>
              </a:tabLst>
            </a:pPr>
            <a:r>
              <a:rPr dirty="0"/>
              <a:t>	</a:t>
            </a:r>
            <a:r>
              <a:rPr sz="3000" dirty="0">
                <a:latin typeface="Times New Roman"/>
                <a:cs typeface="Times New Roman"/>
              </a:rPr>
              <a:t>kiểm thử </a:t>
            </a:r>
            <a:r>
              <a:rPr sz="3000" spc="-5" dirty="0">
                <a:latin typeface="Times New Roman"/>
                <a:cs typeface="Times New Roman"/>
              </a:rPr>
              <a:t>trên </a:t>
            </a:r>
            <a:r>
              <a:rPr sz="3000" dirty="0">
                <a:latin typeface="Times New Roman"/>
                <a:cs typeface="Times New Roman"/>
              </a:rPr>
              <a:t>cơ </a:t>
            </a:r>
            <a:r>
              <a:rPr sz="3000" spc="-5" dirty="0">
                <a:latin typeface="Times New Roman"/>
                <a:cs typeface="Times New Roman"/>
              </a:rPr>
              <a:t>sở thread: tích </a:t>
            </a:r>
            <a:r>
              <a:rPr sz="3000" dirty="0">
                <a:latin typeface="Times New Roman"/>
                <a:cs typeface="Times New Roman"/>
              </a:rPr>
              <a:t>hợp các lớp  tạo thành một </a:t>
            </a:r>
            <a:r>
              <a:rPr sz="3000" spc="-5" dirty="0">
                <a:latin typeface="Times New Roman"/>
                <a:cs typeface="Times New Roman"/>
              </a:rPr>
              <a:t>thread </a:t>
            </a:r>
            <a:r>
              <a:rPr sz="3000" dirty="0">
                <a:latin typeface="Times New Roman"/>
                <a:cs typeface="Times New Roman"/>
              </a:rPr>
              <a:t>để phục vụ cho một input  nào đó của </a:t>
            </a:r>
            <a:r>
              <a:rPr sz="3000" spc="-5" dirty="0">
                <a:latin typeface="Times New Roman"/>
                <a:cs typeface="Times New Roman"/>
              </a:rPr>
              <a:t>chương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trình</a:t>
            </a:r>
            <a:endParaRPr sz="3000">
              <a:latin typeface="Times New Roman"/>
              <a:cs typeface="Times New Roman"/>
            </a:endParaRPr>
          </a:p>
          <a:p>
            <a:pPr marL="756285" marR="177800" lvl="1" indent="-287020" algn="just">
              <a:lnSpc>
                <a:spcPct val="100000"/>
              </a:lnSpc>
              <a:spcBef>
                <a:spcPts val="720"/>
              </a:spcBef>
              <a:buFont typeface="Times New Roman"/>
              <a:buChar char="–"/>
              <a:tabLst>
                <a:tab pos="851535" algn="l"/>
              </a:tabLst>
            </a:pPr>
            <a:r>
              <a:rPr dirty="0"/>
              <a:t>	</a:t>
            </a:r>
            <a:r>
              <a:rPr sz="3000" dirty="0">
                <a:latin typeface="Times New Roman"/>
                <a:cs typeface="Times New Roman"/>
              </a:rPr>
              <a:t>kiểm thử </a:t>
            </a:r>
            <a:r>
              <a:rPr sz="3000" spc="-5" dirty="0">
                <a:latin typeface="Times New Roman"/>
                <a:cs typeface="Times New Roman"/>
              </a:rPr>
              <a:t>trên </a:t>
            </a:r>
            <a:r>
              <a:rPr sz="3000" dirty="0">
                <a:latin typeface="Times New Roman"/>
                <a:cs typeface="Times New Roman"/>
              </a:rPr>
              <a:t>cơ </a:t>
            </a:r>
            <a:r>
              <a:rPr sz="3000" spc="-5" dirty="0">
                <a:latin typeface="Times New Roman"/>
                <a:cs typeface="Times New Roman"/>
              </a:rPr>
              <a:t>sở sử </a:t>
            </a:r>
            <a:r>
              <a:rPr sz="3000" dirty="0">
                <a:latin typeface="Times New Roman"/>
                <a:cs typeface="Times New Roman"/>
              </a:rPr>
              <a:t>dụng: các lớp </a:t>
            </a:r>
            <a:r>
              <a:rPr sz="3000" spc="-5" dirty="0">
                <a:latin typeface="Times New Roman"/>
                <a:cs typeface="Times New Roman"/>
              </a:rPr>
              <a:t>client sẽ  được tích </a:t>
            </a:r>
            <a:r>
              <a:rPr sz="3000" dirty="0">
                <a:latin typeface="Times New Roman"/>
                <a:cs typeface="Times New Roman"/>
              </a:rPr>
              <a:t>hợp để </a:t>
            </a:r>
            <a:r>
              <a:rPr sz="3000" spc="-5" dirty="0">
                <a:latin typeface="Times New Roman"/>
                <a:cs typeface="Times New Roman"/>
              </a:rPr>
              <a:t>sử </a:t>
            </a:r>
            <a:r>
              <a:rPr sz="3000" dirty="0">
                <a:latin typeface="Times New Roman"/>
                <a:cs typeface="Times New Roman"/>
              </a:rPr>
              <a:t>dụng dịch vụ nào đó cung  cấp bởi các lớp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server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106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theo </a:t>
            </a:r>
            <a:r>
              <a:rPr dirty="0"/>
              <a:t>kịch</a:t>
            </a:r>
            <a:r>
              <a:rPr spc="-60" dirty="0"/>
              <a:t> </a:t>
            </a:r>
            <a:r>
              <a:rPr spc="-10" dirty="0"/>
              <a:t>bản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1786"/>
            <a:ext cx="8142605" cy="47174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Dựa </a:t>
            </a:r>
            <a:r>
              <a:rPr sz="2700" dirty="0">
                <a:latin typeface="Times New Roman"/>
                <a:cs typeface="Times New Roman"/>
              </a:rPr>
              <a:t>vào các use-case để soạn ra các kịch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bản</a:t>
            </a:r>
            <a:endParaRPr sz="2700">
              <a:latin typeface="Times New Roman"/>
              <a:cs typeface="Times New Roman"/>
            </a:endParaRPr>
          </a:p>
          <a:p>
            <a:pPr marL="355600" marR="136525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Ví </a:t>
            </a:r>
            <a:r>
              <a:rPr sz="2700" dirty="0">
                <a:latin typeface="Times New Roman"/>
                <a:cs typeface="Times New Roman"/>
              </a:rPr>
              <a:t>dụ: </a:t>
            </a:r>
            <a:r>
              <a:rPr sz="2700" spc="-5" dirty="0">
                <a:latin typeface="Times New Roman"/>
                <a:cs typeface="Times New Roman"/>
              </a:rPr>
              <a:t>một </a:t>
            </a:r>
            <a:r>
              <a:rPr sz="2700" dirty="0">
                <a:latin typeface="Times New Roman"/>
                <a:cs typeface="Times New Roman"/>
              </a:rPr>
              <a:t>kịch bản cho hệ thống đăng ký </a:t>
            </a:r>
            <a:r>
              <a:rPr sz="2700" spc="-5" dirty="0">
                <a:latin typeface="Times New Roman"/>
                <a:cs typeface="Times New Roman"/>
              </a:rPr>
              <a:t>môn </a:t>
            </a:r>
            <a:r>
              <a:rPr sz="2700" dirty="0">
                <a:latin typeface="Times New Roman"/>
                <a:cs typeface="Times New Roman"/>
              </a:rPr>
              <a:t>học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qua  </a:t>
            </a:r>
            <a:r>
              <a:rPr sz="2700" spc="-10" dirty="0">
                <a:latin typeface="Times New Roman"/>
                <a:cs typeface="Times New Roman"/>
              </a:rPr>
              <a:t>WEB</a:t>
            </a:r>
            <a:endParaRPr sz="2700">
              <a:latin typeface="Times New Roman"/>
              <a:cs typeface="Times New Roman"/>
            </a:endParaRPr>
          </a:p>
          <a:p>
            <a:pPr marL="356235" indent="-34417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6870" algn="l"/>
              </a:tabLst>
            </a:pPr>
            <a:r>
              <a:rPr sz="2700" spc="-5" dirty="0">
                <a:latin typeface="Times New Roman"/>
                <a:cs typeface="Times New Roman"/>
              </a:rPr>
              <a:t>Login </a:t>
            </a:r>
            <a:r>
              <a:rPr sz="2700" dirty="0">
                <a:latin typeface="Times New Roman"/>
                <a:cs typeface="Times New Roman"/>
              </a:rPr>
              <a:t>với </a:t>
            </a:r>
            <a:r>
              <a:rPr sz="2700" spc="-5" dirty="0">
                <a:latin typeface="Times New Roman"/>
                <a:cs typeface="Times New Roman"/>
              </a:rPr>
              <a:t>username </a:t>
            </a:r>
            <a:r>
              <a:rPr sz="2700" dirty="0">
                <a:latin typeface="Times New Roman"/>
                <a:cs typeface="Times New Roman"/>
              </a:rPr>
              <a:t>= “e59306547”, </a:t>
            </a:r>
            <a:r>
              <a:rPr sz="2700" spc="-5" dirty="0">
                <a:latin typeface="Times New Roman"/>
                <a:cs typeface="Times New Roman"/>
              </a:rPr>
              <a:t>password </a:t>
            </a:r>
            <a:r>
              <a:rPr sz="2700" dirty="0">
                <a:latin typeface="Times New Roman"/>
                <a:cs typeface="Times New Roman"/>
              </a:rPr>
              <a:t>=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“6547”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Chọn chức năng đăng ký </a:t>
            </a:r>
            <a:r>
              <a:rPr sz="2700" spc="-5" dirty="0">
                <a:latin typeface="Times New Roman"/>
                <a:cs typeface="Times New Roman"/>
              </a:rPr>
              <a:t>môn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học</a:t>
            </a:r>
            <a:endParaRPr sz="2700">
              <a:latin typeface="Times New Roman"/>
              <a:cs typeface="Times New Roman"/>
            </a:endParaRPr>
          </a:p>
          <a:p>
            <a:pPr marL="355600" marR="74930" indent="-3429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Chọn 5 nhóm </a:t>
            </a:r>
            <a:r>
              <a:rPr sz="2700" spc="-5" dirty="0">
                <a:latin typeface="Times New Roman"/>
                <a:cs typeface="Times New Roman"/>
              </a:rPr>
              <a:t>môn </a:t>
            </a:r>
            <a:r>
              <a:rPr sz="2700" dirty="0">
                <a:latin typeface="Times New Roman"/>
                <a:cs typeface="Times New Roman"/>
              </a:rPr>
              <a:t>học của 5 </a:t>
            </a:r>
            <a:r>
              <a:rPr sz="2700" spc="-5" dirty="0">
                <a:latin typeface="Times New Roman"/>
                <a:cs typeface="Times New Roman"/>
              </a:rPr>
              <a:t>môn: CNPM, </a:t>
            </a:r>
            <a:r>
              <a:rPr sz="2700" dirty="0">
                <a:latin typeface="Times New Roman"/>
                <a:cs typeface="Times New Roman"/>
              </a:rPr>
              <a:t>AI,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XLTHS,  PTTK, XLSS </a:t>
            </a:r>
            <a:r>
              <a:rPr sz="2700" dirty="0">
                <a:latin typeface="Times New Roman"/>
                <a:cs typeface="Times New Roman"/>
              </a:rPr>
              <a:t>trong đó có 2 nhóm trùng thời khoá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biểu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Nhấn </a:t>
            </a:r>
            <a:r>
              <a:rPr sz="2700" dirty="0">
                <a:latin typeface="Times New Roman"/>
                <a:cs typeface="Times New Roman"/>
              </a:rPr>
              <a:t>nút</a:t>
            </a:r>
            <a:r>
              <a:rPr sz="2700" spc="-5" dirty="0">
                <a:latin typeface="Times New Roman"/>
                <a:cs typeface="Times New Roman"/>
              </a:rPr>
              <a:t> Submit</a:t>
            </a:r>
            <a:endParaRPr sz="2700">
              <a:latin typeface="Times New Roman"/>
              <a:cs typeface="Times New Roman"/>
            </a:endParaRPr>
          </a:p>
          <a:p>
            <a:pPr marL="355600" marR="311785" indent="-342900">
              <a:lnSpc>
                <a:spcPct val="100000"/>
              </a:lnSpc>
              <a:spcBef>
                <a:spcPts val="655"/>
              </a:spcBef>
            </a:pPr>
            <a:r>
              <a:rPr sz="2700" dirty="0">
                <a:latin typeface="Times New Roman"/>
                <a:cs typeface="Times New Roman"/>
              </a:rPr>
              <a:t>Chương trình phải báo lỗi và liệt kê 2 nhóm bị trùng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thời  khoá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biểu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915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Nghệ thuật </a:t>
            </a:r>
            <a:r>
              <a:rPr dirty="0"/>
              <a:t>gỡ </a:t>
            </a:r>
            <a:r>
              <a:rPr spc="-5" dirty="0"/>
              <a:t>rối </a:t>
            </a:r>
            <a:r>
              <a:rPr dirty="0"/>
              <a:t>-</a:t>
            </a:r>
            <a:r>
              <a:rPr spc="-55" dirty="0"/>
              <a:t> </a:t>
            </a:r>
            <a:r>
              <a:rPr dirty="0"/>
              <a:t>DEBUG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8758"/>
            <a:ext cx="794067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Gỡ rối </a:t>
            </a:r>
            <a:r>
              <a:rPr sz="3000" spc="-5" dirty="0">
                <a:latin typeface="Times New Roman"/>
                <a:cs typeface="Times New Roman"/>
              </a:rPr>
              <a:t>là </a:t>
            </a:r>
            <a:r>
              <a:rPr sz="3000" dirty="0">
                <a:latin typeface="Times New Roman"/>
                <a:cs typeface="Times New Roman"/>
              </a:rPr>
              <a:t>một quá </a:t>
            </a:r>
            <a:r>
              <a:rPr sz="3000" spc="-5" dirty="0">
                <a:latin typeface="Times New Roman"/>
                <a:cs typeface="Times New Roman"/>
              </a:rPr>
              <a:t>trình </a:t>
            </a:r>
            <a:r>
              <a:rPr sz="3000" dirty="0">
                <a:latin typeface="Times New Roman"/>
                <a:cs typeface="Times New Roman"/>
              </a:rPr>
              <a:t>nhằm loại bỏ các lỗi </a:t>
            </a:r>
            <a:r>
              <a:rPr sz="3000" spc="-5" dirty="0">
                <a:latin typeface="Times New Roman"/>
                <a:cs typeface="Times New Roman"/>
              </a:rPr>
              <a:t>được  </a:t>
            </a:r>
            <a:r>
              <a:rPr sz="3000" dirty="0">
                <a:latin typeface="Times New Roman"/>
                <a:cs typeface="Times New Roman"/>
              </a:rPr>
              <a:t>phát hiện </a:t>
            </a:r>
            <a:r>
              <a:rPr sz="3000" spc="-5" dirty="0">
                <a:latin typeface="Times New Roman"/>
                <a:cs typeface="Times New Roman"/>
              </a:rPr>
              <a:t>trong </a:t>
            </a:r>
            <a:r>
              <a:rPr sz="3000" dirty="0">
                <a:latin typeface="Times New Roman"/>
                <a:cs typeface="Times New Roman"/>
              </a:rPr>
              <a:t>quá </a:t>
            </a:r>
            <a:r>
              <a:rPr sz="3000" spc="-5" dirty="0">
                <a:latin typeface="Times New Roman"/>
                <a:cs typeface="Times New Roman"/>
              </a:rPr>
              <a:t>trình </a:t>
            </a:r>
            <a:r>
              <a:rPr sz="3000" dirty="0">
                <a:latin typeface="Times New Roman"/>
                <a:cs typeface="Times New Roman"/>
              </a:rPr>
              <a:t>kiểm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tra.</a:t>
            </a:r>
            <a:endParaRPr sz="3000">
              <a:latin typeface="Times New Roman"/>
              <a:cs typeface="Times New Roman"/>
            </a:endParaRPr>
          </a:p>
          <a:p>
            <a:pPr marL="355600" marR="525780" indent="-342900">
              <a:lnSpc>
                <a:spcPct val="100200"/>
              </a:lnSpc>
              <a:spcBef>
                <a:spcPts val="715"/>
              </a:spcBef>
              <a:buFont typeface="Times New Roman"/>
              <a:buChar char="•"/>
              <a:tabLst>
                <a:tab pos="450215" algn="l"/>
                <a:tab pos="450850" algn="l"/>
              </a:tabLst>
            </a:pPr>
            <a:r>
              <a:rPr dirty="0"/>
              <a:t>	</a:t>
            </a:r>
            <a:r>
              <a:rPr sz="3000" dirty="0">
                <a:latin typeface="Times New Roman"/>
                <a:cs typeface="Times New Roman"/>
              </a:rPr>
              <a:t>Gỡ rối </a:t>
            </a:r>
            <a:r>
              <a:rPr sz="3000" spc="-5" dirty="0">
                <a:latin typeface="Times New Roman"/>
                <a:cs typeface="Times New Roman"/>
              </a:rPr>
              <a:t>được thực </a:t>
            </a:r>
            <a:r>
              <a:rPr sz="3000" dirty="0">
                <a:latin typeface="Times New Roman"/>
                <a:cs typeface="Times New Roman"/>
              </a:rPr>
              <a:t>hiện như </a:t>
            </a:r>
            <a:r>
              <a:rPr sz="3000" spc="-5" dirty="0">
                <a:latin typeface="Times New Roman"/>
                <a:cs typeface="Times New Roman"/>
              </a:rPr>
              <a:t>là </a:t>
            </a:r>
            <a:r>
              <a:rPr sz="3000" dirty="0">
                <a:latin typeface="Times New Roman"/>
                <a:cs typeface="Times New Roman"/>
              </a:rPr>
              <a:t>một kết quả của  việc kiểm </a:t>
            </a:r>
            <a:r>
              <a:rPr sz="3000" spc="-5" dirty="0">
                <a:latin typeface="Times New Roman"/>
                <a:cs typeface="Times New Roman"/>
              </a:rPr>
              <a:t>tra: </a:t>
            </a:r>
            <a:r>
              <a:rPr sz="3000" dirty="0">
                <a:latin typeface="Times New Roman"/>
                <a:cs typeface="Times New Roman"/>
              </a:rPr>
              <a:t>lỗi phát hiện </a:t>
            </a:r>
            <a:r>
              <a:rPr sz="3000" spc="-5" dirty="0">
                <a:latin typeface="Times New Roman"/>
                <a:cs typeface="Times New Roman"/>
              </a:rPr>
              <a:t>được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tìm </a:t>
            </a:r>
            <a:r>
              <a:rPr sz="3000" dirty="0">
                <a:latin typeface="Times New Roman"/>
                <a:cs typeface="Times New Roman"/>
              </a:rPr>
              <a:t>kiếm  nguyên nhân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sửa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lỗi</a:t>
            </a:r>
            <a:endParaRPr sz="3000">
              <a:latin typeface="Times New Roman"/>
              <a:cs typeface="Times New Roman"/>
            </a:endParaRPr>
          </a:p>
          <a:p>
            <a:pPr marL="355600" marR="202565" indent="-342900">
              <a:lnSpc>
                <a:spcPct val="100000"/>
              </a:lnSpc>
              <a:spcBef>
                <a:spcPts val="710"/>
              </a:spcBef>
              <a:buFont typeface="Times New Roman"/>
              <a:buChar char="•"/>
              <a:tabLst>
                <a:tab pos="450215" algn="l"/>
                <a:tab pos="450850" algn="l"/>
              </a:tabLst>
            </a:pPr>
            <a:r>
              <a:rPr dirty="0"/>
              <a:t>	</a:t>
            </a:r>
            <a:r>
              <a:rPr sz="3000" dirty="0">
                <a:latin typeface="Times New Roman"/>
                <a:cs typeface="Times New Roman"/>
              </a:rPr>
              <a:t>Có 3 hình </a:t>
            </a:r>
            <a:r>
              <a:rPr sz="3000" spc="-5" dirty="0">
                <a:latin typeface="Times New Roman"/>
                <a:cs typeface="Times New Roman"/>
              </a:rPr>
              <a:t>thức </a:t>
            </a:r>
            <a:r>
              <a:rPr sz="3000" dirty="0">
                <a:latin typeface="Times New Roman"/>
                <a:cs typeface="Times New Roman"/>
              </a:rPr>
              <a:t>gỡ </a:t>
            </a:r>
            <a:r>
              <a:rPr sz="3000" spc="-5" dirty="0">
                <a:latin typeface="Times New Roman"/>
                <a:cs typeface="Times New Roman"/>
              </a:rPr>
              <a:t>rối: </a:t>
            </a:r>
            <a:r>
              <a:rPr sz="3000" dirty="0">
                <a:latin typeface="Times New Roman"/>
                <a:cs typeface="Times New Roman"/>
              </a:rPr>
              <a:t>brute force, loại </a:t>
            </a:r>
            <a:r>
              <a:rPr sz="3000" spc="-5" dirty="0">
                <a:latin typeface="Times New Roman"/>
                <a:cs typeface="Times New Roman"/>
              </a:rPr>
              <a:t>trừ  </a:t>
            </a:r>
            <a:r>
              <a:rPr sz="3000" dirty="0">
                <a:latin typeface="Times New Roman"/>
                <a:cs typeface="Times New Roman"/>
              </a:rPr>
              <a:t>nguyên nhân và theo </a:t>
            </a:r>
            <a:r>
              <a:rPr sz="3000" spc="-5" dirty="0">
                <a:latin typeface="Times New Roman"/>
                <a:cs typeface="Times New Roman"/>
              </a:rPr>
              <a:t>vết. Nên </a:t>
            </a:r>
            <a:r>
              <a:rPr sz="3000" dirty="0">
                <a:latin typeface="Times New Roman"/>
                <a:cs typeface="Times New Roman"/>
              </a:rPr>
              <a:t>dùng kết hợp cả 3  </a:t>
            </a:r>
            <a:r>
              <a:rPr sz="3000" spc="-5" dirty="0">
                <a:latin typeface="Times New Roman"/>
                <a:cs typeface="Times New Roman"/>
              </a:rPr>
              <a:t>hình thức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này.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246329"/>
            <a:ext cx="4707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Nghệ thuật gỡ</a:t>
            </a:r>
            <a:r>
              <a:rPr sz="4400" spc="-110" dirty="0"/>
              <a:t> </a:t>
            </a:r>
            <a:r>
              <a:rPr sz="4400" spc="-5" dirty="0"/>
              <a:t>rối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07229" y="1485645"/>
            <a:ext cx="3858895" cy="50018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Gỡ rối </a:t>
            </a:r>
            <a:r>
              <a:rPr sz="3200" spc="-5" dirty="0">
                <a:latin typeface="Times New Roman"/>
                <a:cs typeface="Times New Roman"/>
              </a:rPr>
              <a:t>là </a:t>
            </a:r>
            <a:r>
              <a:rPr sz="3200" spc="5" dirty="0">
                <a:latin typeface="Times New Roman"/>
                <a:cs typeface="Times New Roman"/>
              </a:rPr>
              <a:t>công </a:t>
            </a:r>
            <a:r>
              <a:rPr sz="3200" dirty="0">
                <a:latin typeface="Times New Roman"/>
                <a:cs typeface="Times New Roman"/>
              </a:rPr>
              <a:t>việc  khó khăn và dễ gây  tâm </a:t>
            </a:r>
            <a:r>
              <a:rPr sz="3200" spc="-5" dirty="0">
                <a:latin typeface="Times New Roman"/>
                <a:cs typeface="Times New Roman"/>
              </a:rPr>
              <a:t>lý </a:t>
            </a:r>
            <a:r>
              <a:rPr sz="3200" spc="5" dirty="0">
                <a:latin typeface="Times New Roman"/>
                <a:cs typeface="Times New Roman"/>
              </a:rPr>
              <a:t>chán nản </a:t>
            </a:r>
            <a:r>
              <a:rPr sz="3200" dirty="0">
                <a:latin typeface="Times New Roman"/>
                <a:cs typeface="Times New Roman"/>
              </a:rPr>
              <a:t>bởi  </a:t>
            </a:r>
            <a:r>
              <a:rPr sz="3200" spc="5" dirty="0">
                <a:latin typeface="Times New Roman"/>
                <a:cs typeface="Times New Roman"/>
              </a:rPr>
              <a:t>nguyên nhân gây </a:t>
            </a:r>
            <a:r>
              <a:rPr sz="3200" dirty="0">
                <a:latin typeface="Times New Roman"/>
                <a:cs typeface="Times New Roman"/>
              </a:rPr>
              <a:t>ra  lỗi nhiều khi lại mơ  </a:t>
            </a:r>
            <a:r>
              <a:rPr sz="3200" spc="5" dirty="0">
                <a:latin typeface="Times New Roman"/>
                <a:cs typeface="Times New Roman"/>
              </a:rPr>
              <a:t>hồ: </a:t>
            </a:r>
            <a:r>
              <a:rPr sz="3200" dirty="0">
                <a:latin typeface="Times New Roman"/>
                <a:cs typeface="Times New Roman"/>
              </a:rPr>
              <a:t>do timeout, do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độ  </a:t>
            </a:r>
            <a:r>
              <a:rPr sz="3200" dirty="0">
                <a:latin typeface="Times New Roman"/>
                <a:cs typeface="Times New Roman"/>
              </a:rPr>
              <a:t>chính </a:t>
            </a:r>
            <a:r>
              <a:rPr sz="3200" spc="5" dirty="0">
                <a:latin typeface="Times New Roman"/>
                <a:cs typeface="Times New Roman"/>
              </a:rPr>
              <a:t>xác, </a:t>
            </a:r>
            <a:r>
              <a:rPr sz="3200" dirty="0">
                <a:latin typeface="Times New Roman"/>
                <a:cs typeface="Times New Roman"/>
              </a:rPr>
              <a:t>do </a:t>
            </a:r>
            <a:r>
              <a:rPr sz="3200" spc="5" dirty="0">
                <a:latin typeface="Times New Roman"/>
                <a:cs typeface="Times New Roman"/>
              </a:rPr>
              <a:t>chủ  quan </a:t>
            </a:r>
            <a:r>
              <a:rPr sz="3200" dirty="0">
                <a:latin typeface="Times New Roman"/>
                <a:cs typeface="Times New Roman"/>
              </a:rPr>
              <a:t>lập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trình...</a:t>
            </a:r>
            <a:endParaRPr sz="3200">
              <a:latin typeface="Times New Roman"/>
              <a:cs typeface="Times New Roman"/>
            </a:endParaRPr>
          </a:p>
          <a:p>
            <a:pPr marL="355600" marR="59690" indent="-342900">
              <a:lnSpc>
                <a:spcPts val="3460"/>
              </a:lnSpc>
              <a:spcBef>
                <a:spcPts val="819"/>
              </a:spcBef>
              <a:buFont typeface="Times New Roman"/>
              <a:buChar char="•"/>
              <a:tabLst>
                <a:tab pos="457200" algn="l"/>
                <a:tab pos="457834" algn="l"/>
              </a:tabLst>
            </a:pPr>
            <a:r>
              <a:rPr dirty="0"/>
              <a:t>	</a:t>
            </a:r>
            <a:r>
              <a:rPr sz="3200" spc="-5" dirty="0">
                <a:latin typeface="Times New Roman"/>
                <a:cs typeface="Times New Roman"/>
              </a:rPr>
              <a:t>Khả </a:t>
            </a:r>
            <a:r>
              <a:rPr sz="3200" spc="5" dirty="0">
                <a:latin typeface="Times New Roman"/>
                <a:cs typeface="Times New Roman"/>
              </a:rPr>
              <a:t>năng </a:t>
            </a:r>
            <a:r>
              <a:rPr sz="3200" dirty="0">
                <a:latin typeface="Times New Roman"/>
                <a:cs typeface="Times New Roman"/>
              </a:rPr>
              <a:t>gỡ rối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gần  như </a:t>
            </a:r>
            <a:r>
              <a:rPr sz="3200" spc="-5" dirty="0">
                <a:latin typeface="Times New Roman"/>
                <a:cs typeface="Times New Roman"/>
              </a:rPr>
              <a:t>là </a:t>
            </a:r>
            <a:r>
              <a:rPr sz="3200" spc="5" dirty="0">
                <a:latin typeface="Times New Roman"/>
                <a:cs typeface="Times New Roman"/>
              </a:rPr>
              <a:t>bẩm </a:t>
            </a:r>
            <a:r>
              <a:rPr sz="3200" dirty="0">
                <a:latin typeface="Times New Roman"/>
                <a:cs typeface="Times New Roman"/>
              </a:rPr>
              <a:t>sinh </a:t>
            </a:r>
            <a:r>
              <a:rPr sz="3200" spc="5" dirty="0">
                <a:latin typeface="Times New Roman"/>
                <a:cs typeface="Times New Roman"/>
              </a:rPr>
              <a:t>của  </a:t>
            </a:r>
            <a:r>
              <a:rPr sz="3200" dirty="0">
                <a:latin typeface="Times New Roman"/>
                <a:cs typeface="Times New Roman"/>
              </a:rPr>
              <a:t>mỗi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người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010" y="2210772"/>
            <a:ext cx="3483610" cy="3797300"/>
            <a:chOff x="470010" y="2210772"/>
            <a:chExt cx="3483610" cy="3797300"/>
          </a:xfrm>
        </p:grpSpPr>
        <p:sp>
          <p:nvSpPr>
            <p:cNvPr id="5" name="object 5"/>
            <p:cNvSpPr/>
            <p:nvPr/>
          </p:nvSpPr>
          <p:spPr>
            <a:xfrm>
              <a:off x="531882" y="2267712"/>
              <a:ext cx="3421363" cy="37398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010" y="2210772"/>
              <a:ext cx="3443393" cy="37529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59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Brute</a:t>
            </a:r>
            <a:r>
              <a:rPr spc="-50" dirty="0"/>
              <a:t> </a:t>
            </a:r>
            <a:r>
              <a:rPr spc="-5" dirty="0"/>
              <a:t>Force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0282"/>
            <a:ext cx="8034655" cy="504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Là </a:t>
            </a:r>
            <a:r>
              <a:rPr sz="2700" dirty="0">
                <a:latin typeface="Times New Roman"/>
                <a:cs typeface="Times New Roman"/>
              </a:rPr>
              <a:t>phương pháp phổ biến nhất nhưng lại ít hiệu </a:t>
            </a:r>
            <a:r>
              <a:rPr sz="2700" spc="5" dirty="0">
                <a:latin typeface="Times New Roman"/>
                <a:cs typeface="Times New Roman"/>
              </a:rPr>
              <a:t>quả  </a:t>
            </a:r>
            <a:r>
              <a:rPr sz="2700" dirty="0">
                <a:latin typeface="Times New Roman"/>
                <a:cs typeface="Times New Roman"/>
              </a:rPr>
              <a:t>nhất cho việc phát hiện nguyên nhân gây lỗi phần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mềm.</a:t>
            </a:r>
            <a:endParaRPr sz="2700">
              <a:latin typeface="Times New Roman"/>
              <a:cs typeface="Times New Roman"/>
            </a:endParaRPr>
          </a:p>
          <a:p>
            <a:pPr marL="355600" marR="127635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Triết lý của phương pháp này là: </a:t>
            </a:r>
            <a:r>
              <a:rPr sz="2700" spc="-5" dirty="0">
                <a:latin typeface="Times New Roman"/>
                <a:cs typeface="Times New Roman"/>
              </a:rPr>
              <a:t>“Hãy </a:t>
            </a:r>
            <a:r>
              <a:rPr sz="2700" dirty="0">
                <a:latin typeface="Times New Roman"/>
                <a:cs typeface="Times New Roman"/>
              </a:rPr>
              <a:t>để </a:t>
            </a:r>
            <a:r>
              <a:rPr sz="2700" spc="-5" dirty="0">
                <a:latin typeface="Times New Roman"/>
                <a:cs typeface="Times New Roman"/>
              </a:rPr>
              <a:t>máy </a:t>
            </a:r>
            <a:r>
              <a:rPr sz="2700" dirty="0">
                <a:latin typeface="Times New Roman"/>
                <a:cs typeface="Times New Roman"/>
              </a:rPr>
              <a:t>tính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tìm  </a:t>
            </a:r>
            <a:r>
              <a:rPr sz="2700" dirty="0">
                <a:latin typeface="Times New Roman"/>
                <a:cs typeface="Times New Roman"/>
              </a:rPr>
              <a:t>ra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lỗi”.</a:t>
            </a:r>
            <a:endParaRPr sz="2700">
              <a:latin typeface="Times New Roman"/>
              <a:cs typeface="Times New Roman"/>
            </a:endParaRPr>
          </a:p>
          <a:p>
            <a:pPr marL="440690" indent="-428625">
              <a:lnSpc>
                <a:spcPct val="100000"/>
              </a:lnSpc>
              <a:spcBef>
                <a:spcPts val="645"/>
              </a:spcBef>
              <a:buChar char="•"/>
              <a:tabLst>
                <a:tab pos="440690" algn="l"/>
                <a:tab pos="441325" algn="l"/>
              </a:tabLst>
            </a:pPr>
            <a:r>
              <a:rPr sz="2700" spc="-5" dirty="0">
                <a:latin typeface="Times New Roman"/>
                <a:cs typeface="Times New Roman"/>
              </a:rPr>
              <a:t>Có </a:t>
            </a:r>
            <a:r>
              <a:rPr sz="2700" dirty="0">
                <a:latin typeface="Times New Roman"/>
                <a:cs typeface="Times New Roman"/>
              </a:rPr>
              <a:t>3 cách thực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hiện:</a:t>
            </a:r>
            <a:endParaRPr sz="27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  <a:tabLst>
                <a:tab pos="850900" algn="l"/>
              </a:tabLst>
            </a:pPr>
            <a:r>
              <a:rPr sz="2700" dirty="0">
                <a:latin typeface="Arial"/>
                <a:cs typeface="Arial"/>
              </a:rPr>
              <a:t>–	</a:t>
            </a:r>
            <a:r>
              <a:rPr sz="2700" dirty="0">
                <a:latin typeface="Times New Roman"/>
                <a:cs typeface="Times New Roman"/>
              </a:rPr>
              <a:t>Lấy dữ liệu trong bộ nhớ để xem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xét.</a:t>
            </a:r>
            <a:endParaRPr sz="2700">
              <a:latin typeface="Times New Roman"/>
              <a:cs typeface="Times New Roman"/>
            </a:endParaRPr>
          </a:p>
          <a:p>
            <a:pPr marL="842010" indent="-372110">
              <a:lnSpc>
                <a:spcPct val="100000"/>
              </a:lnSpc>
              <a:spcBef>
                <a:spcPts val="635"/>
              </a:spcBef>
              <a:buChar char="–"/>
              <a:tabLst>
                <a:tab pos="841375" algn="l"/>
                <a:tab pos="842010" algn="l"/>
              </a:tabLst>
            </a:pPr>
            <a:r>
              <a:rPr sz="2700" spc="-5" dirty="0">
                <a:latin typeface="Times New Roman"/>
                <a:cs typeface="Times New Roman"/>
              </a:rPr>
              <a:t>Dùng </a:t>
            </a:r>
            <a:r>
              <a:rPr sz="2700" dirty="0">
                <a:latin typeface="Times New Roman"/>
                <a:cs typeface="Times New Roman"/>
              </a:rPr>
              <a:t>run-time trace để tìm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lỗi.</a:t>
            </a:r>
            <a:endParaRPr sz="2700">
              <a:latin typeface="Times New Roman"/>
              <a:cs typeface="Times New Roman"/>
            </a:endParaRPr>
          </a:p>
          <a:p>
            <a:pPr marL="756285" marR="310515" indent="-287020">
              <a:lnSpc>
                <a:spcPct val="100000"/>
              </a:lnSpc>
              <a:spcBef>
                <a:spcPts val="650"/>
              </a:spcBef>
              <a:buFont typeface="Times New Roman"/>
              <a:buChar char="–"/>
              <a:tabLst>
                <a:tab pos="841375" algn="l"/>
                <a:tab pos="842010" algn="l"/>
              </a:tabLst>
            </a:pPr>
            <a:r>
              <a:rPr dirty="0"/>
              <a:t>	</a:t>
            </a:r>
            <a:r>
              <a:rPr sz="2700" spc="-5" dirty="0">
                <a:latin typeface="Times New Roman"/>
                <a:cs typeface="Times New Roman"/>
              </a:rPr>
              <a:t>Dùng </a:t>
            </a:r>
            <a:r>
              <a:rPr sz="2700" dirty="0">
                <a:latin typeface="Times New Roman"/>
                <a:cs typeface="Times New Roman"/>
              </a:rPr>
              <a:t>lệnh </a:t>
            </a:r>
            <a:r>
              <a:rPr sz="2700" spc="-5" dirty="0">
                <a:latin typeface="Times New Roman"/>
                <a:cs typeface="Times New Roman"/>
              </a:rPr>
              <a:t>WRITE </a:t>
            </a:r>
            <a:r>
              <a:rPr sz="2700" dirty="0">
                <a:latin typeface="Times New Roman"/>
                <a:cs typeface="Times New Roman"/>
              </a:rPr>
              <a:t>để xuất dữ liệu cần kiểm tra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ra  </a:t>
            </a:r>
            <a:r>
              <a:rPr sz="2700" spc="-5" dirty="0">
                <a:latin typeface="Times New Roman"/>
                <a:cs typeface="Times New Roman"/>
              </a:rPr>
              <a:t>màn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hình.</a:t>
            </a:r>
            <a:endParaRPr sz="2700">
              <a:latin typeface="Times New Roman"/>
              <a:cs typeface="Times New Roman"/>
            </a:endParaRPr>
          </a:p>
          <a:p>
            <a:pPr marL="355600" marR="144145" indent="-342900">
              <a:lnSpc>
                <a:spcPct val="100000"/>
              </a:lnSpc>
              <a:spcBef>
                <a:spcPts val="650"/>
              </a:spcBef>
              <a:buFont typeface="Times New Roman"/>
              <a:buChar char="•"/>
              <a:tabLst>
                <a:tab pos="440690" algn="l"/>
                <a:tab pos="441325" algn="l"/>
              </a:tabLst>
            </a:pPr>
            <a:r>
              <a:rPr dirty="0"/>
              <a:t>	</a:t>
            </a:r>
            <a:r>
              <a:rPr sz="2700" spc="-5" dirty="0">
                <a:latin typeface="Times New Roman"/>
                <a:cs typeface="Times New Roman"/>
              </a:rPr>
              <a:t>Áp </a:t>
            </a:r>
            <a:r>
              <a:rPr sz="2700" dirty="0">
                <a:latin typeface="Times New Roman"/>
                <a:cs typeface="Times New Roman"/>
              </a:rPr>
              <a:t>dụng phương pháp này khi tất cả các phương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pháp  khác đều thất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bại.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72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Loại </a:t>
            </a:r>
            <a:r>
              <a:rPr spc="-5" dirty="0"/>
              <a:t>trừ </a:t>
            </a:r>
            <a:r>
              <a:rPr dirty="0"/>
              <a:t>nguyên</a:t>
            </a:r>
            <a:r>
              <a:rPr spc="-90" dirty="0"/>
              <a:t> </a:t>
            </a:r>
            <a:r>
              <a:rPr dirty="0"/>
              <a:t>nhân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7959"/>
            <a:ext cx="8032750" cy="434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067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Phương </a:t>
            </a:r>
            <a:r>
              <a:rPr sz="3000" dirty="0">
                <a:latin typeface="Times New Roman"/>
                <a:cs typeface="Times New Roman"/>
              </a:rPr>
              <a:t>pháp này dựa trên nguyên tắc phân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chia  nhị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phân.</a:t>
            </a:r>
            <a:endParaRPr sz="3000">
              <a:latin typeface="Times New Roman"/>
              <a:cs typeface="Times New Roman"/>
            </a:endParaRPr>
          </a:p>
          <a:p>
            <a:pPr marL="450215" indent="-438150">
              <a:lnSpc>
                <a:spcPct val="100000"/>
              </a:lnSpc>
              <a:spcBef>
                <a:spcPts val="720"/>
              </a:spcBef>
              <a:buChar char="•"/>
              <a:tabLst>
                <a:tab pos="450215" algn="l"/>
                <a:tab pos="450850" algn="l"/>
              </a:tabLst>
            </a:pPr>
            <a:r>
              <a:rPr sz="3000" dirty="0">
                <a:latin typeface="Times New Roman"/>
                <a:cs typeface="Times New Roman"/>
              </a:rPr>
              <a:t>Cách </a:t>
            </a:r>
            <a:r>
              <a:rPr sz="3000" spc="-5" dirty="0">
                <a:latin typeface="Times New Roman"/>
                <a:cs typeface="Times New Roman"/>
              </a:rPr>
              <a:t>thực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hiện:</a:t>
            </a:r>
            <a:endParaRPr sz="30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499"/>
              </a:lnSpc>
              <a:spcBef>
                <a:spcPts val="690"/>
              </a:spcBef>
              <a:buSzPct val="116666"/>
              <a:buFont typeface="Arial"/>
              <a:buChar char="–"/>
              <a:tabLst>
                <a:tab pos="855344" algn="l"/>
                <a:tab pos="85598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Khi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10" dirty="0">
                <a:latin typeface="Arial"/>
                <a:cs typeface="Arial"/>
              </a:rPr>
              <a:t>lỗi </a:t>
            </a:r>
            <a:r>
              <a:rPr sz="2400" spc="-5" dirty="0">
                <a:latin typeface="Arial"/>
                <a:cs typeface="Arial"/>
              </a:rPr>
              <a:t>được phát hiện, </a:t>
            </a:r>
            <a:r>
              <a:rPr sz="2400" dirty="0">
                <a:latin typeface="Arial"/>
                <a:cs typeface="Arial"/>
              </a:rPr>
              <a:t>cố </a:t>
            </a:r>
            <a:r>
              <a:rPr sz="2400" spc="-5" dirty="0">
                <a:latin typeface="Arial"/>
                <a:cs typeface="Arial"/>
              </a:rPr>
              <a:t>gắng đưa </a:t>
            </a:r>
            <a:r>
              <a:rPr sz="2400" dirty="0">
                <a:latin typeface="Arial"/>
                <a:cs typeface="Arial"/>
              </a:rPr>
              <a:t>ra một </a:t>
            </a:r>
            <a:r>
              <a:rPr sz="2400" spc="-10" dirty="0">
                <a:latin typeface="Arial"/>
                <a:cs typeface="Arial"/>
              </a:rPr>
              <a:t>danh  </a:t>
            </a:r>
            <a:r>
              <a:rPr sz="2400" dirty="0">
                <a:latin typeface="Arial"/>
                <a:cs typeface="Arial"/>
              </a:rPr>
              <a:t>sách các </a:t>
            </a:r>
            <a:r>
              <a:rPr sz="2400" spc="-5" dirty="0">
                <a:latin typeface="Arial"/>
                <a:cs typeface="Arial"/>
              </a:rPr>
              <a:t>nguyên nhân </a:t>
            </a:r>
            <a:r>
              <a:rPr sz="2400" dirty="0">
                <a:latin typeface="Arial"/>
                <a:cs typeface="Arial"/>
              </a:rPr>
              <a:t>có thể </a:t>
            </a:r>
            <a:r>
              <a:rPr sz="2400" spc="-5" dirty="0">
                <a:latin typeface="Arial"/>
                <a:cs typeface="Arial"/>
              </a:rPr>
              <a:t>gây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5" dirty="0">
                <a:latin typeface="Arial"/>
                <a:cs typeface="Arial"/>
              </a:rPr>
              <a:t> lỗi.</a:t>
            </a:r>
            <a:endParaRPr sz="2400">
              <a:latin typeface="Arial"/>
              <a:cs typeface="Arial"/>
            </a:endParaRPr>
          </a:p>
          <a:p>
            <a:pPr marL="756285" marR="30289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40105" algn="l"/>
                <a:tab pos="84074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Danh </a:t>
            </a:r>
            <a:r>
              <a:rPr sz="2400" dirty="0">
                <a:latin typeface="Arial"/>
                <a:cs typeface="Arial"/>
              </a:rPr>
              <a:t>sách </a:t>
            </a:r>
            <a:r>
              <a:rPr sz="2400" spc="-5" dirty="0">
                <a:latin typeface="Arial"/>
                <a:cs typeface="Arial"/>
              </a:rPr>
              <a:t>này được nghiệm lại để loại bỏ dần các  nguyên nhân không đúng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5" dirty="0">
                <a:latin typeface="Arial"/>
                <a:cs typeface="Arial"/>
              </a:rPr>
              <a:t>đến </a:t>
            </a:r>
            <a:r>
              <a:rPr sz="2400" dirty="0">
                <a:latin typeface="Arial"/>
                <a:cs typeface="Arial"/>
              </a:rPr>
              <a:t>khi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thấy một  </a:t>
            </a:r>
            <a:r>
              <a:rPr sz="2400" spc="-5" dirty="0">
                <a:latin typeface="Arial"/>
                <a:cs typeface="Arial"/>
              </a:rPr>
              <a:t>nguyên nhân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5" dirty="0">
                <a:latin typeface="Arial"/>
                <a:cs typeface="Arial"/>
              </a:rPr>
              <a:t>nghi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nhất.</a:t>
            </a:r>
            <a:endParaRPr sz="2400">
              <a:latin typeface="Arial"/>
              <a:cs typeface="Arial"/>
            </a:endParaRPr>
          </a:p>
          <a:p>
            <a:pPr marL="756285" marR="26860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840105" algn="l"/>
                <a:tab pos="84074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Khi đó dữ liệu kiểm </a:t>
            </a:r>
            <a:r>
              <a:rPr sz="2400" dirty="0">
                <a:latin typeface="Arial"/>
                <a:cs typeface="Arial"/>
              </a:rPr>
              <a:t>thử sẽ </a:t>
            </a:r>
            <a:r>
              <a:rPr sz="2400" spc="-5" dirty="0">
                <a:latin typeface="Arial"/>
                <a:cs typeface="Arial"/>
              </a:rPr>
              <a:t>được tinh </a:t>
            </a:r>
            <a:r>
              <a:rPr sz="2400" dirty="0">
                <a:latin typeface="Arial"/>
                <a:cs typeface="Arial"/>
              </a:rPr>
              <a:t>chế </a:t>
            </a:r>
            <a:r>
              <a:rPr sz="2400" spc="-5" dirty="0">
                <a:latin typeface="Arial"/>
                <a:cs typeface="Arial"/>
              </a:rPr>
              <a:t>lại để </a:t>
            </a:r>
            <a:r>
              <a:rPr sz="2400" dirty="0">
                <a:latin typeface="Arial"/>
                <a:cs typeface="Arial"/>
              </a:rPr>
              <a:t>tiếp  tục </a:t>
            </a:r>
            <a:r>
              <a:rPr sz="2400" spc="30" dirty="0">
                <a:latin typeface="Arial"/>
                <a:cs typeface="Arial"/>
              </a:rPr>
              <a:t>tìm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lỗi.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Theo</a:t>
            </a:r>
            <a:r>
              <a:rPr spc="-90" dirty="0"/>
              <a:t> </a:t>
            </a:r>
            <a:r>
              <a:rPr spc="-5" dirty="0"/>
              <a:t>vết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7959"/>
            <a:ext cx="7867650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5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Là một </a:t>
            </a:r>
            <a:r>
              <a:rPr sz="3000" spc="-5" dirty="0">
                <a:latin typeface="Times New Roman"/>
                <a:cs typeface="Times New Roman"/>
              </a:rPr>
              <a:t>phương </a:t>
            </a:r>
            <a:r>
              <a:rPr sz="3000" dirty="0">
                <a:latin typeface="Times New Roman"/>
                <a:cs typeface="Times New Roman"/>
              </a:rPr>
              <a:t>pháp gỡ lỗi khá phổ biến có thể  dùng thành công </a:t>
            </a:r>
            <a:r>
              <a:rPr sz="3000" spc="-5" dirty="0">
                <a:latin typeface="Times New Roman"/>
                <a:cs typeface="Times New Roman"/>
              </a:rPr>
              <a:t>trong </a:t>
            </a:r>
            <a:r>
              <a:rPr sz="3000" dirty="0">
                <a:latin typeface="Times New Roman"/>
                <a:cs typeface="Times New Roman"/>
              </a:rPr>
              <a:t>các </a:t>
            </a:r>
            <a:r>
              <a:rPr sz="3000" spc="-5" dirty="0">
                <a:latin typeface="Times New Roman"/>
                <a:cs typeface="Times New Roman"/>
              </a:rPr>
              <a:t>chương trình </a:t>
            </a:r>
            <a:r>
              <a:rPr sz="3000" dirty="0">
                <a:latin typeface="Times New Roman"/>
                <a:cs typeface="Times New Roman"/>
              </a:rPr>
              <a:t>nhỏ  </a:t>
            </a:r>
            <a:r>
              <a:rPr sz="3000" spc="-5" dirty="0">
                <a:latin typeface="Times New Roman"/>
                <a:cs typeface="Times New Roman"/>
              </a:rPr>
              <a:t>nhưng khó áp dụng cho đối </a:t>
            </a:r>
            <a:r>
              <a:rPr sz="3000" dirty="0">
                <a:latin typeface="Times New Roman"/>
                <a:cs typeface="Times New Roman"/>
              </a:rPr>
              <a:t>với </a:t>
            </a:r>
            <a:r>
              <a:rPr sz="3000" spc="-5" dirty="0">
                <a:latin typeface="Times New Roman"/>
                <a:cs typeface="Times New Roman"/>
              </a:rPr>
              <a:t>các chương trình  </a:t>
            </a:r>
            <a:r>
              <a:rPr sz="3000" dirty="0">
                <a:latin typeface="Times New Roman"/>
                <a:cs typeface="Times New Roman"/>
              </a:rPr>
              <a:t>rất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lớn.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Cách </a:t>
            </a:r>
            <a:r>
              <a:rPr sz="3000" spc="-5" dirty="0">
                <a:latin typeface="Times New Roman"/>
                <a:cs typeface="Times New Roman"/>
              </a:rPr>
              <a:t>thực hiện: </a:t>
            </a:r>
            <a:r>
              <a:rPr sz="3000" dirty="0">
                <a:latin typeface="Times New Roman"/>
                <a:cs typeface="Times New Roman"/>
              </a:rPr>
              <a:t>bắt đầu tại dòng </a:t>
            </a:r>
            <a:r>
              <a:rPr sz="3000" spc="-5" dirty="0">
                <a:latin typeface="Times New Roman"/>
                <a:cs typeface="Times New Roman"/>
              </a:rPr>
              <a:t>mã </a:t>
            </a:r>
            <a:r>
              <a:rPr sz="3000" dirty="0">
                <a:latin typeface="Times New Roman"/>
                <a:cs typeface="Times New Roman"/>
              </a:rPr>
              <a:t>nguồn có  </a:t>
            </a:r>
            <a:r>
              <a:rPr sz="3000" spc="-5" dirty="0">
                <a:latin typeface="Times New Roman"/>
                <a:cs typeface="Times New Roman"/>
              </a:rPr>
              <a:t>triệu chứng </a:t>
            </a:r>
            <a:r>
              <a:rPr sz="3000" dirty="0">
                <a:latin typeface="Times New Roman"/>
                <a:cs typeface="Times New Roman"/>
              </a:rPr>
              <a:t>lỗi </a:t>
            </a:r>
            <a:r>
              <a:rPr sz="3000" spc="-5" dirty="0">
                <a:latin typeface="Times New Roman"/>
                <a:cs typeface="Times New Roman"/>
              </a:rPr>
              <a:t>thực </a:t>
            </a:r>
            <a:r>
              <a:rPr sz="3000" dirty="0">
                <a:latin typeface="Times New Roman"/>
                <a:cs typeface="Times New Roman"/>
              </a:rPr>
              <a:t>hiện lần </a:t>
            </a:r>
            <a:r>
              <a:rPr sz="3000" spc="-5" dirty="0">
                <a:latin typeface="Times New Roman"/>
                <a:cs typeface="Times New Roman"/>
              </a:rPr>
              <a:t>ngược trở </a:t>
            </a:r>
            <a:r>
              <a:rPr sz="3000" dirty="0">
                <a:latin typeface="Times New Roman"/>
                <a:cs typeface="Times New Roman"/>
              </a:rPr>
              <a:t>lại </a:t>
            </a:r>
            <a:r>
              <a:rPr sz="3000" spc="-5" dirty="0">
                <a:latin typeface="Times New Roman"/>
                <a:cs typeface="Times New Roman"/>
              </a:rPr>
              <a:t>từng  </a:t>
            </a:r>
            <a:r>
              <a:rPr sz="3000" dirty="0">
                <a:latin typeface="Times New Roman"/>
                <a:cs typeface="Times New Roman"/>
              </a:rPr>
              <a:t>dòng </a:t>
            </a:r>
            <a:r>
              <a:rPr sz="3000" spc="-5" dirty="0">
                <a:latin typeface="Times New Roman"/>
                <a:cs typeface="Times New Roman"/>
              </a:rPr>
              <a:t>mã </a:t>
            </a:r>
            <a:r>
              <a:rPr sz="3000" dirty="0">
                <a:latin typeface="Times New Roman"/>
                <a:cs typeface="Times New Roman"/>
              </a:rPr>
              <a:t>nguồn cho đến khi </a:t>
            </a:r>
            <a:r>
              <a:rPr sz="3000" spc="-10" dirty="0">
                <a:latin typeface="Times New Roman"/>
                <a:cs typeface="Times New Roman"/>
              </a:rPr>
              <a:t>tìm </a:t>
            </a:r>
            <a:r>
              <a:rPr sz="3000" dirty="0">
                <a:latin typeface="Times New Roman"/>
                <a:cs typeface="Times New Roman"/>
              </a:rPr>
              <a:t>thấy dòng gây </a:t>
            </a:r>
            <a:r>
              <a:rPr sz="3000" spc="-5" dirty="0">
                <a:latin typeface="Times New Roman"/>
                <a:cs typeface="Times New Roman"/>
              </a:rPr>
              <a:t>ra  lỗi.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317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 Kiểm thử đơn</a:t>
            </a:r>
            <a:r>
              <a:rPr spc="-30" dirty="0"/>
              <a:t> </a:t>
            </a:r>
            <a:r>
              <a:rPr dirty="0"/>
              <a:t>vị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9529"/>
            <a:ext cx="8125459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Kiểm thử </a:t>
            </a:r>
            <a:r>
              <a:rPr sz="2800" spc="-10" dirty="0">
                <a:latin typeface="Arial"/>
                <a:cs typeface="Arial"/>
              </a:rPr>
              <a:t>đơn </a:t>
            </a:r>
            <a:r>
              <a:rPr sz="2800" spc="-5" dirty="0">
                <a:latin typeface="Arial"/>
                <a:cs typeface="Arial"/>
              </a:rPr>
              <a:t>vị nhằm kiểm </a:t>
            </a:r>
            <a:r>
              <a:rPr sz="2800" dirty="0">
                <a:latin typeface="Arial"/>
                <a:cs typeface="Arial"/>
              </a:rPr>
              <a:t>tra </a:t>
            </a:r>
            <a:r>
              <a:rPr sz="2800" spc="-5" dirty="0">
                <a:latin typeface="Arial"/>
                <a:cs typeface="Arial"/>
              </a:rPr>
              <a:t>đơn </a:t>
            </a:r>
            <a:r>
              <a:rPr sz="2800" dirty="0">
                <a:latin typeface="Arial"/>
                <a:cs typeface="Arial"/>
              </a:rPr>
              <a:t>vị </a:t>
            </a:r>
            <a:r>
              <a:rPr sz="2800" spc="-5" dirty="0">
                <a:latin typeface="Arial"/>
                <a:cs typeface="Arial"/>
              </a:rPr>
              <a:t>thiết </a:t>
            </a:r>
            <a:r>
              <a:rPr sz="2800" dirty="0">
                <a:latin typeface="Arial"/>
                <a:cs typeface="Arial"/>
              </a:rPr>
              <a:t>kế  </a:t>
            </a:r>
            <a:r>
              <a:rPr sz="2800" spc="-5" dirty="0">
                <a:latin typeface="Arial"/>
                <a:cs typeface="Arial"/>
              </a:rPr>
              <a:t>nhỏ nhất một module phần mềm. Một module  hoạt động thường </a:t>
            </a:r>
            <a:r>
              <a:rPr sz="2800" dirty="0">
                <a:latin typeface="Arial"/>
                <a:cs typeface="Arial"/>
              </a:rPr>
              <a:t>có trao </a:t>
            </a:r>
            <a:r>
              <a:rPr sz="2800" spc="-5" dirty="0">
                <a:latin typeface="Arial"/>
                <a:cs typeface="Arial"/>
              </a:rPr>
              <a:t>đổi thông tin với  module mức dưới </a:t>
            </a:r>
            <a:r>
              <a:rPr sz="2800" dirty="0">
                <a:latin typeface="Arial"/>
                <a:cs typeface="Arial"/>
              </a:rPr>
              <a:t>và </a:t>
            </a:r>
            <a:r>
              <a:rPr sz="2800" spc="-5" dirty="0">
                <a:latin typeface="Arial"/>
                <a:cs typeface="Arial"/>
              </a:rPr>
              <a:t>mức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nó, </a:t>
            </a:r>
            <a:r>
              <a:rPr sz="2800" dirty="0">
                <a:latin typeface="Arial"/>
                <a:cs typeface="Arial"/>
              </a:rPr>
              <a:t>do đó phạm </a:t>
            </a:r>
            <a:r>
              <a:rPr sz="2800" spc="-5" dirty="0">
                <a:latin typeface="Arial"/>
                <a:cs typeface="Arial"/>
              </a:rPr>
              <a:t>vi  phát hiện lỗi liên </a:t>
            </a:r>
            <a:r>
              <a:rPr sz="2800" dirty="0">
                <a:latin typeface="Arial"/>
                <a:cs typeface="Arial"/>
              </a:rPr>
              <a:t>quan </a:t>
            </a:r>
            <a:r>
              <a:rPr sz="2800" spc="-5" dirty="0">
                <a:latin typeface="Arial"/>
                <a:cs typeface="Arial"/>
              </a:rPr>
              <a:t>chặt chẽ tới module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này</a:t>
            </a:r>
            <a:endParaRPr sz="2800">
              <a:latin typeface="Arial"/>
              <a:cs typeface="Arial"/>
            </a:endParaRPr>
          </a:p>
          <a:p>
            <a:pPr marL="355600" marR="72834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Người </a:t>
            </a:r>
            <a:r>
              <a:rPr sz="2800" b="1" dirty="0">
                <a:latin typeface="Arial"/>
                <a:cs typeface="Arial"/>
              </a:rPr>
              <a:t>tiến </a:t>
            </a:r>
            <a:r>
              <a:rPr sz="2800" b="1" spc="-10" dirty="0">
                <a:latin typeface="Arial"/>
                <a:cs typeface="Arial"/>
              </a:rPr>
              <a:t>hành </a:t>
            </a:r>
            <a:r>
              <a:rPr sz="2800" b="1" spc="-5" dirty="0">
                <a:latin typeface="Arial"/>
                <a:cs typeface="Arial"/>
              </a:rPr>
              <a:t>kiểm thử đơn </a:t>
            </a:r>
            <a:r>
              <a:rPr sz="2800" b="1" spc="5" dirty="0">
                <a:latin typeface="Arial"/>
                <a:cs typeface="Arial"/>
              </a:rPr>
              <a:t>vị</a:t>
            </a:r>
            <a:r>
              <a:rPr sz="2800" spc="5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lập </a:t>
            </a:r>
            <a:r>
              <a:rPr sz="2800" spc="25" dirty="0">
                <a:latin typeface="Arial"/>
                <a:cs typeface="Arial"/>
              </a:rPr>
              <a:t>trình  </a:t>
            </a:r>
            <a:r>
              <a:rPr sz="2800" spc="-5" dirty="0">
                <a:latin typeface="Arial"/>
                <a:cs typeface="Arial"/>
              </a:rPr>
              <a:t>viên cùng nhóm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mình.</a:t>
            </a:r>
            <a:endParaRPr sz="2800">
              <a:latin typeface="Arial"/>
              <a:cs typeface="Arial"/>
            </a:endParaRPr>
          </a:p>
          <a:p>
            <a:pPr marL="355600" marR="3111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Kỹ </a:t>
            </a:r>
            <a:r>
              <a:rPr sz="2800" b="1" spc="-5" dirty="0">
                <a:latin typeface="Arial"/>
                <a:cs typeface="Arial"/>
              </a:rPr>
              <a:t>thuật kiểm thử đơn </a:t>
            </a:r>
            <a:r>
              <a:rPr sz="2800" b="1" dirty="0">
                <a:latin typeface="Arial"/>
                <a:cs typeface="Arial"/>
              </a:rPr>
              <a:t>vị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chủ yếu </a:t>
            </a:r>
            <a:r>
              <a:rPr sz="2800" dirty="0">
                <a:latin typeface="Arial"/>
                <a:cs typeface="Arial"/>
              </a:rPr>
              <a:t>là </a:t>
            </a:r>
            <a:r>
              <a:rPr sz="2800" spc="-5" dirty="0">
                <a:latin typeface="Arial"/>
                <a:cs typeface="Arial"/>
              </a:rPr>
              <a:t>hộp trắng,  trong </a:t>
            </a:r>
            <a:r>
              <a:rPr sz="2800" dirty="0">
                <a:latin typeface="Arial"/>
                <a:cs typeface="Arial"/>
              </a:rPr>
              <a:t>các trường hợp </a:t>
            </a:r>
            <a:r>
              <a:rPr sz="2800" spc="-5" dirty="0">
                <a:latin typeface="Arial"/>
                <a:cs typeface="Arial"/>
              </a:rPr>
              <a:t>cần thiết có thể sử dụng  </a:t>
            </a:r>
            <a:r>
              <a:rPr sz="2800" dirty="0">
                <a:latin typeface="Arial"/>
                <a:cs typeface="Arial"/>
              </a:rPr>
              <a:t>thêm </a:t>
            </a:r>
            <a:r>
              <a:rPr sz="2800" spc="-5" dirty="0">
                <a:latin typeface="Arial"/>
                <a:cs typeface="Arial"/>
              </a:rPr>
              <a:t>kỹ thuật kiểm thử hộp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đen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50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3.1.1 Mô hình kiểm thử đơn</a:t>
            </a:r>
            <a:r>
              <a:rPr spc="-10" dirty="0"/>
              <a:t> </a:t>
            </a:r>
            <a:r>
              <a:rPr dirty="0"/>
              <a:t>vị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2314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Driver,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stub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0856" y="2215341"/>
            <a:ext cx="4873605" cy="4140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78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</a:t>
            </a:r>
            <a:r>
              <a:rPr spc="-65" dirty="0"/>
              <a:t> </a:t>
            </a:r>
            <a:r>
              <a:rPr spc="-5" dirty="0"/>
              <a:t>module</a:t>
            </a:r>
          </a:p>
        </p:txBody>
      </p:sp>
      <p:sp>
        <p:nvSpPr>
          <p:cNvPr id="3" name="object 3"/>
          <p:cNvSpPr/>
          <p:nvPr/>
        </p:nvSpPr>
        <p:spPr>
          <a:xfrm>
            <a:off x="7141218" y="2142329"/>
            <a:ext cx="968221" cy="282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5184" y="2572089"/>
            <a:ext cx="657475" cy="278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211" y="3079589"/>
            <a:ext cx="1029764" cy="282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64479" y="4657344"/>
            <a:ext cx="1289050" cy="789940"/>
            <a:chOff x="564479" y="4657344"/>
            <a:chExt cx="1289050" cy="789940"/>
          </a:xfrm>
        </p:grpSpPr>
        <p:sp>
          <p:nvSpPr>
            <p:cNvPr id="7" name="object 7"/>
            <p:cNvSpPr/>
            <p:nvPr/>
          </p:nvSpPr>
          <p:spPr>
            <a:xfrm>
              <a:off x="564479" y="4953981"/>
              <a:ext cx="123781" cy="118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559" y="4657344"/>
              <a:ext cx="1182624" cy="7894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26363" y="5596128"/>
            <a:ext cx="8140065" cy="789940"/>
            <a:chOff x="626363" y="5596128"/>
            <a:chExt cx="8140065" cy="789940"/>
          </a:xfrm>
        </p:grpSpPr>
        <p:sp>
          <p:nvSpPr>
            <p:cNvPr id="10" name="object 10"/>
            <p:cNvSpPr/>
            <p:nvPr/>
          </p:nvSpPr>
          <p:spPr>
            <a:xfrm>
              <a:off x="626363" y="5806034"/>
              <a:ext cx="726948" cy="2829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2436" y="5596128"/>
              <a:ext cx="943356" cy="7894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6316" y="5596128"/>
              <a:ext cx="1024128" cy="7894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09443" y="5596128"/>
              <a:ext cx="824483" cy="7894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52928" y="5596128"/>
              <a:ext cx="1220724" cy="7894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92652" y="5596128"/>
              <a:ext cx="961644" cy="7894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4819" y="5596128"/>
              <a:ext cx="1011936" cy="7894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17363" y="5596128"/>
              <a:ext cx="964691" cy="7894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01055" y="5596128"/>
              <a:ext cx="944879" cy="7894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64935" y="5596128"/>
              <a:ext cx="1415795" cy="7894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9731" y="5596128"/>
              <a:ext cx="1112520" cy="78943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2859" y="5596128"/>
              <a:ext cx="1123188" cy="7894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5940" y="1164081"/>
            <a:ext cx="7994015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419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Mỗi </a:t>
            </a:r>
            <a:r>
              <a:rPr sz="2800" spc="-5" dirty="0">
                <a:latin typeface="Times New Roman"/>
                <a:cs typeface="Times New Roman"/>
              </a:rPr>
              <a:t>module </a:t>
            </a:r>
            <a:r>
              <a:rPr sz="2800" spc="-10" dirty="0">
                <a:latin typeface="Times New Roman"/>
                <a:cs typeface="Times New Roman"/>
              </a:rPr>
              <a:t>mã </a:t>
            </a:r>
            <a:r>
              <a:rPr sz="2800" dirty="0">
                <a:latin typeface="Times New Roman"/>
                <a:cs typeface="Times New Roman"/>
              </a:rPr>
              <a:t>nguồn không </a:t>
            </a:r>
            <a:r>
              <a:rPr sz="2800" spc="-5" dirty="0">
                <a:latin typeface="Times New Roman"/>
                <a:cs typeface="Times New Roman"/>
              </a:rPr>
              <a:t>phải là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chương  trình hoàn chỉnh </a:t>
            </a:r>
            <a:r>
              <a:rPr sz="2800" dirty="0">
                <a:latin typeface="Times New Roman"/>
                <a:cs typeface="Times New Roman"/>
              </a:rPr>
              <a:t>và đôi khi </a:t>
            </a:r>
            <a:r>
              <a:rPr sz="2800" spc="-5" dirty="0">
                <a:latin typeface="Times New Roman"/>
                <a:cs typeface="Times New Roman"/>
              </a:rPr>
              <a:t>phải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module chưa  được kiểm thử </a:t>
            </a:r>
            <a:r>
              <a:rPr sz="2800" dirty="0">
                <a:latin typeface="Times New Roman"/>
                <a:cs typeface="Times New Roman"/>
              </a:rPr>
              <a:t>khác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thể </a:t>
            </a:r>
            <a:r>
              <a:rPr sz="2800" dirty="0">
                <a:latin typeface="Times New Roman"/>
                <a:cs typeface="Times New Roman"/>
              </a:rPr>
              <a:t>phải thiết </a:t>
            </a:r>
            <a:r>
              <a:rPr sz="2800" spc="-5" dirty="0">
                <a:latin typeface="Times New Roman"/>
                <a:cs typeface="Times New Roman"/>
              </a:rPr>
              <a:t>lập 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driver 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và/hoặc </a:t>
            </a:r>
            <a:r>
              <a:rPr sz="2800" b="1" dirty="0">
                <a:solidFill>
                  <a:srgbClr val="990000"/>
                </a:solidFill>
                <a:latin typeface="Times New Roman"/>
                <a:cs typeface="Times New Roman"/>
              </a:rPr>
              <a:t>stub</a:t>
            </a:r>
            <a:r>
              <a:rPr sz="2800" dirty="0">
                <a:latin typeface="Times New Roman"/>
                <a:cs typeface="Times New Roman"/>
              </a:rPr>
              <a:t>: phí tổn khá </a:t>
            </a:r>
            <a:r>
              <a:rPr sz="2800" spc="-5" dirty="0">
                <a:latin typeface="Times New Roman"/>
                <a:cs typeface="Times New Roman"/>
              </a:rPr>
              <a:t>lớn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(70%)</a:t>
            </a:r>
            <a:endParaRPr sz="2800">
              <a:latin typeface="Times New Roman"/>
              <a:cs typeface="Times New Roman"/>
            </a:endParaRPr>
          </a:p>
          <a:p>
            <a:pPr marL="355600" marR="12700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43865" algn="l"/>
                <a:tab pos="444500" algn="l"/>
              </a:tabLst>
            </a:pPr>
            <a:r>
              <a:rPr dirty="0"/>
              <a:t>	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Driver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chương trình chính có nhiệm </a:t>
            </a:r>
            <a:r>
              <a:rPr sz="2800" dirty="0">
                <a:latin typeface="Times New Roman"/>
                <a:cs typeface="Times New Roman"/>
              </a:rPr>
              <a:t>vụ </a:t>
            </a:r>
            <a:r>
              <a:rPr sz="2800" spc="-5" dirty="0">
                <a:latin typeface="Times New Roman"/>
                <a:cs typeface="Times New Roman"/>
              </a:rPr>
              <a:t>nhận  dữ liệu kiểm thử, chuyển dữ liệu đó xuống cho  module </a:t>
            </a:r>
            <a:r>
              <a:rPr sz="2800" dirty="0">
                <a:latin typeface="Times New Roman"/>
                <a:cs typeface="Times New Roman"/>
              </a:rPr>
              <a:t>để </a:t>
            </a:r>
            <a:r>
              <a:rPr sz="2800" spc="-5" dirty="0">
                <a:latin typeface="Times New Roman"/>
                <a:cs typeface="Times New Roman"/>
              </a:rPr>
              <a:t>kiểm tra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in ra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kết </a:t>
            </a:r>
            <a:r>
              <a:rPr sz="2800" dirty="0">
                <a:latin typeface="Times New Roman"/>
                <a:cs typeface="Times New Roman"/>
              </a:rPr>
              <a:t>quả </a:t>
            </a:r>
            <a:r>
              <a:rPr sz="2800" spc="-5" dirty="0">
                <a:latin typeface="Times New Roman"/>
                <a:cs typeface="Times New Roman"/>
              </a:rPr>
              <a:t>kiểm tra  tương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ứng.</a:t>
            </a:r>
            <a:endParaRPr sz="2800">
              <a:latin typeface="Times New Roman"/>
              <a:cs typeface="Times New Roman"/>
            </a:endParaRPr>
          </a:p>
          <a:p>
            <a:pPr marL="355600" marR="14605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990000"/>
                </a:solidFill>
                <a:latin typeface="Times New Roman"/>
                <a:cs typeface="Times New Roman"/>
              </a:rPr>
              <a:t>Stub </a:t>
            </a:r>
            <a:r>
              <a:rPr sz="2800" spc="-5" dirty="0">
                <a:latin typeface="Times New Roman"/>
                <a:cs typeface="Times New Roman"/>
              </a:rPr>
              <a:t>thay </a:t>
            </a:r>
            <a:r>
              <a:rPr sz="2800" dirty="0">
                <a:latin typeface="Times New Roman"/>
                <a:cs typeface="Times New Roman"/>
              </a:rPr>
              <a:t>thế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module được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5" dirty="0">
                <a:latin typeface="Times New Roman"/>
                <a:cs typeface="Times New Roman"/>
              </a:rPr>
              <a:t>bởi module đang  kiểm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tra.</a:t>
            </a:r>
            <a:endParaRPr sz="28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Làm thế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nào để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giảm các chi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phí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tạo 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driver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hay</a:t>
            </a:r>
            <a:r>
              <a:rPr sz="28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stub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73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3.1.2 Nội </a:t>
            </a:r>
            <a:r>
              <a:rPr dirty="0"/>
              <a:t>dung </a:t>
            </a:r>
            <a:r>
              <a:rPr spc="-5" dirty="0"/>
              <a:t>kiểm thử đơn</a:t>
            </a:r>
            <a:r>
              <a:rPr spc="-25" dirty="0"/>
              <a:t> </a:t>
            </a:r>
            <a:r>
              <a:rPr dirty="0"/>
              <a:t>vị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67129"/>
            <a:ext cx="8459470" cy="5231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223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a) Kiểm thử giao diện(các tham </a:t>
            </a:r>
            <a:r>
              <a:rPr sz="2800" dirty="0">
                <a:latin typeface="Arial"/>
                <a:cs typeface="Arial"/>
              </a:rPr>
              <a:t>số </a:t>
            </a:r>
            <a:r>
              <a:rPr sz="2800" spc="-5" dirty="0">
                <a:latin typeface="Arial"/>
                <a:cs typeface="Arial"/>
              </a:rPr>
              <a:t>vào/ra qua </a:t>
            </a:r>
            <a:r>
              <a:rPr sz="2800" dirty="0">
                <a:latin typeface="Arial"/>
                <a:cs typeface="Arial"/>
              </a:rPr>
              <a:t>giao  </a:t>
            </a:r>
            <a:r>
              <a:rPr sz="2800" spc="-5" dirty="0">
                <a:latin typeface="Arial"/>
                <a:cs typeface="Arial"/>
              </a:rPr>
              <a:t>diện)</a:t>
            </a:r>
            <a:endParaRPr sz="2800">
              <a:latin typeface="Arial"/>
              <a:cs typeface="Arial"/>
            </a:endParaRPr>
          </a:p>
          <a:p>
            <a:pPr marL="355600" marR="53911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b) Kiểm thử </a:t>
            </a:r>
            <a:r>
              <a:rPr sz="2800" dirty="0">
                <a:latin typeface="Arial"/>
                <a:cs typeface="Arial"/>
              </a:rPr>
              <a:t>vào/ra </a:t>
            </a:r>
            <a:r>
              <a:rPr sz="2800" spc="-5" dirty="0">
                <a:latin typeface="Arial"/>
                <a:cs typeface="Arial"/>
              </a:rPr>
              <a:t>(các </a:t>
            </a:r>
            <a:r>
              <a:rPr sz="2800" dirty="0">
                <a:latin typeface="Arial"/>
                <a:cs typeface="Arial"/>
              </a:rPr>
              <a:t>file, </a:t>
            </a:r>
            <a:r>
              <a:rPr sz="2800" spc="-5" dirty="0">
                <a:latin typeface="Arial"/>
                <a:cs typeface="Arial"/>
              </a:rPr>
              <a:t>bộ đệm và </a:t>
            </a:r>
            <a:r>
              <a:rPr sz="2800" dirty="0">
                <a:latin typeface="Arial"/>
                <a:cs typeface="Arial"/>
              </a:rPr>
              <a:t>các </a:t>
            </a:r>
            <a:r>
              <a:rPr sz="2800" spc="-10" dirty="0">
                <a:latin typeface="Arial"/>
                <a:cs typeface="Arial"/>
              </a:rPr>
              <a:t>lệnh  </a:t>
            </a:r>
            <a:r>
              <a:rPr sz="2800" spc="-5" dirty="0">
                <a:latin typeface="Arial"/>
                <a:cs typeface="Arial"/>
              </a:rPr>
              <a:t>đóng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mở)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c) Kiểm thử cấu trúc dữ liệu cục bộ </a:t>
            </a:r>
            <a:r>
              <a:rPr sz="2800" dirty="0">
                <a:latin typeface="Arial"/>
                <a:cs typeface="Arial"/>
              </a:rPr>
              <a:t>(khai </a:t>
            </a:r>
            <a:r>
              <a:rPr sz="2800" spc="-5" dirty="0">
                <a:latin typeface="Arial"/>
                <a:cs typeface="Arial"/>
              </a:rPr>
              <a:t>báo </a:t>
            </a:r>
            <a:r>
              <a:rPr sz="2800" dirty="0">
                <a:latin typeface="Arial"/>
                <a:cs typeface="Arial"/>
              </a:rPr>
              <a:t>và sử  </a:t>
            </a:r>
            <a:r>
              <a:rPr sz="2800" spc="-5" dirty="0">
                <a:latin typeface="Arial"/>
                <a:cs typeface="Arial"/>
              </a:rPr>
              <a:t>dụng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biến)</a:t>
            </a:r>
            <a:endParaRPr sz="2800">
              <a:latin typeface="Arial"/>
              <a:cs typeface="Arial"/>
            </a:endParaRPr>
          </a:p>
          <a:p>
            <a:pPr marL="355600" marR="16065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d) Kiểm thử xử lý (các phép toán </a:t>
            </a:r>
            <a:r>
              <a:rPr sz="2800" dirty="0">
                <a:latin typeface="Arial"/>
                <a:cs typeface="Arial"/>
              </a:rPr>
              <a:t>và </a:t>
            </a:r>
            <a:r>
              <a:rPr sz="2800" spc="-5" dirty="0">
                <a:latin typeface="Arial"/>
                <a:cs typeface="Arial"/>
              </a:rPr>
              <a:t>tính đúng đắn  </a:t>
            </a:r>
            <a:r>
              <a:rPr sz="2800" dirty="0">
                <a:latin typeface="Arial"/>
                <a:cs typeface="Arial"/>
              </a:rPr>
              <a:t>của </a:t>
            </a:r>
            <a:r>
              <a:rPr sz="2800" spc="-5" dirty="0">
                <a:latin typeface="Arial"/>
                <a:cs typeface="Arial"/>
              </a:rPr>
              <a:t>kết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quả)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e) Kiểm thử điều </a:t>
            </a:r>
            <a:r>
              <a:rPr sz="2800" dirty="0">
                <a:latin typeface="Arial"/>
                <a:cs typeface="Arial"/>
              </a:rPr>
              <a:t>kiện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logic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f) Kiểm thử sai tiềm ẩn </a:t>
            </a:r>
            <a:r>
              <a:rPr sz="2800" dirty="0">
                <a:latin typeface="Arial"/>
                <a:cs typeface="Arial"/>
              </a:rPr>
              <a:t>(về </a:t>
            </a:r>
            <a:r>
              <a:rPr sz="2800" spc="-5" dirty="0">
                <a:latin typeface="Arial"/>
                <a:cs typeface="Arial"/>
              </a:rPr>
              <a:t>ngoại lệ, mô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g) Kiểm thử các giá </a:t>
            </a:r>
            <a:r>
              <a:rPr sz="2800" dirty="0">
                <a:latin typeface="Arial"/>
                <a:cs typeface="Arial"/>
              </a:rPr>
              <a:t>trị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biên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66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a. Kiểm thử </a:t>
            </a:r>
            <a:r>
              <a:rPr dirty="0"/>
              <a:t>dữ liệu qua </a:t>
            </a:r>
            <a:r>
              <a:rPr spc="-5" dirty="0"/>
              <a:t>giao</a:t>
            </a:r>
            <a:r>
              <a:rPr spc="-85" dirty="0"/>
              <a:t> </a:t>
            </a:r>
            <a:r>
              <a:rPr dirty="0"/>
              <a:t>diện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520940" cy="342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2280" algn="l"/>
                <a:tab pos="462915" algn="l"/>
              </a:tabLst>
            </a:pPr>
            <a:r>
              <a:rPr dirty="0"/>
              <a:t>	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dòng dữ </a:t>
            </a:r>
            <a:r>
              <a:rPr sz="3000" dirty="0">
                <a:latin typeface="Arial"/>
                <a:cs typeface="Arial"/>
              </a:rPr>
              <a:t>liệu </a:t>
            </a:r>
            <a:r>
              <a:rPr sz="3000" spc="-5" dirty="0">
                <a:latin typeface="Arial"/>
                <a:cs typeface="Arial"/>
              </a:rPr>
              <a:t>qua giao diện </a:t>
            </a:r>
            <a:r>
              <a:rPr sz="3000" dirty="0">
                <a:latin typeface="Arial"/>
                <a:cs typeface="Arial"/>
              </a:rPr>
              <a:t>của  </a:t>
            </a:r>
            <a:r>
              <a:rPr sz="3000" spc="-5" dirty="0">
                <a:latin typeface="Arial"/>
                <a:cs typeface="Arial"/>
              </a:rPr>
              <a:t>module liên quan đến định lượng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định  dạng </a:t>
            </a:r>
            <a:r>
              <a:rPr sz="3000" dirty="0">
                <a:latin typeface="Arial"/>
                <a:cs typeface="Arial"/>
              </a:rPr>
              <a:t>của các </a:t>
            </a:r>
            <a:r>
              <a:rPr sz="3000" spc="-5" dirty="0">
                <a:latin typeface="Arial"/>
                <a:cs typeface="Arial"/>
              </a:rPr>
              <a:t>biến </a:t>
            </a:r>
            <a:r>
              <a:rPr sz="3000" dirty="0">
                <a:latin typeface="Arial"/>
                <a:cs typeface="Arial"/>
              </a:rPr>
              <a:t>và các module sử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dụng  trên giao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diện</a:t>
            </a:r>
            <a:endParaRPr sz="30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720"/>
              </a:spcBef>
              <a:buChar char="•"/>
              <a:tabLst>
                <a:tab pos="252095" algn="l"/>
              </a:tabLst>
            </a:pPr>
            <a:r>
              <a:rPr sz="3000" spc="-5" dirty="0">
                <a:latin typeface="Arial"/>
                <a:cs typeface="Arial"/>
              </a:rPr>
              <a:t>Đặc trưng </a:t>
            </a:r>
            <a:r>
              <a:rPr sz="3000" dirty="0">
                <a:latin typeface="Arial"/>
                <a:cs typeface="Arial"/>
              </a:rPr>
              <a:t>cụ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thể:</a:t>
            </a:r>
            <a:endParaRPr sz="30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8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Số lượng?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0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10" dirty="0">
                <a:latin typeface="Arial"/>
                <a:cs typeface="Arial"/>
              </a:rPr>
              <a:t>Định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dạng?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3027</Words>
  <Application>Microsoft Office PowerPoint</Application>
  <PresentationFormat>On-screen Show (4:3)</PresentationFormat>
  <Paragraphs>334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Times New Roman</vt:lpstr>
      <vt:lpstr>Wingdings</vt:lpstr>
      <vt:lpstr>Office Theme</vt:lpstr>
      <vt:lpstr>PowerPoint Presentation</vt:lpstr>
      <vt:lpstr>BÀI 3: Các cấp độ kiểm thử</vt:lpstr>
      <vt:lpstr>Một chiến thuật kiểm thử phổ biến</vt:lpstr>
      <vt:lpstr>Kiểm thử từng module</vt:lpstr>
      <vt:lpstr>3.1 Kiểm thử đơn vị</vt:lpstr>
      <vt:lpstr>3.1.1 Mô hình kiểm thử đơn vị</vt:lpstr>
      <vt:lpstr>Kiểm thử module</vt:lpstr>
      <vt:lpstr>3.1.2 Nội dung kiểm thử đơn vị</vt:lpstr>
      <vt:lpstr>a. Kiểm thử dữ liệu qua giao diện</vt:lpstr>
      <vt:lpstr>a. Kiểm thử dữ liệu qua giao diện</vt:lpstr>
      <vt:lpstr>b. Kiểm thử vào/ra</vt:lpstr>
      <vt:lpstr>c. Kiểm thử cấu trúc dữ liệu cục bộ</vt:lpstr>
      <vt:lpstr>d. Kiểm thử về các xử lý</vt:lpstr>
      <vt:lpstr>e. Kiểm thử các điều kiện logic</vt:lpstr>
      <vt:lpstr>f. Kiểm thử sai tiềm ẩn</vt:lpstr>
      <vt:lpstr>g. Kiểm thử các giá trị biên</vt:lpstr>
      <vt:lpstr>3.1.3 Kỹ thuật kiểm thử đơn vị</vt:lpstr>
      <vt:lpstr>3.1.3 Kỹ thuật kiểm thử đơn vị</vt:lpstr>
      <vt:lpstr>Code example -Stub</vt:lpstr>
      <vt:lpstr>Code example- Driver</vt:lpstr>
      <vt:lpstr>3.2. Kiểm thử tích hợp</vt:lpstr>
      <vt:lpstr>Tích hợp từ trên xuống</vt:lpstr>
      <vt:lpstr>Tích hợp từ trên xuống</vt:lpstr>
      <vt:lpstr>Tích hợp từ dưới lên</vt:lpstr>
      <vt:lpstr>Tích hợp từ dưới lên</vt:lpstr>
      <vt:lpstr>3.2.1. Các lỗi thường gặp khi tích hợp</vt:lpstr>
      <vt:lpstr>3.2.2. Kiểm thử từ dưới lên</vt:lpstr>
      <vt:lpstr>3.2.2. Kiểm thử từ dưới lên</vt:lpstr>
      <vt:lpstr>3.2.2. Kiểm thử từ dưới lên</vt:lpstr>
      <vt:lpstr>3.2.2. Kiểm thử từ dưới lên</vt:lpstr>
      <vt:lpstr>3.2.3. Kiểm thử từ trên xuống</vt:lpstr>
      <vt:lpstr>3.2.3. Kiểm thử từ trên xuống</vt:lpstr>
      <vt:lpstr>3.2.3. Kiểm thử từ trên xuống</vt:lpstr>
      <vt:lpstr>3.3. Kiểm thử hệ thống</vt:lpstr>
      <vt:lpstr>3.3. Kiểm thử hệ thống</vt:lpstr>
      <vt:lpstr>3.4. Kiểm thử chấp nhận</vt:lpstr>
      <vt:lpstr>Kiểm thử tính năng</vt:lpstr>
      <vt:lpstr>Kiểm thử tính năng</vt:lpstr>
      <vt:lpstr>Kiểm thử hướng đối tượng</vt:lpstr>
      <vt:lpstr>Kiểm thử hướng đối tượng</vt:lpstr>
      <vt:lpstr>Kiểm thử tích hợp hướng đối tượng</vt:lpstr>
      <vt:lpstr>Kiểm thử theo kịch bản</vt:lpstr>
      <vt:lpstr>Nghệ thuật gỡ rối - DEBUG</vt:lpstr>
      <vt:lpstr>Nghệ thuật gỡ rối</vt:lpstr>
      <vt:lpstr>Brute Force</vt:lpstr>
      <vt:lpstr>Loại trừ nguyên nhân</vt:lpstr>
      <vt:lpstr>Theo vết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Phong</cp:lastModifiedBy>
  <cp:revision>1</cp:revision>
  <dcterms:created xsi:type="dcterms:W3CDTF">2022-02-27T11:52:42Z</dcterms:created>
  <dcterms:modified xsi:type="dcterms:W3CDTF">2022-02-27T11:55:17Z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2022-02-27T00:00:00Z</vt:filetime>
  </property>
</Properties>
</file>