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7BD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7BD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7BD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7BD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7BD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365250"/>
            <a:ext cx="8345805" cy="422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7BD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jp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jp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3.png"/><Relationship Id="rId11" Type="http://schemas.openxmlformats.org/officeDocument/2006/relationships/image" Target="../media/image128.jp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352425"/>
            <a:ext cx="8286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091" y="135636"/>
            <a:ext cx="5730240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84429"/>
            <a:ext cx="5032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Basis Path</a:t>
            </a:r>
            <a:r>
              <a:rPr sz="4400" spc="-50" dirty="0"/>
              <a:t> </a:t>
            </a:r>
            <a:r>
              <a:rPr sz="4400" dirty="0"/>
              <a:t>Testing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329334"/>
            <a:ext cx="8074025" cy="497649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Được </a:t>
            </a:r>
            <a:r>
              <a:rPr sz="2800" spc="-5" dirty="0">
                <a:latin typeface="Times New Roman"/>
                <a:cs typeface="Times New Roman"/>
              </a:rPr>
              <a:t>McCabe đưa ra vào năm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1976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phương pháp thiết </a:t>
            </a:r>
            <a:r>
              <a:rPr sz="2800" dirty="0">
                <a:latin typeface="Times New Roman"/>
                <a:cs typeface="Times New Roman"/>
              </a:rPr>
              <a:t>kế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test case </a:t>
            </a:r>
            <a:r>
              <a:rPr sz="2800" spc="-5" dirty="0">
                <a:latin typeface="Times New Roman"/>
                <a:cs typeface="Times New Roman"/>
              </a:rPr>
              <a:t>đảm </a:t>
            </a:r>
            <a:r>
              <a:rPr sz="2800" dirty="0">
                <a:latin typeface="Times New Roman"/>
                <a:cs typeface="Times New Roman"/>
              </a:rPr>
              <a:t>bảo </a:t>
            </a:r>
            <a:r>
              <a:rPr sz="2800" spc="-5" dirty="0">
                <a:latin typeface="Times New Roman"/>
                <a:cs typeface="Times New Roman"/>
              </a:rPr>
              <a:t>rằng tất </a:t>
            </a:r>
            <a:r>
              <a:rPr sz="2800" spc="-10" dirty="0">
                <a:latin typeface="Times New Roman"/>
                <a:cs typeface="Times New Roman"/>
              </a:rPr>
              <a:t>cả  các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independent path </a:t>
            </a:r>
            <a:r>
              <a:rPr sz="2800" spc="-5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code module đều  được thực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5" dirty="0">
                <a:latin typeface="Times New Roman"/>
                <a:cs typeface="Times New Roman"/>
              </a:rPr>
              <a:t>ít nhất </a:t>
            </a:r>
            <a:r>
              <a:rPr sz="2800" spc="-10" dirty="0">
                <a:latin typeface="Times New Roman"/>
                <a:cs typeface="Times New Roman"/>
              </a:rPr>
              <a:t>một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lần</a:t>
            </a:r>
            <a:endParaRPr sz="28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Independent path: </a:t>
            </a:r>
            <a:r>
              <a:rPr sz="2800" spc="-5" dirty="0">
                <a:latin typeface="Times New Roman"/>
                <a:cs typeface="Times New Roman"/>
              </a:rPr>
              <a:t>là bất </a:t>
            </a:r>
            <a:r>
              <a:rPr sz="2800" dirty="0">
                <a:latin typeface="Times New Roman"/>
                <a:cs typeface="Times New Roman"/>
              </a:rPr>
              <a:t>kỳ </a:t>
            </a:r>
            <a:r>
              <a:rPr sz="2800" spc="-5" dirty="0">
                <a:latin typeface="Times New Roman"/>
                <a:cs typeface="Times New Roman"/>
              </a:rPr>
              <a:t>path nào trong code </a:t>
            </a:r>
            <a:r>
              <a:rPr sz="2800" spc="-20" dirty="0">
                <a:latin typeface="Times New Roman"/>
                <a:cs typeface="Times New Roman"/>
              </a:rPr>
              <a:t>mà  </a:t>
            </a:r>
            <a:r>
              <a:rPr sz="2800" dirty="0">
                <a:latin typeface="Times New Roman"/>
                <a:cs typeface="Times New Roman"/>
              </a:rPr>
              <a:t>bổ </a:t>
            </a:r>
            <a:r>
              <a:rPr sz="2800" spc="-5" dirty="0">
                <a:latin typeface="Times New Roman"/>
                <a:cs typeface="Times New Roman"/>
              </a:rPr>
              <a:t>sung </a:t>
            </a:r>
            <a:r>
              <a:rPr sz="2800" spc="-10" dirty="0">
                <a:latin typeface="Times New Roman"/>
                <a:cs typeface="Times New Roman"/>
              </a:rPr>
              <a:t>vào </a:t>
            </a:r>
            <a:r>
              <a:rPr sz="2800" spc="-5" dirty="0">
                <a:latin typeface="Times New Roman"/>
                <a:cs typeface="Times New Roman"/>
              </a:rPr>
              <a:t>ít nhất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tập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lệnh </a:t>
            </a:r>
            <a:r>
              <a:rPr sz="2800" dirty="0">
                <a:latin typeface="Times New Roman"/>
                <a:cs typeface="Times New Roman"/>
              </a:rPr>
              <a:t>xử </a:t>
            </a:r>
            <a:r>
              <a:rPr sz="2800" spc="-5" dirty="0">
                <a:latin typeface="Times New Roman"/>
                <a:cs typeface="Times New Roman"/>
              </a:rPr>
              <a:t>lý hay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spc="-5" dirty="0">
                <a:latin typeface="Times New Roman"/>
                <a:cs typeface="Times New Roman"/>
              </a:rPr>
              <a:t>biểu thức điều kiện (Pressman </a:t>
            </a:r>
            <a:r>
              <a:rPr sz="2800" dirty="0">
                <a:latin typeface="Times New Roman"/>
                <a:cs typeface="Times New Roman"/>
              </a:rPr>
              <a:t>2001)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Cho biết </a:t>
            </a:r>
            <a:r>
              <a:rPr sz="2800" spc="-10" dirty="0">
                <a:latin typeface="Times New Roman"/>
                <a:cs typeface="Times New Roman"/>
              </a:rPr>
              <a:t>số </a:t>
            </a:r>
            <a:r>
              <a:rPr sz="2800" spc="-5" dirty="0">
                <a:latin typeface="Times New Roman"/>
                <a:cs typeface="Times New Roman"/>
              </a:rPr>
              <a:t>lượng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test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 tối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thiểu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dirty="0">
                <a:latin typeface="Times New Roman"/>
                <a:cs typeface="Times New Roman"/>
              </a:rPr>
              <a:t>phải </a:t>
            </a:r>
            <a:r>
              <a:rPr sz="2800" spc="-5" dirty="0">
                <a:latin typeface="Times New Roman"/>
                <a:cs typeface="Times New Roman"/>
              </a:rPr>
              <a:t>thiết kế 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kiểm thử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code module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72795"/>
            <a:ext cx="4411980" cy="902335"/>
            <a:chOff x="371856" y="272795"/>
            <a:chExt cx="4411980" cy="902335"/>
          </a:xfrm>
        </p:grpSpPr>
        <p:sp>
          <p:nvSpPr>
            <p:cNvPr id="3" name="object 3"/>
            <p:cNvSpPr/>
            <p:nvPr/>
          </p:nvSpPr>
          <p:spPr>
            <a:xfrm>
              <a:off x="371856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272795"/>
              <a:ext cx="1594104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7251" y="272795"/>
              <a:ext cx="144017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2235" y="2727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378917"/>
            <a:ext cx="3902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Các </a:t>
            </a:r>
            <a:r>
              <a:rPr sz="3200" dirty="0"/>
              <a:t>bước thực</a:t>
            </a:r>
            <a:r>
              <a:rPr sz="3200" spc="-110" dirty="0"/>
              <a:t> </a:t>
            </a:r>
            <a:r>
              <a:rPr sz="3200" spc="-5" dirty="0"/>
              <a:t>hiện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308963"/>
            <a:ext cx="8073390" cy="334264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Xây </a:t>
            </a:r>
            <a:r>
              <a:rPr sz="3200" dirty="0">
                <a:latin typeface="Times New Roman"/>
                <a:cs typeface="Times New Roman"/>
              </a:rPr>
              <a:t>dựng đồ thị luồng điều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khiển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Tính toán độ phức tạp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Cyclomatic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Chọn ra tập path cơ sở </a:t>
            </a:r>
            <a:r>
              <a:rPr sz="3200" spc="5" dirty="0">
                <a:latin typeface="Times New Roman"/>
                <a:cs typeface="Times New Roman"/>
              </a:rPr>
              <a:t>cần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1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Phát </a:t>
            </a:r>
            <a:r>
              <a:rPr sz="3200" dirty="0">
                <a:latin typeface="Times New Roman"/>
                <a:cs typeface="Times New Roman"/>
              </a:rPr>
              <a:t>sinh test case thực </a:t>
            </a:r>
            <a:r>
              <a:rPr sz="3200" spc="-5" dirty="0">
                <a:latin typeface="Times New Roman"/>
                <a:cs typeface="Times New Roman"/>
              </a:rPr>
              <a:t>hiện </a:t>
            </a:r>
            <a:r>
              <a:rPr sz="3200" dirty="0">
                <a:latin typeface="Times New Roman"/>
                <a:cs typeface="Times New Roman"/>
              </a:rPr>
              <a:t>kiểm </a:t>
            </a:r>
            <a:r>
              <a:rPr sz="3200" spc="-5" dirty="0">
                <a:latin typeface="Times New Roman"/>
                <a:cs typeface="Times New Roman"/>
              </a:rPr>
              <a:t>tra từng </a:t>
            </a:r>
            <a:r>
              <a:rPr sz="3200" dirty="0">
                <a:latin typeface="Times New Roman"/>
                <a:cs typeface="Times New Roman"/>
              </a:rPr>
              <a:t>path  trong tập path cơ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sở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960234" cy="902335"/>
            <a:chOff x="219456" y="272795"/>
            <a:chExt cx="6960234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25882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8" y="272795"/>
              <a:ext cx="157581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3704" y="2727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1779" y="272795"/>
              <a:ext cx="1033271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9856" y="272795"/>
              <a:ext cx="164287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008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82411" y="272795"/>
              <a:ext cx="1597152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6450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Xây dựng đồ thị </a:t>
            </a:r>
            <a:r>
              <a:rPr sz="3200" spc="-5" dirty="0"/>
              <a:t>luồng điều</a:t>
            </a:r>
            <a:r>
              <a:rPr sz="3200" spc="-135" dirty="0"/>
              <a:t> </a:t>
            </a:r>
            <a:r>
              <a:rPr sz="3200" spc="-5" dirty="0"/>
              <a:t>khiển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535940" y="1186402"/>
            <a:ext cx="7849234" cy="18180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Edge: </a:t>
            </a:r>
            <a:r>
              <a:rPr sz="2800" spc="-5" dirty="0">
                <a:latin typeface="Times New Roman"/>
                <a:cs typeface="Times New Roman"/>
              </a:rPr>
              <a:t>đại diện cho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luồng </a:t>
            </a:r>
            <a:r>
              <a:rPr sz="2800" spc="-5" dirty="0">
                <a:latin typeface="Times New Roman"/>
                <a:cs typeface="Times New Roman"/>
              </a:rPr>
              <a:t>điều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khiển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Node: </a:t>
            </a:r>
            <a:r>
              <a:rPr sz="2800" spc="-5" dirty="0">
                <a:latin typeface="Times New Roman"/>
                <a:cs typeface="Times New Roman"/>
              </a:rPr>
              <a:t>đại diện cho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hoặc nhiều </a:t>
            </a:r>
            <a:r>
              <a:rPr sz="2800" spc="-10" dirty="0">
                <a:latin typeface="Times New Roman"/>
                <a:cs typeface="Times New Roman"/>
              </a:rPr>
              <a:t>câu </a:t>
            </a:r>
            <a:r>
              <a:rPr sz="2800" spc="-5" dirty="0">
                <a:latin typeface="Times New Roman"/>
                <a:cs typeface="Times New Roman"/>
              </a:rPr>
              <a:t>lệnh xử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Predicate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node: </a:t>
            </a:r>
            <a:r>
              <a:rPr sz="2800" spc="-5" dirty="0">
                <a:latin typeface="Times New Roman"/>
                <a:cs typeface="Times New Roman"/>
              </a:rPr>
              <a:t>đại diện cho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biểu thức điều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kiện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3600" y="3124136"/>
            <a:ext cx="3581400" cy="322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3680"/>
            <a:ext cx="7583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Một </a:t>
            </a:r>
            <a:r>
              <a:rPr sz="3200" dirty="0">
                <a:latin typeface="Arial"/>
                <a:cs typeface="Arial"/>
              </a:rPr>
              <a:t>số cấu trúc </a:t>
            </a:r>
            <a:r>
              <a:rPr sz="3200" spc="-5" dirty="0">
                <a:latin typeface="Arial"/>
                <a:cs typeface="Arial"/>
              </a:rPr>
              <a:t>luồng điều </a:t>
            </a:r>
            <a:r>
              <a:rPr sz="3200" dirty="0">
                <a:latin typeface="Arial"/>
                <a:cs typeface="Arial"/>
              </a:rPr>
              <a:t>khiển cơ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bản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668" y="272795"/>
            <a:ext cx="6960234" cy="902335"/>
            <a:chOff x="391668" y="272795"/>
            <a:chExt cx="6960234" cy="902335"/>
          </a:xfrm>
        </p:grpSpPr>
        <p:sp>
          <p:nvSpPr>
            <p:cNvPr id="4" name="object 4"/>
            <p:cNvSpPr/>
            <p:nvPr/>
          </p:nvSpPr>
          <p:spPr>
            <a:xfrm>
              <a:off x="391668" y="272795"/>
              <a:ext cx="125882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6820" y="272795"/>
              <a:ext cx="157581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5916" y="2727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3991" y="272795"/>
              <a:ext cx="1033271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2068" y="272795"/>
              <a:ext cx="164287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8220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4623" y="272795"/>
              <a:ext cx="1597152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1647" y="378917"/>
            <a:ext cx="6450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Xây dựng đồ thị </a:t>
            </a:r>
            <a:r>
              <a:rPr sz="3200" spc="-5" dirty="0"/>
              <a:t>luồng điều</a:t>
            </a:r>
            <a:r>
              <a:rPr sz="3200" spc="-135" dirty="0"/>
              <a:t> </a:t>
            </a:r>
            <a:r>
              <a:rPr sz="3200" spc="-5" dirty="0"/>
              <a:t>khiển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1295400" y="1960626"/>
            <a:ext cx="6191250" cy="4363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35151"/>
            <a:ext cx="6798309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Đồ thị </a:t>
            </a:r>
            <a:r>
              <a:rPr sz="3200" spc="-5" dirty="0">
                <a:latin typeface="Arial"/>
                <a:cs typeface="Arial"/>
              </a:rPr>
              <a:t>luồng điều </a:t>
            </a:r>
            <a:r>
              <a:rPr sz="3200" dirty="0">
                <a:latin typeface="Arial"/>
                <a:cs typeface="Arial"/>
              </a:rPr>
              <a:t>khiển </a:t>
            </a:r>
            <a:r>
              <a:rPr sz="3200" spc="-5" dirty="0">
                <a:latin typeface="Arial"/>
                <a:cs typeface="Arial"/>
              </a:rPr>
              <a:t>từ một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đoạn  </a:t>
            </a:r>
            <a:r>
              <a:rPr sz="3200" dirty="0">
                <a:latin typeface="Arial"/>
                <a:cs typeface="Arial"/>
              </a:rPr>
              <a:t>chương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923" y="272795"/>
            <a:ext cx="6960234" cy="902335"/>
            <a:chOff x="534923" y="272795"/>
            <a:chExt cx="6960234" cy="902335"/>
          </a:xfrm>
        </p:grpSpPr>
        <p:sp>
          <p:nvSpPr>
            <p:cNvPr id="4" name="object 4"/>
            <p:cNvSpPr/>
            <p:nvPr/>
          </p:nvSpPr>
          <p:spPr>
            <a:xfrm>
              <a:off x="534923" y="272795"/>
              <a:ext cx="125882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0076" y="272795"/>
              <a:ext cx="1575815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9172" y="272795"/>
              <a:ext cx="103327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7247" y="272795"/>
              <a:ext cx="1033272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5323" y="272795"/>
              <a:ext cx="164287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1476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7879" y="272795"/>
              <a:ext cx="1597152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76122" y="378917"/>
            <a:ext cx="6450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Xây dựng đồ thị luồng điều</a:t>
            </a:r>
            <a:r>
              <a:rPr sz="3200" spc="-175" dirty="0"/>
              <a:t> </a:t>
            </a:r>
            <a:r>
              <a:rPr sz="3200" spc="-5" dirty="0"/>
              <a:t>khiển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914400" y="1752600"/>
            <a:ext cx="7863713" cy="4768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272795"/>
            <a:ext cx="7096125" cy="902335"/>
            <a:chOff x="242315" y="272795"/>
            <a:chExt cx="7096125" cy="902335"/>
          </a:xfrm>
        </p:grpSpPr>
        <p:sp>
          <p:nvSpPr>
            <p:cNvPr id="3" name="object 3"/>
            <p:cNvSpPr/>
            <p:nvPr/>
          </p:nvSpPr>
          <p:spPr>
            <a:xfrm>
              <a:off x="242315" y="272795"/>
              <a:ext cx="139446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0055" y="272795"/>
              <a:ext cx="1394459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9320" y="2727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7395" y="272795"/>
              <a:ext cx="155295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3631" y="272795"/>
              <a:ext cx="114604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4483" y="272795"/>
              <a:ext cx="270357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1990" y="378917"/>
            <a:ext cx="6586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Tính </a:t>
            </a:r>
            <a:r>
              <a:rPr sz="3200" dirty="0"/>
              <a:t>toán độ phức tạp</a:t>
            </a:r>
            <a:r>
              <a:rPr sz="3200" spc="-145" dirty="0"/>
              <a:t> </a:t>
            </a:r>
            <a:r>
              <a:rPr sz="3200" spc="-5" dirty="0"/>
              <a:t>Cyclomatic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535940" y="1349755"/>
            <a:ext cx="6962140" cy="15621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Cách 1: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công thức của </a:t>
            </a:r>
            <a:r>
              <a:rPr sz="2400" spc="-5" dirty="0">
                <a:latin typeface="Arial"/>
                <a:cs typeface="Arial"/>
              </a:rPr>
              <a:t>McCabe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V(G)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2p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unconnected parts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9284" y="3199356"/>
            <a:ext cx="2890195" cy="2538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8323" y="3222266"/>
            <a:ext cx="3381153" cy="24729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2154" y="5894019"/>
            <a:ext cx="291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V(G)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1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2 +2x1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=</a:t>
            </a:r>
            <a:r>
              <a:rPr sz="2400" b="1" spc="-95" dirty="0">
                <a:solidFill>
                  <a:srgbClr val="0F1C5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198490" y="5894019"/>
            <a:ext cx="291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V(G)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4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4 +2x1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=</a:t>
            </a:r>
            <a:r>
              <a:rPr sz="2400" b="1" spc="-100" dirty="0">
                <a:solidFill>
                  <a:srgbClr val="0F1C5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272795"/>
            <a:ext cx="7096125" cy="902335"/>
            <a:chOff x="466344" y="272795"/>
            <a:chExt cx="7096125" cy="902335"/>
          </a:xfrm>
        </p:grpSpPr>
        <p:sp>
          <p:nvSpPr>
            <p:cNvPr id="3" name="object 3"/>
            <p:cNvSpPr/>
            <p:nvPr/>
          </p:nvSpPr>
          <p:spPr>
            <a:xfrm>
              <a:off x="466344" y="272795"/>
              <a:ext cx="1394459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4083" y="272795"/>
              <a:ext cx="1394460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3348" y="272795"/>
              <a:ext cx="103327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1423" y="272795"/>
              <a:ext cx="155295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7659" y="272795"/>
              <a:ext cx="114604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8511" y="272795"/>
              <a:ext cx="27035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378917"/>
            <a:ext cx="6589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Tính toán độ phức tạp</a:t>
            </a:r>
            <a:r>
              <a:rPr sz="3200" spc="-185" dirty="0"/>
              <a:t> </a:t>
            </a:r>
            <a:r>
              <a:rPr sz="3200" dirty="0"/>
              <a:t>Cyclomatic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668554" y="1542068"/>
            <a:ext cx="7837955" cy="44188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1406753"/>
            <a:ext cx="6975475" cy="180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20000"/>
              </a:lnSpc>
              <a:spcBef>
                <a:spcPts val="10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Cách 2: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Dựa </a:t>
            </a:r>
            <a:r>
              <a:rPr sz="3200" dirty="0">
                <a:latin typeface="Arial"/>
                <a:cs typeface="Arial"/>
              </a:rPr>
              <a:t>vào số </a:t>
            </a:r>
            <a:r>
              <a:rPr sz="3200" spc="-5" dirty="0">
                <a:latin typeface="Arial"/>
                <a:cs typeface="Arial"/>
              </a:rPr>
              <a:t>lượng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Predicate  </a:t>
            </a:r>
            <a:r>
              <a:rPr sz="3200" dirty="0">
                <a:latin typeface="Arial"/>
                <a:cs typeface="Arial"/>
              </a:rPr>
              <a:t>Node</a:t>
            </a:r>
            <a:endParaRPr sz="32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41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605" y="2802998"/>
            <a:ext cx="615442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"/>
                <a:cs typeface="Arial"/>
              </a:rPr>
              <a:t>V(G) = Number of Predicate Nodes +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344" y="387095"/>
            <a:ext cx="7096125" cy="902335"/>
            <a:chOff x="466344" y="387095"/>
            <a:chExt cx="7096125" cy="902335"/>
          </a:xfrm>
        </p:grpSpPr>
        <p:sp>
          <p:nvSpPr>
            <p:cNvPr id="5" name="object 5"/>
            <p:cNvSpPr/>
            <p:nvPr/>
          </p:nvSpPr>
          <p:spPr>
            <a:xfrm>
              <a:off x="466344" y="387095"/>
              <a:ext cx="1394459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4083" y="387095"/>
              <a:ext cx="1394460" cy="902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3348" y="387095"/>
              <a:ext cx="1033272" cy="902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1423" y="387095"/>
              <a:ext cx="1552955" cy="902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7659" y="387095"/>
              <a:ext cx="1146048" cy="902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8511" y="387095"/>
              <a:ext cx="2703576" cy="9022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542" y="493217"/>
            <a:ext cx="6589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Tính toán độ phức tạp</a:t>
            </a:r>
            <a:r>
              <a:rPr sz="3200" spc="-185" dirty="0"/>
              <a:t> </a:t>
            </a:r>
            <a:r>
              <a:rPr sz="3200" dirty="0"/>
              <a:t>Cyclomatic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1312015" y="2685501"/>
            <a:ext cx="6672369" cy="2664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41829" y="5665419"/>
            <a:ext cx="404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McCabe: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V(G)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6-5+2(1) </a:t>
            </a:r>
            <a:r>
              <a:rPr sz="2400" b="1" dirty="0">
                <a:solidFill>
                  <a:srgbClr val="0F1C55"/>
                </a:solidFill>
                <a:latin typeface="Arial"/>
                <a:cs typeface="Arial"/>
              </a:rPr>
              <a:t>=</a:t>
            </a:r>
            <a:r>
              <a:rPr sz="2400" b="1" spc="-50" dirty="0">
                <a:solidFill>
                  <a:srgbClr val="0F1C5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F1C55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451" y="272795"/>
            <a:ext cx="7096125" cy="902335"/>
            <a:chOff x="568451" y="272795"/>
            <a:chExt cx="7096125" cy="902335"/>
          </a:xfrm>
        </p:grpSpPr>
        <p:sp>
          <p:nvSpPr>
            <p:cNvPr id="3" name="object 3"/>
            <p:cNvSpPr/>
            <p:nvPr/>
          </p:nvSpPr>
          <p:spPr>
            <a:xfrm>
              <a:off x="568451" y="272795"/>
              <a:ext cx="139446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6191" y="272795"/>
              <a:ext cx="1394460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456" y="2727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3531" y="272795"/>
              <a:ext cx="155295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9767" y="272795"/>
              <a:ext cx="114604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0619" y="272795"/>
              <a:ext cx="27035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9040" y="378917"/>
            <a:ext cx="6586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Tính </a:t>
            </a:r>
            <a:r>
              <a:rPr sz="3200" dirty="0"/>
              <a:t>toán độ phức tạp</a:t>
            </a:r>
            <a:r>
              <a:rPr sz="3200" spc="-140" dirty="0"/>
              <a:t> </a:t>
            </a:r>
            <a:r>
              <a:rPr sz="3200" spc="-5" dirty="0"/>
              <a:t>Cyclomatic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724446" y="1622107"/>
            <a:ext cx="7599086" cy="4439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475" y="196595"/>
            <a:ext cx="6659880" cy="902335"/>
            <a:chOff x="379475" y="196595"/>
            <a:chExt cx="6659880" cy="902335"/>
          </a:xfrm>
        </p:grpSpPr>
        <p:sp>
          <p:nvSpPr>
            <p:cNvPr id="3" name="object 3"/>
            <p:cNvSpPr/>
            <p:nvPr/>
          </p:nvSpPr>
          <p:spPr>
            <a:xfrm>
              <a:off x="379475" y="196595"/>
              <a:ext cx="157581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8572" y="196595"/>
              <a:ext cx="9204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5396" y="196595"/>
              <a:ext cx="1146047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6247" y="196595"/>
              <a:ext cx="1505712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5511" y="196595"/>
              <a:ext cx="105156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1875" y="196595"/>
              <a:ext cx="105156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8240" y="196595"/>
              <a:ext cx="123596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0531" y="196595"/>
              <a:ext cx="1258823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0369" y="302717"/>
            <a:ext cx="6149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Chọn ra tập path </a:t>
            </a:r>
            <a:r>
              <a:rPr sz="3200" spc="-5" dirty="0"/>
              <a:t>cơ sở cần</a:t>
            </a:r>
            <a:r>
              <a:rPr sz="3200" spc="-150" dirty="0"/>
              <a:t> </a:t>
            </a:r>
            <a:r>
              <a:rPr sz="3200" spc="-5" dirty="0"/>
              <a:t>test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682847" y="1566553"/>
            <a:ext cx="7743263" cy="4381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7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Bài </a:t>
            </a:r>
            <a:r>
              <a:rPr spc="-5" dirty="0"/>
              <a:t>5: Các kỹ </a:t>
            </a:r>
            <a:r>
              <a:rPr dirty="0"/>
              <a:t>thuật </a:t>
            </a:r>
            <a:r>
              <a:rPr spc="-5" dirty="0"/>
              <a:t>kiểm</a:t>
            </a:r>
            <a:r>
              <a:rPr spc="-60" dirty="0"/>
              <a:t> </a:t>
            </a:r>
            <a:r>
              <a:rPr spc="-5" dirty="0"/>
              <a:t>thử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900" y="2250948"/>
            <a:ext cx="6850380" cy="1301750"/>
            <a:chOff x="342900" y="2250948"/>
            <a:chExt cx="6850380" cy="1301750"/>
          </a:xfrm>
        </p:grpSpPr>
        <p:sp>
          <p:nvSpPr>
            <p:cNvPr id="4" name="object 4"/>
            <p:cNvSpPr/>
            <p:nvPr/>
          </p:nvSpPr>
          <p:spPr>
            <a:xfrm>
              <a:off x="562356" y="2538984"/>
              <a:ext cx="123443" cy="123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559" y="2250948"/>
              <a:ext cx="106375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19" y="2250948"/>
              <a:ext cx="112166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6251" y="2250948"/>
              <a:ext cx="861060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1551" y="2250948"/>
              <a:ext cx="1338072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339" y="2250948"/>
              <a:ext cx="1280160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2167" y="2250948"/>
              <a:ext cx="1062227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4064" y="2250948"/>
              <a:ext cx="1118615" cy="789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35396" y="2250948"/>
              <a:ext cx="1100327" cy="789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" y="2795016"/>
              <a:ext cx="562356" cy="736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59" y="2763012"/>
              <a:ext cx="1063752" cy="789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4919" y="2763012"/>
              <a:ext cx="112166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6251" y="2763012"/>
              <a:ext cx="861060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1551" y="2763012"/>
              <a:ext cx="1338072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2339" y="2763012"/>
              <a:ext cx="1280160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2167" y="2763012"/>
              <a:ext cx="1062227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4064" y="2763012"/>
              <a:ext cx="1118615" cy="789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35396" y="2763012"/>
              <a:ext cx="925068" cy="789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1071" y="2763012"/>
              <a:ext cx="902207" cy="7894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5940" y="1233195"/>
            <a:ext cx="6423025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Test tĩnh (Static</a:t>
            </a:r>
            <a:r>
              <a:rPr sz="28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Verification)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động (Dynamic</a:t>
            </a:r>
            <a:r>
              <a:rPr sz="2800" b="1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Testing)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5.1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đen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5.2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trắng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4772" y="272795"/>
            <a:ext cx="4211320" cy="902335"/>
            <a:chOff x="1604772" y="272795"/>
            <a:chExt cx="4211320" cy="902335"/>
          </a:xfrm>
        </p:grpSpPr>
        <p:sp>
          <p:nvSpPr>
            <p:cNvPr id="3" name="object 3"/>
            <p:cNvSpPr/>
            <p:nvPr/>
          </p:nvSpPr>
          <p:spPr>
            <a:xfrm>
              <a:off x="1604772" y="272795"/>
              <a:ext cx="1417319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96896" y="272795"/>
              <a:ext cx="1371600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3300" y="272795"/>
              <a:ext cx="2272283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5945" y="378917"/>
            <a:ext cx="3702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Phát sinh </a:t>
            </a:r>
            <a:r>
              <a:rPr sz="3200" spc="-5" dirty="0"/>
              <a:t>test</a:t>
            </a:r>
            <a:r>
              <a:rPr sz="3200" spc="-95" dirty="0"/>
              <a:t> </a:t>
            </a:r>
            <a:r>
              <a:rPr sz="3200" spc="-5" dirty="0"/>
              <a:t>case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0450" y="1974850"/>
          <a:ext cx="71628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725"/>
                <a:gridCol w="4537075"/>
              </a:tblGrid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26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 1:</a:t>
                      </a:r>
                      <a:r>
                        <a:rPr sz="2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1,2,5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CA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26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 2:</a:t>
                      </a:r>
                      <a:r>
                        <a:rPr sz="2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1,2,3,4,2,5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CA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26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 3:</a:t>
                      </a:r>
                      <a:r>
                        <a:rPr sz="2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1,2,3,6,7,4,2,5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CA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6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26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 4: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1,2,3,6,8,7,4,2,5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CA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0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Độ phức </a:t>
            </a:r>
            <a:r>
              <a:rPr dirty="0"/>
              <a:t>tạp chu</a:t>
            </a:r>
            <a:r>
              <a:rPr spc="-50" dirty="0"/>
              <a:t> </a:t>
            </a:r>
            <a:r>
              <a:rPr spc="-5" dirty="0"/>
              <a:t>trình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7583"/>
            <a:ext cx="8065134" cy="45434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Độ </a:t>
            </a:r>
            <a:r>
              <a:rPr sz="2800" spc="-5" dirty="0">
                <a:latin typeface="Arial"/>
                <a:cs typeface="Arial"/>
              </a:rPr>
              <a:t>phức tạp chu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</a:t>
            </a:r>
            <a:endParaRPr sz="2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Là số </a:t>
            </a:r>
            <a:r>
              <a:rPr sz="2600" spc="-5" dirty="0">
                <a:latin typeface="Arial"/>
                <a:cs typeface="Arial"/>
              </a:rPr>
              <a:t>đo </a:t>
            </a:r>
            <a:r>
              <a:rPr sz="2600" dirty="0">
                <a:latin typeface="Arial"/>
                <a:cs typeface="Arial"/>
              </a:rPr>
              <a:t>sự </a:t>
            </a:r>
            <a:r>
              <a:rPr sz="2600" spc="-5" dirty="0">
                <a:latin typeface="Arial"/>
                <a:cs typeface="Arial"/>
              </a:rPr>
              <a:t>phức </a:t>
            </a:r>
            <a:r>
              <a:rPr sz="2600" dirty="0">
                <a:latin typeface="Arial"/>
                <a:cs typeface="Arial"/>
              </a:rPr>
              <a:t>tạp </a:t>
            </a:r>
            <a:r>
              <a:rPr sz="2600" spc="-5" dirty="0">
                <a:latin typeface="Arial"/>
                <a:cs typeface="Arial"/>
              </a:rPr>
              <a:t>logic </a:t>
            </a:r>
            <a:r>
              <a:rPr sz="2600" dirty="0">
                <a:latin typeface="Arial"/>
                <a:cs typeface="Arial"/>
              </a:rPr>
              <a:t>của chương</a:t>
            </a:r>
            <a:r>
              <a:rPr sz="2600" spc="-5" dirty="0">
                <a:latin typeface="Arial"/>
                <a:cs typeface="Arial"/>
              </a:rPr>
              <a:t> trình.</a:t>
            </a:r>
            <a:endParaRPr sz="2600">
              <a:latin typeface="Arial"/>
              <a:cs typeface="Arial"/>
            </a:endParaRPr>
          </a:p>
          <a:p>
            <a:pPr marL="756285" marR="171450" lvl="1" indent="-287020" algn="just">
              <a:lnSpc>
                <a:spcPct val="10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Là số các </a:t>
            </a:r>
            <a:r>
              <a:rPr sz="2600" spc="-5" dirty="0">
                <a:latin typeface="Arial"/>
                <a:cs typeface="Arial"/>
              </a:rPr>
              <a:t>đường đi độc lập </a:t>
            </a:r>
            <a:r>
              <a:rPr sz="2600" dirty="0">
                <a:latin typeface="Arial"/>
                <a:cs typeface="Arial"/>
              </a:rPr>
              <a:t>cơ bản trong tập các  con </a:t>
            </a:r>
            <a:r>
              <a:rPr sz="2600" spc="-5" dirty="0">
                <a:latin typeface="Arial"/>
                <a:cs typeface="Arial"/>
              </a:rPr>
              <a:t>đường </a:t>
            </a:r>
            <a:r>
              <a:rPr sz="2600" dirty="0">
                <a:latin typeface="Arial"/>
                <a:cs typeface="Arial"/>
              </a:rPr>
              <a:t>độc </a:t>
            </a:r>
            <a:r>
              <a:rPr sz="2800" spc="-5" dirty="0">
                <a:latin typeface="Arial"/>
                <a:cs typeface="Arial"/>
              </a:rPr>
              <a:t>lập của một chương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  <a:p>
            <a:pPr marL="756285" marR="168275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48360" algn="l"/>
              </a:tabLst>
            </a:pPr>
            <a:r>
              <a:rPr dirty="0"/>
              <a:t>	</a:t>
            </a:r>
            <a:r>
              <a:rPr sz="2600" spc="-5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số </a:t>
            </a:r>
            <a:r>
              <a:rPr sz="2600" spc="-5" dirty="0">
                <a:latin typeface="Arial"/>
                <a:cs typeface="Arial"/>
              </a:rPr>
              <a:t>đường </a:t>
            </a:r>
            <a:r>
              <a:rPr sz="2600" dirty="0">
                <a:latin typeface="Arial"/>
                <a:cs typeface="Arial"/>
              </a:rPr>
              <a:t>độc </a:t>
            </a:r>
            <a:r>
              <a:rPr sz="2600" spc="-5" dirty="0">
                <a:latin typeface="Arial"/>
                <a:cs typeface="Arial"/>
              </a:rPr>
              <a:t>lập nhỏ nhất </a:t>
            </a:r>
            <a:r>
              <a:rPr sz="2600" dirty="0">
                <a:latin typeface="Arial"/>
                <a:cs typeface="Arial"/>
              </a:rPr>
              <a:t>phủ hết các cạnh  của đồ thị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luồng.</a:t>
            </a:r>
            <a:endParaRPr sz="26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Số </a:t>
            </a:r>
            <a:r>
              <a:rPr sz="2600" spc="-5" dirty="0">
                <a:latin typeface="Arial"/>
                <a:cs typeface="Arial"/>
              </a:rPr>
              <a:t>đo này là giới </a:t>
            </a:r>
            <a:r>
              <a:rPr sz="2600" dirty="0">
                <a:latin typeface="Arial"/>
                <a:cs typeface="Arial"/>
              </a:rPr>
              <a:t>hạn trên của số ca kiểm thử cần  </a:t>
            </a:r>
            <a:r>
              <a:rPr sz="2600" spc="-5" dirty="0">
                <a:latin typeface="Arial"/>
                <a:cs typeface="Arial"/>
              </a:rPr>
              <a:t>phải tiến </a:t>
            </a:r>
            <a:r>
              <a:rPr sz="2600" dirty="0">
                <a:latin typeface="Arial"/>
                <a:cs typeface="Arial"/>
              </a:rPr>
              <a:t>hành </a:t>
            </a:r>
            <a:r>
              <a:rPr sz="2800" spc="-5" dirty="0">
                <a:latin typeface="Arial"/>
                <a:cs typeface="Arial"/>
              </a:rPr>
              <a:t>để đảm bảo rằng, tất cả các câu  lệnh trong chương </a:t>
            </a:r>
            <a:r>
              <a:rPr sz="2800" dirty="0">
                <a:latin typeface="Arial"/>
                <a:cs typeface="Arial"/>
              </a:rPr>
              <a:t>trình </a:t>
            </a:r>
            <a:r>
              <a:rPr sz="2800" spc="-5" dirty="0">
                <a:latin typeface="Arial"/>
                <a:cs typeface="Arial"/>
              </a:rPr>
              <a:t>đều được thực hiện ít  nhất một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lần.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0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Độ phức </a:t>
            </a:r>
            <a:r>
              <a:rPr dirty="0"/>
              <a:t>tạp chu</a:t>
            </a:r>
            <a:r>
              <a:rPr spc="-50" dirty="0"/>
              <a:t> </a:t>
            </a:r>
            <a:r>
              <a:rPr spc="-5" dirty="0"/>
              <a:t>trình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788860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94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Độ </a:t>
            </a:r>
            <a:r>
              <a:rPr sz="2800" spc="-5" dirty="0">
                <a:latin typeface="Arial"/>
                <a:cs typeface="Arial"/>
              </a:rPr>
              <a:t>phức tạp Cyclomatic C = V(G) của đồ </a:t>
            </a:r>
            <a:r>
              <a:rPr sz="2800" dirty="0">
                <a:latin typeface="Arial"/>
                <a:cs typeface="Arial"/>
              </a:rPr>
              <a:t>thị  </a:t>
            </a:r>
            <a:r>
              <a:rPr sz="2800" spc="-5" dirty="0">
                <a:latin typeface="Arial"/>
                <a:cs typeface="Arial"/>
              </a:rPr>
              <a:t>dạng điều khiển được tính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spc="-5" dirty="0">
                <a:latin typeface="Arial"/>
                <a:cs typeface="Arial"/>
              </a:rPr>
              <a:t>1 trong các công  thức sau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5600" marR="9271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V(G) = E - N + </a:t>
            </a:r>
            <a:r>
              <a:rPr sz="2800" dirty="0">
                <a:latin typeface="Arial"/>
                <a:cs typeface="Arial"/>
              </a:rPr>
              <a:t>2, trong đó </a:t>
            </a:r>
            <a:r>
              <a:rPr sz="2800" spc="-5" dirty="0">
                <a:latin typeface="Arial"/>
                <a:cs typeface="Arial"/>
              </a:rPr>
              <a:t>E là </a:t>
            </a:r>
            <a:r>
              <a:rPr sz="2800" dirty="0">
                <a:latin typeface="Arial"/>
                <a:cs typeface="Arial"/>
              </a:rPr>
              <a:t>số </a:t>
            </a:r>
            <a:r>
              <a:rPr sz="2800" spc="-5" dirty="0">
                <a:latin typeface="Arial"/>
                <a:cs typeface="Arial"/>
              </a:rPr>
              <a:t>cung, N là số  nút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đồthị.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V(G) = P + </a:t>
            </a:r>
            <a:r>
              <a:rPr sz="2800" dirty="0">
                <a:latin typeface="Arial"/>
                <a:cs typeface="Arial"/>
              </a:rPr>
              <a:t>1, </a:t>
            </a:r>
            <a:r>
              <a:rPr sz="2800" spc="-5" dirty="0">
                <a:latin typeface="Arial"/>
                <a:cs typeface="Arial"/>
              </a:rPr>
              <a:t>P là số nút quyêt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Độ </a:t>
            </a:r>
            <a:r>
              <a:rPr sz="2800" spc="-5" dirty="0">
                <a:latin typeface="Arial"/>
                <a:cs typeface="Arial"/>
              </a:rPr>
              <a:t>phức tạp của chu </a:t>
            </a:r>
            <a:r>
              <a:rPr sz="2800" dirty="0">
                <a:latin typeface="Arial"/>
                <a:cs typeface="Arial"/>
              </a:rPr>
              <a:t>trình </a:t>
            </a:r>
            <a:r>
              <a:rPr sz="2800" spc="-5" dirty="0">
                <a:latin typeface="Arial"/>
                <a:cs typeface="Arial"/>
              </a:rPr>
              <a:t>(Cyclomatic) C chính  là </a:t>
            </a:r>
            <a:r>
              <a:rPr sz="2800" b="1" spc="-5" dirty="0">
                <a:latin typeface="Arial"/>
                <a:cs typeface="Arial"/>
              </a:rPr>
              <a:t>số đường thi hành </a:t>
            </a:r>
            <a:r>
              <a:rPr sz="2800" b="1" spc="-15" dirty="0">
                <a:latin typeface="Arial"/>
                <a:cs typeface="Arial"/>
              </a:rPr>
              <a:t>tuyến </a:t>
            </a:r>
            <a:r>
              <a:rPr sz="2800" b="1" spc="-5" dirty="0">
                <a:latin typeface="Arial"/>
                <a:cs typeface="Arial"/>
              </a:rPr>
              <a:t>tính </a:t>
            </a:r>
            <a:r>
              <a:rPr sz="2800" b="1" spc="-10" dirty="0">
                <a:latin typeface="Arial"/>
                <a:cs typeface="Arial"/>
              </a:rPr>
              <a:t>độc </a:t>
            </a:r>
            <a:r>
              <a:rPr sz="2800" b="1" spc="-5" dirty="0">
                <a:latin typeface="Arial"/>
                <a:cs typeface="Arial"/>
              </a:rPr>
              <a:t>lập </a:t>
            </a:r>
            <a:r>
              <a:rPr sz="2800" dirty="0">
                <a:latin typeface="Arial"/>
                <a:cs typeface="Arial"/>
              </a:rPr>
              <a:t>của  </a:t>
            </a:r>
            <a:r>
              <a:rPr sz="2800" spc="-5" dirty="0">
                <a:latin typeface="Arial"/>
                <a:cs typeface="Arial"/>
              </a:rPr>
              <a:t>TPPM </a:t>
            </a:r>
            <a:r>
              <a:rPr sz="2800" dirty="0">
                <a:latin typeface="Arial"/>
                <a:cs typeface="Arial"/>
              </a:rPr>
              <a:t>cần kiểm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thử.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71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Độ phức </a:t>
            </a:r>
            <a:r>
              <a:rPr dirty="0"/>
              <a:t>tạp </a:t>
            </a:r>
            <a:r>
              <a:rPr spc="-5" dirty="0"/>
              <a:t>của </a:t>
            </a:r>
            <a:r>
              <a:rPr dirty="0"/>
              <a:t>chu</a:t>
            </a:r>
            <a:r>
              <a:rPr spc="-30" dirty="0"/>
              <a:t> </a:t>
            </a:r>
            <a:r>
              <a:rPr spc="-5" dirty="0"/>
              <a:t>trình</a:t>
            </a:r>
          </a:p>
        </p:txBody>
      </p:sp>
      <p:sp>
        <p:nvSpPr>
          <p:cNvPr id="3" name="object 3"/>
          <p:cNvSpPr/>
          <p:nvPr/>
        </p:nvSpPr>
        <p:spPr>
          <a:xfrm>
            <a:off x="733604" y="1424988"/>
            <a:ext cx="3964049" cy="400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2438" y="1647889"/>
            <a:ext cx="1551542" cy="3962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9071" y="5792215"/>
            <a:ext cx="4284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Độ phức tạp của chu</a:t>
            </a:r>
            <a:r>
              <a:rPr sz="20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trình=7-6+2=3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9765"/>
            <a:ext cx="63576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Chuyển sang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đồ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thị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dòng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độ  phức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tạp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744" y="1605776"/>
            <a:ext cx="3634475" cy="4588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4332" y="1448135"/>
            <a:ext cx="3054699" cy="473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7084" y="1474978"/>
            <a:ext cx="240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Độ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phức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tạp:</a:t>
            </a:r>
            <a:r>
              <a:rPr sz="18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C=9-8+2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114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Ví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dụ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145" y="1658382"/>
            <a:ext cx="3618881" cy="454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1219200"/>
            <a:ext cx="2535428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589" y="1228090"/>
            <a:ext cx="408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Độ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phức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tạp của chu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trình</a:t>
            </a:r>
            <a:r>
              <a:rPr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C=8-7+2=3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14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5" dirty="0"/>
              <a:t> </a:t>
            </a:r>
            <a:r>
              <a:rPr dirty="0"/>
              <a:t>dụ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7635"/>
            <a:ext cx="4246245" cy="51123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00" dirty="0">
                <a:latin typeface="Arial"/>
                <a:cs typeface="Arial"/>
              </a:rPr>
              <a:t>Read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IF A &gt; 0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IF A = 21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THEN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Print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“Key”</a:t>
            </a:r>
            <a:endParaRPr sz="2300">
              <a:latin typeface="Arial"/>
              <a:cs typeface="Arial"/>
            </a:endParaRPr>
          </a:p>
          <a:p>
            <a:pPr marL="12700" marR="3346450">
              <a:lnSpc>
                <a:spcPct val="120000"/>
              </a:lnSpc>
            </a:pPr>
            <a:r>
              <a:rPr sz="2300" dirty="0">
                <a:latin typeface="Arial"/>
                <a:cs typeface="Arial"/>
              </a:rPr>
              <a:t>EN</a:t>
            </a:r>
            <a:r>
              <a:rPr sz="2300" spc="5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IF  EN</a:t>
            </a:r>
            <a:r>
              <a:rPr sz="2300" spc="5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IF</a:t>
            </a: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Vẽ </a:t>
            </a:r>
            <a:r>
              <a:rPr sz="2000" spc="-5" dirty="0">
                <a:latin typeface="Arial"/>
                <a:cs typeface="Arial"/>
              </a:rPr>
              <a:t>lưu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đồ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Xác định </a:t>
            </a:r>
            <a:r>
              <a:rPr sz="2000" spc="-5" dirty="0">
                <a:latin typeface="Arial"/>
                <a:cs typeface="Arial"/>
              </a:rPr>
              <a:t>độ </a:t>
            </a:r>
            <a:r>
              <a:rPr sz="2000" dirty="0">
                <a:latin typeface="Arial"/>
                <a:cs typeface="Arial"/>
              </a:rPr>
              <a:t>phức tạp chu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trình=3</a:t>
            </a:r>
            <a:endParaRPr sz="2000">
              <a:latin typeface="Arial"/>
              <a:cs typeface="Arial"/>
            </a:endParaRPr>
          </a:p>
          <a:p>
            <a:pPr marL="413384" marR="116205" indent="-401320">
              <a:lnSpc>
                <a:spcPts val="2880"/>
              </a:lnSpc>
              <a:spcBef>
                <a:spcPts val="175"/>
              </a:spcBef>
              <a:buFont typeface="Arial"/>
              <a:buAutoNum type="arabicPeriod"/>
              <a:tabLst>
                <a:tab pos="469900" algn="l"/>
                <a:tab pos="470534" algn="l"/>
                <a:tab pos="870585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Xác định đường thi hành cơ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  1.	1-2-3-4-5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05"/>
              </a:spcBef>
              <a:tabLst>
                <a:tab pos="870585" algn="l"/>
              </a:tabLst>
            </a:pPr>
            <a:r>
              <a:rPr sz="2000" dirty="0">
                <a:latin typeface="Arial"/>
                <a:cs typeface="Arial"/>
              </a:rPr>
              <a:t>2.	1-2-5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  <a:tabLst>
                <a:tab pos="870585" algn="l"/>
              </a:tabLst>
            </a:pPr>
            <a:r>
              <a:rPr sz="2000" dirty="0">
                <a:latin typeface="Arial"/>
                <a:cs typeface="Arial"/>
              </a:rPr>
              <a:t>3.	1-2-3-5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Các ca kiểm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1219200"/>
            <a:ext cx="3200400" cy="286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5440" y="4671741"/>
            <a:ext cx="3770262" cy="1553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38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Các </a:t>
            </a:r>
            <a:r>
              <a:rPr b="0" dirty="0">
                <a:latin typeface="Arial"/>
                <a:cs typeface="Arial"/>
              </a:rPr>
              <a:t>cấp </a:t>
            </a:r>
            <a:r>
              <a:rPr b="0" spc="-5" dirty="0">
                <a:latin typeface="Arial"/>
                <a:cs typeface="Arial"/>
              </a:rPr>
              <a:t>bao phủ </a:t>
            </a:r>
            <a:r>
              <a:rPr b="0" dirty="0">
                <a:latin typeface="Arial"/>
                <a:cs typeface="Arial"/>
              </a:rPr>
              <a:t>kiểm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85125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1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Phủ </a:t>
            </a:r>
            <a:r>
              <a:rPr sz="3000" b="1" spc="-5" dirty="0">
                <a:latin typeface="Arial"/>
                <a:cs typeface="Arial"/>
              </a:rPr>
              <a:t>kiểm </a:t>
            </a:r>
            <a:r>
              <a:rPr sz="3000" b="1" dirty="0">
                <a:latin typeface="Arial"/>
                <a:cs typeface="Arial"/>
              </a:rPr>
              <a:t>thử (coverage</a:t>
            </a:r>
            <a:r>
              <a:rPr sz="3000" dirty="0">
                <a:latin typeface="Arial"/>
                <a:cs typeface="Arial"/>
              </a:rPr>
              <a:t>): </a:t>
            </a:r>
            <a:r>
              <a:rPr sz="3000" spc="-10" dirty="0">
                <a:latin typeface="Arial"/>
                <a:cs typeface="Arial"/>
              </a:rPr>
              <a:t>tỉ </a:t>
            </a:r>
            <a:r>
              <a:rPr sz="3000" spc="-5" dirty="0">
                <a:latin typeface="Arial"/>
                <a:cs typeface="Arial"/>
              </a:rPr>
              <a:t>lệ </a:t>
            </a:r>
            <a:r>
              <a:rPr sz="3000" dirty="0">
                <a:latin typeface="Arial"/>
                <a:cs typeface="Arial"/>
              </a:rPr>
              <a:t>các thành  </a:t>
            </a:r>
            <a:r>
              <a:rPr sz="3000" spc="-5" dirty="0">
                <a:latin typeface="Arial"/>
                <a:cs typeface="Arial"/>
              </a:rPr>
              <a:t>phần thực </a:t>
            </a:r>
            <a:r>
              <a:rPr sz="3000" dirty="0">
                <a:latin typeface="Arial"/>
                <a:cs typeface="Arial"/>
              </a:rPr>
              <a:t>sự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kiểm thử so với tổng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thể  các </a:t>
            </a:r>
            <a:r>
              <a:rPr sz="3000" spc="-5" dirty="0">
                <a:latin typeface="Arial"/>
                <a:cs typeface="Arial"/>
              </a:rPr>
              <a:t>thành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phần.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thành </a:t>
            </a:r>
            <a:r>
              <a:rPr sz="3000" spc="-5" dirty="0">
                <a:latin typeface="Arial"/>
                <a:cs typeface="Arial"/>
              </a:rPr>
              <a:t>phần bao gồm: lệnh thực </a:t>
            </a:r>
            <a:r>
              <a:rPr sz="3000" dirty="0">
                <a:latin typeface="Arial"/>
                <a:cs typeface="Arial"/>
              </a:rPr>
              <a:t>thi,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điểm  quyết định, điều </a:t>
            </a:r>
            <a:r>
              <a:rPr sz="3000" dirty="0">
                <a:latin typeface="Arial"/>
                <a:cs typeface="Arial"/>
              </a:rPr>
              <a:t>kiện con </a:t>
            </a:r>
            <a:r>
              <a:rPr sz="3000" spc="-5" dirty="0">
                <a:latin typeface="Arial"/>
                <a:cs typeface="Arial"/>
              </a:rPr>
              <a:t>hay </a:t>
            </a:r>
            <a:r>
              <a:rPr sz="3000" dirty="0">
                <a:latin typeface="Arial"/>
                <a:cs typeface="Arial"/>
              </a:rPr>
              <a:t>sự kết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của  </a:t>
            </a:r>
            <a:r>
              <a:rPr sz="3000" spc="-5" dirty="0">
                <a:latin typeface="Arial"/>
                <a:cs typeface="Arial"/>
              </a:rPr>
              <a:t>chúng.</a:t>
            </a:r>
            <a:endParaRPr sz="3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Độ phủ </a:t>
            </a:r>
            <a:r>
              <a:rPr sz="3000" dirty="0">
                <a:latin typeface="Arial"/>
                <a:cs typeface="Arial"/>
              </a:rPr>
              <a:t>càng </a:t>
            </a:r>
            <a:r>
              <a:rPr sz="3000" spc="-5" dirty="0">
                <a:latin typeface="Arial"/>
                <a:cs typeface="Arial"/>
              </a:rPr>
              <a:t>lớn </a:t>
            </a:r>
            <a:r>
              <a:rPr sz="3000" dirty="0">
                <a:latin typeface="Arial"/>
                <a:cs typeface="Arial"/>
              </a:rPr>
              <a:t>thí </a:t>
            </a:r>
            <a:r>
              <a:rPr sz="3000" spc="-5" dirty="0">
                <a:latin typeface="Arial"/>
                <a:cs typeface="Arial"/>
              </a:rPr>
              <a:t>độ </a:t>
            </a:r>
            <a:r>
              <a:rPr sz="3000" spc="-10" dirty="0">
                <a:latin typeface="Arial"/>
                <a:cs typeface="Arial"/>
              </a:rPr>
              <a:t>tin </a:t>
            </a:r>
            <a:r>
              <a:rPr sz="3000" dirty="0">
                <a:latin typeface="Arial"/>
                <a:cs typeface="Arial"/>
              </a:rPr>
              <a:t>cậy càng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cao.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74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</a:t>
            </a:r>
            <a:r>
              <a:rPr dirty="0"/>
              <a:t>cấp </a:t>
            </a:r>
            <a:r>
              <a:rPr spc="-10" dirty="0"/>
              <a:t>bao </a:t>
            </a:r>
            <a:r>
              <a:rPr dirty="0"/>
              <a:t>phủ </a:t>
            </a:r>
            <a:r>
              <a:rPr spc="-5" dirty="0"/>
              <a:t>kiểm</a:t>
            </a:r>
            <a:r>
              <a:rPr spc="-6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2453"/>
            <a:ext cx="825500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Phủ </a:t>
            </a:r>
            <a:r>
              <a:rPr sz="2400" i="1" dirty="0">
                <a:latin typeface="Arial"/>
                <a:cs typeface="Arial"/>
              </a:rPr>
              <a:t>cấp </a:t>
            </a:r>
            <a:r>
              <a:rPr sz="2400" i="1" spc="-5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những gì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được, </a:t>
            </a:r>
            <a:r>
              <a:rPr sz="2400" spc="-10" dirty="0">
                <a:latin typeface="Arial"/>
                <a:cs typeface="Arial"/>
              </a:rPr>
              <a:t>phần  </a:t>
            </a:r>
            <a:r>
              <a:rPr sz="2400" dirty="0">
                <a:latin typeface="Arial"/>
                <a:cs typeface="Arial"/>
              </a:rPr>
              <a:t>còn </a:t>
            </a:r>
            <a:r>
              <a:rPr sz="2400" spc="-5" dirty="0">
                <a:latin typeface="Arial"/>
                <a:cs typeface="Arial"/>
              </a:rPr>
              <a:t>lại để người dùng phát hiện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báo lại </a:t>
            </a:r>
            <a:r>
              <a:rPr sz="2400" dirty="0">
                <a:latin typeface="Arial"/>
                <a:cs typeface="Arial"/>
              </a:rPr>
              <a:t>sau. </a:t>
            </a:r>
            <a:r>
              <a:rPr sz="2400" spc="-5" dirty="0">
                <a:latin typeface="Arial"/>
                <a:cs typeface="Arial"/>
              </a:rPr>
              <a:t>Đây là  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có trách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nhiệm</a:t>
            </a:r>
            <a:endParaRPr sz="2400">
              <a:latin typeface="Arial"/>
              <a:cs typeface="Arial"/>
            </a:endParaRPr>
          </a:p>
          <a:p>
            <a:pPr marL="355600" marR="5765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Phủ </a:t>
            </a:r>
            <a:r>
              <a:rPr sz="2400" i="1" dirty="0">
                <a:latin typeface="Arial"/>
                <a:cs typeface="Arial"/>
              </a:rPr>
              <a:t>cấp </a:t>
            </a:r>
            <a:r>
              <a:rPr sz="2400" i="1" spc="-5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Bao </a:t>
            </a:r>
            <a:r>
              <a:rPr sz="2400" b="1" dirty="0">
                <a:latin typeface="Arial"/>
                <a:cs typeface="Arial"/>
              </a:rPr>
              <a:t>phủ </a:t>
            </a:r>
            <a:r>
              <a:rPr sz="2400" b="1" spc="-5" dirty="0">
                <a:latin typeface="Arial"/>
                <a:cs typeface="Arial"/>
              </a:rPr>
              <a:t>câu lệnh (statement coverage</a:t>
            </a:r>
            <a:r>
              <a:rPr sz="2400" spc="-5" dirty="0">
                <a:latin typeface="Arial"/>
                <a:cs typeface="Arial"/>
              </a:rPr>
              <a:t>):  Các </a:t>
            </a:r>
            <a:r>
              <a:rPr sz="2400" dirty="0">
                <a:latin typeface="Arial"/>
                <a:cs typeface="Arial"/>
              </a:rPr>
              <a:t>câu </a:t>
            </a:r>
            <a:r>
              <a:rPr sz="2400" spc="-5" dirty="0">
                <a:latin typeface="Arial"/>
                <a:cs typeface="Arial"/>
              </a:rPr>
              <a:t>lệnh được thực hiện </a:t>
            </a:r>
            <a:r>
              <a:rPr sz="2400" dirty="0">
                <a:latin typeface="Arial"/>
                <a:cs typeface="Arial"/>
              </a:rPr>
              <a:t>ít </a:t>
            </a:r>
            <a:r>
              <a:rPr sz="2400" spc="-5" dirty="0">
                <a:latin typeface="Arial"/>
                <a:cs typeface="Arial"/>
              </a:rPr>
              <a:t>nhất 1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lần</a:t>
            </a:r>
            <a:endParaRPr sz="2400">
              <a:latin typeface="Arial"/>
              <a:cs typeface="Arial"/>
            </a:endParaRPr>
          </a:p>
          <a:p>
            <a:pPr marL="355600" marR="33972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Phủ </a:t>
            </a:r>
            <a:r>
              <a:rPr sz="2400" i="1" dirty="0">
                <a:latin typeface="Arial"/>
                <a:cs typeface="Arial"/>
              </a:rPr>
              <a:t>cấp </a:t>
            </a:r>
            <a:r>
              <a:rPr sz="2400" i="1" spc="-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Bao </a:t>
            </a:r>
            <a:r>
              <a:rPr sz="2400" b="1" dirty="0">
                <a:latin typeface="Arial"/>
                <a:cs typeface="Arial"/>
              </a:rPr>
              <a:t>phủ nhánh (branch </a:t>
            </a:r>
            <a:r>
              <a:rPr sz="2400" b="1" spc="-5" dirty="0">
                <a:latin typeface="Arial"/>
                <a:cs typeface="Arial"/>
              </a:rPr>
              <a:t>coverage): </a:t>
            </a:r>
            <a:r>
              <a:rPr sz="2400" dirty="0">
                <a:latin typeface="Arial"/>
                <a:cs typeface="Arial"/>
              </a:rPr>
              <a:t>tại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điểm quyết định </a:t>
            </a:r>
            <a:r>
              <a:rPr sz="2400" dirty="0">
                <a:latin typeface="Arial"/>
                <a:cs typeface="Arial"/>
              </a:rPr>
              <a:t>thì các </a:t>
            </a:r>
            <a:r>
              <a:rPr sz="2400" spc="-5" dirty="0">
                <a:latin typeface="Arial"/>
                <a:cs typeface="Arial"/>
              </a:rPr>
              <a:t>nhánh đều được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ở cả  </a:t>
            </a:r>
            <a:r>
              <a:rPr sz="2400" spc="-5" dirty="0">
                <a:latin typeface="Arial"/>
                <a:cs typeface="Arial"/>
              </a:rPr>
              <a:t>hai phía </a:t>
            </a:r>
            <a:r>
              <a:rPr sz="2400" dirty="0">
                <a:latin typeface="Arial"/>
                <a:cs typeface="Arial"/>
              </a:rPr>
              <a:t>T,F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Phủ </a:t>
            </a:r>
            <a:r>
              <a:rPr sz="2400" i="1" dirty="0">
                <a:latin typeface="Arial"/>
                <a:cs typeface="Arial"/>
              </a:rPr>
              <a:t>cấp </a:t>
            </a:r>
            <a:r>
              <a:rPr sz="2400" i="1" spc="-5" dirty="0">
                <a:latin typeface="Arial"/>
                <a:cs typeface="Arial"/>
              </a:rPr>
              <a:t>3: </a:t>
            </a:r>
            <a:r>
              <a:rPr sz="2400" b="1" spc="-5" dirty="0">
                <a:latin typeface="Arial"/>
                <a:cs typeface="Arial"/>
              </a:rPr>
              <a:t>Bao </a:t>
            </a:r>
            <a:r>
              <a:rPr sz="2400" b="1" dirty="0">
                <a:latin typeface="Arial"/>
                <a:cs typeface="Arial"/>
              </a:rPr>
              <a:t>phủ điều </a:t>
            </a:r>
            <a:r>
              <a:rPr sz="2400" b="1" spc="-5" dirty="0">
                <a:latin typeface="Arial"/>
                <a:cs typeface="Arial"/>
              </a:rPr>
              <a:t>kiện(condition coverage): </a:t>
            </a:r>
            <a:r>
              <a:rPr sz="2400" spc="-5" dirty="0">
                <a:latin typeface="Arial"/>
                <a:cs typeface="Arial"/>
              </a:rPr>
              <a:t>Các  điều kiện </a:t>
            </a:r>
            <a:r>
              <a:rPr sz="2400" dirty="0">
                <a:latin typeface="Arial"/>
                <a:cs typeface="Arial"/>
              </a:rPr>
              <a:t>con của các </a:t>
            </a:r>
            <a:r>
              <a:rPr sz="2400" spc="-5" dirty="0">
                <a:latin typeface="Arial"/>
                <a:cs typeface="Arial"/>
              </a:rPr>
              <a:t>điểm quyết định được thực hiện </a:t>
            </a:r>
            <a:r>
              <a:rPr sz="2400" dirty="0">
                <a:latin typeface="Arial"/>
                <a:cs typeface="Arial"/>
              </a:rPr>
              <a:t>ít  </a:t>
            </a:r>
            <a:r>
              <a:rPr sz="2400" spc="-5" dirty="0">
                <a:latin typeface="Arial"/>
                <a:cs typeface="Arial"/>
              </a:rPr>
              <a:t>nhất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lần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Phủ </a:t>
            </a:r>
            <a:r>
              <a:rPr sz="2400" i="1" dirty="0">
                <a:latin typeface="Arial"/>
                <a:cs typeface="Arial"/>
              </a:rPr>
              <a:t>cấp </a:t>
            </a:r>
            <a:r>
              <a:rPr sz="2400" i="1" spc="-5" dirty="0">
                <a:latin typeface="Arial"/>
                <a:cs typeface="Arial"/>
              </a:rPr>
              <a:t>4</a:t>
            </a:r>
            <a:r>
              <a:rPr sz="2400" b="1" spc="-5" dirty="0">
                <a:latin typeface="Arial"/>
                <a:cs typeface="Arial"/>
              </a:rPr>
              <a:t>: Kết </a:t>
            </a:r>
            <a:r>
              <a:rPr sz="2400" b="1" dirty="0">
                <a:latin typeface="Arial"/>
                <a:cs typeface="Arial"/>
              </a:rPr>
              <a:t>hợp phủ nhánh </a:t>
            </a:r>
            <a:r>
              <a:rPr sz="2400" b="1" spc="-5" dirty="0">
                <a:latin typeface="Arial"/>
                <a:cs typeface="Arial"/>
              </a:rPr>
              <a:t>và </a:t>
            </a:r>
            <a:r>
              <a:rPr sz="2400" b="1" dirty="0">
                <a:latin typeface="Arial"/>
                <a:cs typeface="Arial"/>
              </a:rPr>
              <a:t>điều </a:t>
            </a:r>
            <a:r>
              <a:rPr sz="2400" b="1" spc="-5" dirty="0">
                <a:latin typeface="Arial"/>
                <a:cs typeface="Arial"/>
              </a:rPr>
              <a:t>kiện (branch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condition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445250" cy="902335"/>
            <a:chOff x="219456" y="272795"/>
            <a:chExt cx="644525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98272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5731" y="272795"/>
              <a:ext cx="6720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1367" y="272795"/>
              <a:ext cx="4863083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934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Control-flow/Coverage</a:t>
            </a:r>
            <a:r>
              <a:rPr sz="3200" spc="-65" dirty="0"/>
              <a:t> </a:t>
            </a:r>
            <a:r>
              <a:rPr sz="3200" dirty="0"/>
              <a:t>Testing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5940" y="1416812"/>
            <a:ext cx="8074659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kỹ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thuật thiết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kế test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case đảm bảo “cover” </a:t>
            </a:r>
            <a:r>
              <a:rPr sz="2700" spc="-5" dirty="0">
                <a:latin typeface="Arial"/>
                <a:cs typeface="Arial"/>
              </a:rPr>
              <a:t> được </a:t>
            </a:r>
            <a:r>
              <a:rPr sz="2700" dirty="0">
                <a:latin typeface="Arial"/>
                <a:cs typeface="Arial"/>
              </a:rPr>
              <a:t>tất cả các câu </a:t>
            </a:r>
            <a:r>
              <a:rPr sz="2700" spc="-10" dirty="0">
                <a:latin typeface="Arial"/>
                <a:cs typeface="Arial"/>
              </a:rPr>
              <a:t>lệnh, </a:t>
            </a:r>
            <a:r>
              <a:rPr sz="2700" spc="-5" dirty="0">
                <a:latin typeface="Arial"/>
                <a:cs typeface="Arial"/>
              </a:rPr>
              <a:t>biểu </a:t>
            </a:r>
            <a:r>
              <a:rPr sz="2700" dirty="0">
                <a:latin typeface="Arial"/>
                <a:cs typeface="Arial"/>
              </a:rPr>
              <a:t>thức </a:t>
            </a:r>
            <a:r>
              <a:rPr sz="2700" spc="-5" dirty="0">
                <a:latin typeface="Arial"/>
                <a:cs typeface="Arial"/>
              </a:rPr>
              <a:t>điều </a:t>
            </a:r>
            <a:r>
              <a:rPr sz="2700" dirty="0">
                <a:latin typeface="Arial"/>
                <a:cs typeface="Arial"/>
              </a:rPr>
              <a:t>kiện  trong code </a:t>
            </a:r>
            <a:r>
              <a:rPr sz="2700" spc="-5" dirty="0">
                <a:latin typeface="Arial"/>
                <a:cs typeface="Arial"/>
              </a:rPr>
              <a:t>module </a:t>
            </a:r>
            <a:r>
              <a:rPr sz="2700" dirty="0">
                <a:latin typeface="Arial"/>
                <a:cs typeface="Arial"/>
              </a:rPr>
              <a:t>cần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</a:t>
            </a:r>
            <a:endParaRPr sz="27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</a:tabLst>
            </a:pP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Có bốn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tiêu chí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đánh giá độ bao</a:t>
            </a:r>
            <a:r>
              <a:rPr sz="27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phủ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0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Method Coverage (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phương</a:t>
            </a:r>
            <a:r>
              <a:rPr sz="27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thức</a:t>
            </a: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95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Statement Coverage 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câu</a:t>
            </a:r>
            <a:r>
              <a:rPr sz="27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lệnh</a:t>
            </a:r>
            <a:r>
              <a:rPr sz="2700" spc="-5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95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Decision/Branch </a:t>
            </a:r>
            <a:r>
              <a:rPr sz="2700" spc="-5" dirty="0">
                <a:latin typeface="Arial"/>
                <a:cs typeface="Arial"/>
              </a:rPr>
              <a:t>Coverage (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biểu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thức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điều</a:t>
            </a:r>
            <a:r>
              <a:rPr sz="27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kiện</a:t>
            </a: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0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Condition Coverage (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biểu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thức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điều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kiện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 đơn</a:t>
            </a:r>
            <a:r>
              <a:rPr sz="2700" spc="-5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304800"/>
            <a:ext cx="5375275" cy="1012190"/>
            <a:chOff x="188976" y="304800"/>
            <a:chExt cx="5375275" cy="1012190"/>
          </a:xfrm>
        </p:grpSpPr>
        <p:sp>
          <p:nvSpPr>
            <p:cNvPr id="3" name="object 3"/>
            <p:cNvSpPr/>
            <p:nvPr/>
          </p:nvSpPr>
          <p:spPr>
            <a:xfrm>
              <a:off x="188976" y="304800"/>
              <a:ext cx="1440180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3667" y="304800"/>
              <a:ext cx="1109471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9176" y="304800"/>
              <a:ext cx="1717548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4283" y="304800"/>
              <a:ext cx="1642871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1667" y="304800"/>
              <a:ext cx="1362456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424637"/>
            <a:ext cx="4801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</a:t>
            </a:r>
            <a:r>
              <a:rPr dirty="0"/>
              <a:t>kỹ thuật </a:t>
            </a:r>
            <a:r>
              <a:rPr spc="-5" dirty="0"/>
              <a:t>kiểm</a:t>
            </a:r>
            <a:r>
              <a:rPr spc="-90" dirty="0"/>
              <a:t> </a:t>
            </a:r>
            <a:r>
              <a:rPr dirty="0"/>
              <a:t>thử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130554"/>
            <a:ext cx="8453755" cy="44888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tĩnh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(Static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Verification)</a:t>
            </a:r>
            <a:endParaRPr sz="2400">
              <a:latin typeface="Arial"/>
              <a:cs typeface="Arial"/>
            </a:endParaRPr>
          </a:p>
          <a:p>
            <a:pPr marL="756285" marR="5715" lvl="1" indent="-287020">
              <a:lnSpc>
                <a:spcPct val="120100"/>
              </a:lnSpc>
              <a:spcBef>
                <a:spcPts val="575"/>
              </a:spcBef>
              <a:buChar char="–"/>
              <a:tabLst>
                <a:tab pos="756920" algn="l"/>
                <a:tab pos="2298700" algn="l"/>
                <a:tab pos="3068320" algn="l"/>
                <a:tab pos="6926580" algn="l"/>
              </a:tabLst>
            </a:pPr>
            <a:r>
              <a:rPr sz="2400" dirty="0">
                <a:latin typeface="Arial"/>
                <a:cs typeface="Arial"/>
              </a:rPr>
              <a:t>Thực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	</a:t>
            </a:r>
            <a:r>
              <a:rPr sz="24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Arial"/>
                <a:cs typeface="Arial"/>
              </a:rPr>
              <a:t>kiểm	</a:t>
            </a:r>
            <a:r>
              <a:rPr sz="2400" u="heavy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Arial"/>
                <a:cs typeface="Arial"/>
              </a:rPr>
              <a:t>chứng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mà  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không</a:t>
            </a:r>
            <a:r>
              <a:rPr sz="2400" spc="-34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cần</a:t>
            </a:r>
            <a:r>
              <a:rPr sz="2400" spc="32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thực	</a:t>
            </a:r>
            <a:r>
              <a:rPr sz="2400" spc="-5" dirty="0">
                <a:solidFill>
                  <a:srgbClr val="FF0303"/>
                </a:solidFill>
                <a:latin typeface="Arial"/>
                <a:cs typeface="Arial"/>
              </a:rPr>
              <a:t>thi 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chương  trình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75"/>
              </a:spcBef>
              <a:buChar char="–"/>
              <a:tabLst>
                <a:tab pos="756920" algn="l"/>
                <a:tab pos="1605280" algn="l"/>
                <a:tab pos="2115820" algn="l"/>
                <a:tab pos="2777490" algn="l"/>
                <a:tab pos="3611245" algn="l"/>
                <a:tab pos="4274185" algn="l"/>
                <a:tab pos="4920615" algn="l"/>
                <a:tab pos="5548630" algn="l"/>
                <a:tab pos="6025515" algn="l"/>
                <a:tab pos="6655434" algn="l"/>
                <a:tab pos="7132320" algn="l"/>
                <a:tab pos="7761605" algn="l"/>
              </a:tabLst>
            </a:pPr>
            <a:r>
              <a:rPr sz="2400" dirty="0">
                <a:latin typeface="Arial"/>
                <a:cs typeface="Arial"/>
              </a:rPr>
              <a:t>Kiểm	tra	t</a:t>
            </a:r>
            <a:r>
              <a:rPr sz="2400" spc="-15" dirty="0">
                <a:latin typeface="Arial"/>
                <a:cs typeface="Arial"/>
              </a:rPr>
              <a:t>í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h	</a:t>
            </a:r>
            <a:r>
              <a:rPr sz="2400" spc="-5" dirty="0">
                <a:latin typeface="Arial"/>
                <a:cs typeface="Arial"/>
              </a:rPr>
              <a:t>đún</a:t>
            </a:r>
            <a:r>
              <a:rPr sz="2400" dirty="0">
                <a:latin typeface="Arial"/>
                <a:cs typeface="Arial"/>
              </a:rPr>
              <a:t>g	</a:t>
            </a:r>
            <a:r>
              <a:rPr sz="2400" spc="-5" dirty="0">
                <a:latin typeface="Arial"/>
                <a:cs typeface="Arial"/>
              </a:rPr>
              <a:t>đắ</a:t>
            </a:r>
            <a:r>
              <a:rPr sz="2400" dirty="0">
                <a:latin typeface="Arial"/>
                <a:cs typeface="Arial"/>
              </a:rPr>
              <a:t>n	của	các	tài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ệ</a:t>
            </a:r>
            <a:r>
              <a:rPr sz="2400" dirty="0">
                <a:latin typeface="Arial"/>
                <a:cs typeface="Arial"/>
              </a:rPr>
              <a:t>u	có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ê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quan  được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ứng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Đạt được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nhất quán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hiểu </a:t>
            </a:r>
            <a:r>
              <a:rPr sz="2400" dirty="0">
                <a:latin typeface="Arial"/>
                <a:cs typeface="Arial"/>
              </a:rPr>
              <a:t>rõ </a:t>
            </a:r>
            <a:r>
              <a:rPr sz="2400" spc="-5" dirty="0">
                <a:latin typeface="Arial"/>
                <a:cs typeface="Arial"/>
              </a:rPr>
              <a:t>hơn </a:t>
            </a:r>
            <a:r>
              <a:rPr sz="2400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Giảm thời </a:t>
            </a:r>
            <a:r>
              <a:rPr sz="2400" spc="-5" dirty="0">
                <a:latin typeface="Arial"/>
                <a:cs typeface="Arial"/>
              </a:rPr>
              <a:t>gian lập </a:t>
            </a:r>
            <a:r>
              <a:rPr sz="2400" dirty="0">
                <a:latin typeface="Arial"/>
                <a:cs typeface="Arial"/>
              </a:rPr>
              <a:t>trình, thời </a:t>
            </a:r>
            <a:r>
              <a:rPr sz="2400" spc="-5" dirty="0">
                <a:latin typeface="Arial"/>
                <a:cs typeface="Arial"/>
              </a:rPr>
              <a:t>gian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chi phí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test,…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Test động (Dynamic</a:t>
            </a:r>
            <a:r>
              <a:rPr sz="240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Arial"/>
                <a:cs typeface="Arial"/>
              </a:rPr>
              <a:t>kiểm </a:t>
            </a:r>
            <a:r>
              <a:rPr sz="2400" u="heavy" dirty="0">
                <a:solidFill>
                  <a:srgbClr val="FF0303"/>
                </a:solidFill>
                <a:uFill>
                  <a:solidFill>
                    <a:srgbClr val="FF0303"/>
                  </a:solidFill>
                </a:uFill>
                <a:latin typeface="Arial"/>
                <a:cs typeface="Arial"/>
              </a:rPr>
              <a:t>thử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thi </a:t>
            </a:r>
            <a:r>
              <a:rPr sz="2400" dirty="0">
                <a:latin typeface="Arial"/>
                <a:cs typeface="Arial"/>
              </a:rPr>
              <a:t>chương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348995"/>
            <a:ext cx="394258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55117"/>
            <a:ext cx="3433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Method</a:t>
            </a:r>
            <a:r>
              <a:rPr sz="3200" spc="-114" dirty="0"/>
              <a:t> </a:t>
            </a:r>
            <a:r>
              <a:rPr sz="3200" dirty="0"/>
              <a:t>Coverage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406753"/>
            <a:ext cx="8074659" cy="304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Tỷ lệ </a:t>
            </a:r>
            <a:r>
              <a:rPr sz="3200" spc="-10" dirty="0">
                <a:latin typeface="Arial"/>
                <a:cs typeface="Arial"/>
              </a:rPr>
              <a:t>phần </a:t>
            </a:r>
            <a:r>
              <a:rPr sz="3200" spc="-5" dirty="0">
                <a:latin typeface="Arial"/>
                <a:cs typeface="Arial"/>
              </a:rPr>
              <a:t>trăm các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phương thức </a:t>
            </a:r>
            <a:r>
              <a:rPr sz="3200" spc="-5" dirty="0">
                <a:latin typeface="Arial"/>
                <a:cs typeface="Arial"/>
              </a:rPr>
              <a:t>trong  chương trình </a:t>
            </a:r>
            <a:r>
              <a:rPr sz="3200" spc="-10" dirty="0">
                <a:latin typeface="Arial"/>
                <a:cs typeface="Arial"/>
              </a:rPr>
              <a:t>được </a:t>
            </a:r>
            <a:r>
              <a:rPr sz="3200" spc="-5" dirty="0">
                <a:latin typeface="Arial"/>
                <a:cs typeface="Arial"/>
              </a:rPr>
              <a:t>gọi thực </a:t>
            </a:r>
            <a:r>
              <a:rPr sz="3200" spc="-10" dirty="0">
                <a:latin typeface="Arial"/>
                <a:cs typeface="Arial"/>
              </a:rPr>
              <a:t>hiện </a:t>
            </a:r>
            <a:r>
              <a:rPr sz="3200" spc="-5" dirty="0">
                <a:latin typeface="Arial"/>
                <a:cs typeface="Arial"/>
              </a:rPr>
              <a:t>bởi </a:t>
            </a:r>
            <a:r>
              <a:rPr sz="3200" dirty="0">
                <a:latin typeface="Arial"/>
                <a:cs typeface="Arial"/>
              </a:rPr>
              <a:t>các  test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case</a:t>
            </a:r>
            <a:endParaRPr sz="3200">
              <a:latin typeface="Arial"/>
              <a:cs typeface="Arial"/>
            </a:endParaRPr>
          </a:p>
          <a:p>
            <a:pPr marL="355600" marR="8255" indent="-342900" algn="just">
              <a:lnSpc>
                <a:spcPct val="1201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cần phải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đạt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được 100%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method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coverage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72795"/>
            <a:ext cx="5294630" cy="902335"/>
            <a:chOff x="371856" y="272795"/>
            <a:chExt cx="5294630" cy="902335"/>
          </a:xfrm>
        </p:grpSpPr>
        <p:sp>
          <p:nvSpPr>
            <p:cNvPr id="3" name="object 3"/>
            <p:cNvSpPr/>
            <p:nvPr/>
          </p:nvSpPr>
          <p:spPr>
            <a:xfrm>
              <a:off x="371856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679" y="272795"/>
              <a:ext cx="1033271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6756" y="272795"/>
              <a:ext cx="672083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644" y="272795"/>
              <a:ext cx="3942587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378917"/>
            <a:ext cx="4785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Ví </a:t>
            </a:r>
            <a:r>
              <a:rPr sz="3200" spc="-5" dirty="0"/>
              <a:t>dụ </a:t>
            </a:r>
            <a:r>
              <a:rPr sz="3200" dirty="0"/>
              <a:t>- Method</a:t>
            </a:r>
            <a:r>
              <a:rPr sz="3200" spc="-135" dirty="0"/>
              <a:t> </a:t>
            </a:r>
            <a:r>
              <a:rPr sz="3200" dirty="0"/>
              <a:t>Coverage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231140" y="1203705"/>
            <a:ext cx="38163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Xét đoạn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chương</a:t>
            </a:r>
            <a:r>
              <a:rPr sz="27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trình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5529783"/>
            <a:ext cx="4468495" cy="10134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Test case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1: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foo</a:t>
            </a:r>
            <a:r>
              <a:rPr sz="27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(0,0,0,0,0)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0000FF"/>
                </a:solidFill>
                <a:latin typeface="Arial"/>
                <a:cs typeface="Arial"/>
              </a:rPr>
              <a:t>100% method</a:t>
            </a:r>
            <a:r>
              <a:rPr sz="27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FF"/>
                </a:solidFill>
                <a:latin typeface="Arial"/>
                <a:cs typeface="Arial"/>
              </a:rPr>
              <a:t>coverage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1295400"/>
            <a:ext cx="3581400" cy="533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255" y="348995"/>
            <a:ext cx="3560445" cy="902335"/>
            <a:chOff x="143255" y="348995"/>
            <a:chExt cx="3560445" cy="902335"/>
          </a:xfrm>
        </p:grpSpPr>
        <p:sp>
          <p:nvSpPr>
            <p:cNvPr id="3" name="object 3"/>
            <p:cNvSpPr/>
            <p:nvPr/>
          </p:nvSpPr>
          <p:spPr>
            <a:xfrm>
              <a:off x="143255" y="3489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2939" y="348995"/>
              <a:ext cx="783335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9828" y="348995"/>
              <a:ext cx="107899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2372" y="348995"/>
              <a:ext cx="6492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147" y="348995"/>
              <a:ext cx="103327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1972" y="348995"/>
              <a:ext cx="64922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4748" y="348995"/>
              <a:ext cx="1033272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1572" y="348995"/>
              <a:ext cx="1031748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455117"/>
            <a:ext cx="3051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Vd: Đồ </a:t>
            </a:r>
            <a:r>
              <a:rPr sz="3200" spc="-5" dirty="0"/>
              <a:t>thị</a:t>
            </a:r>
            <a:r>
              <a:rPr sz="3200" spc="-80" dirty="0"/>
              <a:t> </a:t>
            </a:r>
            <a:r>
              <a:rPr sz="3200" spc="-5" dirty="0"/>
              <a:t>dòng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742950" y="1476375"/>
            <a:ext cx="3286125" cy="44005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5890" y="1461858"/>
            <a:ext cx="1924050" cy="42195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" y="272795"/>
            <a:ext cx="446227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3953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Statement</a:t>
            </a:r>
            <a:r>
              <a:rPr sz="3200" spc="-80" dirty="0"/>
              <a:t> </a:t>
            </a:r>
            <a:r>
              <a:rPr sz="3200" dirty="0"/>
              <a:t>Coverage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31140" y="975106"/>
            <a:ext cx="820991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Tỷ lệ phần </a:t>
            </a:r>
            <a:r>
              <a:rPr sz="2400" dirty="0">
                <a:latin typeface="Arial"/>
                <a:cs typeface="Arial"/>
              </a:rPr>
              <a:t>trăm các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câu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lệnh </a:t>
            </a:r>
            <a:r>
              <a:rPr sz="2400" dirty="0">
                <a:latin typeface="Arial"/>
                <a:cs typeface="Arial"/>
              </a:rPr>
              <a:t>trong chương trình </a:t>
            </a:r>
            <a:r>
              <a:rPr sz="2400" spc="-5" dirty="0">
                <a:latin typeface="Arial"/>
                <a:cs typeface="Arial"/>
              </a:rPr>
              <a:t>được gọi 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bởi </a:t>
            </a:r>
            <a:r>
              <a:rPr sz="2400" dirty="0">
                <a:latin typeface="Arial"/>
                <a:cs typeface="Arial"/>
              </a:rPr>
              <a:t>các test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355600" marR="3694429" indent="-342900">
              <a:lnSpc>
                <a:spcPct val="14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case 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thực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hiện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các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lệnh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từ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trong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12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câu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lệnh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đạt 42%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 marL="355600" marR="4608195" indent="-342900">
              <a:lnSpc>
                <a:spcPct val="1401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Để đạt 100%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  </a:t>
            </a:r>
            <a:r>
              <a:rPr sz="2400" spc="-5" dirty="0"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2: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foo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(1,1,1,1,1)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92700" y="2197100"/>
            <a:ext cx="3835400" cy="4356100"/>
            <a:chOff x="5092700" y="2197100"/>
            <a:chExt cx="3835400" cy="4356100"/>
          </a:xfrm>
        </p:grpSpPr>
        <p:sp>
          <p:nvSpPr>
            <p:cNvPr id="6" name="object 6"/>
            <p:cNvSpPr/>
            <p:nvPr/>
          </p:nvSpPr>
          <p:spPr>
            <a:xfrm>
              <a:off x="5105400" y="2209800"/>
              <a:ext cx="3810000" cy="434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0" y="2209800"/>
              <a:ext cx="3810000" cy="1676400"/>
            </a:xfrm>
            <a:custGeom>
              <a:avLst/>
              <a:gdLst/>
              <a:ahLst/>
              <a:cxnLst/>
              <a:rect l="l" t="t" r="r" b="b"/>
              <a:pathLst>
                <a:path w="3810000" h="1676400">
                  <a:moveTo>
                    <a:pt x="38100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3810000" y="16764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895BD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0" y="2209800"/>
              <a:ext cx="3810000" cy="1676400"/>
            </a:xfrm>
            <a:custGeom>
              <a:avLst/>
              <a:gdLst/>
              <a:ahLst/>
              <a:cxnLst/>
              <a:rect l="l" t="t" r="r" b="b"/>
              <a:pathLst>
                <a:path w="3810000" h="1676400">
                  <a:moveTo>
                    <a:pt x="0" y="1676400"/>
                  </a:moveTo>
                  <a:lnTo>
                    <a:pt x="3810000" y="16764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272795"/>
            <a:ext cx="570280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5193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Decision/Branch</a:t>
            </a:r>
            <a:r>
              <a:rPr sz="3200" spc="-70" dirty="0"/>
              <a:t> </a:t>
            </a:r>
            <a:r>
              <a:rPr sz="3200" dirty="0"/>
              <a:t>Coverage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271673"/>
            <a:ext cx="807339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Tỷ lệ phần </a:t>
            </a:r>
            <a:r>
              <a:rPr sz="2800" dirty="0">
                <a:latin typeface="Arial"/>
                <a:cs typeface="Arial"/>
              </a:rPr>
              <a:t>trăm các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biểu thức điều kiện </a:t>
            </a:r>
            <a:r>
              <a:rPr sz="2800" dirty="0">
                <a:latin typeface="Arial"/>
                <a:cs typeface="Arial"/>
              </a:rPr>
              <a:t>trong  </a:t>
            </a:r>
            <a:r>
              <a:rPr sz="2800" spc="-5" dirty="0">
                <a:latin typeface="Arial"/>
                <a:cs typeface="Arial"/>
              </a:rPr>
              <a:t>chương </a:t>
            </a:r>
            <a:r>
              <a:rPr sz="2800" dirty="0">
                <a:latin typeface="Arial"/>
                <a:cs typeface="Arial"/>
              </a:rPr>
              <a:t>trình </a:t>
            </a:r>
            <a:r>
              <a:rPr sz="2800" spc="-5" dirty="0">
                <a:latin typeface="Arial"/>
                <a:cs typeface="Arial"/>
              </a:rPr>
              <a:t>được ước lượng giá trị trả về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(true,  false) </a:t>
            </a:r>
            <a:r>
              <a:rPr sz="2800" dirty="0">
                <a:latin typeface="Arial"/>
                <a:cs typeface="Arial"/>
              </a:rPr>
              <a:t>khi </a:t>
            </a:r>
            <a:r>
              <a:rPr sz="2800" spc="-5" dirty="0">
                <a:latin typeface="Arial"/>
                <a:cs typeface="Arial"/>
              </a:rPr>
              <a:t>thực thi </a:t>
            </a:r>
            <a:r>
              <a:rPr sz="2800" dirty="0">
                <a:latin typeface="Arial"/>
                <a:cs typeface="Arial"/>
              </a:rPr>
              <a:t>các test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Một biểu thức điều kiện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(cho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dù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là single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hay  complex) </a:t>
            </a:r>
            <a:r>
              <a:rPr sz="2800" spc="-5" dirty="0">
                <a:latin typeface="Arial"/>
                <a:cs typeface="Arial"/>
              </a:rPr>
              <a:t>phải được </a:t>
            </a:r>
            <a:r>
              <a:rPr sz="2800" dirty="0">
                <a:latin typeface="Arial"/>
                <a:cs typeface="Arial"/>
              </a:rPr>
              <a:t>kiểm </a:t>
            </a:r>
            <a:r>
              <a:rPr sz="2800" spc="-5" dirty="0">
                <a:latin typeface="Arial"/>
                <a:cs typeface="Arial"/>
              </a:rPr>
              <a:t>tra </a:t>
            </a:r>
            <a:r>
              <a:rPr sz="2800" dirty="0">
                <a:latin typeface="Arial"/>
                <a:cs typeface="Arial"/>
              </a:rPr>
              <a:t>trong </a:t>
            </a:r>
            <a:r>
              <a:rPr sz="2800" spc="-5" dirty="0">
                <a:latin typeface="Arial"/>
                <a:cs typeface="Arial"/>
              </a:rPr>
              <a:t>cả hai </a:t>
            </a:r>
            <a:r>
              <a:rPr sz="2800" dirty="0">
                <a:latin typeface="Arial"/>
                <a:cs typeface="Arial"/>
              </a:rPr>
              <a:t>trường 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giá trị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biểu thức là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true </a:t>
            </a:r>
            <a:r>
              <a:rPr sz="2800" dirty="0">
                <a:latin typeface="Arial"/>
                <a:cs typeface="Arial"/>
              </a:rPr>
              <a:t>hay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34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Đối </a:t>
            </a:r>
            <a:r>
              <a:rPr sz="2800" spc="-5" dirty="0">
                <a:latin typeface="Arial"/>
                <a:cs typeface="Arial"/>
              </a:rPr>
              <a:t>với các </a:t>
            </a:r>
            <a:r>
              <a:rPr sz="2800" dirty="0">
                <a:latin typeface="Arial"/>
                <a:cs typeface="Arial"/>
              </a:rPr>
              <a:t>hệ </a:t>
            </a:r>
            <a:r>
              <a:rPr sz="2800" spc="-5" dirty="0">
                <a:latin typeface="Arial"/>
                <a:cs typeface="Arial"/>
              </a:rPr>
              <a:t>thống lớn, thường </a:t>
            </a:r>
            <a:r>
              <a:rPr sz="2800" dirty="0">
                <a:latin typeface="Arial"/>
                <a:cs typeface="Arial"/>
              </a:rPr>
              <a:t>chỉ đạt </a:t>
            </a:r>
            <a:r>
              <a:rPr sz="2800" spc="-5" dirty="0">
                <a:latin typeface="Arial"/>
                <a:cs typeface="Arial"/>
              </a:rPr>
              <a:t>từ</a:t>
            </a:r>
            <a:r>
              <a:rPr sz="2800" spc="68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75%</a:t>
            </a:r>
            <a:endParaRPr sz="28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85% độ bao</a:t>
            </a:r>
            <a:r>
              <a:rPr sz="28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phủ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56" y="272795"/>
            <a:ext cx="5702808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78917"/>
            <a:ext cx="5193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Decision/Branch</a:t>
            </a:r>
            <a:r>
              <a:rPr sz="3200" spc="-70" dirty="0"/>
              <a:t> </a:t>
            </a:r>
            <a:r>
              <a:rPr sz="3200" dirty="0"/>
              <a:t>Coverage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08711" y="1544577"/>
            <a:ext cx="8344874" cy="3083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6261" y="4911140"/>
            <a:ext cx="6645909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Đạt 75%</a:t>
            </a: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3: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foo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(1,2,1,2,1)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100%</a:t>
            </a:r>
            <a:r>
              <a:rPr sz="240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411" y="272795"/>
            <a:ext cx="439369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000" y="378917"/>
            <a:ext cx="3884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Condition</a:t>
            </a:r>
            <a:r>
              <a:rPr sz="3200" spc="-125" dirty="0"/>
              <a:t> </a:t>
            </a:r>
            <a:r>
              <a:rPr sz="3200" dirty="0"/>
              <a:t>Coverage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5940" y="1203706"/>
            <a:ext cx="8073390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Tỷ lệ phần </a:t>
            </a:r>
            <a:r>
              <a:rPr sz="2400" dirty="0">
                <a:latin typeface="Arial"/>
                <a:cs typeface="Arial"/>
              </a:rPr>
              <a:t>trăm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biểu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thức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điều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kiện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đơn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biểu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thức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điều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kiện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phức </a:t>
            </a:r>
            <a:r>
              <a:rPr sz="2400" dirty="0">
                <a:latin typeface="Arial"/>
                <a:cs typeface="Arial"/>
              </a:rPr>
              <a:t>của chương trình </a:t>
            </a:r>
            <a:r>
              <a:rPr sz="2400" spc="-5" dirty="0">
                <a:latin typeface="Arial"/>
                <a:cs typeface="Arial"/>
              </a:rPr>
              <a:t>được ước </a:t>
            </a:r>
            <a:r>
              <a:rPr sz="2400" dirty="0">
                <a:latin typeface="Arial"/>
                <a:cs typeface="Arial"/>
              </a:rPr>
              <a:t>lượng 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trả về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(true,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false) </a:t>
            </a:r>
            <a:r>
              <a:rPr sz="2400" spc="-5" dirty="0">
                <a:latin typeface="Arial"/>
                <a:cs typeface="Arial"/>
              </a:rPr>
              <a:t>khi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thi </a:t>
            </a:r>
            <a:r>
              <a:rPr sz="2400" dirty="0">
                <a:latin typeface="Arial"/>
                <a:cs typeface="Arial"/>
              </a:rPr>
              <a:t>các test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15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Ví dụ: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50%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2819400"/>
            <a:ext cx="38862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216421"/>
            <a:ext cx="4038600" cy="3108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06753"/>
            <a:ext cx="78790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Thiết </a:t>
            </a:r>
            <a:r>
              <a:rPr sz="3200" dirty="0">
                <a:latin typeface="Arial"/>
                <a:cs typeface="Arial"/>
              </a:rPr>
              <a:t>kế </a:t>
            </a:r>
            <a:r>
              <a:rPr sz="3200" spc="-5" dirty="0">
                <a:latin typeface="Arial"/>
                <a:cs typeface="Arial"/>
              </a:rPr>
              <a:t>thêm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latin typeface="Arial"/>
                <a:cs typeface="Arial"/>
              </a:rPr>
              <a:t>4, </a:t>
            </a:r>
            <a:r>
              <a:rPr sz="3200" dirty="0">
                <a:latin typeface="Arial"/>
                <a:cs typeface="Arial"/>
              </a:rPr>
              <a:t>5 </a:t>
            </a:r>
            <a:r>
              <a:rPr sz="3200" spc="-5" dirty="0">
                <a:latin typeface="Arial"/>
                <a:cs typeface="Arial"/>
              </a:rPr>
              <a:t>để đạt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100%  </a:t>
            </a:r>
            <a:r>
              <a:rPr sz="3200" dirty="0">
                <a:latin typeface="Arial"/>
                <a:cs typeface="Arial"/>
              </a:rPr>
              <a:t>coverage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9532" y="272795"/>
            <a:ext cx="4393692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0704" y="378917"/>
            <a:ext cx="3884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Condition</a:t>
            </a:r>
            <a:r>
              <a:rPr sz="3200" spc="-125" dirty="0"/>
              <a:t> </a:t>
            </a:r>
            <a:r>
              <a:rPr sz="3200" dirty="0"/>
              <a:t>Coverage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384175" y="1981200"/>
            <a:ext cx="8384540" cy="4342130"/>
            <a:chOff x="384175" y="1981200"/>
            <a:chExt cx="8384540" cy="4342130"/>
          </a:xfrm>
        </p:grpSpPr>
        <p:sp>
          <p:nvSpPr>
            <p:cNvPr id="6" name="object 6"/>
            <p:cNvSpPr/>
            <p:nvPr/>
          </p:nvSpPr>
          <p:spPr>
            <a:xfrm>
              <a:off x="384175" y="1981200"/>
              <a:ext cx="4416425" cy="4200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4028" y="2036651"/>
              <a:ext cx="3954593" cy="428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304800"/>
            <a:ext cx="7612380" cy="1012190"/>
            <a:chOff x="112776" y="304800"/>
            <a:chExt cx="761238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304800"/>
              <a:ext cx="1440180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7467" y="304800"/>
              <a:ext cx="1109471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2976" y="304800"/>
              <a:ext cx="1717548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8083" y="304800"/>
              <a:ext cx="1642871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304800"/>
              <a:ext cx="1362456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7008" y="304800"/>
              <a:ext cx="1437132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1699" y="304800"/>
              <a:ext cx="1743455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424637"/>
            <a:ext cx="7038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</a:t>
            </a:r>
            <a:r>
              <a:rPr dirty="0"/>
              <a:t>kỹ thuật </a:t>
            </a:r>
            <a:r>
              <a:rPr spc="-5" dirty="0"/>
              <a:t>kiểm </a:t>
            </a:r>
            <a:r>
              <a:rPr dirty="0"/>
              <a:t>thử </a:t>
            </a:r>
            <a:r>
              <a:rPr spc="-5" dirty="0"/>
              <a:t>hộp</a:t>
            </a:r>
            <a:r>
              <a:rPr spc="-60" dirty="0"/>
              <a:t> </a:t>
            </a:r>
            <a:r>
              <a:rPr dirty="0"/>
              <a:t>trắng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252543"/>
            <a:ext cx="5509895" cy="19462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Basis Path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Testing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Control-flow/Coverage Testing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Data-flow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Testing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6" y="228600"/>
            <a:ext cx="7330440" cy="1012190"/>
            <a:chOff x="36576" y="228600"/>
            <a:chExt cx="7330440" cy="1012190"/>
          </a:xfrm>
        </p:grpSpPr>
        <p:sp>
          <p:nvSpPr>
            <p:cNvPr id="3" name="object 3"/>
            <p:cNvSpPr/>
            <p:nvPr/>
          </p:nvSpPr>
          <p:spPr>
            <a:xfrm>
              <a:off x="36576" y="228600"/>
              <a:ext cx="1869948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4084" y="228600"/>
              <a:ext cx="163677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8420" y="228600"/>
              <a:ext cx="1642872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7328" y="228600"/>
              <a:ext cx="1362455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7343" y="228600"/>
              <a:ext cx="1437131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3560" y="228600"/>
              <a:ext cx="1743456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40" y="348437"/>
            <a:ext cx="6757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Chiến lược kiểm </a:t>
            </a:r>
            <a:r>
              <a:rPr dirty="0"/>
              <a:t>thử </a:t>
            </a:r>
            <a:r>
              <a:rPr spc="-5" dirty="0"/>
              <a:t>hộp</a:t>
            </a:r>
            <a:r>
              <a:rPr spc="-20" dirty="0"/>
              <a:t> </a:t>
            </a:r>
            <a:r>
              <a:rPr dirty="0"/>
              <a:t>trắng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410715"/>
            <a:ext cx="8074025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Thiết kế test case </a:t>
            </a:r>
            <a:r>
              <a:rPr sz="3000" spc="-5" dirty="0">
                <a:latin typeface="Arial"/>
                <a:cs typeface="Arial"/>
              </a:rPr>
              <a:t>dựa </a:t>
            </a:r>
            <a:r>
              <a:rPr sz="3000" dirty="0">
                <a:latin typeface="Arial"/>
                <a:cs typeface="Arial"/>
              </a:rPr>
              <a:t>vào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cấu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trúc nội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tại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bên trong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đối tượng </a:t>
            </a:r>
            <a:r>
              <a:rPr sz="3000" dirty="0">
                <a:latin typeface="Arial"/>
                <a:cs typeface="Arial"/>
              </a:rPr>
              <a:t>cần kiểm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6350" indent="-342900" algn="just">
              <a:lnSpc>
                <a:spcPct val="12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Đảm </a:t>
            </a:r>
            <a:r>
              <a:rPr sz="3000" spc="-10" dirty="0">
                <a:latin typeface="Arial"/>
                <a:cs typeface="Arial"/>
              </a:rPr>
              <a:t>bảo </a:t>
            </a:r>
            <a:r>
              <a:rPr sz="3000" dirty="0">
                <a:latin typeface="Arial"/>
                <a:cs typeface="Arial"/>
              </a:rPr>
              <a:t>tất cả các câu </a:t>
            </a:r>
            <a:r>
              <a:rPr sz="3000" spc="-5" dirty="0">
                <a:latin typeface="Arial"/>
                <a:cs typeface="Arial"/>
              </a:rPr>
              <a:t>lệnh,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biểu thức  điều </a:t>
            </a:r>
            <a:r>
              <a:rPr sz="3000" spc="-10" dirty="0">
                <a:latin typeface="Arial"/>
                <a:cs typeface="Arial"/>
              </a:rPr>
              <a:t>kiện </a:t>
            </a:r>
            <a:r>
              <a:rPr sz="3000" spc="-5" dirty="0">
                <a:latin typeface="Arial"/>
                <a:cs typeface="Arial"/>
              </a:rPr>
              <a:t>bên trong chương trình đều </a:t>
            </a:r>
            <a:r>
              <a:rPr sz="3000" spc="-10" dirty="0">
                <a:latin typeface="Arial"/>
                <a:cs typeface="Arial"/>
              </a:rPr>
              <a:t>được  </a:t>
            </a:r>
            <a:r>
              <a:rPr sz="3000" spc="-5" dirty="0">
                <a:latin typeface="Arial"/>
                <a:cs typeface="Arial"/>
              </a:rPr>
              <a:t>thực hiện ít nhất </a:t>
            </a:r>
            <a:r>
              <a:rPr sz="3000" dirty="0">
                <a:latin typeface="Arial"/>
                <a:cs typeface="Arial"/>
              </a:rPr>
              <a:t>một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lần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1125" y="3886136"/>
            <a:ext cx="3256833" cy="2529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20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Khái</a:t>
            </a:r>
            <a:r>
              <a:rPr spc="-80" dirty="0"/>
              <a:t>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40282"/>
            <a:ext cx="846137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0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Các tên gọi khác: kiểm thử cấu trúc (structural </a:t>
            </a:r>
            <a:r>
              <a:rPr sz="2700" spc="5" dirty="0">
                <a:latin typeface="Times New Roman"/>
                <a:cs typeface="Times New Roman"/>
              </a:rPr>
              <a:t>testing),  </a:t>
            </a:r>
            <a:r>
              <a:rPr sz="2700" dirty="0">
                <a:latin typeface="Times New Roman"/>
                <a:cs typeface="Times New Roman"/>
              </a:rPr>
              <a:t>kiểm thử hộp kính (glass box), kiểm thử rõ ràng (clear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box  </a:t>
            </a:r>
            <a:r>
              <a:rPr sz="2700" dirty="0">
                <a:latin typeface="Times New Roman"/>
                <a:cs typeface="Times New Roman"/>
              </a:rPr>
              <a:t>testing).</a:t>
            </a:r>
            <a:endParaRPr sz="2700">
              <a:latin typeface="Times New Roman"/>
              <a:cs typeface="Times New Roman"/>
            </a:endParaRPr>
          </a:p>
          <a:p>
            <a:pPr marL="355600" marR="22606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Đối </a:t>
            </a:r>
            <a:r>
              <a:rPr sz="2700" dirty="0">
                <a:latin typeface="Times New Roman"/>
                <a:cs typeface="Times New Roman"/>
              </a:rPr>
              <a:t>tượng chính của kiểm thử hộp trắng là tập trung vào  cấu trúc bên trong chương trình và tìm ra tất cả những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lỗi  </a:t>
            </a:r>
            <a:r>
              <a:rPr sz="2700" dirty="0">
                <a:latin typeface="Times New Roman"/>
                <a:cs typeface="Times New Roman"/>
              </a:rPr>
              <a:t>bên trong chương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trình.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Việc </a:t>
            </a:r>
            <a:r>
              <a:rPr sz="2700" dirty="0">
                <a:latin typeface="Times New Roman"/>
                <a:cs typeface="Times New Roman"/>
              </a:rPr>
              <a:t>kiểm tra tập trung chủ yếu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vào:</a:t>
            </a:r>
            <a:endParaRPr sz="2700">
              <a:latin typeface="Times New Roman"/>
              <a:cs typeface="Times New Roman"/>
            </a:endParaRPr>
          </a:p>
          <a:p>
            <a:pPr marL="756285" marR="255904" lvl="1" indent="-287020">
              <a:lnSpc>
                <a:spcPct val="100000"/>
              </a:lnSpc>
              <a:spcBef>
                <a:spcPts val="645"/>
              </a:spcBef>
              <a:buFont typeface="Times New Roman"/>
              <a:buChar char="–"/>
              <a:tabLst>
                <a:tab pos="841375" algn="l"/>
                <a:tab pos="842644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Cấu trúc chương trình: </a:t>
            </a:r>
            <a:r>
              <a:rPr sz="2700" spc="-5" dirty="0">
                <a:latin typeface="Times New Roman"/>
                <a:cs typeface="Times New Roman"/>
              </a:rPr>
              <a:t>Những </a:t>
            </a:r>
            <a:r>
              <a:rPr sz="2700" dirty="0">
                <a:latin typeface="Times New Roman"/>
                <a:cs typeface="Times New Roman"/>
              </a:rPr>
              <a:t>câu lệnh và các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nhánh,  các loại đường dẫn chương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trình.</a:t>
            </a:r>
            <a:endParaRPr sz="27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Times New Roman"/>
                <a:cs typeface="Times New Roman"/>
              </a:rPr>
              <a:t>Logic bên trong chương trình và cấu trúc dữ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liệu.</a:t>
            </a:r>
            <a:endParaRPr sz="2700">
              <a:latin typeface="Times New Roman"/>
              <a:cs typeface="Times New Roman"/>
            </a:endParaRPr>
          </a:p>
          <a:p>
            <a:pPr marL="842010" lvl="1" indent="-372745">
              <a:lnSpc>
                <a:spcPct val="100000"/>
              </a:lnSpc>
              <a:spcBef>
                <a:spcPts val="645"/>
              </a:spcBef>
              <a:buChar char="–"/>
              <a:tabLst>
                <a:tab pos="841375" algn="l"/>
                <a:tab pos="842644" algn="l"/>
              </a:tabLst>
            </a:pPr>
            <a:r>
              <a:rPr sz="2700" spc="-5" dirty="0">
                <a:latin typeface="Times New Roman"/>
                <a:cs typeface="Times New Roman"/>
              </a:rPr>
              <a:t>Những </a:t>
            </a:r>
            <a:r>
              <a:rPr sz="2700" dirty="0">
                <a:latin typeface="Times New Roman"/>
                <a:cs typeface="Times New Roman"/>
              </a:rPr>
              <a:t>hành động và trạng thái bên trong chương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trình.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38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Ưu, nhược</a:t>
            </a:r>
            <a:r>
              <a:rPr b="0" spc="-1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điểm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4753"/>
            <a:ext cx="7885430" cy="19431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Ưu</a:t>
            </a:r>
            <a:r>
              <a:rPr sz="3000" b="1" spc="-5" dirty="0">
                <a:latin typeface="Times New Roman"/>
                <a:cs typeface="Times New Roman"/>
              </a:rPr>
              <a:t> điểm:</a:t>
            </a:r>
            <a:endParaRPr sz="30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– Khi sử dụng kiểm thử hộp </a:t>
            </a:r>
            <a:r>
              <a:rPr sz="2800" dirty="0">
                <a:latin typeface="Times New Roman"/>
                <a:cs typeface="Times New Roman"/>
              </a:rPr>
              <a:t>trắng, </a:t>
            </a:r>
            <a:r>
              <a:rPr sz="2800" spc="-5" dirty="0">
                <a:latin typeface="Times New Roman"/>
                <a:cs typeface="Times New Roman"/>
              </a:rPr>
              <a:t>kiểm thử viên có  thể chắc chắc rằng </a:t>
            </a:r>
            <a:r>
              <a:rPr sz="2800" spc="-10" dirty="0">
                <a:latin typeface="Times New Roman"/>
                <a:cs typeface="Times New Roman"/>
              </a:rPr>
              <a:t>mọi </a:t>
            </a:r>
            <a:r>
              <a:rPr sz="2800" spc="-5" dirty="0">
                <a:latin typeface="Times New Roman"/>
                <a:cs typeface="Times New Roman"/>
              </a:rPr>
              <a:t>đường </a:t>
            </a:r>
            <a:r>
              <a:rPr sz="2800" dirty="0">
                <a:latin typeface="Times New Roman"/>
                <a:cs typeface="Times New Roman"/>
              </a:rPr>
              <a:t>xuyên qua phần  </a:t>
            </a:r>
            <a:r>
              <a:rPr sz="2800" spc="-10" dirty="0">
                <a:latin typeface="Times New Roman"/>
                <a:cs typeface="Times New Roman"/>
              </a:rPr>
              <a:t>mềm cần </a:t>
            </a:r>
            <a:r>
              <a:rPr sz="2800" spc="-5" dirty="0">
                <a:latin typeface="Times New Roman"/>
                <a:cs typeface="Times New Roman"/>
              </a:rPr>
              <a:t>kiểm thử đã được xác định và kiểm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74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Nhược</a:t>
            </a:r>
            <a:r>
              <a:rPr spc="-55" dirty="0"/>
              <a:t> </a:t>
            </a:r>
            <a:r>
              <a:rPr spc="-5" dirty="0"/>
              <a:t>điểm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82"/>
            <a:ext cx="7940675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1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1. </a:t>
            </a:r>
            <a:r>
              <a:rPr sz="2700" spc="-5" dirty="0">
                <a:latin typeface="Times New Roman"/>
                <a:cs typeface="Times New Roman"/>
              </a:rPr>
              <a:t>Không </a:t>
            </a:r>
            <a:r>
              <a:rPr sz="2700" dirty="0">
                <a:latin typeface="Times New Roman"/>
                <a:cs typeface="Times New Roman"/>
              </a:rPr>
              <a:t>đủ khả năng kiểm thử hết các đường thi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hành  vi </a:t>
            </a:r>
            <a:r>
              <a:rPr sz="2700" spc="-5" dirty="0">
                <a:latin typeface="Times New Roman"/>
                <a:cs typeface="Times New Roman"/>
              </a:rPr>
              <a:t>số </a:t>
            </a:r>
            <a:r>
              <a:rPr sz="2700" dirty="0">
                <a:latin typeface="Times New Roman"/>
                <a:cs typeface="Times New Roman"/>
              </a:rPr>
              <a:t>lượng quá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nhiều</a:t>
            </a:r>
            <a:endParaRPr sz="2700">
              <a:latin typeface="Times New Roman"/>
              <a:cs typeface="Times New Roman"/>
            </a:endParaRPr>
          </a:p>
          <a:p>
            <a:pPr marL="355600" marR="39116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2. </a:t>
            </a:r>
            <a:r>
              <a:rPr sz="2700" spc="-5" dirty="0">
                <a:latin typeface="Times New Roman"/>
                <a:cs typeface="Times New Roman"/>
              </a:rPr>
              <a:t>Kiểm </a:t>
            </a:r>
            <a:r>
              <a:rPr sz="2700" dirty="0">
                <a:latin typeface="Times New Roman"/>
                <a:cs typeface="Times New Roman"/>
              </a:rPr>
              <a:t>thử bằng hộp trắng không thể đảm bảo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rằng  chương trình đã tuân theo đặc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tả</a:t>
            </a:r>
            <a:endParaRPr sz="2700">
              <a:latin typeface="Times New Roman"/>
              <a:cs typeface="Times New Roman"/>
            </a:endParaRPr>
          </a:p>
          <a:p>
            <a:pPr marL="355600" marR="107314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3. </a:t>
            </a:r>
            <a:r>
              <a:rPr sz="2700" spc="-5" dirty="0">
                <a:latin typeface="Times New Roman"/>
                <a:cs typeface="Times New Roman"/>
              </a:rPr>
              <a:t>Không </a:t>
            </a:r>
            <a:r>
              <a:rPr sz="2700" dirty="0">
                <a:latin typeface="Times New Roman"/>
                <a:cs typeface="Times New Roman"/>
              </a:rPr>
              <a:t>phát hiện ra chương trình </a:t>
            </a:r>
            <a:r>
              <a:rPr sz="2700" spc="-5" dirty="0">
                <a:latin typeface="Times New Roman"/>
                <a:cs typeface="Times New Roman"/>
              </a:rPr>
              <a:t>sai </a:t>
            </a:r>
            <a:r>
              <a:rPr sz="2700" dirty="0">
                <a:latin typeface="Times New Roman"/>
                <a:cs typeface="Times New Roman"/>
              </a:rPr>
              <a:t>do thiếu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đường  dẫn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4. </a:t>
            </a:r>
            <a:r>
              <a:rPr sz="2700" spc="-5" dirty="0">
                <a:latin typeface="Times New Roman"/>
                <a:cs typeface="Times New Roman"/>
              </a:rPr>
              <a:t>Không </a:t>
            </a:r>
            <a:r>
              <a:rPr sz="2700" dirty="0">
                <a:latin typeface="Times New Roman"/>
                <a:cs typeface="Times New Roman"/>
              </a:rPr>
              <a:t>phát hiện được lỗi do </a:t>
            </a:r>
            <a:r>
              <a:rPr sz="2700" spc="-5" dirty="0">
                <a:latin typeface="Times New Roman"/>
                <a:cs typeface="Times New Roman"/>
              </a:rPr>
              <a:t>sai </a:t>
            </a:r>
            <a:r>
              <a:rPr sz="2700" dirty="0">
                <a:latin typeface="Times New Roman"/>
                <a:cs typeface="Times New Roman"/>
              </a:rPr>
              <a:t>dữ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liệu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5. </a:t>
            </a:r>
            <a:r>
              <a:rPr sz="2700" spc="-5" dirty="0">
                <a:latin typeface="Times New Roman"/>
                <a:cs typeface="Times New Roman"/>
              </a:rPr>
              <a:t>Kiểm </a:t>
            </a:r>
            <a:r>
              <a:rPr sz="2700" dirty="0">
                <a:latin typeface="Times New Roman"/>
                <a:cs typeface="Times New Roman"/>
              </a:rPr>
              <a:t>thử viên cần có các kỹ năng về lập trình để  hiểu và đánh giá được phần </a:t>
            </a:r>
            <a:r>
              <a:rPr sz="2700" spc="-10" dirty="0">
                <a:latin typeface="Times New Roman"/>
                <a:cs typeface="Times New Roman"/>
              </a:rPr>
              <a:t>mềm. </a:t>
            </a:r>
            <a:r>
              <a:rPr sz="2700" spc="-5" dirty="0">
                <a:latin typeface="Times New Roman"/>
                <a:cs typeface="Times New Roman"/>
              </a:rPr>
              <a:t>Không may </a:t>
            </a:r>
            <a:r>
              <a:rPr sz="2700" dirty="0">
                <a:latin typeface="Times New Roman"/>
                <a:cs typeface="Times New Roman"/>
              </a:rPr>
              <a:t>là hiện  nay có nhiều kiểm thử viên không có được nền tảng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tốt  về lập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trình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272795"/>
            <a:ext cx="6760845" cy="902335"/>
            <a:chOff x="222504" y="272795"/>
            <a:chExt cx="6760845" cy="902335"/>
          </a:xfrm>
        </p:grpSpPr>
        <p:sp>
          <p:nvSpPr>
            <p:cNvPr id="3" name="object 3"/>
            <p:cNvSpPr/>
            <p:nvPr/>
          </p:nvSpPr>
          <p:spPr>
            <a:xfrm>
              <a:off x="222504" y="272795"/>
              <a:ext cx="128168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8992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871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6248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5615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3524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30012" y="272795"/>
              <a:ext cx="1552956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3397" y="378917"/>
            <a:ext cx="6252210" cy="280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Các kỹ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thuật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thử hộp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trắng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Arial"/>
              <a:cs typeface="Arial"/>
            </a:endParaRPr>
          </a:p>
          <a:p>
            <a:pPr marL="427990" indent="-343535">
              <a:lnSpc>
                <a:spcPct val="100000"/>
              </a:lnSpc>
              <a:buChar char="•"/>
              <a:tabLst>
                <a:tab pos="427990" algn="l"/>
                <a:tab pos="428625" algn="l"/>
              </a:tabLst>
            </a:pPr>
            <a:r>
              <a:rPr sz="3200" dirty="0">
                <a:latin typeface="Times New Roman"/>
                <a:cs typeface="Times New Roman"/>
              </a:rPr>
              <a:t>Basis Path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  <a:p>
            <a:pPr marL="42799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427990" algn="l"/>
                <a:tab pos="428625" algn="l"/>
              </a:tabLst>
            </a:pPr>
            <a:r>
              <a:rPr sz="3200" dirty="0">
                <a:latin typeface="Times New Roman"/>
                <a:cs typeface="Times New Roman"/>
              </a:rPr>
              <a:t>Control-flow/Coverage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  <a:p>
            <a:pPr marL="42799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427990" algn="l"/>
                <a:tab pos="428625" algn="l"/>
              </a:tabLst>
            </a:pPr>
            <a:r>
              <a:rPr sz="3200" dirty="0">
                <a:latin typeface="Times New Roman"/>
                <a:cs typeface="Times New Roman"/>
              </a:rPr>
              <a:t>Data-flow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1461</Words>
  <Application>Microsoft Office PowerPoint</Application>
  <PresentationFormat>On-screen Show (4:3)</PresentationFormat>
  <Paragraphs>197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PowerPoint Presentation</vt:lpstr>
      <vt:lpstr>Bài 5: Các kỹ thuật kiểm thử</vt:lpstr>
      <vt:lpstr>Các kỹ thuật kiểm thử</vt:lpstr>
      <vt:lpstr>Các kỹ thuật kiểm thử hộp trắng</vt:lpstr>
      <vt:lpstr>Chiến lược kiểm thử hộp trắng</vt:lpstr>
      <vt:lpstr>Khái niệm</vt:lpstr>
      <vt:lpstr>Ưu, nhược điểm</vt:lpstr>
      <vt:lpstr>Nhược điểm</vt:lpstr>
      <vt:lpstr>PowerPoint Presentation</vt:lpstr>
      <vt:lpstr>Basis Path Testing</vt:lpstr>
      <vt:lpstr>Các bước thực hiện</vt:lpstr>
      <vt:lpstr>Xây dựng đồ thị luồng điều khiển</vt:lpstr>
      <vt:lpstr>Xây dựng đồ thị luồng điều khiển</vt:lpstr>
      <vt:lpstr>Xây dựng đồ thị luồng điều khiển</vt:lpstr>
      <vt:lpstr>Tính toán độ phức tạp Cyclomatic</vt:lpstr>
      <vt:lpstr>Tính toán độ phức tạp Cyclomatic</vt:lpstr>
      <vt:lpstr>Tính toán độ phức tạp Cyclomatic</vt:lpstr>
      <vt:lpstr>Tính toán độ phức tạp Cyclomatic</vt:lpstr>
      <vt:lpstr>Chọn ra tập path cơ sở cần test</vt:lpstr>
      <vt:lpstr>Phát sinh test case</vt:lpstr>
      <vt:lpstr>Độ phức tạp chu trình</vt:lpstr>
      <vt:lpstr>Độ phức tạp chu trình</vt:lpstr>
      <vt:lpstr>Độ phức tạp của chu trình</vt:lpstr>
      <vt:lpstr>PowerPoint Presentation</vt:lpstr>
      <vt:lpstr>PowerPoint Presentation</vt:lpstr>
      <vt:lpstr>Ví dụ</vt:lpstr>
      <vt:lpstr>Các cấp bao phủ kiểm thử</vt:lpstr>
      <vt:lpstr>Các cấp bao phủ kiểm thử</vt:lpstr>
      <vt:lpstr>Control-flow/Coverage Testing</vt:lpstr>
      <vt:lpstr>Method Coverage</vt:lpstr>
      <vt:lpstr>Ví dụ - Method Coverage</vt:lpstr>
      <vt:lpstr>Vd: Đồ thị dòng</vt:lpstr>
      <vt:lpstr>Statement Coverage</vt:lpstr>
      <vt:lpstr>Decision/Branch Coverage</vt:lpstr>
      <vt:lpstr>Decision/Branch Coverage</vt:lpstr>
      <vt:lpstr>Condition Coverage</vt:lpstr>
      <vt:lpstr>Condition Coverage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3</cp:revision>
  <dcterms:created xsi:type="dcterms:W3CDTF">2022-04-24T14:35:27Z</dcterms:created>
  <dcterms:modified xsi:type="dcterms:W3CDTF">2022-04-24T14:48:56Z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2022-04-24T00:00:00Z</vt:filetime>
  </property>
</Properties>
</file>