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59" r:id="rId12"/>
    <p:sldId id="297" r:id="rId13"/>
    <p:sldId id="298" r:id="rId14"/>
    <p:sldId id="299" r:id="rId15"/>
    <p:sldId id="300" r:id="rId16"/>
    <p:sldId id="309" r:id="rId17"/>
    <p:sldId id="301" r:id="rId18"/>
    <p:sldId id="302" r:id="rId19"/>
    <p:sldId id="304" r:id="rId20"/>
    <p:sldId id="303" r:id="rId21"/>
    <p:sldId id="305" r:id="rId22"/>
    <p:sldId id="310" r:id="rId23"/>
    <p:sldId id="306" r:id="rId24"/>
    <p:sldId id="330" r:id="rId25"/>
    <p:sldId id="331" r:id="rId26"/>
    <p:sldId id="307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33" r:id="rId36"/>
    <p:sldId id="320" r:id="rId37"/>
    <p:sldId id="321" r:id="rId38"/>
    <p:sldId id="334" r:id="rId39"/>
    <p:sldId id="322" r:id="rId40"/>
    <p:sldId id="323" r:id="rId41"/>
    <p:sldId id="335" r:id="rId42"/>
    <p:sldId id="324" r:id="rId43"/>
    <p:sldId id="326" r:id="rId44"/>
    <p:sldId id="336" r:id="rId45"/>
    <p:sldId id="325" r:id="rId46"/>
    <p:sldId id="327" r:id="rId47"/>
    <p:sldId id="337" r:id="rId48"/>
    <p:sldId id="328" r:id="rId49"/>
    <p:sldId id="329" r:id="rId50"/>
    <p:sldId id="332" r:id="rId51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50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8.wmf"/><Relationship Id="rId4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4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e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646E-42BC-493E-9D47-051F5775CC65}" type="datetimeFigureOut">
              <a:rPr lang="vi-VN" smtClean="0"/>
              <a:t>09/05/2021</a:t>
            </a:fld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D0E3B-D564-4C5C-8B20-F138CA3611C8}" type="slidenum">
              <a:rPr lang="vi-VN" smtClean="0"/>
              <a:t>‹#›</a:t>
            </a:fld>
            <a:endParaRPr lang="vi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646E-42BC-493E-9D47-051F5775CC65}" type="datetimeFigureOut">
              <a:rPr lang="vi-VN" smtClean="0"/>
              <a:t>09/05/2021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0E3B-D564-4C5C-8B20-F138CA3611C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646E-42BC-493E-9D47-051F5775CC65}" type="datetimeFigureOut">
              <a:rPr lang="vi-VN" smtClean="0"/>
              <a:t>09/05/2021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0E3B-D564-4C5C-8B20-F138CA3611C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646E-42BC-493E-9D47-051F5775CC65}" type="datetimeFigureOut">
              <a:rPr lang="vi-VN" smtClean="0"/>
              <a:t>09/05/2021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0E3B-D564-4C5C-8B20-F138CA3611C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646E-42BC-493E-9D47-051F5775CC65}" type="datetimeFigureOut">
              <a:rPr lang="vi-VN" smtClean="0"/>
              <a:t>09/05/2021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0E3B-D564-4C5C-8B20-F138CA3611C8}" type="slidenum">
              <a:rPr lang="vi-VN" smtClean="0"/>
              <a:t>‹#›</a:t>
            </a:fld>
            <a:endParaRPr lang="vi-V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646E-42BC-493E-9D47-051F5775CC65}" type="datetimeFigureOut">
              <a:rPr lang="vi-VN" smtClean="0"/>
              <a:t>09/05/2021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0E3B-D564-4C5C-8B20-F138CA3611C8}" type="slidenum">
              <a:rPr lang="vi-VN" smtClean="0"/>
              <a:t>‹#›</a:t>
            </a:fld>
            <a:endParaRPr lang="vi-V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646E-42BC-493E-9D47-051F5775CC65}" type="datetimeFigureOut">
              <a:rPr lang="vi-VN" smtClean="0"/>
              <a:t>09/05/2021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0E3B-D564-4C5C-8B20-F138CA3611C8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646E-42BC-493E-9D47-051F5775CC65}" type="datetimeFigureOut">
              <a:rPr lang="vi-VN" smtClean="0"/>
              <a:t>09/05/2021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0E3B-D564-4C5C-8B20-F138CA3611C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646E-42BC-493E-9D47-051F5775CC65}" type="datetimeFigureOut">
              <a:rPr lang="vi-VN" smtClean="0"/>
              <a:t>09/05/2021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0E3B-D564-4C5C-8B20-F138CA3611C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646E-42BC-493E-9D47-051F5775CC65}" type="datetimeFigureOut">
              <a:rPr lang="vi-VN" smtClean="0"/>
              <a:t>09/05/2021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0E3B-D564-4C5C-8B20-F138CA3611C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646E-42BC-493E-9D47-051F5775CC65}" type="datetimeFigureOut">
              <a:rPr lang="vi-VN" smtClean="0"/>
              <a:t>09/05/2021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0E3B-D564-4C5C-8B20-F138CA3611C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A32646E-42BC-493E-9D47-051F5775CC65}" type="datetimeFigureOut">
              <a:rPr lang="vi-VN" smtClean="0"/>
              <a:t>09/05/2021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0BD0E3B-D564-4C5C-8B20-F138CA3611C8}" type="slidenum">
              <a:rPr lang="vi-VN" smtClean="0"/>
              <a:t>‹#›</a:t>
            </a:fld>
            <a:endParaRPr lang="vi-V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2.wmf"/><Relationship Id="rId4" Type="http://schemas.openxmlformats.org/officeDocument/2006/relationships/image" Target="../media/image20.wmf"/><Relationship Id="rId9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2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8.wmf"/><Relationship Id="rId9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1.png"/><Relationship Id="rId4" Type="http://schemas.openxmlformats.org/officeDocument/2006/relationships/image" Target="../media/image4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9.png"/><Relationship Id="rId4" Type="http://schemas.openxmlformats.org/officeDocument/2006/relationships/image" Target="../media/image4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5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53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3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4.png"/><Relationship Id="rId4" Type="http://schemas.openxmlformats.org/officeDocument/2006/relationships/image" Target="../media/image48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8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48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8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938535"/>
          </a:xfrm>
        </p:spPr>
        <p:txBody>
          <a:bodyPr>
            <a:normAutofit/>
          </a:bodyPr>
          <a:lstStyle/>
          <a:p>
            <a:r>
              <a:rPr lang="en-US" sz="2400" smtClean="0">
                <a:gradFill flip="none" rotWithShape="1">
                  <a:gsLst>
                    <a:gs pos="0">
                      <a:srgbClr val="800000">
                        <a:shade val="30000"/>
                        <a:satMod val="115000"/>
                      </a:srgbClr>
                    </a:gs>
                    <a:gs pos="50000">
                      <a:srgbClr val="800000">
                        <a:shade val="67500"/>
                        <a:satMod val="115000"/>
                      </a:srgbClr>
                    </a:gs>
                    <a:gs pos="100000">
                      <a:srgbClr val="80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atin typeface="Times New Roman" pitchFamily="18" charset="0"/>
                <a:cs typeface="Times New Roman" pitchFamily="18" charset="0"/>
              </a:rPr>
              <a:t>HỌC VIỆN CÔNG NGHỆ BƯU CHÍNH VIỄN THÔNG</a:t>
            </a:r>
            <a:endParaRPr lang="vi-VN" sz="2400">
              <a:gradFill flip="none" rotWithShape="1">
                <a:gsLst>
                  <a:gs pos="0">
                    <a:srgbClr val="800000">
                      <a:shade val="30000"/>
                      <a:satMod val="115000"/>
                    </a:srgbClr>
                  </a:gs>
                  <a:gs pos="50000">
                    <a:srgbClr val="800000">
                      <a:shade val="67500"/>
                      <a:satMod val="115000"/>
                    </a:srgbClr>
                  </a:gs>
                  <a:gs pos="100000">
                    <a:srgbClr val="800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700808"/>
            <a:ext cx="8964488" cy="4416896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KỸ THUẬT ĐỒ HỌA</a:t>
            </a:r>
          </a:p>
          <a:p>
            <a:r>
              <a:rPr lang="en-US" sz="6000" b="1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6000" b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5: </a:t>
            </a:r>
            <a:r>
              <a:rPr lang="en-US" sz="6000" b="1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6000" b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endParaRPr lang="en-US" sz="6000" b="1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sz="260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26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6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26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6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6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6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endParaRPr lang="en-US" sz="26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540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vi-VN" sz="540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 CHIẾU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b="1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b="1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b="1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endParaRPr lang="en-US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view volume. </a:t>
            </a:r>
            <a:endParaRPr lang="en-US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choán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view volume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xạ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endParaRPr lang="vi-VN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6612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vi-VN" sz="280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908720"/>
            <a:ext cx="864096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4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song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(Parallel Projections)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song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 Of Projection)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(projection plane)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7663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3429000"/>
            <a:ext cx="918051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endParaRPr lang="en-US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song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0">
              <a:buNone/>
            </a:pP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vuông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0">
              <a:buNone/>
            </a:pP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0">
              <a:buNone/>
            </a:pP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z=0, </a:t>
            </a:r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0">
              <a:buNone/>
            </a:pP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x=0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y=0.</a:t>
            </a:r>
          </a:p>
          <a:p>
            <a:pPr marL="347663"/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0">
              <a:buNone/>
            </a:pP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856" y="1628800"/>
            <a:ext cx="3368545" cy="2448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888394"/>
            <a:ext cx="8907809" cy="196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endParaRPr lang="en-US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A(-5,6,2.3,1)</a:t>
            </a:r>
          </a:p>
          <a:p>
            <a:pPr marL="457200" lvl="0" indent="-457200">
              <a:buAutoNum type="alphaLcPeriod"/>
            </a:pP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A’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indent="-457200">
              <a:buFont typeface="Arial" pitchFamily="34" charset="0"/>
              <a:buAutoNum type="alphaLcPeriod"/>
            </a:pP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đứng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’’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lvl="0" indent="-457200">
              <a:buFont typeface="Arial" pitchFamily="34" charset="0"/>
              <a:buAutoNum type="alphaLcPeriod"/>
            </a:pP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’’’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lvl="0" indent="-457200">
              <a:buFont typeface="Arial" pitchFamily="34" charset="0"/>
              <a:buAutoNum type="alphaLcPeriod"/>
            </a:pPr>
            <a:endParaRPr lang="en-US"/>
          </a:p>
          <a:p>
            <a:pPr marL="457200" indent="-457200">
              <a:buFont typeface="Arial" pitchFamily="34" charset="0"/>
              <a:buAutoNum type="alphaLcPeriod"/>
            </a:pP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647931"/>
              </p:ext>
            </p:extLst>
          </p:nvPr>
        </p:nvGraphicFramePr>
        <p:xfrm>
          <a:off x="1363663" y="3516313"/>
          <a:ext cx="6418262" cy="308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3" imgW="2831760" imgH="1358640" progId="Equation.DSMT4">
                  <p:embed/>
                </p:oleObj>
              </mc:Choice>
              <mc:Fallback>
                <p:oleObj name="Equation" r:id="rId3" imgW="283176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3663" y="3516313"/>
                        <a:ext cx="6418262" cy="308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55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endParaRPr lang="en-US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quay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trông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z=0)</a:t>
            </a:r>
          </a:p>
          <a:p>
            <a:pPr lvl="0"/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0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0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Trimetric</a:t>
            </a:r>
          </a:p>
          <a:p>
            <a:pPr lvl="1"/>
            <a:r>
              <a:rPr lang="en-US" sz="20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0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0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Dimetric</a:t>
            </a:r>
            <a:endParaRPr lang="en-US" sz="200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0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0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Isometric</a:t>
            </a:r>
          </a:p>
          <a:p>
            <a:pPr marL="457200" lvl="0" indent="-457200">
              <a:buFont typeface="Arial" pitchFamily="34" charset="0"/>
              <a:buAutoNum type="alphaLcPeriod"/>
            </a:pPr>
            <a:endParaRPr lang="en-US"/>
          </a:p>
          <a:p>
            <a:pPr marL="457200" indent="-457200">
              <a:buFont typeface="Arial" pitchFamily="34" charset="0"/>
              <a:buAutoNum type="alphaLcPeriod"/>
            </a:pP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endParaRPr lang="en-US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itchFamily="34" charset="0"/>
              <a:buAutoNum type="alphaLcPeriod"/>
            </a:pPr>
            <a:endParaRPr lang="en-US"/>
          </a:p>
          <a:p>
            <a:pPr marL="457200" indent="-457200">
              <a:buFont typeface="Arial" pitchFamily="34" charset="0"/>
              <a:buAutoNum type="alphaLcPeriod"/>
            </a:pP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120"/>
            <a:ext cx="8397199" cy="49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3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TRIMETRIC</a:t>
            </a:r>
          </a:p>
          <a:p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quay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song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z=0)</a:t>
            </a:r>
            <a:r>
              <a:rPr lang="en-US"/>
              <a:t> </a:t>
            </a:r>
            <a:endParaRPr lang="en-US" smtClean="0"/>
          </a:p>
          <a:p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 (Shortening Factor - SF)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Arial" pitchFamily="34" charset="0"/>
              <a:buAutoNum type="alphaLcPeriod"/>
            </a:pP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TRIMETRIC</a:t>
            </a:r>
          </a:p>
          <a:p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[U]* [T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fr-FR"/>
              <a:t> </a:t>
            </a:r>
            <a:endParaRPr lang="fr-FR" smtClean="0"/>
          </a:p>
          <a:p>
            <a:endParaRPr lang="fr-FR"/>
          </a:p>
          <a:p>
            <a:endParaRPr lang="fr-FR" smtClean="0"/>
          </a:p>
          <a:p>
            <a:endParaRPr lang="fr-FR"/>
          </a:p>
          <a:p>
            <a:pPr marL="347663" indent="-347663">
              <a:buNone/>
            </a:pPr>
            <a:r>
              <a:rPr lang="fr-FR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]: </a:t>
            </a:r>
            <a:r>
              <a:rPr lang="fr-FR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x, y, z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T ]: </a:t>
            </a:r>
            <a:r>
              <a:rPr lang="fr-FR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SF-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/>
          </a:p>
          <a:p>
            <a:pPr marL="457200" indent="-457200">
              <a:buFont typeface="Arial" pitchFamily="34" charset="0"/>
              <a:buAutoNum type="alphaLcPeriod"/>
            </a:pP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420888"/>
            <a:ext cx="4926002" cy="14401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229200"/>
            <a:ext cx="6840760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4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 của phép chiếu Trimetric với các tham số góc quay thay đổi</a:t>
            </a: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/>
          </a:p>
          <a:p>
            <a:pPr marL="457200" indent="-457200">
              <a:buFont typeface="Arial" pitchFamily="34" charset="0"/>
              <a:buAutoNum type="alphaLcPeriod"/>
            </a:pP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738312"/>
            <a:ext cx="4500449" cy="49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NỘI DUNG </a:t>
            </a:r>
            <a:endParaRPr lang="vi-VN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8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8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endParaRPr lang="en-US" sz="280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8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8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endParaRPr lang="en-US" sz="280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8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song </a:t>
            </a:r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  <a:endParaRPr lang="en-US" sz="200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8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28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endParaRPr lang="en-US" sz="280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2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IMETRIC</a:t>
            </a:r>
            <a:endParaRPr lang="en-US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Trimetric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tuỳ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quay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Oy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,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quay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ox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z=0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/>
          </a:p>
          <a:p>
            <a:pPr marL="457200" indent="-457200">
              <a:buFont typeface="Arial" pitchFamily="34" charset="0"/>
              <a:buAutoNum type="alphaLcPeriod"/>
            </a:pP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151020"/>
              </p:ext>
            </p:extLst>
          </p:nvPr>
        </p:nvGraphicFramePr>
        <p:xfrm>
          <a:off x="4656981" y="2750815"/>
          <a:ext cx="347067" cy="31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4" name="Equation" r:id="rId3" imgW="152280" imgH="139680" progId="Equation.DSMT4">
                  <p:embed/>
                </p:oleObj>
              </mc:Choice>
              <mc:Fallback>
                <p:oleObj name="Equation" r:id="rId3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6981" y="2750815"/>
                        <a:ext cx="347067" cy="31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278745"/>
              </p:ext>
            </p:extLst>
          </p:nvPr>
        </p:nvGraphicFramePr>
        <p:xfrm>
          <a:off x="2415790" y="3068960"/>
          <a:ext cx="300856" cy="401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" name="Equation" r:id="rId5" imgW="152280" imgH="203040" progId="Equation.DSMT4">
                  <p:embed/>
                </p:oleObj>
              </mc:Choice>
              <mc:Fallback>
                <p:oleObj name="Equation" r:id="rId5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5790" y="3068960"/>
                        <a:ext cx="300856" cy="401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80360"/>
              </p:ext>
            </p:extLst>
          </p:nvPr>
        </p:nvGraphicFramePr>
        <p:xfrm>
          <a:off x="2017712" y="3861048"/>
          <a:ext cx="5535646" cy="2996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" name="Equation" r:id="rId7" imgW="4051080" imgH="2108160" progId="Equation.DSMT4">
                  <p:embed/>
                </p:oleObj>
              </mc:Choice>
              <mc:Fallback>
                <p:oleObj name="Equation" r:id="rId7" imgW="4051080" imgH="2108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2" y="3861048"/>
                        <a:ext cx="5535646" cy="29969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75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81765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IMETRIC</a:t>
            </a:r>
            <a:endParaRPr lang="en-US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Tỷ lệ co trên trục x và trên trục y bằng nhau nên ta có:</a:t>
            </a:r>
          </a:p>
          <a:p>
            <a:pPr marL="0" lvl="0" indent="0">
              <a:buNone/>
            </a:pPr>
            <a:endParaRPr lang="en-US"/>
          </a:p>
          <a:p>
            <a:pPr marL="457200" indent="-457200">
              <a:buFont typeface="Arial" pitchFamily="34" charset="0"/>
              <a:buAutoNum type="alphaLcPeriod"/>
            </a:pP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996629"/>
              </p:ext>
            </p:extLst>
          </p:nvPr>
        </p:nvGraphicFramePr>
        <p:xfrm>
          <a:off x="609600" y="2901801"/>
          <a:ext cx="4113213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" name="Equation" r:id="rId3" imgW="2323800" imgH="1193760" progId="Equation.DSMT4">
                  <p:embed/>
                </p:oleObj>
              </mc:Choice>
              <mc:Fallback>
                <p:oleObj name="Equation" r:id="rId3" imgW="232380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901801"/>
                        <a:ext cx="4113213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842941"/>
              </p:ext>
            </p:extLst>
          </p:nvPr>
        </p:nvGraphicFramePr>
        <p:xfrm>
          <a:off x="4873625" y="2827338"/>
          <a:ext cx="3846513" cy="287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" name="Equation" r:id="rId5" imgW="1917360" imgH="1434960" progId="Equation.DSMT4">
                  <p:embed/>
                </p:oleObj>
              </mc:Choice>
              <mc:Fallback>
                <p:oleObj name="Equation" r:id="rId5" imgW="1917360" imgH="1434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73625" y="2827338"/>
                        <a:ext cx="3846513" cy="287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623282"/>
              </p:ext>
            </p:extLst>
          </p:nvPr>
        </p:nvGraphicFramePr>
        <p:xfrm>
          <a:off x="611854" y="1688413"/>
          <a:ext cx="4248178" cy="475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" name="Equation" r:id="rId7" imgW="2465938" imgH="276516" progId="Equation.DSMT4">
                  <p:embed/>
                </p:oleObj>
              </mc:Choice>
              <mc:Fallback>
                <p:oleObj name="Equation" r:id="rId7" imgW="2465938" imgH="2765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854" y="1688413"/>
                        <a:ext cx="4248178" cy="475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575364"/>
              </p:ext>
            </p:extLst>
          </p:nvPr>
        </p:nvGraphicFramePr>
        <p:xfrm>
          <a:off x="5884863" y="1677988"/>
          <a:ext cx="27781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" name="Equation" r:id="rId9" imgW="1498320" imgH="253800" progId="Equation.DSMT4">
                  <p:embed/>
                </p:oleObj>
              </mc:Choice>
              <mc:Fallback>
                <p:oleObj name="Equation" r:id="rId9" imgW="1498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84863" y="1677988"/>
                        <a:ext cx="2778125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41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81765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IMETRIC</a:t>
            </a:r>
            <a:endParaRPr lang="en-US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Tỷ lệ co trên trục x và trên trục y bằng nhau nên ta có:</a:t>
            </a:r>
          </a:p>
          <a:p>
            <a:pPr marL="0" lvl="0" indent="0">
              <a:buNone/>
            </a:pPr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/>
          </a:p>
          <a:p>
            <a:pPr marL="457200" indent="-457200">
              <a:buFont typeface="Arial" pitchFamily="34" charset="0"/>
              <a:buAutoNum type="alphaLcPeriod"/>
            </a:pP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75972"/>
              </p:ext>
            </p:extLst>
          </p:nvPr>
        </p:nvGraphicFramePr>
        <p:xfrm>
          <a:off x="2637655" y="3284984"/>
          <a:ext cx="4429052" cy="2560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" name="Equation" r:id="rId3" imgW="2438280" imgH="1409400" progId="Equation.DSMT4">
                  <p:embed/>
                </p:oleObj>
              </mc:Choice>
              <mc:Fallback>
                <p:oleObj name="Equation" r:id="rId3" imgW="2438280" imgH="140940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7655" y="3284984"/>
                        <a:ext cx="4429052" cy="2560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623282"/>
              </p:ext>
            </p:extLst>
          </p:nvPr>
        </p:nvGraphicFramePr>
        <p:xfrm>
          <a:off x="611854" y="1688413"/>
          <a:ext cx="4248178" cy="475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" name="Equation" r:id="rId5" imgW="2465938" imgH="276516" progId="Equation.DSMT4">
                  <p:embed/>
                </p:oleObj>
              </mc:Choice>
              <mc:Fallback>
                <p:oleObj name="Equation" r:id="rId5" imgW="2465938" imgH="276516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854" y="1688413"/>
                        <a:ext cx="4248178" cy="475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575364"/>
              </p:ext>
            </p:extLst>
          </p:nvPr>
        </p:nvGraphicFramePr>
        <p:xfrm>
          <a:off x="5884863" y="1677988"/>
          <a:ext cx="27781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" name="Equation" r:id="rId7" imgW="1498320" imgH="253800" progId="Equation.DSMT4">
                  <p:embed/>
                </p:oleObj>
              </mc:Choice>
              <mc:Fallback>
                <p:oleObj name="Equation" r:id="rId7" imgW="1498320" imgH="2538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84863" y="1677988"/>
                        <a:ext cx="2778125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49213"/>
            <a:ext cx="152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54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81765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IMETRIC</a:t>
            </a:r>
            <a:endParaRPr lang="en-US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Tỷ lệ co trên trục x và trên trục y bằng nhau </a:t>
            </a:r>
          </a:p>
          <a:p>
            <a:pPr marL="0" indent="0">
              <a:buNone/>
            </a:pP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Bài 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2: Cho Hình vuông ABCD có các toạ độ là: A(0,0,0), B(0,2,0), C(2,2,2) và D(2,0,2). Tính toạ độ mới của hình vuông sau khi chiếu nó bởi phép chiếu Dimetric với fz=1/2 (tỷ lệ co theo trục z)?</a:t>
            </a:r>
          </a:p>
          <a:p>
            <a:pPr marL="0" indent="0">
              <a:buNone/>
            </a:pPr>
            <a:endParaRPr lang="en-US"/>
          </a:p>
          <a:p>
            <a:pPr marL="457200" indent="-457200">
              <a:buFont typeface="Arial" pitchFamily="34" charset="0"/>
              <a:buAutoNum type="alphaLcPeriod"/>
            </a:pP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575599"/>
              </p:ext>
            </p:extLst>
          </p:nvPr>
        </p:nvGraphicFramePr>
        <p:xfrm>
          <a:off x="5220072" y="1916832"/>
          <a:ext cx="2464995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3" imgW="1130040" imgH="1155600" progId="Equation.DSMT4">
                  <p:embed/>
                </p:oleObj>
              </mc:Choice>
              <mc:Fallback>
                <p:oleObj name="Equation" r:id="rId3" imgW="1130040" imgH="115560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0072" y="1916832"/>
                        <a:ext cx="2464995" cy="2520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012871"/>
              </p:ext>
            </p:extLst>
          </p:nvPr>
        </p:nvGraphicFramePr>
        <p:xfrm>
          <a:off x="899592" y="2497866"/>
          <a:ext cx="3621462" cy="150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5" imgW="2197080" imgH="914400" progId="Equation.DSMT4">
                  <p:embed/>
                </p:oleObj>
              </mc:Choice>
              <mc:Fallback>
                <p:oleObj name="Equation" r:id="rId5" imgW="219708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2" y="2497866"/>
                        <a:ext cx="3621462" cy="1507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219642"/>
              </p:ext>
            </p:extLst>
          </p:nvPr>
        </p:nvGraphicFramePr>
        <p:xfrm>
          <a:off x="-5380817" y="161066"/>
          <a:ext cx="5930900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7" imgW="5930640" imgH="4673520" progId="Equation.DSMT4">
                  <p:embed/>
                </p:oleObj>
              </mc:Choice>
              <mc:Fallback>
                <p:oleObj name="Equation" r:id="rId7" imgW="5930640" imgH="4673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5380817" y="161066"/>
                        <a:ext cx="5930900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046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701306"/>
              </p:ext>
            </p:extLst>
          </p:nvPr>
        </p:nvGraphicFramePr>
        <p:xfrm>
          <a:off x="590550" y="304800"/>
          <a:ext cx="8024813" cy="629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3" imgW="5956200" imgH="4673520" progId="Equation.DSMT4">
                  <p:embed/>
                </p:oleObj>
              </mc:Choice>
              <mc:Fallback>
                <p:oleObj name="Equation" r:id="rId3" imgW="5956200" imgH="4673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550" y="304800"/>
                        <a:ext cx="8024813" cy="6297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73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Bài 4: Cho tam giác ABC có các tọa độ như sau: A(-20,20,12), B(-42,-15,5) và C(-2,12,-30). Hãy xác định tọa độ mới của tam giác sau khi chiếu nó bởi phép chiếu Dimetric biết tỷ lệ co theo trục oz là 0.8?</a:t>
            </a:r>
          </a:p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848170"/>
              </p:ext>
            </p:extLst>
          </p:nvPr>
        </p:nvGraphicFramePr>
        <p:xfrm>
          <a:off x="3131840" y="3187824"/>
          <a:ext cx="245745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3" imgW="2457542" imgH="2514701" progId="Equation.DSMT4">
                  <p:embed/>
                </p:oleObj>
              </mc:Choice>
              <mc:Fallback>
                <p:oleObj name="Equation" r:id="rId3" imgW="2457542" imgH="251470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3187824"/>
                        <a:ext cx="2457450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254109"/>
              </p:ext>
            </p:extLst>
          </p:nvPr>
        </p:nvGraphicFramePr>
        <p:xfrm>
          <a:off x="-3426420" y="2636912"/>
          <a:ext cx="69215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5" imgW="6921360" imgH="4647960" progId="Equation.DSMT4">
                  <p:embed/>
                </p:oleObj>
              </mc:Choice>
              <mc:Fallback>
                <p:oleObj name="Equation" r:id="rId5" imgW="6921360" imgH="464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3426420" y="2636912"/>
                        <a:ext cx="6921500" cy="464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36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81765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ISOMETRIC</a:t>
            </a: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phép chiếu trục lượng mà ở đó hệ số co cạnh trên 3 trục là bằng nhau </a:t>
            </a:r>
          </a:p>
          <a:p>
            <a:pPr marL="0" indent="0">
              <a:buNone/>
            </a:pP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Góc quay tương ứng là 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r>
              <a:rPr lang="en-US" baseline="300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35,26</a:t>
            </a:r>
            <a:r>
              <a:rPr lang="en-US" baseline="300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 dụng nhiều trong việc xây dựng góc quan sát chuẩn cho đối tượng trong các hệ soạn thảo đồ họa</a:t>
            </a:r>
          </a:p>
          <a:p>
            <a:pPr marL="0" indent="0">
              <a:buNone/>
            </a:pPr>
            <a:endParaRPr lang="en-US"/>
          </a:p>
          <a:p>
            <a:pPr marL="457200" indent="-457200">
              <a:buFont typeface="Arial" pitchFamily="34" charset="0"/>
              <a:buAutoNum type="alphaLcPeriod"/>
            </a:pP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737765"/>
              </p:ext>
            </p:extLst>
          </p:nvPr>
        </p:nvGraphicFramePr>
        <p:xfrm>
          <a:off x="2860675" y="2055813"/>
          <a:ext cx="2493963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4" name="Equation" r:id="rId3" imgW="1143000" imgH="444240" progId="Equation.DSMT4">
                  <p:embed/>
                </p:oleObj>
              </mc:Choice>
              <mc:Fallback>
                <p:oleObj name="Equation" r:id="rId3" imgW="1143000" imgH="44424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0675" y="2055813"/>
                        <a:ext cx="2493963" cy="96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731262"/>
              </p:ext>
            </p:extLst>
          </p:nvPr>
        </p:nvGraphicFramePr>
        <p:xfrm>
          <a:off x="1454150" y="4590826"/>
          <a:ext cx="1516063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" name="Equation" r:id="rId5" imgW="825480" imgH="660240" progId="Equation.DSMT4">
                  <p:embed/>
                </p:oleObj>
              </mc:Choice>
              <mc:Fallback>
                <p:oleObj name="Equation" r:id="rId5" imgW="82548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4150" y="4590826"/>
                        <a:ext cx="1516063" cy="121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514696"/>
              </p:ext>
            </p:extLst>
          </p:nvPr>
        </p:nvGraphicFramePr>
        <p:xfrm>
          <a:off x="4933949" y="4605561"/>
          <a:ext cx="1560517" cy="1199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" name="Equation" r:id="rId7" imgW="825480" imgH="634680" progId="Equation.DSMT4">
                  <p:embed/>
                </p:oleObj>
              </mc:Choice>
              <mc:Fallback>
                <p:oleObj name="Equation" r:id="rId7" imgW="8254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3949" y="4605561"/>
                        <a:ext cx="1560517" cy="1199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877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81765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599269"/>
            <a:ext cx="8363272" cy="825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Bài 1: 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Cho Hình vuông ABCD có các toạ độ là: A(0,0,0), B(0,2,0), C(2,2,2) và D(2,0,2). Tính toạ độ mới của hình vuông sau khi chiếu nó bởi phép chiếu Isometric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endParaRPr lang="en-US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086215"/>
              </p:ext>
            </p:extLst>
          </p:nvPr>
        </p:nvGraphicFramePr>
        <p:xfrm>
          <a:off x="1401763" y="3149600"/>
          <a:ext cx="40513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" name="Equation" r:id="rId3" imgW="4051080" imgH="2108160" progId="Equation.DSMT4">
                  <p:embed/>
                </p:oleObj>
              </mc:Choice>
              <mc:Fallback>
                <p:oleObj name="Equation" r:id="rId3" imgW="4051080" imgH="2108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1763" y="3149600"/>
                        <a:ext cx="4051300" cy="210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834769"/>
              </p:ext>
            </p:extLst>
          </p:nvPr>
        </p:nvGraphicFramePr>
        <p:xfrm>
          <a:off x="6729878" y="4079265"/>
          <a:ext cx="15049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name="Equation" r:id="rId5" imgW="1504920" imgH="1200125" progId="Equation.DSMT4">
                  <p:embed/>
                </p:oleObj>
              </mc:Choice>
              <mc:Fallback>
                <p:oleObj name="Equation" r:id="rId5" imgW="1504920" imgH="120012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9878" y="4079265"/>
                        <a:ext cx="1504950" cy="120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866283"/>
              </p:ext>
            </p:extLst>
          </p:nvPr>
        </p:nvGraphicFramePr>
        <p:xfrm>
          <a:off x="6665256" y="2610445"/>
          <a:ext cx="15525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Equation" r:id="rId7" imgW="1552700" imgH="1181229" progId="Equation.DSMT4">
                  <p:embed/>
                </p:oleObj>
              </mc:Choice>
              <mc:Fallback>
                <p:oleObj name="Equation" r:id="rId7" imgW="1552700" imgH="118122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65256" y="2610445"/>
                        <a:ext cx="1552575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87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81765"/>
            <a:ext cx="8229600" cy="5805264"/>
          </a:xfrm>
        </p:spPr>
        <p:txBody>
          <a:bodyPr>
            <a:normAutofit/>
          </a:bodyPr>
          <a:lstStyle/>
          <a:p>
            <a:r>
              <a:rPr lang="en-US" sz="2200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</a:t>
            </a:r>
            <a:r>
              <a:rPr lang="en-US" sz="2200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200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CAVALIER</a:t>
            </a:r>
          </a:p>
          <a:p>
            <a:r>
              <a:rPr lang="en-US" sz="2200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CHIẾU CABINET</a:t>
            </a: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64"/>
          <p:cNvSpPr>
            <a:spLocks noChangeArrowheads="1"/>
          </p:cNvSpPr>
          <p:nvPr/>
        </p:nvSpPr>
        <p:spPr bwMode="auto">
          <a:xfrm flipV="1">
            <a:off x="1348558" y="2348877"/>
            <a:ext cx="10805339" cy="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Canvas 2413"/>
          <p:cNvGrpSpPr>
            <a:grpSpLocks/>
          </p:cNvGrpSpPr>
          <p:nvPr/>
        </p:nvGrpSpPr>
        <p:grpSpPr bwMode="auto">
          <a:xfrm>
            <a:off x="1907704" y="1700808"/>
            <a:ext cx="6235581" cy="4608512"/>
            <a:chOff x="0" y="0"/>
            <a:chExt cx="52768" cy="29813"/>
          </a:xfrm>
        </p:grpSpPr>
        <p:sp>
          <p:nvSpPr>
            <p:cNvPr id="7" name="AutoShape 163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2768" cy="29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2415"/>
            <p:cNvSpPr>
              <a:spLocks noChangeShapeType="1"/>
            </p:cNvSpPr>
            <p:nvPr/>
          </p:nvSpPr>
          <p:spPr bwMode="auto">
            <a:xfrm flipH="1">
              <a:off x="21964" y="21824"/>
              <a:ext cx="1550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2416"/>
            <p:cNvSpPr>
              <a:spLocks noChangeShapeType="1"/>
            </p:cNvSpPr>
            <p:nvPr/>
          </p:nvSpPr>
          <p:spPr bwMode="auto">
            <a:xfrm flipH="1">
              <a:off x="19050" y="21824"/>
              <a:ext cx="1784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2417"/>
            <p:cNvSpPr>
              <a:spLocks noChangeShapeType="1"/>
            </p:cNvSpPr>
            <p:nvPr/>
          </p:nvSpPr>
          <p:spPr bwMode="auto">
            <a:xfrm flipH="1">
              <a:off x="14039" y="21824"/>
              <a:ext cx="2267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418"/>
            <p:cNvSpPr>
              <a:spLocks noChangeShapeType="1"/>
            </p:cNvSpPr>
            <p:nvPr/>
          </p:nvSpPr>
          <p:spPr bwMode="auto">
            <a:xfrm flipH="1">
              <a:off x="10642" y="21824"/>
              <a:ext cx="2267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419"/>
            <p:cNvSpPr>
              <a:spLocks noChangeShapeType="1"/>
            </p:cNvSpPr>
            <p:nvPr/>
          </p:nvSpPr>
          <p:spPr bwMode="auto">
            <a:xfrm flipH="1">
              <a:off x="6832" y="21824"/>
              <a:ext cx="1550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420"/>
            <p:cNvSpPr>
              <a:spLocks noChangeShapeType="1"/>
            </p:cNvSpPr>
            <p:nvPr/>
          </p:nvSpPr>
          <p:spPr bwMode="auto">
            <a:xfrm flipH="1">
              <a:off x="27152" y="9715"/>
              <a:ext cx="2673" cy="14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2421"/>
            <p:cNvSpPr>
              <a:spLocks noChangeShapeType="1"/>
            </p:cNvSpPr>
            <p:nvPr/>
          </p:nvSpPr>
          <p:spPr bwMode="auto">
            <a:xfrm flipH="1">
              <a:off x="24364" y="11614"/>
              <a:ext cx="1855" cy="9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2422"/>
            <p:cNvSpPr>
              <a:spLocks noChangeShapeType="1"/>
            </p:cNvSpPr>
            <p:nvPr/>
          </p:nvSpPr>
          <p:spPr bwMode="auto">
            <a:xfrm flipH="1">
              <a:off x="20650" y="13569"/>
              <a:ext cx="1854" cy="9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2423"/>
            <p:cNvSpPr>
              <a:spLocks noChangeShapeType="1"/>
            </p:cNvSpPr>
            <p:nvPr/>
          </p:nvSpPr>
          <p:spPr bwMode="auto">
            <a:xfrm flipH="1">
              <a:off x="17862" y="15036"/>
              <a:ext cx="1861" cy="9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424"/>
            <p:cNvSpPr>
              <a:spLocks noChangeShapeType="1"/>
            </p:cNvSpPr>
            <p:nvPr/>
          </p:nvSpPr>
          <p:spPr bwMode="auto">
            <a:xfrm flipH="1">
              <a:off x="14147" y="16992"/>
              <a:ext cx="1861" cy="9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425"/>
            <p:cNvSpPr>
              <a:spLocks noChangeShapeType="1"/>
            </p:cNvSpPr>
            <p:nvPr/>
          </p:nvSpPr>
          <p:spPr bwMode="auto">
            <a:xfrm flipH="1">
              <a:off x="11366" y="18459"/>
              <a:ext cx="1854" cy="9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426"/>
            <p:cNvSpPr>
              <a:spLocks noChangeShapeType="1"/>
            </p:cNvSpPr>
            <p:nvPr/>
          </p:nvSpPr>
          <p:spPr bwMode="auto">
            <a:xfrm flipH="1">
              <a:off x="6832" y="20415"/>
              <a:ext cx="2673" cy="14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427"/>
            <p:cNvSpPr>
              <a:spLocks/>
            </p:cNvSpPr>
            <p:nvPr/>
          </p:nvSpPr>
          <p:spPr bwMode="auto">
            <a:xfrm>
              <a:off x="6819" y="15373"/>
              <a:ext cx="23019" cy="12141"/>
            </a:xfrm>
            <a:custGeom>
              <a:avLst/>
              <a:gdLst>
                <a:gd name="T0" fmla="*/ 2301875 w 14502"/>
                <a:gd name="T1" fmla="*/ 2858 h 11472"/>
                <a:gd name="T2" fmla="*/ 2698 w 14502"/>
                <a:gd name="T3" fmla="*/ 1214120 h 11472"/>
                <a:gd name="T4" fmla="*/ 0 w 14502"/>
                <a:gd name="T5" fmla="*/ 1211368 h 11472"/>
                <a:gd name="T6" fmla="*/ 2299335 w 14502"/>
                <a:gd name="T7" fmla="*/ 0 h 11472"/>
                <a:gd name="T8" fmla="*/ 2301875 w 14502"/>
                <a:gd name="T9" fmla="*/ 2858 h 11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02" h="11472">
                  <a:moveTo>
                    <a:pt x="14502" y="27"/>
                  </a:moveTo>
                  <a:lnTo>
                    <a:pt x="17" y="11472"/>
                  </a:lnTo>
                  <a:lnTo>
                    <a:pt x="0" y="11446"/>
                  </a:lnTo>
                  <a:lnTo>
                    <a:pt x="14486" y="0"/>
                  </a:lnTo>
                  <a:lnTo>
                    <a:pt x="1450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28"/>
            <p:cNvSpPr>
              <a:spLocks/>
            </p:cNvSpPr>
            <p:nvPr/>
          </p:nvSpPr>
          <p:spPr bwMode="auto">
            <a:xfrm>
              <a:off x="6819" y="21812"/>
              <a:ext cx="16701" cy="5702"/>
            </a:xfrm>
            <a:custGeom>
              <a:avLst/>
              <a:gdLst>
                <a:gd name="T0" fmla="*/ 0 w 10522"/>
                <a:gd name="T1" fmla="*/ 567163 h 5391"/>
                <a:gd name="T2" fmla="*/ 1668145 w 10522"/>
                <a:gd name="T3" fmla="*/ 0 h 5391"/>
                <a:gd name="T4" fmla="*/ 1670050 w 10522"/>
                <a:gd name="T5" fmla="*/ 3173 h 5391"/>
                <a:gd name="T6" fmla="*/ 2063 w 10522"/>
                <a:gd name="T7" fmla="*/ 570230 h 5391"/>
                <a:gd name="T8" fmla="*/ 0 w 10522"/>
                <a:gd name="T9" fmla="*/ 567163 h 53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22" h="5391">
                  <a:moveTo>
                    <a:pt x="0" y="5362"/>
                  </a:moveTo>
                  <a:lnTo>
                    <a:pt x="10510" y="0"/>
                  </a:lnTo>
                  <a:lnTo>
                    <a:pt x="10522" y="30"/>
                  </a:lnTo>
                  <a:lnTo>
                    <a:pt x="13" y="5391"/>
                  </a:lnTo>
                  <a:lnTo>
                    <a:pt x="0" y="53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29"/>
            <p:cNvSpPr>
              <a:spLocks noChangeShapeType="1"/>
            </p:cNvSpPr>
            <p:nvPr/>
          </p:nvSpPr>
          <p:spPr bwMode="auto">
            <a:xfrm flipH="1" flipV="1">
              <a:off x="15944" y="25228"/>
              <a:ext cx="261" cy="7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430"/>
            <p:cNvSpPr>
              <a:spLocks noChangeShapeType="1"/>
            </p:cNvSpPr>
            <p:nvPr/>
          </p:nvSpPr>
          <p:spPr bwMode="auto">
            <a:xfrm flipH="1" flipV="1">
              <a:off x="13398" y="22218"/>
              <a:ext cx="692" cy="5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31"/>
            <p:cNvSpPr>
              <a:spLocks/>
            </p:cNvSpPr>
            <p:nvPr/>
          </p:nvSpPr>
          <p:spPr bwMode="auto">
            <a:xfrm>
              <a:off x="15582" y="24523"/>
              <a:ext cx="515" cy="750"/>
            </a:xfrm>
            <a:custGeom>
              <a:avLst/>
              <a:gdLst>
                <a:gd name="T0" fmla="*/ 20574 w 325"/>
                <a:gd name="T1" fmla="*/ 74930 h 706"/>
                <a:gd name="T2" fmla="*/ 51435 w 325"/>
                <a:gd name="T3" fmla="*/ 65803 h 706"/>
                <a:gd name="T4" fmla="*/ 0 w 325"/>
                <a:gd name="T5" fmla="*/ 0 h 706"/>
                <a:gd name="T6" fmla="*/ 20574 w 325"/>
                <a:gd name="T7" fmla="*/ 74930 h 7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5" h="706">
                  <a:moveTo>
                    <a:pt x="130" y="706"/>
                  </a:moveTo>
                  <a:lnTo>
                    <a:pt x="325" y="620"/>
                  </a:lnTo>
                  <a:lnTo>
                    <a:pt x="0" y="0"/>
                  </a:lnTo>
                  <a:lnTo>
                    <a:pt x="130" y="70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32"/>
            <p:cNvSpPr>
              <a:spLocks/>
            </p:cNvSpPr>
            <p:nvPr/>
          </p:nvSpPr>
          <p:spPr bwMode="auto">
            <a:xfrm>
              <a:off x="13963" y="22682"/>
              <a:ext cx="737" cy="673"/>
            </a:xfrm>
            <a:custGeom>
              <a:avLst/>
              <a:gdLst>
                <a:gd name="T0" fmla="*/ 26025 w 467"/>
                <a:gd name="T1" fmla="*/ 0 h 635"/>
                <a:gd name="T2" fmla="*/ 0 w 467"/>
                <a:gd name="T3" fmla="*/ 15370 h 635"/>
                <a:gd name="T4" fmla="*/ 73660 w 467"/>
                <a:gd name="T5" fmla="*/ 67310 h 635"/>
                <a:gd name="T6" fmla="*/ 26025 w 467"/>
                <a:gd name="T7" fmla="*/ 0 h 6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7" h="635">
                  <a:moveTo>
                    <a:pt x="165" y="0"/>
                  </a:moveTo>
                  <a:lnTo>
                    <a:pt x="0" y="145"/>
                  </a:lnTo>
                  <a:lnTo>
                    <a:pt x="467" y="635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33"/>
            <p:cNvSpPr>
              <a:spLocks/>
            </p:cNvSpPr>
            <p:nvPr/>
          </p:nvSpPr>
          <p:spPr bwMode="auto">
            <a:xfrm>
              <a:off x="21621" y="18808"/>
              <a:ext cx="1708" cy="1048"/>
            </a:xfrm>
            <a:custGeom>
              <a:avLst/>
              <a:gdLst>
                <a:gd name="T0" fmla="*/ 0 w 1077"/>
                <a:gd name="T1" fmla="*/ 48464 h 988"/>
                <a:gd name="T2" fmla="*/ 170815 w 1077"/>
                <a:gd name="T3" fmla="*/ 0 h 988"/>
                <a:gd name="T4" fmla="*/ 51704 w 1077"/>
                <a:gd name="T5" fmla="*/ 104775 h 988"/>
                <a:gd name="T6" fmla="*/ 0 w 1077"/>
                <a:gd name="T7" fmla="*/ 48464 h 9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77" h="988">
                  <a:moveTo>
                    <a:pt x="0" y="457"/>
                  </a:moveTo>
                  <a:lnTo>
                    <a:pt x="1077" y="0"/>
                  </a:lnTo>
                  <a:lnTo>
                    <a:pt x="326" y="988"/>
                  </a:lnTo>
                  <a:lnTo>
                    <a:pt x="0" y="4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434"/>
            <p:cNvSpPr>
              <a:spLocks noChangeShapeType="1"/>
            </p:cNvSpPr>
            <p:nvPr/>
          </p:nvSpPr>
          <p:spPr bwMode="auto">
            <a:xfrm flipH="1">
              <a:off x="17551" y="15392"/>
              <a:ext cx="12274" cy="125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435"/>
            <p:cNvSpPr>
              <a:spLocks noChangeShapeType="1"/>
            </p:cNvSpPr>
            <p:nvPr/>
          </p:nvSpPr>
          <p:spPr bwMode="auto">
            <a:xfrm>
              <a:off x="3511" y="24726"/>
              <a:ext cx="603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436"/>
            <p:cNvSpPr>
              <a:spLocks noChangeShapeType="1"/>
            </p:cNvSpPr>
            <p:nvPr/>
          </p:nvSpPr>
          <p:spPr bwMode="auto">
            <a:xfrm flipV="1">
              <a:off x="4419" y="24384"/>
              <a:ext cx="6" cy="6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437"/>
            <p:cNvSpPr>
              <a:spLocks noChangeShapeType="1"/>
            </p:cNvSpPr>
            <p:nvPr/>
          </p:nvSpPr>
          <p:spPr bwMode="auto">
            <a:xfrm flipV="1">
              <a:off x="4419" y="24612"/>
              <a:ext cx="299" cy="2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438"/>
            <p:cNvSpPr>
              <a:spLocks noChangeShapeType="1"/>
            </p:cNvSpPr>
            <p:nvPr/>
          </p:nvSpPr>
          <p:spPr bwMode="auto">
            <a:xfrm>
              <a:off x="4718" y="24612"/>
              <a:ext cx="152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439"/>
            <p:cNvSpPr>
              <a:spLocks noChangeShapeType="1"/>
            </p:cNvSpPr>
            <p:nvPr/>
          </p:nvSpPr>
          <p:spPr bwMode="auto">
            <a:xfrm>
              <a:off x="4870" y="24612"/>
              <a:ext cx="152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440"/>
            <p:cNvSpPr>
              <a:spLocks noChangeShapeType="1"/>
            </p:cNvSpPr>
            <p:nvPr/>
          </p:nvSpPr>
          <p:spPr bwMode="auto">
            <a:xfrm>
              <a:off x="5022" y="24726"/>
              <a:ext cx="7" cy="2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2441"/>
            <p:cNvSpPr>
              <a:spLocks noChangeShapeType="1"/>
            </p:cNvSpPr>
            <p:nvPr/>
          </p:nvSpPr>
          <p:spPr bwMode="auto">
            <a:xfrm flipH="1">
              <a:off x="4870" y="24955"/>
              <a:ext cx="152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442"/>
            <p:cNvSpPr>
              <a:spLocks noChangeShapeType="1"/>
            </p:cNvSpPr>
            <p:nvPr/>
          </p:nvSpPr>
          <p:spPr bwMode="auto">
            <a:xfrm flipH="1">
              <a:off x="4718" y="25069"/>
              <a:ext cx="152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443"/>
            <p:cNvSpPr>
              <a:spLocks noChangeShapeType="1"/>
            </p:cNvSpPr>
            <p:nvPr/>
          </p:nvSpPr>
          <p:spPr bwMode="auto">
            <a:xfrm flipH="1" flipV="1">
              <a:off x="4419" y="24841"/>
              <a:ext cx="299" cy="2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2444"/>
            <p:cNvSpPr>
              <a:spLocks noChangeShapeType="1"/>
            </p:cNvSpPr>
            <p:nvPr/>
          </p:nvSpPr>
          <p:spPr bwMode="auto">
            <a:xfrm flipV="1">
              <a:off x="6832" y="26803"/>
              <a:ext cx="6" cy="6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2445"/>
            <p:cNvSpPr>
              <a:spLocks noChangeShapeType="1"/>
            </p:cNvSpPr>
            <p:nvPr/>
          </p:nvSpPr>
          <p:spPr bwMode="auto">
            <a:xfrm flipV="1">
              <a:off x="6832" y="25095"/>
              <a:ext cx="6" cy="8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2446"/>
            <p:cNvSpPr>
              <a:spLocks noChangeShapeType="1"/>
            </p:cNvSpPr>
            <p:nvPr/>
          </p:nvSpPr>
          <p:spPr bwMode="auto">
            <a:xfrm flipV="1">
              <a:off x="6832" y="23380"/>
              <a:ext cx="6" cy="8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2447"/>
            <p:cNvSpPr>
              <a:spLocks noChangeShapeType="1"/>
            </p:cNvSpPr>
            <p:nvPr/>
          </p:nvSpPr>
          <p:spPr bwMode="auto">
            <a:xfrm flipV="1">
              <a:off x="6832" y="21824"/>
              <a:ext cx="6" cy="6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2448"/>
            <p:cNvSpPr>
              <a:spLocks noChangeShapeType="1"/>
            </p:cNvSpPr>
            <p:nvPr/>
          </p:nvSpPr>
          <p:spPr bwMode="auto">
            <a:xfrm flipV="1">
              <a:off x="8267" y="28390"/>
              <a:ext cx="7" cy="6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2449"/>
            <p:cNvSpPr>
              <a:spLocks noChangeShapeType="1"/>
            </p:cNvSpPr>
            <p:nvPr/>
          </p:nvSpPr>
          <p:spPr bwMode="auto">
            <a:xfrm>
              <a:off x="8267" y="28390"/>
              <a:ext cx="45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2450"/>
            <p:cNvSpPr>
              <a:spLocks noChangeShapeType="1"/>
            </p:cNvSpPr>
            <p:nvPr/>
          </p:nvSpPr>
          <p:spPr bwMode="auto">
            <a:xfrm>
              <a:off x="8718" y="28390"/>
              <a:ext cx="152" cy="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2451"/>
            <p:cNvSpPr>
              <a:spLocks noChangeShapeType="1"/>
            </p:cNvSpPr>
            <p:nvPr/>
          </p:nvSpPr>
          <p:spPr bwMode="auto">
            <a:xfrm>
              <a:off x="8870" y="28505"/>
              <a:ext cx="7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2452"/>
            <p:cNvSpPr>
              <a:spLocks noChangeShapeType="1"/>
            </p:cNvSpPr>
            <p:nvPr/>
          </p:nvSpPr>
          <p:spPr bwMode="auto">
            <a:xfrm flipH="1">
              <a:off x="8718" y="28619"/>
              <a:ext cx="152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2453"/>
            <p:cNvSpPr>
              <a:spLocks noChangeShapeType="1"/>
            </p:cNvSpPr>
            <p:nvPr/>
          </p:nvSpPr>
          <p:spPr bwMode="auto">
            <a:xfrm flipH="1">
              <a:off x="8267" y="28733"/>
              <a:ext cx="45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2454"/>
            <p:cNvSpPr>
              <a:spLocks noChangeShapeType="1"/>
            </p:cNvSpPr>
            <p:nvPr/>
          </p:nvSpPr>
          <p:spPr bwMode="auto">
            <a:xfrm flipV="1">
              <a:off x="9175" y="28390"/>
              <a:ext cx="146" cy="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2455"/>
            <p:cNvSpPr>
              <a:spLocks noChangeShapeType="1"/>
            </p:cNvSpPr>
            <p:nvPr/>
          </p:nvSpPr>
          <p:spPr bwMode="auto">
            <a:xfrm>
              <a:off x="9321" y="28390"/>
              <a:ext cx="7" cy="6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456"/>
            <p:cNvSpPr>
              <a:spLocks noChangeShapeType="1"/>
            </p:cNvSpPr>
            <p:nvPr/>
          </p:nvSpPr>
          <p:spPr bwMode="auto">
            <a:xfrm>
              <a:off x="9175" y="29076"/>
              <a:ext cx="299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457"/>
            <p:cNvSpPr>
              <a:spLocks/>
            </p:cNvSpPr>
            <p:nvPr/>
          </p:nvSpPr>
          <p:spPr bwMode="auto">
            <a:xfrm>
              <a:off x="16408" y="27686"/>
              <a:ext cx="1492" cy="1238"/>
            </a:xfrm>
            <a:custGeom>
              <a:avLst/>
              <a:gdLst>
                <a:gd name="T0" fmla="*/ 149225 w 939"/>
                <a:gd name="T1" fmla="*/ 44268 h 1172"/>
                <a:gd name="T2" fmla="*/ 0 w 939"/>
                <a:gd name="T3" fmla="*/ 123825 h 1172"/>
                <a:gd name="T4" fmla="*/ 80095 w 939"/>
                <a:gd name="T5" fmla="*/ 0 h 1172"/>
                <a:gd name="T6" fmla="*/ 149225 w 939"/>
                <a:gd name="T7" fmla="*/ 44268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39" h="1172">
                  <a:moveTo>
                    <a:pt x="939" y="419"/>
                  </a:moveTo>
                  <a:lnTo>
                    <a:pt x="0" y="1172"/>
                  </a:lnTo>
                  <a:lnTo>
                    <a:pt x="504" y="0"/>
                  </a:lnTo>
                  <a:lnTo>
                    <a:pt x="939" y="4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2458"/>
            <p:cNvSpPr>
              <a:spLocks noChangeShapeType="1"/>
            </p:cNvSpPr>
            <p:nvPr/>
          </p:nvSpPr>
          <p:spPr bwMode="auto">
            <a:xfrm>
              <a:off x="19875" y="28200"/>
              <a:ext cx="603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2459"/>
            <p:cNvSpPr>
              <a:spLocks noChangeShapeType="1"/>
            </p:cNvSpPr>
            <p:nvPr/>
          </p:nvSpPr>
          <p:spPr bwMode="auto">
            <a:xfrm flipH="1">
              <a:off x="19875" y="28200"/>
              <a:ext cx="603" cy="4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2460"/>
            <p:cNvSpPr>
              <a:spLocks noChangeShapeType="1"/>
            </p:cNvSpPr>
            <p:nvPr/>
          </p:nvSpPr>
          <p:spPr bwMode="auto">
            <a:xfrm>
              <a:off x="19875" y="28657"/>
              <a:ext cx="603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2461"/>
            <p:cNvSpPr>
              <a:spLocks noChangeShapeType="1"/>
            </p:cNvSpPr>
            <p:nvPr/>
          </p:nvSpPr>
          <p:spPr bwMode="auto">
            <a:xfrm>
              <a:off x="13017" y="20554"/>
              <a:ext cx="610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462"/>
            <p:cNvSpPr>
              <a:spLocks noChangeShapeType="1"/>
            </p:cNvSpPr>
            <p:nvPr/>
          </p:nvSpPr>
          <p:spPr bwMode="auto">
            <a:xfrm flipH="1">
              <a:off x="14077" y="20897"/>
              <a:ext cx="153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2463"/>
            <p:cNvSpPr>
              <a:spLocks noChangeShapeType="1"/>
            </p:cNvSpPr>
            <p:nvPr/>
          </p:nvSpPr>
          <p:spPr bwMode="auto">
            <a:xfrm flipH="1" flipV="1">
              <a:off x="13925" y="20783"/>
              <a:ext cx="152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2464"/>
            <p:cNvSpPr>
              <a:spLocks noChangeShapeType="1"/>
            </p:cNvSpPr>
            <p:nvPr/>
          </p:nvSpPr>
          <p:spPr bwMode="auto">
            <a:xfrm flipV="1">
              <a:off x="13925" y="20554"/>
              <a:ext cx="6" cy="2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2465"/>
            <p:cNvSpPr>
              <a:spLocks noChangeShapeType="1"/>
            </p:cNvSpPr>
            <p:nvPr/>
          </p:nvSpPr>
          <p:spPr bwMode="auto">
            <a:xfrm flipV="1">
              <a:off x="13925" y="20440"/>
              <a:ext cx="152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2466"/>
            <p:cNvSpPr>
              <a:spLocks noChangeShapeType="1"/>
            </p:cNvSpPr>
            <p:nvPr/>
          </p:nvSpPr>
          <p:spPr bwMode="auto">
            <a:xfrm>
              <a:off x="14077" y="20440"/>
              <a:ext cx="153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2467"/>
            <p:cNvSpPr>
              <a:spLocks noChangeShapeType="1"/>
            </p:cNvSpPr>
            <p:nvPr/>
          </p:nvSpPr>
          <p:spPr bwMode="auto">
            <a:xfrm>
              <a:off x="14230" y="20440"/>
              <a:ext cx="146" cy="1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2468"/>
            <p:cNvSpPr>
              <a:spLocks noChangeShapeType="1"/>
            </p:cNvSpPr>
            <p:nvPr/>
          </p:nvSpPr>
          <p:spPr bwMode="auto">
            <a:xfrm>
              <a:off x="14376" y="20554"/>
              <a:ext cx="6" cy="2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2469"/>
            <p:cNvSpPr>
              <a:spLocks noChangeShapeType="1"/>
            </p:cNvSpPr>
            <p:nvPr/>
          </p:nvSpPr>
          <p:spPr bwMode="auto">
            <a:xfrm flipH="1">
              <a:off x="14230" y="20783"/>
              <a:ext cx="146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2470"/>
            <p:cNvSpPr>
              <a:spLocks noChangeShapeType="1"/>
            </p:cNvSpPr>
            <p:nvPr/>
          </p:nvSpPr>
          <p:spPr bwMode="auto">
            <a:xfrm>
              <a:off x="14376" y="20783"/>
              <a:ext cx="152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2471"/>
            <p:cNvSpPr>
              <a:spLocks noChangeShapeType="1"/>
            </p:cNvSpPr>
            <p:nvPr/>
          </p:nvSpPr>
          <p:spPr bwMode="auto">
            <a:xfrm flipV="1">
              <a:off x="47847" y="14687"/>
              <a:ext cx="6" cy="7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2472"/>
            <p:cNvSpPr>
              <a:spLocks noChangeShapeType="1"/>
            </p:cNvSpPr>
            <p:nvPr/>
          </p:nvSpPr>
          <p:spPr bwMode="auto">
            <a:xfrm flipV="1">
              <a:off x="47847" y="12979"/>
              <a:ext cx="6" cy="8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2473"/>
            <p:cNvSpPr>
              <a:spLocks noChangeShapeType="1"/>
            </p:cNvSpPr>
            <p:nvPr/>
          </p:nvSpPr>
          <p:spPr bwMode="auto">
            <a:xfrm flipV="1">
              <a:off x="47847" y="11271"/>
              <a:ext cx="6" cy="8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2474"/>
            <p:cNvSpPr>
              <a:spLocks noChangeShapeType="1"/>
            </p:cNvSpPr>
            <p:nvPr/>
          </p:nvSpPr>
          <p:spPr bwMode="auto">
            <a:xfrm flipV="1">
              <a:off x="47847" y="9715"/>
              <a:ext cx="6" cy="6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475"/>
            <p:cNvSpPr>
              <a:spLocks/>
            </p:cNvSpPr>
            <p:nvPr/>
          </p:nvSpPr>
          <p:spPr bwMode="auto">
            <a:xfrm>
              <a:off x="23501" y="9702"/>
              <a:ext cx="24358" cy="12142"/>
            </a:xfrm>
            <a:custGeom>
              <a:avLst/>
              <a:gdLst>
                <a:gd name="T0" fmla="*/ 2435860 w 15343"/>
                <a:gd name="T1" fmla="*/ 2858 h 11471"/>
                <a:gd name="T2" fmla="*/ 2540 w 15343"/>
                <a:gd name="T3" fmla="*/ 1214120 h 11471"/>
                <a:gd name="T4" fmla="*/ 0 w 15343"/>
                <a:gd name="T5" fmla="*/ 1211262 h 11471"/>
                <a:gd name="T6" fmla="*/ 2433320 w 15343"/>
                <a:gd name="T7" fmla="*/ 0 h 11471"/>
                <a:gd name="T8" fmla="*/ 2435860 w 15343"/>
                <a:gd name="T9" fmla="*/ 2858 h 11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343" h="11471">
                  <a:moveTo>
                    <a:pt x="15343" y="27"/>
                  </a:moveTo>
                  <a:lnTo>
                    <a:pt x="16" y="11471"/>
                  </a:lnTo>
                  <a:lnTo>
                    <a:pt x="0" y="11444"/>
                  </a:lnTo>
                  <a:lnTo>
                    <a:pt x="15327" y="0"/>
                  </a:lnTo>
                  <a:lnTo>
                    <a:pt x="15343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76"/>
            <p:cNvSpPr>
              <a:spLocks/>
            </p:cNvSpPr>
            <p:nvPr/>
          </p:nvSpPr>
          <p:spPr bwMode="auto">
            <a:xfrm>
              <a:off x="29813" y="9696"/>
              <a:ext cx="18040" cy="5709"/>
            </a:xfrm>
            <a:custGeom>
              <a:avLst/>
              <a:gdLst>
                <a:gd name="T0" fmla="*/ 0 w 11363"/>
                <a:gd name="T1" fmla="*/ 567794 h 5391"/>
                <a:gd name="T2" fmla="*/ 1802130 w 11363"/>
                <a:gd name="T3" fmla="*/ 0 h 5391"/>
                <a:gd name="T4" fmla="*/ 1804035 w 11363"/>
                <a:gd name="T5" fmla="*/ 3177 h 5391"/>
                <a:gd name="T6" fmla="*/ 1746 w 11363"/>
                <a:gd name="T7" fmla="*/ 570865 h 5391"/>
                <a:gd name="T8" fmla="*/ 0 w 11363"/>
                <a:gd name="T9" fmla="*/ 567794 h 53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63" h="5391">
                  <a:moveTo>
                    <a:pt x="0" y="5362"/>
                  </a:moveTo>
                  <a:lnTo>
                    <a:pt x="11351" y="0"/>
                  </a:lnTo>
                  <a:lnTo>
                    <a:pt x="11363" y="30"/>
                  </a:lnTo>
                  <a:lnTo>
                    <a:pt x="11" y="5391"/>
                  </a:lnTo>
                  <a:lnTo>
                    <a:pt x="0" y="53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2477"/>
            <p:cNvSpPr>
              <a:spLocks noChangeShapeType="1"/>
            </p:cNvSpPr>
            <p:nvPr/>
          </p:nvSpPr>
          <p:spPr bwMode="auto">
            <a:xfrm flipH="1" flipV="1">
              <a:off x="27838" y="15271"/>
              <a:ext cx="146" cy="1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2478"/>
            <p:cNvSpPr>
              <a:spLocks noChangeShapeType="1"/>
            </p:cNvSpPr>
            <p:nvPr/>
          </p:nvSpPr>
          <p:spPr bwMode="auto">
            <a:xfrm flipV="1">
              <a:off x="27838" y="14820"/>
              <a:ext cx="6" cy="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2479"/>
            <p:cNvSpPr>
              <a:spLocks noChangeShapeType="1"/>
            </p:cNvSpPr>
            <p:nvPr/>
          </p:nvSpPr>
          <p:spPr bwMode="auto">
            <a:xfrm flipV="1">
              <a:off x="27838" y="14706"/>
              <a:ext cx="146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480"/>
            <p:cNvSpPr>
              <a:spLocks noChangeShapeType="1"/>
            </p:cNvSpPr>
            <p:nvPr/>
          </p:nvSpPr>
          <p:spPr bwMode="auto">
            <a:xfrm>
              <a:off x="27984" y="14706"/>
              <a:ext cx="152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2481"/>
            <p:cNvSpPr>
              <a:spLocks noChangeShapeType="1"/>
            </p:cNvSpPr>
            <p:nvPr/>
          </p:nvSpPr>
          <p:spPr bwMode="auto">
            <a:xfrm>
              <a:off x="28136" y="14706"/>
              <a:ext cx="153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2482"/>
            <p:cNvSpPr>
              <a:spLocks noChangeShapeType="1"/>
            </p:cNvSpPr>
            <p:nvPr/>
          </p:nvSpPr>
          <p:spPr bwMode="auto">
            <a:xfrm>
              <a:off x="28289" y="14820"/>
              <a:ext cx="6" cy="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2483"/>
            <p:cNvSpPr>
              <a:spLocks noChangeShapeType="1"/>
            </p:cNvSpPr>
            <p:nvPr/>
          </p:nvSpPr>
          <p:spPr bwMode="auto">
            <a:xfrm flipH="1">
              <a:off x="28136" y="15271"/>
              <a:ext cx="153" cy="1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2484"/>
            <p:cNvSpPr>
              <a:spLocks noChangeShapeType="1"/>
            </p:cNvSpPr>
            <p:nvPr/>
          </p:nvSpPr>
          <p:spPr bwMode="auto">
            <a:xfrm flipH="1">
              <a:off x="27984" y="15392"/>
              <a:ext cx="152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2485"/>
            <p:cNvSpPr>
              <a:spLocks noChangeShapeType="1"/>
            </p:cNvSpPr>
            <p:nvPr/>
          </p:nvSpPr>
          <p:spPr bwMode="auto">
            <a:xfrm flipH="1" flipV="1">
              <a:off x="42926" y="12001"/>
              <a:ext cx="717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486"/>
            <p:cNvSpPr>
              <a:spLocks/>
            </p:cNvSpPr>
            <p:nvPr/>
          </p:nvSpPr>
          <p:spPr bwMode="auto">
            <a:xfrm>
              <a:off x="43491" y="14700"/>
              <a:ext cx="304" cy="692"/>
            </a:xfrm>
            <a:custGeom>
              <a:avLst/>
              <a:gdLst>
                <a:gd name="T0" fmla="*/ 30480 w 190"/>
                <a:gd name="T1" fmla="*/ 0 h 650"/>
                <a:gd name="T2" fmla="*/ 0 w 190"/>
                <a:gd name="T3" fmla="*/ 745 h 650"/>
                <a:gd name="T4" fmla="*/ 18128 w 190"/>
                <a:gd name="T5" fmla="*/ 69215 h 650"/>
                <a:gd name="T6" fmla="*/ 30480 w 190"/>
                <a:gd name="T7" fmla="*/ 0 h 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0" h="650">
                  <a:moveTo>
                    <a:pt x="190" y="0"/>
                  </a:moveTo>
                  <a:lnTo>
                    <a:pt x="0" y="7"/>
                  </a:lnTo>
                  <a:lnTo>
                    <a:pt x="113" y="65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487"/>
            <p:cNvSpPr>
              <a:spLocks/>
            </p:cNvSpPr>
            <p:nvPr/>
          </p:nvSpPr>
          <p:spPr bwMode="auto">
            <a:xfrm>
              <a:off x="42608" y="11366"/>
              <a:ext cx="464" cy="679"/>
            </a:xfrm>
            <a:custGeom>
              <a:avLst/>
              <a:gdLst>
                <a:gd name="T0" fmla="*/ 18000 w 291"/>
                <a:gd name="T1" fmla="*/ 67945 h 643"/>
                <a:gd name="T2" fmla="*/ 46355 w 291"/>
                <a:gd name="T3" fmla="*/ 59914 h 643"/>
                <a:gd name="T4" fmla="*/ 0 w 291"/>
                <a:gd name="T5" fmla="*/ 0 h 643"/>
                <a:gd name="T6" fmla="*/ 18000 w 291"/>
                <a:gd name="T7" fmla="*/ 67945 h 6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1" h="643">
                  <a:moveTo>
                    <a:pt x="113" y="643"/>
                  </a:moveTo>
                  <a:lnTo>
                    <a:pt x="291" y="567"/>
                  </a:lnTo>
                  <a:lnTo>
                    <a:pt x="0" y="0"/>
                  </a:lnTo>
                  <a:lnTo>
                    <a:pt x="113" y="64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488"/>
            <p:cNvSpPr>
              <a:spLocks noChangeShapeType="1"/>
            </p:cNvSpPr>
            <p:nvPr/>
          </p:nvSpPr>
          <p:spPr bwMode="auto">
            <a:xfrm>
              <a:off x="34651" y="12242"/>
              <a:ext cx="280" cy="7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89"/>
            <p:cNvSpPr>
              <a:spLocks noChangeShapeType="1"/>
            </p:cNvSpPr>
            <p:nvPr/>
          </p:nvSpPr>
          <p:spPr bwMode="auto">
            <a:xfrm>
              <a:off x="37058" y="15989"/>
              <a:ext cx="635" cy="5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490"/>
            <p:cNvSpPr>
              <a:spLocks/>
            </p:cNvSpPr>
            <p:nvPr/>
          </p:nvSpPr>
          <p:spPr bwMode="auto">
            <a:xfrm>
              <a:off x="34772" y="12922"/>
              <a:ext cx="508" cy="749"/>
            </a:xfrm>
            <a:custGeom>
              <a:avLst/>
              <a:gdLst>
                <a:gd name="T0" fmla="*/ 31213 w 319"/>
                <a:gd name="T1" fmla="*/ 0 h 708"/>
                <a:gd name="T2" fmla="*/ 0 w 319"/>
                <a:gd name="T3" fmla="*/ 8890 h 708"/>
                <a:gd name="T4" fmla="*/ 50800 w 319"/>
                <a:gd name="T5" fmla="*/ 74930 h 708"/>
                <a:gd name="T6" fmla="*/ 31213 w 319"/>
                <a:gd name="T7" fmla="*/ 0 h 7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9" h="708">
                  <a:moveTo>
                    <a:pt x="196" y="0"/>
                  </a:moveTo>
                  <a:lnTo>
                    <a:pt x="0" y="84"/>
                  </a:lnTo>
                  <a:lnTo>
                    <a:pt x="319" y="708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491"/>
            <p:cNvSpPr>
              <a:spLocks/>
            </p:cNvSpPr>
            <p:nvPr/>
          </p:nvSpPr>
          <p:spPr bwMode="auto">
            <a:xfrm>
              <a:off x="36480" y="15373"/>
              <a:ext cx="711" cy="686"/>
            </a:xfrm>
            <a:custGeom>
              <a:avLst/>
              <a:gdLst>
                <a:gd name="T0" fmla="*/ 44252 w 450"/>
                <a:gd name="T1" fmla="*/ 68580 h 649"/>
                <a:gd name="T2" fmla="*/ 71120 w 450"/>
                <a:gd name="T3" fmla="*/ 53998 h 649"/>
                <a:gd name="T4" fmla="*/ 0 w 450"/>
                <a:gd name="T5" fmla="*/ 0 h 649"/>
                <a:gd name="T6" fmla="*/ 44252 w 450"/>
                <a:gd name="T7" fmla="*/ 68580 h 6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0" h="649">
                  <a:moveTo>
                    <a:pt x="280" y="649"/>
                  </a:moveTo>
                  <a:lnTo>
                    <a:pt x="450" y="511"/>
                  </a:lnTo>
                  <a:lnTo>
                    <a:pt x="0" y="0"/>
                  </a:lnTo>
                  <a:lnTo>
                    <a:pt x="280" y="6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2492"/>
            <p:cNvSpPr>
              <a:spLocks noChangeShapeType="1"/>
            </p:cNvSpPr>
            <p:nvPr/>
          </p:nvSpPr>
          <p:spPr bwMode="auto">
            <a:xfrm flipV="1">
              <a:off x="29825" y="1701"/>
              <a:ext cx="7" cy="136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Line 2493"/>
            <p:cNvSpPr>
              <a:spLocks noChangeShapeType="1"/>
            </p:cNvSpPr>
            <p:nvPr/>
          </p:nvSpPr>
          <p:spPr bwMode="auto">
            <a:xfrm>
              <a:off x="29825" y="15392"/>
              <a:ext cx="21114" cy="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2494"/>
            <p:cNvSpPr>
              <a:spLocks noChangeShapeType="1"/>
            </p:cNvSpPr>
            <p:nvPr/>
          </p:nvSpPr>
          <p:spPr bwMode="auto">
            <a:xfrm flipV="1">
              <a:off x="25844" y="22796"/>
              <a:ext cx="6" cy="6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495"/>
            <p:cNvSpPr>
              <a:spLocks noChangeShapeType="1"/>
            </p:cNvSpPr>
            <p:nvPr/>
          </p:nvSpPr>
          <p:spPr bwMode="auto">
            <a:xfrm>
              <a:off x="25844" y="22796"/>
              <a:ext cx="45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2496"/>
            <p:cNvSpPr>
              <a:spLocks noChangeShapeType="1"/>
            </p:cNvSpPr>
            <p:nvPr/>
          </p:nvSpPr>
          <p:spPr bwMode="auto">
            <a:xfrm>
              <a:off x="26295" y="22796"/>
              <a:ext cx="152" cy="1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2497"/>
            <p:cNvSpPr>
              <a:spLocks noChangeShapeType="1"/>
            </p:cNvSpPr>
            <p:nvPr/>
          </p:nvSpPr>
          <p:spPr bwMode="auto">
            <a:xfrm>
              <a:off x="26447" y="22917"/>
              <a:ext cx="7" cy="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2498"/>
            <p:cNvSpPr>
              <a:spLocks noChangeShapeType="1"/>
            </p:cNvSpPr>
            <p:nvPr/>
          </p:nvSpPr>
          <p:spPr bwMode="auto">
            <a:xfrm flipH="1">
              <a:off x="26295" y="23025"/>
              <a:ext cx="152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2499"/>
            <p:cNvSpPr>
              <a:spLocks noChangeShapeType="1"/>
            </p:cNvSpPr>
            <p:nvPr/>
          </p:nvSpPr>
          <p:spPr bwMode="auto">
            <a:xfrm flipH="1">
              <a:off x="25844" y="23139"/>
              <a:ext cx="451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2500"/>
            <p:cNvSpPr>
              <a:spLocks noChangeShapeType="1"/>
            </p:cNvSpPr>
            <p:nvPr/>
          </p:nvSpPr>
          <p:spPr bwMode="auto">
            <a:xfrm flipV="1">
              <a:off x="27654" y="22860"/>
              <a:ext cx="6" cy="6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501"/>
            <p:cNvSpPr>
              <a:spLocks noChangeShapeType="1"/>
            </p:cNvSpPr>
            <p:nvPr/>
          </p:nvSpPr>
          <p:spPr bwMode="auto">
            <a:xfrm>
              <a:off x="27654" y="22796"/>
              <a:ext cx="305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502"/>
            <p:cNvSpPr>
              <a:spLocks noChangeShapeType="1"/>
            </p:cNvSpPr>
            <p:nvPr/>
          </p:nvSpPr>
          <p:spPr bwMode="auto">
            <a:xfrm flipH="1">
              <a:off x="27654" y="23482"/>
              <a:ext cx="305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2503"/>
            <p:cNvSpPr>
              <a:spLocks noChangeShapeType="1"/>
            </p:cNvSpPr>
            <p:nvPr/>
          </p:nvSpPr>
          <p:spPr bwMode="auto">
            <a:xfrm flipH="1" flipV="1">
              <a:off x="28263" y="23368"/>
              <a:ext cx="146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2504"/>
            <p:cNvSpPr>
              <a:spLocks noChangeShapeType="1"/>
            </p:cNvSpPr>
            <p:nvPr/>
          </p:nvSpPr>
          <p:spPr bwMode="auto">
            <a:xfrm flipV="1">
              <a:off x="28263" y="22917"/>
              <a:ext cx="7" cy="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2505"/>
            <p:cNvSpPr>
              <a:spLocks noChangeShapeType="1"/>
            </p:cNvSpPr>
            <p:nvPr/>
          </p:nvSpPr>
          <p:spPr bwMode="auto">
            <a:xfrm flipV="1">
              <a:off x="28263" y="22796"/>
              <a:ext cx="146" cy="1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2506"/>
            <p:cNvSpPr>
              <a:spLocks noChangeShapeType="1"/>
            </p:cNvSpPr>
            <p:nvPr/>
          </p:nvSpPr>
          <p:spPr bwMode="auto">
            <a:xfrm>
              <a:off x="28409" y="22796"/>
              <a:ext cx="153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2507"/>
            <p:cNvSpPr>
              <a:spLocks noChangeShapeType="1"/>
            </p:cNvSpPr>
            <p:nvPr/>
          </p:nvSpPr>
          <p:spPr bwMode="auto">
            <a:xfrm>
              <a:off x="28562" y="22796"/>
              <a:ext cx="152" cy="1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Line 2508"/>
            <p:cNvSpPr>
              <a:spLocks noChangeShapeType="1"/>
            </p:cNvSpPr>
            <p:nvPr/>
          </p:nvSpPr>
          <p:spPr bwMode="auto">
            <a:xfrm>
              <a:off x="28714" y="22917"/>
              <a:ext cx="7" cy="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2509"/>
            <p:cNvSpPr>
              <a:spLocks noChangeShapeType="1"/>
            </p:cNvSpPr>
            <p:nvPr/>
          </p:nvSpPr>
          <p:spPr bwMode="auto">
            <a:xfrm flipH="1">
              <a:off x="28562" y="23368"/>
              <a:ext cx="152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2510"/>
            <p:cNvSpPr>
              <a:spLocks noChangeShapeType="1"/>
            </p:cNvSpPr>
            <p:nvPr/>
          </p:nvSpPr>
          <p:spPr bwMode="auto">
            <a:xfrm flipH="1">
              <a:off x="28409" y="23482"/>
              <a:ext cx="153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Line 2511"/>
            <p:cNvSpPr>
              <a:spLocks noChangeShapeType="1"/>
            </p:cNvSpPr>
            <p:nvPr/>
          </p:nvSpPr>
          <p:spPr bwMode="auto">
            <a:xfrm flipH="1" flipV="1">
              <a:off x="29921" y="23368"/>
              <a:ext cx="152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Line 2512"/>
            <p:cNvSpPr>
              <a:spLocks noChangeShapeType="1"/>
            </p:cNvSpPr>
            <p:nvPr/>
          </p:nvSpPr>
          <p:spPr bwMode="auto">
            <a:xfrm flipV="1">
              <a:off x="29921" y="22917"/>
              <a:ext cx="6" cy="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2513"/>
            <p:cNvSpPr>
              <a:spLocks noChangeShapeType="1"/>
            </p:cNvSpPr>
            <p:nvPr/>
          </p:nvSpPr>
          <p:spPr bwMode="auto">
            <a:xfrm flipV="1">
              <a:off x="29921" y="22796"/>
              <a:ext cx="152" cy="1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2514"/>
            <p:cNvSpPr>
              <a:spLocks noChangeShapeType="1"/>
            </p:cNvSpPr>
            <p:nvPr/>
          </p:nvSpPr>
          <p:spPr bwMode="auto">
            <a:xfrm>
              <a:off x="30073" y="22796"/>
              <a:ext cx="153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Line 2515"/>
            <p:cNvSpPr>
              <a:spLocks noChangeShapeType="1"/>
            </p:cNvSpPr>
            <p:nvPr/>
          </p:nvSpPr>
          <p:spPr bwMode="auto">
            <a:xfrm>
              <a:off x="30226" y="22796"/>
              <a:ext cx="146" cy="1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2516"/>
            <p:cNvSpPr>
              <a:spLocks noChangeShapeType="1"/>
            </p:cNvSpPr>
            <p:nvPr/>
          </p:nvSpPr>
          <p:spPr bwMode="auto">
            <a:xfrm>
              <a:off x="30372" y="22917"/>
              <a:ext cx="6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2517"/>
            <p:cNvSpPr>
              <a:spLocks noChangeShapeType="1"/>
            </p:cNvSpPr>
            <p:nvPr/>
          </p:nvSpPr>
          <p:spPr bwMode="auto">
            <a:xfrm flipH="1">
              <a:off x="30226" y="23368"/>
              <a:ext cx="146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2518"/>
            <p:cNvSpPr>
              <a:spLocks noChangeShapeType="1"/>
            </p:cNvSpPr>
            <p:nvPr/>
          </p:nvSpPr>
          <p:spPr bwMode="auto">
            <a:xfrm flipH="1">
              <a:off x="30073" y="23482"/>
              <a:ext cx="153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Line 2519"/>
            <p:cNvSpPr>
              <a:spLocks noChangeShapeType="1"/>
            </p:cNvSpPr>
            <p:nvPr/>
          </p:nvSpPr>
          <p:spPr bwMode="auto">
            <a:xfrm flipV="1">
              <a:off x="31584" y="22796"/>
              <a:ext cx="146" cy="1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2520"/>
            <p:cNvSpPr>
              <a:spLocks noChangeShapeType="1"/>
            </p:cNvSpPr>
            <p:nvPr/>
          </p:nvSpPr>
          <p:spPr bwMode="auto">
            <a:xfrm>
              <a:off x="31730" y="22796"/>
              <a:ext cx="7" cy="6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2521"/>
            <p:cNvSpPr>
              <a:spLocks noChangeShapeType="1"/>
            </p:cNvSpPr>
            <p:nvPr/>
          </p:nvSpPr>
          <p:spPr bwMode="auto">
            <a:xfrm>
              <a:off x="31584" y="23482"/>
              <a:ext cx="299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2522"/>
            <p:cNvSpPr>
              <a:spLocks noChangeShapeType="1"/>
            </p:cNvSpPr>
            <p:nvPr/>
          </p:nvSpPr>
          <p:spPr bwMode="auto">
            <a:xfrm>
              <a:off x="32188" y="22796"/>
              <a:ext cx="298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2523"/>
            <p:cNvSpPr>
              <a:spLocks noChangeShapeType="1"/>
            </p:cNvSpPr>
            <p:nvPr/>
          </p:nvSpPr>
          <p:spPr bwMode="auto">
            <a:xfrm>
              <a:off x="32486" y="22796"/>
              <a:ext cx="6" cy="6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2524"/>
            <p:cNvSpPr>
              <a:spLocks noChangeShapeType="1"/>
            </p:cNvSpPr>
            <p:nvPr/>
          </p:nvSpPr>
          <p:spPr bwMode="auto">
            <a:xfrm flipH="1">
              <a:off x="32188" y="23482"/>
              <a:ext cx="298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525"/>
            <p:cNvSpPr>
              <a:spLocks/>
            </p:cNvSpPr>
            <p:nvPr/>
          </p:nvSpPr>
          <p:spPr bwMode="auto">
            <a:xfrm>
              <a:off x="30956" y="17259"/>
              <a:ext cx="1727" cy="1022"/>
            </a:xfrm>
            <a:custGeom>
              <a:avLst/>
              <a:gdLst>
                <a:gd name="T0" fmla="*/ 0 w 1088"/>
                <a:gd name="T1" fmla="*/ 45026 h 965"/>
                <a:gd name="T2" fmla="*/ 172720 w 1088"/>
                <a:gd name="T3" fmla="*/ 0 h 965"/>
                <a:gd name="T4" fmla="*/ 49848 w 1088"/>
                <a:gd name="T5" fmla="*/ 102235 h 965"/>
                <a:gd name="T6" fmla="*/ 0 w 1088"/>
                <a:gd name="T7" fmla="*/ 45026 h 9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965">
                  <a:moveTo>
                    <a:pt x="0" y="425"/>
                  </a:moveTo>
                  <a:lnTo>
                    <a:pt x="1088" y="0"/>
                  </a:lnTo>
                  <a:lnTo>
                    <a:pt x="314" y="965"/>
                  </a:lnTo>
                  <a:lnTo>
                    <a:pt x="0" y="4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2526"/>
            <p:cNvSpPr>
              <a:spLocks noChangeShapeType="1"/>
            </p:cNvSpPr>
            <p:nvPr/>
          </p:nvSpPr>
          <p:spPr bwMode="auto">
            <a:xfrm flipV="1">
              <a:off x="50057" y="17018"/>
              <a:ext cx="603" cy="4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2527"/>
            <p:cNvSpPr>
              <a:spLocks noChangeShapeType="1"/>
            </p:cNvSpPr>
            <p:nvPr/>
          </p:nvSpPr>
          <p:spPr bwMode="auto">
            <a:xfrm>
              <a:off x="50057" y="17018"/>
              <a:ext cx="603" cy="4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528"/>
            <p:cNvSpPr>
              <a:spLocks/>
            </p:cNvSpPr>
            <p:nvPr/>
          </p:nvSpPr>
          <p:spPr bwMode="auto">
            <a:xfrm>
              <a:off x="50939" y="15049"/>
              <a:ext cx="1772" cy="679"/>
            </a:xfrm>
            <a:custGeom>
              <a:avLst/>
              <a:gdLst>
                <a:gd name="T0" fmla="*/ 0 w 1114"/>
                <a:gd name="T1" fmla="*/ 0 h 647"/>
                <a:gd name="T2" fmla="*/ 177165 w 1114"/>
                <a:gd name="T3" fmla="*/ 34025 h 647"/>
                <a:gd name="T4" fmla="*/ 0 w 1114"/>
                <a:gd name="T5" fmla="*/ 67945 h 647"/>
                <a:gd name="T6" fmla="*/ 0 w 1114"/>
                <a:gd name="T7" fmla="*/ 0 h 6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14" h="647">
                  <a:moveTo>
                    <a:pt x="0" y="0"/>
                  </a:moveTo>
                  <a:lnTo>
                    <a:pt x="1114" y="324"/>
                  </a:lnTo>
                  <a:lnTo>
                    <a:pt x="0" y="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2529"/>
            <p:cNvSpPr>
              <a:spLocks noChangeShapeType="1"/>
            </p:cNvSpPr>
            <p:nvPr/>
          </p:nvSpPr>
          <p:spPr bwMode="auto">
            <a:xfrm>
              <a:off x="29825" y="9715"/>
              <a:ext cx="2217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Line 2530"/>
            <p:cNvSpPr>
              <a:spLocks noChangeShapeType="1"/>
            </p:cNvSpPr>
            <p:nvPr/>
          </p:nvSpPr>
          <p:spPr bwMode="auto">
            <a:xfrm>
              <a:off x="33172" y="9715"/>
              <a:ext cx="2267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2531"/>
            <p:cNvSpPr>
              <a:spLocks noChangeShapeType="1"/>
            </p:cNvSpPr>
            <p:nvPr/>
          </p:nvSpPr>
          <p:spPr bwMode="auto">
            <a:xfrm>
              <a:off x="37699" y="9715"/>
              <a:ext cx="2267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2532"/>
            <p:cNvSpPr>
              <a:spLocks noChangeShapeType="1"/>
            </p:cNvSpPr>
            <p:nvPr/>
          </p:nvSpPr>
          <p:spPr bwMode="auto">
            <a:xfrm>
              <a:off x="41097" y="9715"/>
              <a:ext cx="2267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2533"/>
            <p:cNvSpPr>
              <a:spLocks noChangeShapeType="1"/>
            </p:cNvSpPr>
            <p:nvPr/>
          </p:nvSpPr>
          <p:spPr bwMode="auto">
            <a:xfrm>
              <a:off x="45631" y="9715"/>
              <a:ext cx="2216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2534"/>
            <p:cNvSpPr>
              <a:spLocks noChangeShapeType="1"/>
            </p:cNvSpPr>
            <p:nvPr/>
          </p:nvSpPr>
          <p:spPr bwMode="auto">
            <a:xfrm>
              <a:off x="38004" y="12039"/>
              <a:ext cx="45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2535"/>
            <p:cNvSpPr>
              <a:spLocks noChangeShapeType="1"/>
            </p:cNvSpPr>
            <p:nvPr/>
          </p:nvSpPr>
          <p:spPr bwMode="auto">
            <a:xfrm flipH="1" flipV="1">
              <a:off x="38455" y="11703"/>
              <a:ext cx="153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2536"/>
            <p:cNvSpPr>
              <a:spLocks noChangeShapeType="1"/>
            </p:cNvSpPr>
            <p:nvPr/>
          </p:nvSpPr>
          <p:spPr bwMode="auto">
            <a:xfrm flipH="1">
              <a:off x="38309" y="11703"/>
              <a:ext cx="14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2537"/>
            <p:cNvSpPr>
              <a:spLocks noChangeShapeType="1"/>
            </p:cNvSpPr>
            <p:nvPr/>
          </p:nvSpPr>
          <p:spPr bwMode="auto">
            <a:xfrm flipH="1">
              <a:off x="38157" y="11703"/>
              <a:ext cx="152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2538"/>
            <p:cNvSpPr>
              <a:spLocks noChangeShapeType="1"/>
            </p:cNvSpPr>
            <p:nvPr/>
          </p:nvSpPr>
          <p:spPr bwMode="auto">
            <a:xfrm>
              <a:off x="38157" y="11817"/>
              <a:ext cx="6" cy="5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2539"/>
            <p:cNvSpPr>
              <a:spLocks noChangeShapeType="1"/>
            </p:cNvSpPr>
            <p:nvPr/>
          </p:nvSpPr>
          <p:spPr bwMode="auto">
            <a:xfrm flipH="1">
              <a:off x="36277" y="8382"/>
              <a:ext cx="152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2540"/>
            <p:cNvSpPr>
              <a:spLocks noChangeShapeType="1"/>
            </p:cNvSpPr>
            <p:nvPr/>
          </p:nvSpPr>
          <p:spPr bwMode="auto">
            <a:xfrm flipH="1" flipV="1">
              <a:off x="36125" y="8267"/>
              <a:ext cx="152" cy="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2541"/>
            <p:cNvSpPr>
              <a:spLocks noChangeShapeType="1"/>
            </p:cNvSpPr>
            <p:nvPr/>
          </p:nvSpPr>
          <p:spPr bwMode="auto">
            <a:xfrm flipV="1">
              <a:off x="36125" y="8039"/>
              <a:ext cx="6" cy="2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Line 2542"/>
            <p:cNvSpPr>
              <a:spLocks noChangeShapeType="1"/>
            </p:cNvSpPr>
            <p:nvPr/>
          </p:nvSpPr>
          <p:spPr bwMode="auto">
            <a:xfrm flipV="1">
              <a:off x="36125" y="7924"/>
              <a:ext cx="152" cy="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2543"/>
            <p:cNvSpPr>
              <a:spLocks noChangeShapeType="1"/>
            </p:cNvSpPr>
            <p:nvPr/>
          </p:nvSpPr>
          <p:spPr bwMode="auto">
            <a:xfrm>
              <a:off x="36277" y="7924"/>
              <a:ext cx="152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Line 2544"/>
            <p:cNvSpPr>
              <a:spLocks noChangeShapeType="1"/>
            </p:cNvSpPr>
            <p:nvPr/>
          </p:nvSpPr>
          <p:spPr bwMode="auto">
            <a:xfrm>
              <a:off x="36429" y="7924"/>
              <a:ext cx="153" cy="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Line 2545"/>
            <p:cNvSpPr>
              <a:spLocks noChangeShapeType="1"/>
            </p:cNvSpPr>
            <p:nvPr/>
          </p:nvSpPr>
          <p:spPr bwMode="auto">
            <a:xfrm>
              <a:off x="36582" y="8039"/>
              <a:ext cx="6" cy="2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Line 2546"/>
            <p:cNvSpPr>
              <a:spLocks noChangeShapeType="1"/>
            </p:cNvSpPr>
            <p:nvPr/>
          </p:nvSpPr>
          <p:spPr bwMode="auto">
            <a:xfrm flipH="1">
              <a:off x="36429" y="8267"/>
              <a:ext cx="153" cy="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Line 2547"/>
            <p:cNvSpPr>
              <a:spLocks noChangeShapeType="1"/>
            </p:cNvSpPr>
            <p:nvPr/>
          </p:nvSpPr>
          <p:spPr bwMode="auto">
            <a:xfrm>
              <a:off x="36582" y="8267"/>
              <a:ext cx="146" cy="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548"/>
            <p:cNvSpPr>
              <a:spLocks/>
            </p:cNvSpPr>
            <p:nvPr/>
          </p:nvSpPr>
          <p:spPr bwMode="auto">
            <a:xfrm>
              <a:off x="29375" y="368"/>
              <a:ext cx="901" cy="1333"/>
            </a:xfrm>
            <a:custGeom>
              <a:avLst/>
              <a:gdLst>
                <a:gd name="T0" fmla="*/ 0 w 570"/>
                <a:gd name="T1" fmla="*/ 133350 h 1263"/>
                <a:gd name="T2" fmla="*/ 45243 w 570"/>
                <a:gd name="T3" fmla="*/ 0 h 1263"/>
                <a:gd name="T4" fmla="*/ 90170 w 570"/>
                <a:gd name="T5" fmla="*/ 133350 h 1263"/>
                <a:gd name="T6" fmla="*/ 0 w 570"/>
                <a:gd name="T7" fmla="*/ 133350 h 12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0" h="1263">
                  <a:moveTo>
                    <a:pt x="0" y="1263"/>
                  </a:moveTo>
                  <a:lnTo>
                    <a:pt x="286" y="0"/>
                  </a:lnTo>
                  <a:lnTo>
                    <a:pt x="570" y="1263"/>
                  </a:lnTo>
                  <a:lnTo>
                    <a:pt x="0" y="126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2549"/>
            <p:cNvSpPr>
              <a:spLocks noChangeShapeType="1"/>
            </p:cNvSpPr>
            <p:nvPr/>
          </p:nvSpPr>
          <p:spPr bwMode="auto">
            <a:xfrm>
              <a:off x="31813" y="1663"/>
              <a:ext cx="305" cy="4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2550"/>
            <p:cNvSpPr>
              <a:spLocks noChangeShapeType="1"/>
            </p:cNvSpPr>
            <p:nvPr/>
          </p:nvSpPr>
          <p:spPr bwMode="auto">
            <a:xfrm flipH="1">
              <a:off x="31965" y="1663"/>
              <a:ext cx="451" cy="6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2551"/>
            <p:cNvSpPr>
              <a:spLocks noChangeShapeType="1"/>
            </p:cNvSpPr>
            <p:nvPr/>
          </p:nvSpPr>
          <p:spPr bwMode="auto">
            <a:xfrm flipH="1">
              <a:off x="31813" y="2349"/>
              <a:ext cx="152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552"/>
            <p:cNvSpPr>
              <a:spLocks/>
            </p:cNvSpPr>
            <p:nvPr/>
          </p:nvSpPr>
          <p:spPr bwMode="auto">
            <a:xfrm>
              <a:off x="43783" y="10426"/>
              <a:ext cx="1810" cy="826"/>
            </a:xfrm>
            <a:custGeom>
              <a:avLst/>
              <a:gdLst>
                <a:gd name="T0" fmla="*/ 0 w 1138"/>
                <a:gd name="T1" fmla="*/ 19690 h 784"/>
                <a:gd name="T2" fmla="*/ 180975 w 1138"/>
                <a:gd name="T3" fmla="*/ 0 h 784"/>
                <a:gd name="T4" fmla="*/ 34827 w 1138"/>
                <a:gd name="T5" fmla="*/ 82550 h 784"/>
                <a:gd name="T6" fmla="*/ 0 w 1138"/>
                <a:gd name="T7" fmla="*/ 19690 h 7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8" h="784">
                  <a:moveTo>
                    <a:pt x="0" y="187"/>
                  </a:moveTo>
                  <a:lnTo>
                    <a:pt x="1138" y="0"/>
                  </a:lnTo>
                  <a:lnTo>
                    <a:pt x="219" y="784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2553"/>
            <p:cNvSpPr>
              <a:spLocks noChangeShapeType="1"/>
            </p:cNvSpPr>
            <p:nvPr/>
          </p:nvSpPr>
          <p:spPr bwMode="auto">
            <a:xfrm flipV="1">
              <a:off x="48837" y="12115"/>
              <a:ext cx="7" cy="6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2554"/>
            <p:cNvSpPr>
              <a:spLocks noChangeShapeType="1"/>
            </p:cNvSpPr>
            <p:nvPr/>
          </p:nvSpPr>
          <p:spPr bwMode="auto">
            <a:xfrm flipV="1">
              <a:off x="48837" y="12344"/>
              <a:ext cx="305" cy="2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2555"/>
            <p:cNvSpPr>
              <a:spLocks noChangeShapeType="1"/>
            </p:cNvSpPr>
            <p:nvPr/>
          </p:nvSpPr>
          <p:spPr bwMode="auto">
            <a:xfrm>
              <a:off x="49142" y="12344"/>
              <a:ext cx="153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2556"/>
            <p:cNvSpPr>
              <a:spLocks noChangeShapeType="1"/>
            </p:cNvSpPr>
            <p:nvPr/>
          </p:nvSpPr>
          <p:spPr bwMode="auto">
            <a:xfrm>
              <a:off x="49295" y="12344"/>
              <a:ext cx="146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2557"/>
            <p:cNvSpPr>
              <a:spLocks noChangeShapeType="1"/>
            </p:cNvSpPr>
            <p:nvPr/>
          </p:nvSpPr>
          <p:spPr bwMode="auto">
            <a:xfrm>
              <a:off x="49441" y="12458"/>
              <a:ext cx="6" cy="2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2558"/>
            <p:cNvSpPr>
              <a:spLocks noChangeShapeType="1"/>
            </p:cNvSpPr>
            <p:nvPr/>
          </p:nvSpPr>
          <p:spPr bwMode="auto">
            <a:xfrm flipH="1">
              <a:off x="49295" y="12687"/>
              <a:ext cx="146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2559"/>
            <p:cNvSpPr>
              <a:spLocks noChangeShapeType="1"/>
            </p:cNvSpPr>
            <p:nvPr/>
          </p:nvSpPr>
          <p:spPr bwMode="auto">
            <a:xfrm flipH="1">
              <a:off x="49142" y="12801"/>
              <a:ext cx="153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Line 2560"/>
            <p:cNvSpPr>
              <a:spLocks noChangeShapeType="1"/>
            </p:cNvSpPr>
            <p:nvPr/>
          </p:nvSpPr>
          <p:spPr bwMode="auto">
            <a:xfrm flipH="1" flipV="1">
              <a:off x="48837" y="12573"/>
              <a:ext cx="305" cy="2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2561"/>
            <p:cNvSpPr>
              <a:spLocks noChangeShapeType="1"/>
            </p:cNvSpPr>
            <p:nvPr/>
          </p:nvSpPr>
          <p:spPr bwMode="auto">
            <a:xfrm flipV="1">
              <a:off x="48285" y="7613"/>
              <a:ext cx="6" cy="6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Line 2562"/>
            <p:cNvSpPr>
              <a:spLocks noChangeShapeType="1"/>
            </p:cNvSpPr>
            <p:nvPr/>
          </p:nvSpPr>
          <p:spPr bwMode="auto">
            <a:xfrm>
              <a:off x="48285" y="7613"/>
              <a:ext cx="457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2563"/>
            <p:cNvSpPr>
              <a:spLocks noChangeShapeType="1"/>
            </p:cNvSpPr>
            <p:nvPr/>
          </p:nvSpPr>
          <p:spPr bwMode="auto">
            <a:xfrm>
              <a:off x="48742" y="7613"/>
              <a:ext cx="146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Line 2564"/>
            <p:cNvSpPr>
              <a:spLocks noChangeShapeType="1"/>
            </p:cNvSpPr>
            <p:nvPr/>
          </p:nvSpPr>
          <p:spPr bwMode="auto">
            <a:xfrm>
              <a:off x="48888" y="7727"/>
              <a:ext cx="7" cy="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Line 2565"/>
            <p:cNvSpPr>
              <a:spLocks noChangeShapeType="1"/>
            </p:cNvSpPr>
            <p:nvPr/>
          </p:nvSpPr>
          <p:spPr bwMode="auto">
            <a:xfrm flipH="1">
              <a:off x="48742" y="7842"/>
              <a:ext cx="146" cy="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2566"/>
            <p:cNvSpPr>
              <a:spLocks noChangeShapeType="1"/>
            </p:cNvSpPr>
            <p:nvPr/>
          </p:nvSpPr>
          <p:spPr bwMode="auto">
            <a:xfrm flipH="1">
              <a:off x="48285" y="7950"/>
              <a:ext cx="457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2567"/>
            <p:cNvSpPr>
              <a:spLocks noChangeShapeType="1"/>
            </p:cNvSpPr>
            <p:nvPr/>
          </p:nvSpPr>
          <p:spPr bwMode="auto">
            <a:xfrm flipV="1">
              <a:off x="49193" y="7613"/>
              <a:ext cx="152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2568"/>
            <p:cNvSpPr>
              <a:spLocks noChangeShapeType="1"/>
            </p:cNvSpPr>
            <p:nvPr/>
          </p:nvSpPr>
          <p:spPr bwMode="auto">
            <a:xfrm>
              <a:off x="49345" y="7613"/>
              <a:ext cx="299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2569"/>
            <p:cNvSpPr>
              <a:spLocks noChangeShapeType="1"/>
            </p:cNvSpPr>
            <p:nvPr/>
          </p:nvSpPr>
          <p:spPr bwMode="auto">
            <a:xfrm>
              <a:off x="49644" y="7613"/>
              <a:ext cx="152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2570"/>
            <p:cNvSpPr>
              <a:spLocks noChangeShapeType="1"/>
            </p:cNvSpPr>
            <p:nvPr/>
          </p:nvSpPr>
          <p:spPr bwMode="auto">
            <a:xfrm>
              <a:off x="49796" y="7727"/>
              <a:ext cx="7" cy="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2571"/>
            <p:cNvSpPr>
              <a:spLocks noChangeShapeType="1"/>
            </p:cNvSpPr>
            <p:nvPr/>
          </p:nvSpPr>
          <p:spPr bwMode="auto">
            <a:xfrm flipH="1">
              <a:off x="49644" y="7842"/>
              <a:ext cx="152" cy="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2572"/>
            <p:cNvSpPr>
              <a:spLocks noChangeShapeType="1"/>
            </p:cNvSpPr>
            <p:nvPr/>
          </p:nvSpPr>
          <p:spPr bwMode="auto">
            <a:xfrm flipH="1">
              <a:off x="49345" y="7950"/>
              <a:ext cx="299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2573"/>
            <p:cNvSpPr>
              <a:spLocks noChangeShapeType="1"/>
            </p:cNvSpPr>
            <p:nvPr/>
          </p:nvSpPr>
          <p:spPr bwMode="auto">
            <a:xfrm flipH="1">
              <a:off x="49193" y="7950"/>
              <a:ext cx="152" cy="1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2574"/>
            <p:cNvSpPr>
              <a:spLocks noChangeShapeType="1"/>
            </p:cNvSpPr>
            <p:nvPr/>
          </p:nvSpPr>
          <p:spPr bwMode="auto">
            <a:xfrm>
              <a:off x="49193" y="8070"/>
              <a:ext cx="6" cy="2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2575"/>
            <p:cNvSpPr>
              <a:spLocks noChangeShapeType="1"/>
            </p:cNvSpPr>
            <p:nvPr/>
          </p:nvSpPr>
          <p:spPr bwMode="auto">
            <a:xfrm>
              <a:off x="49193" y="8293"/>
              <a:ext cx="603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385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81765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PHÉP </a:t>
            </a:r>
            <a:r>
              <a:rPr lang="en-US" sz="2200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200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CAVALIER </a:t>
            </a:r>
          </a:p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 cavalier là phép chiếu xiên được tạo thành khi các tia chiếu làm thành với mặt phẳng chiếu một góc 45</a:t>
            </a:r>
            <a:r>
              <a:rPr lang="en-US" baseline="30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số co trên các hệ trục toạ độ bằng nhau.</a:t>
            </a:r>
          </a:p>
          <a:p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64"/>
          <p:cNvSpPr>
            <a:spLocks noChangeArrowheads="1"/>
          </p:cNvSpPr>
          <p:nvPr/>
        </p:nvSpPr>
        <p:spPr bwMode="auto">
          <a:xfrm flipV="1">
            <a:off x="1348558" y="2348877"/>
            <a:ext cx="10805339" cy="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" name="Rectangle 16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6" name="Rectangle 328"/>
          <p:cNvSpPr>
            <a:spLocks noChangeArrowheads="1"/>
          </p:cNvSpPr>
          <p:nvPr/>
        </p:nvSpPr>
        <p:spPr bwMode="auto">
          <a:xfrm>
            <a:off x="2314520" y="33617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37" name="Canvas 2413"/>
          <p:cNvGrpSpPr>
            <a:grpSpLocks/>
          </p:cNvGrpSpPr>
          <p:nvPr/>
        </p:nvGrpSpPr>
        <p:grpSpPr bwMode="auto">
          <a:xfrm>
            <a:off x="2314520" y="3361727"/>
            <a:ext cx="5281816" cy="3496273"/>
            <a:chOff x="0" y="0"/>
            <a:chExt cx="52768" cy="29813"/>
          </a:xfrm>
        </p:grpSpPr>
        <p:sp>
          <p:nvSpPr>
            <p:cNvPr id="338" name="AutoShape 327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2768" cy="29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Line 2415"/>
            <p:cNvSpPr>
              <a:spLocks noChangeShapeType="1"/>
            </p:cNvSpPr>
            <p:nvPr/>
          </p:nvSpPr>
          <p:spPr bwMode="auto">
            <a:xfrm flipH="1">
              <a:off x="21964" y="21824"/>
              <a:ext cx="1550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2416"/>
            <p:cNvSpPr>
              <a:spLocks noChangeShapeType="1"/>
            </p:cNvSpPr>
            <p:nvPr/>
          </p:nvSpPr>
          <p:spPr bwMode="auto">
            <a:xfrm flipH="1">
              <a:off x="19050" y="21824"/>
              <a:ext cx="1784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Line 2417"/>
            <p:cNvSpPr>
              <a:spLocks noChangeShapeType="1"/>
            </p:cNvSpPr>
            <p:nvPr/>
          </p:nvSpPr>
          <p:spPr bwMode="auto">
            <a:xfrm flipH="1">
              <a:off x="14039" y="21824"/>
              <a:ext cx="2267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2418"/>
            <p:cNvSpPr>
              <a:spLocks noChangeShapeType="1"/>
            </p:cNvSpPr>
            <p:nvPr/>
          </p:nvSpPr>
          <p:spPr bwMode="auto">
            <a:xfrm flipH="1">
              <a:off x="10642" y="21824"/>
              <a:ext cx="2267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Line 2419"/>
            <p:cNvSpPr>
              <a:spLocks noChangeShapeType="1"/>
            </p:cNvSpPr>
            <p:nvPr/>
          </p:nvSpPr>
          <p:spPr bwMode="auto">
            <a:xfrm flipH="1">
              <a:off x="6832" y="21824"/>
              <a:ext cx="1550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2420"/>
            <p:cNvSpPr>
              <a:spLocks noChangeShapeType="1"/>
            </p:cNvSpPr>
            <p:nvPr/>
          </p:nvSpPr>
          <p:spPr bwMode="auto">
            <a:xfrm flipH="1">
              <a:off x="27152" y="9715"/>
              <a:ext cx="2673" cy="14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Line 2421"/>
            <p:cNvSpPr>
              <a:spLocks noChangeShapeType="1"/>
            </p:cNvSpPr>
            <p:nvPr/>
          </p:nvSpPr>
          <p:spPr bwMode="auto">
            <a:xfrm flipH="1">
              <a:off x="24364" y="11614"/>
              <a:ext cx="1855" cy="9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2422"/>
            <p:cNvSpPr>
              <a:spLocks noChangeShapeType="1"/>
            </p:cNvSpPr>
            <p:nvPr/>
          </p:nvSpPr>
          <p:spPr bwMode="auto">
            <a:xfrm flipH="1">
              <a:off x="20650" y="13569"/>
              <a:ext cx="1854" cy="9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Line 2423"/>
            <p:cNvSpPr>
              <a:spLocks noChangeShapeType="1"/>
            </p:cNvSpPr>
            <p:nvPr/>
          </p:nvSpPr>
          <p:spPr bwMode="auto">
            <a:xfrm flipH="1">
              <a:off x="17862" y="15036"/>
              <a:ext cx="1861" cy="9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Line 2424"/>
            <p:cNvSpPr>
              <a:spLocks noChangeShapeType="1"/>
            </p:cNvSpPr>
            <p:nvPr/>
          </p:nvSpPr>
          <p:spPr bwMode="auto">
            <a:xfrm flipH="1">
              <a:off x="14147" y="16992"/>
              <a:ext cx="1861" cy="9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Line 2425"/>
            <p:cNvSpPr>
              <a:spLocks noChangeShapeType="1"/>
            </p:cNvSpPr>
            <p:nvPr/>
          </p:nvSpPr>
          <p:spPr bwMode="auto">
            <a:xfrm flipH="1">
              <a:off x="11366" y="18459"/>
              <a:ext cx="1854" cy="9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2426"/>
            <p:cNvSpPr>
              <a:spLocks noChangeShapeType="1"/>
            </p:cNvSpPr>
            <p:nvPr/>
          </p:nvSpPr>
          <p:spPr bwMode="auto">
            <a:xfrm flipH="1">
              <a:off x="6832" y="20415"/>
              <a:ext cx="2673" cy="14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427"/>
            <p:cNvSpPr>
              <a:spLocks/>
            </p:cNvSpPr>
            <p:nvPr/>
          </p:nvSpPr>
          <p:spPr bwMode="auto">
            <a:xfrm>
              <a:off x="6819" y="15373"/>
              <a:ext cx="23019" cy="12141"/>
            </a:xfrm>
            <a:custGeom>
              <a:avLst/>
              <a:gdLst>
                <a:gd name="T0" fmla="*/ 2301875 w 14502"/>
                <a:gd name="T1" fmla="*/ 2858 h 11472"/>
                <a:gd name="T2" fmla="*/ 2698 w 14502"/>
                <a:gd name="T3" fmla="*/ 1214120 h 11472"/>
                <a:gd name="T4" fmla="*/ 0 w 14502"/>
                <a:gd name="T5" fmla="*/ 1211368 h 11472"/>
                <a:gd name="T6" fmla="*/ 2299335 w 14502"/>
                <a:gd name="T7" fmla="*/ 0 h 11472"/>
                <a:gd name="T8" fmla="*/ 2301875 w 14502"/>
                <a:gd name="T9" fmla="*/ 2858 h 11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02" h="11472">
                  <a:moveTo>
                    <a:pt x="14502" y="27"/>
                  </a:moveTo>
                  <a:lnTo>
                    <a:pt x="17" y="11472"/>
                  </a:lnTo>
                  <a:lnTo>
                    <a:pt x="0" y="11446"/>
                  </a:lnTo>
                  <a:lnTo>
                    <a:pt x="14486" y="0"/>
                  </a:lnTo>
                  <a:lnTo>
                    <a:pt x="14502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428"/>
            <p:cNvSpPr>
              <a:spLocks/>
            </p:cNvSpPr>
            <p:nvPr/>
          </p:nvSpPr>
          <p:spPr bwMode="auto">
            <a:xfrm>
              <a:off x="6819" y="21812"/>
              <a:ext cx="16701" cy="5702"/>
            </a:xfrm>
            <a:custGeom>
              <a:avLst/>
              <a:gdLst>
                <a:gd name="T0" fmla="*/ 0 w 10522"/>
                <a:gd name="T1" fmla="*/ 567163 h 5391"/>
                <a:gd name="T2" fmla="*/ 1668145 w 10522"/>
                <a:gd name="T3" fmla="*/ 0 h 5391"/>
                <a:gd name="T4" fmla="*/ 1670050 w 10522"/>
                <a:gd name="T5" fmla="*/ 3173 h 5391"/>
                <a:gd name="T6" fmla="*/ 2063 w 10522"/>
                <a:gd name="T7" fmla="*/ 570230 h 5391"/>
                <a:gd name="T8" fmla="*/ 0 w 10522"/>
                <a:gd name="T9" fmla="*/ 567163 h 53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22" h="5391">
                  <a:moveTo>
                    <a:pt x="0" y="5362"/>
                  </a:moveTo>
                  <a:lnTo>
                    <a:pt x="10510" y="0"/>
                  </a:lnTo>
                  <a:lnTo>
                    <a:pt x="10522" y="30"/>
                  </a:lnTo>
                  <a:lnTo>
                    <a:pt x="13" y="5391"/>
                  </a:lnTo>
                  <a:lnTo>
                    <a:pt x="0" y="53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Line 2429"/>
            <p:cNvSpPr>
              <a:spLocks noChangeShapeType="1"/>
            </p:cNvSpPr>
            <p:nvPr/>
          </p:nvSpPr>
          <p:spPr bwMode="auto">
            <a:xfrm flipH="1" flipV="1">
              <a:off x="15944" y="25228"/>
              <a:ext cx="261" cy="7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Line 2430"/>
            <p:cNvSpPr>
              <a:spLocks noChangeShapeType="1"/>
            </p:cNvSpPr>
            <p:nvPr/>
          </p:nvSpPr>
          <p:spPr bwMode="auto">
            <a:xfrm flipH="1" flipV="1">
              <a:off x="13398" y="22218"/>
              <a:ext cx="692" cy="5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431"/>
            <p:cNvSpPr>
              <a:spLocks/>
            </p:cNvSpPr>
            <p:nvPr/>
          </p:nvSpPr>
          <p:spPr bwMode="auto">
            <a:xfrm>
              <a:off x="15582" y="24523"/>
              <a:ext cx="515" cy="750"/>
            </a:xfrm>
            <a:custGeom>
              <a:avLst/>
              <a:gdLst>
                <a:gd name="T0" fmla="*/ 20574 w 325"/>
                <a:gd name="T1" fmla="*/ 74930 h 706"/>
                <a:gd name="T2" fmla="*/ 51435 w 325"/>
                <a:gd name="T3" fmla="*/ 65803 h 706"/>
                <a:gd name="T4" fmla="*/ 0 w 325"/>
                <a:gd name="T5" fmla="*/ 0 h 706"/>
                <a:gd name="T6" fmla="*/ 20574 w 325"/>
                <a:gd name="T7" fmla="*/ 74930 h 70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5" h="706">
                  <a:moveTo>
                    <a:pt x="130" y="706"/>
                  </a:moveTo>
                  <a:lnTo>
                    <a:pt x="325" y="620"/>
                  </a:lnTo>
                  <a:lnTo>
                    <a:pt x="0" y="0"/>
                  </a:lnTo>
                  <a:lnTo>
                    <a:pt x="130" y="70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432"/>
            <p:cNvSpPr>
              <a:spLocks/>
            </p:cNvSpPr>
            <p:nvPr/>
          </p:nvSpPr>
          <p:spPr bwMode="auto">
            <a:xfrm>
              <a:off x="13963" y="22682"/>
              <a:ext cx="737" cy="673"/>
            </a:xfrm>
            <a:custGeom>
              <a:avLst/>
              <a:gdLst>
                <a:gd name="T0" fmla="*/ 26025 w 467"/>
                <a:gd name="T1" fmla="*/ 0 h 635"/>
                <a:gd name="T2" fmla="*/ 0 w 467"/>
                <a:gd name="T3" fmla="*/ 15370 h 635"/>
                <a:gd name="T4" fmla="*/ 73660 w 467"/>
                <a:gd name="T5" fmla="*/ 67310 h 635"/>
                <a:gd name="T6" fmla="*/ 26025 w 467"/>
                <a:gd name="T7" fmla="*/ 0 h 6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7" h="635">
                  <a:moveTo>
                    <a:pt x="165" y="0"/>
                  </a:moveTo>
                  <a:lnTo>
                    <a:pt x="0" y="145"/>
                  </a:lnTo>
                  <a:lnTo>
                    <a:pt x="467" y="635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433"/>
            <p:cNvSpPr>
              <a:spLocks/>
            </p:cNvSpPr>
            <p:nvPr/>
          </p:nvSpPr>
          <p:spPr bwMode="auto">
            <a:xfrm>
              <a:off x="21621" y="18808"/>
              <a:ext cx="1708" cy="1048"/>
            </a:xfrm>
            <a:custGeom>
              <a:avLst/>
              <a:gdLst>
                <a:gd name="T0" fmla="*/ 0 w 1077"/>
                <a:gd name="T1" fmla="*/ 48464 h 988"/>
                <a:gd name="T2" fmla="*/ 170815 w 1077"/>
                <a:gd name="T3" fmla="*/ 0 h 988"/>
                <a:gd name="T4" fmla="*/ 51704 w 1077"/>
                <a:gd name="T5" fmla="*/ 104775 h 988"/>
                <a:gd name="T6" fmla="*/ 0 w 1077"/>
                <a:gd name="T7" fmla="*/ 48464 h 9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77" h="988">
                  <a:moveTo>
                    <a:pt x="0" y="457"/>
                  </a:moveTo>
                  <a:lnTo>
                    <a:pt x="1077" y="0"/>
                  </a:lnTo>
                  <a:lnTo>
                    <a:pt x="326" y="988"/>
                  </a:lnTo>
                  <a:lnTo>
                    <a:pt x="0" y="4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Line 2434"/>
            <p:cNvSpPr>
              <a:spLocks noChangeShapeType="1"/>
            </p:cNvSpPr>
            <p:nvPr/>
          </p:nvSpPr>
          <p:spPr bwMode="auto">
            <a:xfrm flipH="1">
              <a:off x="17551" y="15392"/>
              <a:ext cx="12274" cy="125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Line 2435"/>
            <p:cNvSpPr>
              <a:spLocks noChangeShapeType="1"/>
            </p:cNvSpPr>
            <p:nvPr/>
          </p:nvSpPr>
          <p:spPr bwMode="auto">
            <a:xfrm>
              <a:off x="3511" y="24726"/>
              <a:ext cx="603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Line 2436"/>
            <p:cNvSpPr>
              <a:spLocks noChangeShapeType="1"/>
            </p:cNvSpPr>
            <p:nvPr/>
          </p:nvSpPr>
          <p:spPr bwMode="auto">
            <a:xfrm flipV="1">
              <a:off x="4419" y="24384"/>
              <a:ext cx="6" cy="68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Line 2437"/>
            <p:cNvSpPr>
              <a:spLocks noChangeShapeType="1"/>
            </p:cNvSpPr>
            <p:nvPr/>
          </p:nvSpPr>
          <p:spPr bwMode="auto">
            <a:xfrm flipV="1">
              <a:off x="4419" y="24612"/>
              <a:ext cx="299" cy="2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Line 2438"/>
            <p:cNvSpPr>
              <a:spLocks noChangeShapeType="1"/>
            </p:cNvSpPr>
            <p:nvPr/>
          </p:nvSpPr>
          <p:spPr bwMode="auto">
            <a:xfrm>
              <a:off x="4718" y="24612"/>
              <a:ext cx="152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Line 2439"/>
            <p:cNvSpPr>
              <a:spLocks noChangeShapeType="1"/>
            </p:cNvSpPr>
            <p:nvPr/>
          </p:nvSpPr>
          <p:spPr bwMode="auto">
            <a:xfrm>
              <a:off x="4870" y="24612"/>
              <a:ext cx="152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Line 2440"/>
            <p:cNvSpPr>
              <a:spLocks noChangeShapeType="1"/>
            </p:cNvSpPr>
            <p:nvPr/>
          </p:nvSpPr>
          <p:spPr bwMode="auto">
            <a:xfrm>
              <a:off x="5022" y="24726"/>
              <a:ext cx="7" cy="2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Line 2441"/>
            <p:cNvSpPr>
              <a:spLocks noChangeShapeType="1"/>
            </p:cNvSpPr>
            <p:nvPr/>
          </p:nvSpPr>
          <p:spPr bwMode="auto">
            <a:xfrm flipH="1">
              <a:off x="4870" y="24955"/>
              <a:ext cx="152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Line 2442"/>
            <p:cNvSpPr>
              <a:spLocks noChangeShapeType="1"/>
            </p:cNvSpPr>
            <p:nvPr/>
          </p:nvSpPr>
          <p:spPr bwMode="auto">
            <a:xfrm flipH="1">
              <a:off x="4718" y="25069"/>
              <a:ext cx="152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Line 2443"/>
            <p:cNvSpPr>
              <a:spLocks noChangeShapeType="1"/>
            </p:cNvSpPr>
            <p:nvPr/>
          </p:nvSpPr>
          <p:spPr bwMode="auto">
            <a:xfrm flipH="1" flipV="1">
              <a:off x="4419" y="24841"/>
              <a:ext cx="299" cy="2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Line 2444"/>
            <p:cNvSpPr>
              <a:spLocks noChangeShapeType="1"/>
            </p:cNvSpPr>
            <p:nvPr/>
          </p:nvSpPr>
          <p:spPr bwMode="auto">
            <a:xfrm flipV="1">
              <a:off x="6832" y="26803"/>
              <a:ext cx="6" cy="6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Line 2445"/>
            <p:cNvSpPr>
              <a:spLocks noChangeShapeType="1"/>
            </p:cNvSpPr>
            <p:nvPr/>
          </p:nvSpPr>
          <p:spPr bwMode="auto">
            <a:xfrm flipV="1">
              <a:off x="6832" y="25095"/>
              <a:ext cx="6" cy="8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Line 2446"/>
            <p:cNvSpPr>
              <a:spLocks noChangeShapeType="1"/>
            </p:cNvSpPr>
            <p:nvPr/>
          </p:nvSpPr>
          <p:spPr bwMode="auto">
            <a:xfrm flipV="1">
              <a:off x="6832" y="23380"/>
              <a:ext cx="6" cy="8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Line 2447"/>
            <p:cNvSpPr>
              <a:spLocks noChangeShapeType="1"/>
            </p:cNvSpPr>
            <p:nvPr/>
          </p:nvSpPr>
          <p:spPr bwMode="auto">
            <a:xfrm flipV="1">
              <a:off x="6832" y="21824"/>
              <a:ext cx="6" cy="6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Line 2448"/>
            <p:cNvSpPr>
              <a:spLocks noChangeShapeType="1"/>
            </p:cNvSpPr>
            <p:nvPr/>
          </p:nvSpPr>
          <p:spPr bwMode="auto">
            <a:xfrm flipV="1">
              <a:off x="8267" y="28390"/>
              <a:ext cx="7" cy="6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Line 2449"/>
            <p:cNvSpPr>
              <a:spLocks noChangeShapeType="1"/>
            </p:cNvSpPr>
            <p:nvPr/>
          </p:nvSpPr>
          <p:spPr bwMode="auto">
            <a:xfrm>
              <a:off x="8267" y="28390"/>
              <a:ext cx="45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Line 2450"/>
            <p:cNvSpPr>
              <a:spLocks noChangeShapeType="1"/>
            </p:cNvSpPr>
            <p:nvPr/>
          </p:nvSpPr>
          <p:spPr bwMode="auto">
            <a:xfrm>
              <a:off x="8718" y="28390"/>
              <a:ext cx="152" cy="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Line 2451"/>
            <p:cNvSpPr>
              <a:spLocks noChangeShapeType="1"/>
            </p:cNvSpPr>
            <p:nvPr/>
          </p:nvSpPr>
          <p:spPr bwMode="auto">
            <a:xfrm>
              <a:off x="8870" y="28505"/>
              <a:ext cx="7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Line 2452"/>
            <p:cNvSpPr>
              <a:spLocks noChangeShapeType="1"/>
            </p:cNvSpPr>
            <p:nvPr/>
          </p:nvSpPr>
          <p:spPr bwMode="auto">
            <a:xfrm flipH="1">
              <a:off x="8718" y="28619"/>
              <a:ext cx="152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Line 2453"/>
            <p:cNvSpPr>
              <a:spLocks noChangeShapeType="1"/>
            </p:cNvSpPr>
            <p:nvPr/>
          </p:nvSpPr>
          <p:spPr bwMode="auto">
            <a:xfrm flipH="1">
              <a:off x="8267" y="28733"/>
              <a:ext cx="451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Line 2454"/>
            <p:cNvSpPr>
              <a:spLocks noChangeShapeType="1"/>
            </p:cNvSpPr>
            <p:nvPr/>
          </p:nvSpPr>
          <p:spPr bwMode="auto">
            <a:xfrm flipV="1">
              <a:off x="9175" y="28390"/>
              <a:ext cx="146" cy="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Line 2455"/>
            <p:cNvSpPr>
              <a:spLocks noChangeShapeType="1"/>
            </p:cNvSpPr>
            <p:nvPr/>
          </p:nvSpPr>
          <p:spPr bwMode="auto">
            <a:xfrm>
              <a:off x="9321" y="28390"/>
              <a:ext cx="7" cy="6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Line 2456"/>
            <p:cNvSpPr>
              <a:spLocks noChangeShapeType="1"/>
            </p:cNvSpPr>
            <p:nvPr/>
          </p:nvSpPr>
          <p:spPr bwMode="auto">
            <a:xfrm>
              <a:off x="9175" y="29076"/>
              <a:ext cx="299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2457"/>
            <p:cNvSpPr>
              <a:spLocks/>
            </p:cNvSpPr>
            <p:nvPr/>
          </p:nvSpPr>
          <p:spPr bwMode="auto">
            <a:xfrm>
              <a:off x="16408" y="27686"/>
              <a:ext cx="1492" cy="1238"/>
            </a:xfrm>
            <a:custGeom>
              <a:avLst/>
              <a:gdLst>
                <a:gd name="T0" fmla="*/ 149225 w 939"/>
                <a:gd name="T1" fmla="*/ 44268 h 1172"/>
                <a:gd name="T2" fmla="*/ 0 w 939"/>
                <a:gd name="T3" fmla="*/ 123825 h 1172"/>
                <a:gd name="T4" fmla="*/ 80095 w 939"/>
                <a:gd name="T5" fmla="*/ 0 h 1172"/>
                <a:gd name="T6" fmla="*/ 149225 w 939"/>
                <a:gd name="T7" fmla="*/ 44268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39" h="1172">
                  <a:moveTo>
                    <a:pt x="939" y="419"/>
                  </a:moveTo>
                  <a:lnTo>
                    <a:pt x="0" y="1172"/>
                  </a:lnTo>
                  <a:lnTo>
                    <a:pt x="504" y="0"/>
                  </a:lnTo>
                  <a:lnTo>
                    <a:pt x="939" y="4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Line 2458"/>
            <p:cNvSpPr>
              <a:spLocks noChangeShapeType="1"/>
            </p:cNvSpPr>
            <p:nvPr/>
          </p:nvSpPr>
          <p:spPr bwMode="auto">
            <a:xfrm>
              <a:off x="19875" y="28200"/>
              <a:ext cx="603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Line 2459"/>
            <p:cNvSpPr>
              <a:spLocks noChangeShapeType="1"/>
            </p:cNvSpPr>
            <p:nvPr/>
          </p:nvSpPr>
          <p:spPr bwMode="auto">
            <a:xfrm flipH="1">
              <a:off x="19875" y="28200"/>
              <a:ext cx="603" cy="4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Line 2460"/>
            <p:cNvSpPr>
              <a:spLocks noChangeShapeType="1"/>
            </p:cNvSpPr>
            <p:nvPr/>
          </p:nvSpPr>
          <p:spPr bwMode="auto">
            <a:xfrm>
              <a:off x="19875" y="28657"/>
              <a:ext cx="603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Line 2461"/>
            <p:cNvSpPr>
              <a:spLocks noChangeShapeType="1"/>
            </p:cNvSpPr>
            <p:nvPr/>
          </p:nvSpPr>
          <p:spPr bwMode="auto">
            <a:xfrm>
              <a:off x="13017" y="20554"/>
              <a:ext cx="610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Line 2462"/>
            <p:cNvSpPr>
              <a:spLocks noChangeShapeType="1"/>
            </p:cNvSpPr>
            <p:nvPr/>
          </p:nvSpPr>
          <p:spPr bwMode="auto">
            <a:xfrm flipH="1">
              <a:off x="14077" y="20897"/>
              <a:ext cx="153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Line 2463"/>
            <p:cNvSpPr>
              <a:spLocks noChangeShapeType="1"/>
            </p:cNvSpPr>
            <p:nvPr/>
          </p:nvSpPr>
          <p:spPr bwMode="auto">
            <a:xfrm flipH="1" flipV="1">
              <a:off x="13925" y="20783"/>
              <a:ext cx="152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Line 2464"/>
            <p:cNvSpPr>
              <a:spLocks noChangeShapeType="1"/>
            </p:cNvSpPr>
            <p:nvPr/>
          </p:nvSpPr>
          <p:spPr bwMode="auto">
            <a:xfrm flipV="1">
              <a:off x="13925" y="20554"/>
              <a:ext cx="6" cy="2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Line 2465"/>
            <p:cNvSpPr>
              <a:spLocks noChangeShapeType="1"/>
            </p:cNvSpPr>
            <p:nvPr/>
          </p:nvSpPr>
          <p:spPr bwMode="auto">
            <a:xfrm flipV="1">
              <a:off x="13925" y="20440"/>
              <a:ext cx="152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Line 2466"/>
            <p:cNvSpPr>
              <a:spLocks noChangeShapeType="1"/>
            </p:cNvSpPr>
            <p:nvPr/>
          </p:nvSpPr>
          <p:spPr bwMode="auto">
            <a:xfrm>
              <a:off x="14077" y="20440"/>
              <a:ext cx="153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Line 2467"/>
            <p:cNvSpPr>
              <a:spLocks noChangeShapeType="1"/>
            </p:cNvSpPr>
            <p:nvPr/>
          </p:nvSpPr>
          <p:spPr bwMode="auto">
            <a:xfrm>
              <a:off x="14230" y="20440"/>
              <a:ext cx="146" cy="1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Line 2468"/>
            <p:cNvSpPr>
              <a:spLocks noChangeShapeType="1"/>
            </p:cNvSpPr>
            <p:nvPr/>
          </p:nvSpPr>
          <p:spPr bwMode="auto">
            <a:xfrm>
              <a:off x="14376" y="20554"/>
              <a:ext cx="6" cy="2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Line 2469"/>
            <p:cNvSpPr>
              <a:spLocks noChangeShapeType="1"/>
            </p:cNvSpPr>
            <p:nvPr/>
          </p:nvSpPr>
          <p:spPr bwMode="auto">
            <a:xfrm flipH="1">
              <a:off x="14230" y="20783"/>
              <a:ext cx="146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Line 2470"/>
            <p:cNvSpPr>
              <a:spLocks noChangeShapeType="1"/>
            </p:cNvSpPr>
            <p:nvPr/>
          </p:nvSpPr>
          <p:spPr bwMode="auto">
            <a:xfrm>
              <a:off x="14376" y="20783"/>
              <a:ext cx="152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Line 2471"/>
            <p:cNvSpPr>
              <a:spLocks noChangeShapeType="1"/>
            </p:cNvSpPr>
            <p:nvPr/>
          </p:nvSpPr>
          <p:spPr bwMode="auto">
            <a:xfrm flipV="1">
              <a:off x="47847" y="14687"/>
              <a:ext cx="6" cy="70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Line 2472"/>
            <p:cNvSpPr>
              <a:spLocks noChangeShapeType="1"/>
            </p:cNvSpPr>
            <p:nvPr/>
          </p:nvSpPr>
          <p:spPr bwMode="auto">
            <a:xfrm flipV="1">
              <a:off x="47847" y="12979"/>
              <a:ext cx="6" cy="8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Line 2473"/>
            <p:cNvSpPr>
              <a:spLocks noChangeShapeType="1"/>
            </p:cNvSpPr>
            <p:nvPr/>
          </p:nvSpPr>
          <p:spPr bwMode="auto">
            <a:xfrm flipV="1">
              <a:off x="47847" y="11271"/>
              <a:ext cx="6" cy="8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Line 2474"/>
            <p:cNvSpPr>
              <a:spLocks noChangeShapeType="1"/>
            </p:cNvSpPr>
            <p:nvPr/>
          </p:nvSpPr>
          <p:spPr bwMode="auto">
            <a:xfrm flipV="1">
              <a:off x="47847" y="9715"/>
              <a:ext cx="6" cy="6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2475"/>
            <p:cNvSpPr>
              <a:spLocks/>
            </p:cNvSpPr>
            <p:nvPr/>
          </p:nvSpPr>
          <p:spPr bwMode="auto">
            <a:xfrm>
              <a:off x="23501" y="9702"/>
              <a:ext cx="24358" cy="12142"/>
            </a:xfrm>
            <a:custGeom>
              <a:avLst/>
              <a:gdLst>
                <a:gd name="T0" fmla="*/ 2435860 w 15343"/>
                <a:gd name="T1" fmla="*/ 2858 h 11471"/>
                <a:gd name="T2" fmla="*/ 2540 w 15343"/>
                <a:gd name="T3" fmla="*/ 1214120 h 11471"/>
                <a:gd name="T4" fmla="*/ 0 w 15343"/>
                <a:gd name="T5" fmla="*/ 1211262 h 11471"/>
                <a:gd name="T6" fmla="*/ 2433320 w 15343"/>
                <a:gd name="T7" fmla="*/ 0 h 11471"/>
                <a:gd name="T8" fmla="*/ 2435860 w 15343"/>
                <a:gd name="T9" fmla="*/ 2858 h 11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343" h="11471">
                  <a:moveTo>
                    <a:pt x="15343" y="27"/>
                  </a:moveTo>
                  <a:lnTo>
                    <a:pt x="16" y="11471"/>
                  </a:lnTo>
                  <a:lnTo>
                    <a:pt x="0" y="11444"/>
                  </a:lnTo>
                  <a:lnTo>
                    <a:pt x="15327" y="0"/>
                  </a:lnTo>
                  <a:lnTo>
                    <a:pt x="15343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2476"/>
            <p:cNvSpPr>
              <a:spLocks/>
            </p:cNvSpPr>
            <p:nvPr/>
          </p:nvSpPr>
          <p:spPr bwMode="auto">
            <a:xfrm>
              <a:off x="29813" y="9696"/>
              <a:ext cx="18040" cy="5709"/>
            </a:xfrm>
            <a:custGeom>
              <a:avLst/>
              <a:gdLst>
                <a:gd name="T0" fmla="*/ 0 w 11363"/>
                <a:gd name="T1" fmla="*/ 567794 h 5391"/>
                <a:gd name="T2" fmla="*/ 1802130 w 11363"/>
                <a:gd name="T3" fmla="*/ 0 h 5391"/>
                <a:gd name="T4" fmla="*/ 1804035 w 11363"/>
                <a:gd name="T5" fmla="*/ 3177 h 5391"/>
                <a:gd name="T6" fmla="*/ 1746 w 11363"/>
                <a:gd name="T7" fmla="*/ 570865 h 5391"/>
                <a:gd name="T8" fmla="*/ 0 w 11363"/>
                <a:gd name="T9" fmla="*/ 567794 h 53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63" h="5391">
                  <a:moveTo>
                    <a:pt x="0" y="5362"/>
                  </a:moveTo>
                  <a:lnTo>
                    <a:pt x="11351" y="0"/>
                  </a:lnTo>
                  <a:lnTo>
                    <a:pt x="11363" y="30"/>
                  </a:lnTo>
                  <a:lnTo>
                    <a:pt x="11" y="5391"/>
                  </a:lnTo>
                  <a:lnTo>
                    <a:pt x="0" y="53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Line 2477"/>
            <p:cNvSpPr>
              <a:spLocks noChangeShapeType="1"/>
            </p:cNvSpPr>
            <p:nvPr/>
          </p:nvSpPr>
          <p:spPr bwMode="auto">
            <a:xfrm flipH="1" flipV="1">
              <a:off x="27838" y="15271"/>
              <a:ext cx="146" cy="1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Line 2478"/>
            <p:cNvSpPr>
              <a:spLocks noChangeShapeType="1"/>
            </p:cNvSpPr>
            <p:nvPr/>
          </p:nvSpPr>
          <p:spPr bwMode="auto">
            <a:xfrm flipV="1">
              <a:off x="27838" y="14820"/>
              <a:ext cx="6" cy="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Line 2479"/>
            <p:cNvSpPr>
              <a:spLocks noChangeShapeType="1"/>
            </p:cNvSpPr>
            <p:nvPr/>
          </p:nvSpPr>
          <p:spPr bwMode="auto">
            <a:xfrm flipV="1">
              <a:off x="27838" y="14706"/>
              <a:ext cx="146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Line 2480"/>
            <p:cNvSpPr>
              <a:spLocks noChangeShapeType="1"/>
            </p:cNvSpPr>
            <p:nvPr/>
          </p:nvSpPr>
          <p:spPr bwMode="auto">
            <a:xfrm>
              <a:off x="27984" y="14706"/>
              <a:ext cx="152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Line 2481"/>
            <p:cNvSpPr>
              <a:spLocks noChangeShapeType="1"/>
            </p:cNvSpPr>
            <p:nvPr/>
          </p:nvSpPr>
          <p:spPr bwMode="auto">
            <a:xfrm>
              <a:off x="28136" y="14706"/>
              <a:ext cx="153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Line 2482"/>
            <p:cNvSpPr>
              <a:spLocks noChangeShapeType="1"/>
            </p:cNvSpPr>
            <p:nvPr/>
          </p:nvSpPr>
          <p:spPr bwMode="auto">
            <a:xfrm>
              <a:off x="28289" y="14820"/>
              <a:ext cx="6" cy="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Line 2483"/>
            <p:cNvSpPr>
              <a:spLocks noChangeShapeType="1"/>
            </p:cNvSpPr>
            <p:nvPr/>
          </p:nvSpPr>
          <p:spPr bwMode="auto">
            <a:xfrm flipH="1">
              <a:off x="28136" y="15271"/>
              <a:ext cx="153" cy="1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Line 2484"/>
            <p:cNvSpPr>
              <a:spLocks noChangeShapeType="1"/>
            </p:cNvSpPr>
            <p:nvPr/>
          </p:nvSpPr>
          <p:spPr bwMode="auto">
            <a:xfrm flipH="1">
              <a:off x="27984" y="15392"/>
              <a:ext cx="152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Line 2485"/>
            <p:cNvSpPr>
              <a:spLocks noChangeShapeType="1"/>
            </p:cNvSpPr>
            <p:nvPr/>
          </p:nvSpPr>
          <p:spPr bwMode="auto">
            <a:xfrm flipH="1" flipV="1">
              <a:off x="42926" y="12001"/>
              <a:ext cx="717" cy="27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2486"/>
            <p:cNvSpPr>
              <a:spLocks/>
            </p:cNvSpPr>
            <p:nvPr/>
          </p:nvSpPr>
          <p:spPr bwMode="auto">
            <a:xfrm>
              <a:off x="43491" y="14700"/>
              <a:ext cx="304" cy="692"/>
            </a:xfrm>
            <a:custGeom>
              <a:avLst/>
              <a:gdLst>
                <a:gd name="T0" fmla="*/ 30480 w 190"/>
                <a:gd name="T1" fmla="*/ 0 h 650"/>
                <a:gd name="T2" fmla="*/ 0 w 190"/>
                <a:gd name="T3" fmla="*/ 745 h 650"/>
                <a:gd name="T4" fmla="*/ 18128 w 190"/>
                <a:gd name="T5" fmla="*/ 69215 h 650"/>
                <a:gd name="T6" fmla="*/ 30480 w 190"/>
                <a:gd name="T7" fmla="*/ 0 h 6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0" h="650">
                  <a:moveTo>
                    <a:pt x="190" y="0"/>
                  </a:moveTo>
                  <a:lnTo>
                    <a:pt x="0" y="7"/>
                  </a:lnTo>
                  <a:lnTo>
                    <a:pt x="113" y="65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2487"/>
            <p:cNvSpPr>
              <a:spLocks/>
            </p:cNvSpPr>
            <p:nvPr/>
          </p:nvSpPr>
          <p:spPr bwMode="auto">
            <a:xfrm>
              <a:off x="42608" y="11366"/>
              <a:ext cx="464" cy="679"/>
            </a:xfrm>
            <a:custGeom>
              <a:avLst/>
              <a:gdLst>
                <a:gd name="T0" fmla="*/ 18000 w 291"/>
                <a:gd name="T1" fmla="*/ 67945 h 643"/>
                <a:gd name="T2" fmla="*/ 46355 w 291"/>
                <a:gd name="T3" fmla="*/ 59914 h 643"/>
                <a:gd name="T4" fmla="*/ 0 w 291"/>
                <a:gd name="T5" fmla="*/ 0 h 643"/>
                <a:gd name="T6" fmla="*/ 18000 w 291"/>
                <a:gd name="T7" fmla="*/ 67945 h 6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1" h="643">
                  <a:moveTo>
                    <a:pt x="113" y="643"/>
                  </a:moveTo>
                  <a:lnTo>
                    <a:pt x="291" y="567"/>
                  </a:lnTo>
                  <a:lnTo>
                    <a:pt x="0" y="0"/>
                  </a:lnTo>
                  <a:lnTo>
                    <a:pt x="113" y="64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Line 2488"/>
            <p:cNvSpPr>
              <a:spLocks noChangeShapeType="1"/>
            </p:cNvSpPr>
            <p:nvPr/>
          </p:nvSpPr>
          <p:spPr bwMode="auto">
            <a:xfrm>
              <a:off x="34651" y="12242"/>
              <a:ext cx="280" cy="7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Line 2489"/>
            <p:cNvSpPr>
              <a:spLocks noChangeShapeType="1"/>
            </p:cNvSpPr>
            <p:nvPr/>
          </p:nvSpPr>
          <p:spPr bwMode="auto">
            <a:xfrm>
              <a:off x="37058" y="15989"/>
              <a:ext cx="635" cy="5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2490"/>
            <p:cNvSpPr>
              <a:spLocks/>
            </p:cNvSpPr>
            <p:nvPr/>
          </p:nvSpPr>
          <p:spPr bwMode="auto">
            <a:xfrm>
              <a:off x="34772" y="12922"/>
              <a:ext cx="508" cy="749"/>
            </a:xfrm>
            <a:custGeom>
              <a:avLst/>
              <a:gdLst>
                <a:gd name="T0" fmla="*/ 31213 w 319"/>
                <a:gd name="T1" fmla="*/ 0 h 708"/>
                <a:gd name="T2" fmla="*/ 0 w 319"/>
                <a:gd name="T3" fmla="*/ 8890 h 708"/>
                <a:gd name="T4" fmla="*/ 50800 w 319"/>
                <a:gd name="T5" fmla="*/ 74930 h 708"/>
                <a:gd name="T6" fmla="*/ 31213 w 319"/>
                <a:gd name="T7" fmla="*/ 0 h 7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9" h="708">
                  <a:moveTo>
                    <a:pt x="196" y="0"/>
                  </a:moveTo>
                  <a:lnTo>
                    <a:pt x="0" y="84"/>
                  </a:lnTo>
                  <a:lnTo>
                    <a:pt x="319" y="708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2491"/>
            <p:cNvSpPr>
              <a:spLocks/>
            </p:cNvSpPr>
            <p:nvPr/>
          </p:nvSpPr>
          <p:spPr bwMode="auto">
            <a:xfrm>
              <a:off x="36480" y="15373"/>
              <a:ext cx="711" cy="686"/>
            </a:xfrm>
            <a:custGeom>
              <a:avLst/>
              <a:gdLst>
                <a:gd name="T0" fmla="*/ 44252 w 450"/>
                <a:gd name="T1" fmla="*/ 68580 h 649"/>
                <a:gd name="T2" fmla="*/ 71120 w 450"/>
                <a:gd name="T3" fmla="*/ 53998 h 649"/>
                <a:gd name="T4" fmla="*/ 0 w 450"/>
                <a:gd name="T5" fmla="*/ 0 h 649"/>
                <a:gd name="T6" fmla="*/ 44252 w 450"/>
                <a:gd name="T7" fmla="*/ 68580 h 6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0" h="649">
                  <a:moveTo>
                    <a:pt x="280" y="649"/>
                  </a:moveTo>
                  <a:lnTo>
                    <a:pt x="450" y="511"/>
                  </a:lnTo>
                  <a:lnTo>
                    <a:pt x="0" y="0"/>
                  </a:lnTo>
                  <a:lnTo>
                    <a:pt x="280" y="6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Line 2492"/>
            <p:cNvSpPr>
              <a:spLocks noChangeShapeType="1"/>
            </p:cNvSpPr>
            <p:nvPr/>
          </p:nvSpPr>
          <p:spPr bwMode="auto">
            <a:xfrm flipV="1">
              <a:off x="29825" y="1701"/>
              <a:ext cx="7" cy="136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Line 2493"/>
            <p:cNvSpPr>
              <a:spLocks noChangeShapeType="1"/>
            </p:cNvSpPr>
            <p:nvPr/>
          </p:nvSpPr>
          <p:spPr bwMode="auto">
            <a:xfrm>
              <a:off x="29825" y="15392"/>
              <a:ext cx="21114" cy="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Line 2494"/>
            <p:cNvSpPr>
              <a:spLocks noChangeShapeType="1"/>
            </p:cNvSpPr>
            <p:nvPr/>
          </p:nvSpPr>
          <p:spPr bwMode="auto">
            <a:xfrm flipV="1">
              <a:off x="25844" y="22796"/>
              <a:ext cx="6" cy="6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Line 2495"/>
            <p:cNvSpPr>
              <a:spLocks noChangeShapeType="1"/>
            </p:cNvSpPr>
            <p:nvPr/>
          </p:nvSpPr>
          <p:spPr bwMode="auto">
            <a:xfrm>
              <a:off x="25844" y="22796"/>
              <a:ext cx="45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Line 2496"/>
            <p:cNvSpPr>
              <a:spLocks noChangeShapeType="1"/>
            </p:cNvSpPr>
            <p:nvPr/>
          </p:nvSpPr>
          <p:spPr bwMode="auto">
            <a:xfrm>
              <a:off x="26295" y="22796"/>
              <a:ext cx="152" cy="1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Line 2497"/>
            <p:cNvSpPr>
              <a:spLocks noChangeShapeType="1"/>
            </p:cNvSpPr>
            <p:nvPr/>
          </p:nvSpPr>
          <p:spPr bwMode="auto">
            <a:xfrm>
              <a:off x="26447" y="22917"/>
              <a:ext cx="7" cy="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Line 2498"/>
            <p:cNvSpPr>
              <a:spLocks noChangeShapeType="1"/>
            </p:cNvSpPr>
            <p:nvPr/>
          </p:nvSpPr>
          <p:spPr bwMode="auto">
            <a:xfrm flipH="1">
              <a:off x="26295" y="23025"/>
              <a:ext cx="152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Line 2499"/>
            <p:cNvSpPr>
              <a:spLocks noChangeShapeType="1"/>
            </p:cNvSpPr>
            <p:nvPr/>
          </p:nvSpPr>
          <p:spPr bwMode="auto">
            <a:xfrm flipH="1">
              <a:off x="25844" y="23139"/>
              <a:ext cx="451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Line 2500"/>
            <p:cNvSpPr>
              <a:spLocks noChangeShapeType="1"/>
            </p:cNvSpPr>
            <p:nvPr/>
          </p:nvSpPr>
          <p:spPr bwMode="auto">
            <a:xfrm flipV="1">
              <a:off x="27654" y="22860"/>
              <a:ext cx="6" cy="6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Line 2501"/>
            <p:cNvSpPr>
              <a:spLocks noChangeShapeType="1"/>
            </p:cNvSpPr>
            <p:nvPr/>
          </p:nvSpPr>
          <p:spPr bwMode="auto">
            <a:xfrm>
              <a:off x="27654" y="22796"/>
              <a:ext cx="305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Line 2502"/>
            <p:cNvSpPr>
              <a:spLocks noChangeShapeType="1"/>
            </p:cNvSpPr>
            <p:nvPr/>
          </p:nvSpPr>
          <p:spPr bwMode="auto">
            <a:xfrm flipH="1">
              <a:off x="27654" y="23482"/>
              <a:ext cx="305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Line 2503"/>
            <p:cNvSpPr>
              <a:spLocks noChangeShapeType="1"/>
            </p:cNvSpPr>
            <p:nvPr/>
          </p:nvSpPr>
          <p:spPr bwMode="auto">
            <a:xfrm flipH="1" flipV="1">
              <a:off x="28263" y="23368"/>
              <a:ext cx="146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Line 2504"/>
            <p:cNvSpPr>
              <a:spLocks noChangeShapeType="1"/>
            </p:cNvSpPr>
            <p:nvPr/>
          </p:nvSpPr>
          <p:spPr bwMode="auto">
            <a:xfrm flipV="1">
              <a:off x="28263" y="22917"/>
              <a:ext cx="7" cy="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Line 2505"/>
            <p:cNvSpPr>
              <a:spLocks noChangeShapeType="1"/>
            </p:cNvSpPr>
            <p:nvPr/>
          </p:nvSpPr>
          <p:spPr bwMode="auto">
            <a:xfrm flipV="1">
              <a:off x="28263" y="22796"/>
              <a:ext cx="146" cy="1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Line 2506"/>
            <p:cNvSpPr>
              <a:spLocks noChangeShapeType="1"/>
            </p:cNvSpPr>
            <p:nvPr/>
          </p:nvSpPr>
          <p:spPr bwMode="auto">
            <a:xfrm>
              <a:off x="28409" y="22796"/>
              <a:ext cx="153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Line 2507"/>
            <p:cNvSpPr>
              <a:spLocks noChangeShapeType="1"/>
            </p:cNvSpPr>
            <p:nvPr/>
          </p:nvSpPr>
          <p:spPr bwMode="auto">
            <a:xfrm>
              <a:off x="28562" y="22796"/>
              <a:ext cx="152" cy="1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Line 2508"/>
            <p:cNvSpPr>
              <a:spLocks noChangeShapeType="1"/>
            </p:cNvSpPr>
            <p:nvPr/>
          </p:nvSpPr>
          <p:spPr bwMode="auto">
            <a:xfrm>
              <a:off x="28714" y="22917"/>
              <a:ext cx="7" cy="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Line 2509"/>
            <p:cNvSpPr>
              <a:spLocks noChangeShapeType="1"/>
            </p:cNvSpPr>
            <p:nvPr/>
          </p:nvSpPr>
          <p:spPr bwMode="auto">
            <a:xfrm flipH="1">
              <a:off x="28562" y="23368"/>
              <a:ext cx="152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Line 2510"/>
            <p:cNvSpPr>
              <a:spLocks noChangeShapeType="1"/>
            </p:cNvSpPr>
            <p:nvPr/>
          </p:nvSpPr>
          <p:spPr bwMode="auto">
            <a:xfrm flipH="1">
              <a:off x="28409" y="23482"/>
              <a:ext cx="153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Line 2511"/>
            <p:cNvSpPr>
              <a:spLocks noChangeShapeType="1"/>
            </p:cNvSpPr>
            <p:nvPr/>
          </p:nvSpPr>
          <p:spPr bwMode="auto">
            <a:xfrm flipH="1" flipV="1">
              <a:off x="29921" y="23368"/>
              <a:ext cx="152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Line 2512"/>
            <p:cNvSpPr>
              <a:spLocks noChangeShapeType="1"/>
            </p:cNvSpPr>
            <p:nvPr/>
          </p:nvSpPr>
          <p:spPr bwMode="auto">
            <a:xfrm flipV="1">
              <a:off x="29921" y="22917"/>
              <a:ext cx="6" cy="4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Line 2513"/>
            <p:cNvSpPr>
              <a:spLocks noChangeShapeType="1"/>
            </p:cNvSpPr>
            <p:nvPr/>
          </p:nvSpPr>
          <p:spPr bwMode="auto">
            <a:xfrm flipV="1">
              <a:off x="29921" y="22796"/>
              <a:ext cx="152" cy="1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Line 2514"/>
            <p:cNvSpPr>
              <a:spLocks noChangeShapeType="1"/>
            </p:cNvSpPr>
            <p:nvPr/>
          </p:nvSpPr>
          <p:spPr bwMode="auto">
            <a:xfrm>
              <a:off x="30073" y="22796"/>
              <a:ext cx="153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Line 2515"/>
            <p:cNvSpPr>
              <a:spLocks noChangeShapeType="1"/>
            </p:cNvSpPr>
            <p:nvPr/>
          </p:nvSpPr>
          <p:spPr bwMode="auto">
            <a:xfrm>
              <a:off x="30226" y="22796"/>
              <a:ext cx="146" cy="1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Line 2516"/>
            <p:cNvSpPr>
              <a:spLocks noChangeShapeType="1"/>
            </p:cNvSpPr>
            <p:nvPr/>
          </p:nvSpPr>
          <p:spPr bwMode="auto">
            <a:xfrm>
              <a:off x="30372" y="22917"/>
              <a:ext cx="6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Line 2517"/>
            <p:cNvSpPr>
              <a:spLocks noChangeShapeType="1"/>
            </p:cNvSpPr>
            <p:nvPr/>
          </p:nvSpPr>
          <p:spPr bwMode="auto">
            <a:xfrm flipH="1">
              <a:off x="30226" y="23368"/>
              <a:ext cx="146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Line 2518"/>
            <p:cNvSpPr>
              <a:spLocks noChangeShapeType="1"/>
            </p:cNvSpPr>
            <p:nvPr/>
          </p:nvSpPr>
          <p:spPr bwMode="auto">
            <a:xfrm flipH="1">
              <a:off x="30073" y="23482"/>
              <a:ext cx="153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Line 2519"/>
            <p:cNvSpPr>
              <a:spLocks noChangeShapeType="1"/>
            </p:cNvSpPr>
            <p:nvPr/>
          </p:nvSpPr>
          <p:spPr bwMode="auto">
            <a:xfrm flipV="1">
              <a:off x="31584" y="22796"/>
              <a:ext cx="146" cy="1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Line 2520"/>
            <p:cNvSpPr>
              <a:spLocks noChangeShapeType="1"/>
            </p:cNvSpPr>
            <p:nvPr/>
          </p:nvSpPr>
          <p:spPr bwMode="auto">
            <a:xfrm>
              <a:off x="31730" y="22796"/>
              <a:ext cx="7" cy="6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Line 2521"/>
            <p:cNvSpPr>
              <a:spLocks noChangeShapeType="1"/>
            </p:cNvSpPr>
            <p:nvPr/>
          </p:nvSpPr>
          <p:spPr bwMode="auto">
            <a:xfrm>
              <a:off x="31584" y="23482"/>
              <a:ext cx="299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Line 2522"/>
            <p:cNvSpPr>
              <a:spLocks noChangeShapeType="1"/>
            </p:cNvSpPr>
            <p:nvPr/>
          </p:nvSpPr>
          <p:spPr bwMode="auto">
            <a:xfrm>
              <a:off x="32188" y="22796"/>
              <a:ext cx="298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Line 2523"/>
            <p:cNvSpPr>
              <a:spLocks noChangeShapeType="1"/>
            </p:cNvSpPr>
            <p:nvPr/>
          </p:nvSpPr>
          <p:spPr bwMode="auto">
            <a:xfrm>
              <a:off x="32486" y="22796"/>
              <a:ext cx="6" cy="6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Line 2524"/>
            <p:cNvSpPr>
              <a:spLocks noChangeShapeType="1"/>
            </p:cNvSpPr>
            <p:nvPr/>
          </p:nvSpPr>
          <p:spPr bwMode="auto">
            <a:xfrm flipH="1">
              <a:off x="32188" y="23482"/>
              <a:ext cx="298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2525"/>
            <p:cNvSpPr>
              <a:spLocks/>
            </p:cNvSpPr>
            <p:nvPr/>
          </p:nvSpPr>
          <p:spPr bwMode="auto">
            <a:xfrm>
              <a:off x="30956" y="17259"/>
              <a:ext cx="1727" cy="1022"/>
            </a:xfrm>
            <a:custGeom>
              <a:avLst/>
              <a:gdLst>
                <a:gd name="T0" fmla="*/ 0 w 1088"/>
                <a:gd name="T1" fmla="*/ 45026 h 965"/>
                <a:gd name="T2" fmla="*/ 172720 w 1088"/>
                <a:gd name="T3" fmla="*/ 0 h 965"/>
                <a:gd name="T4" fmla="*/ 49848 w 1088"/>
                <a:gd name="T5" fmla="*/ 102235 h 965"/>
                <a:gd name="T6" fmla="*/ 0 w 1088"/>
                <a:gd name="T7" fmla="*/ 45026 h 9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965">
                  <a:moveTo>
                    <a:pt x="0" y="425"/>
                  </a:moveTo>
                  <a:lnTo>
                    <a:pt x="1088" y="0"/>
                  </a:lnTo>
                  <a:lnTo>
                    <a:pt x="314" y="965"/>
                  </a:lnTo>
                  <a:lnTo>
                    <a:pt x="0" y="42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Line 2526"/>
            <p:cNvSpPr>
              <a:spLocks noChangeShapeType="1"/>
            </p:cNvSpPr>
            <p:nvPr/>
          </p:nvSpPr>
          <p:spPr bwMode="auto">
            <a:xfrm flipV="1">
              <a:off x="50057" y="17018"/>
              <a:ext cx="603" cy="4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Line 2527"/>
            <p:cNvSpPr>
              <a:spLocks noChangeShapeType="1"/>
            </p:cNvSpPr>
            <p:nvPr/>
          </p:nvSpPr>
          <p:spPr bwMode="auto">
            <a:xfrm>
              <a:off x="50057" y="17018"/>
              <a:ext cx="603" cy="4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2528"/>
            <p:cNvSpPr>
              <a:spLocks/>
            </p:cNvSpPr>
            <p:nvPr/>
          </p:nvSpPr>
          <p:spPr bwMode="auto">
            <a:xfrm>
              <a:off x="50939" y="15049"/>
              <a:ext cx="1772" cy="679"/>
            </a:xfrm>
            <a:custGeom>
              <a:avLst/>
              <a:gdLst>
                <a:gd name="T0" fmla="*/ 0 w 1114"/>
                <a:gd name="T1" fmla="*/ 0 h 647"/>
                <a:gd name="T2" fmla="*/ 177165 w 1114"/>
                <a:gd name="T3" fmla="*/ 34025 h 647"/>
                <a:gd name="T4" fmla="*/ 0 w 1114"/>
                <a:gd name="T5" fmla="*/ 67945 h 647"/>
                <a:gd name="T6" fmla="*/ 0 w 1114"/>
                <a:gd name="T7" fmla="*/ 0 h 6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14" h="647">
                  <a:moveTo>
                    <a:pt x="0" y="0"/>
                  </a:moveTo>
                  <a:lnTo>
                    <a:pt x="1114" y="324"/>
                  </a:lnTo>
                  <a:lnTo>
                    <a:pt x="0" y="6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Line 2529"/>
            <p:cNvSpPr>
              <a:spLocks noChangeShapeType="1"/>
            </p:cNvSpPr>
            <p:nvPr/>
          </p:nvSpPr>
          <p:spPr bwMode="auto">
            <a:xfrm>
              <a:off x="29825" y="9715"/>
              <a:ext cx="2217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Line 2530"/>
            <p:cNvSpPr>
              <a:spLocks noChangeShapeType="1"/>
            </p:cNvSpPr>
            <p:nvPr/>
          </p:nvSpPr>
          <p:spPr bwMode="auto">
            <a:xfrm>
              <a:off x="33172" y="9715"/>
              <a:ext cx="2267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Line 2531"/>
            <p:cNvSpPr>
              <a:spLocks noChangeShapeType="1"/>
            </p:cNvSpPr>
            <p:nvPr/>
          </p:nvSpPr>
          <p:spPr bwMode="auto">
            <a:xfrm>
              <a:off x="37699" y="9715"/>
              <a:ext cx="2267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Line 2532"/>
            <p:cNvSpPr>
              <a:spLocks noChangeShapeType="1"/>
            </p:cNvSpPr>
            <p:nvPr/>
          </p:nvSpPr>
          <p:spPr bwMode="auto">
            <a:xfrm>
              <a:off x="41097" y="9715"/>
              <a:ext cx="2267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Line 2533"/>
            <p:cNvSpPr>
              <a:spLocks noChangeShapeType="1"/>
            </p:cNvSpPr>
            <p:nvPr/>
          </p:nvSpPr>
          <p:spPr bwMode="auto">
            <a:xfrm>
              <a:off x="45631" y="9715"/>
              <a:ext cx="2216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Line 2534"/>
            <p:cNvSpPr>
              <a:spLocks noChangeShapeType="1"/>
            </p:cNvSpPr>
            <p:nvPr/>
          </p:nvSpPr>
          <p:spPr bwMode="auto">
            <a:xfrm>
              <a:off x="38004" y="12039"/>
              <a:ext cx="45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Line 2535"/>
            <p:cNvSpPr>
              <a:spLocks noChangeShapeType="1"/>
            </p:cNvSpPr>
            <p:nvPr/>
          </p:nvSpPr>
          <p:spPr bwMode="auto">
            <a:xfrm flipH="1" flipV="1">
              <a:off x="38455" y="11703"/>
              <a:ext cx="153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Line 2536"/>
            <p:cNvSpPr>
              <a:spLocks noChangeShapeType="1"/>
            </p:cNvSpPr>
            <p:nvPr/>
          </p:nvSpPr>
          <p:spPr bwMode="auto">
            <a:xfrm flipH="1">
              <a:off x="38309" y="11703"/>
              <a:ext cx="14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Line 2537"/>
            <p:cNvSpPr>
              <a:spLocks noChangeShapeType="1"/>
            </p:cNvSpPr>
            <p:nvPr/>
          </p:nvSpPr>
          <p:spPr bwMode="auto">
            <a:xfrm flipH="1">
              <a:off x="38157" y="11703"/>
              <a:ext cx="152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Line 2538"/>
            <p:cNvSpPr>
              <a:spLocks noChangeShapeType="1"/>
            </p:cNvSpPr>
            <p:nvPr/>
          </p:nvSpPr>
          <p:spPr bwMode="auto">
            <a:xfrm>
              <a:off x="38157" y="11817"/>
              <a:ext cx="6" cy="5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Line 2539"/>
            <p:cNvSpPr>
              <a:spLocks noChangeShapeType="1"/>
            </p:cNvSpPr>
            <p:nvPr/>
          </p:nvSpPr>
          <p:spPr bwMode="auto">
            <a:xfrm flipH="1">
              <a:off x="36277" y="8382"/>
              <a:ext cx="152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Line 2540"/>
            <p:cNvSpPr>
              <a:spLocks noChangeShapeType="1"/>
            </p:cNvSpPr>
            <p:nvPr/>
          </p:nvSpPr>
          <p:spPr bwMode="auto">
            <a:xfrm flipH="1" flipV="1">
              <a:off x="36125" y="8267"/>
              <a:ext cx="152" cy="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Line 2541"/>
            <p:cNvSpPr>
              <a:spLocks noChangeShapeType="1"/>
            </p:cNvSpPr>
            <p:nvPr/>
          </p:nvSpPr>
          <p:spPr bwMode="auto">
            <a:xfrm flipV="1">
              <a:off x="36125" y="8039"/>
              <a:ext cx="6" cy="2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Line 2542"/>
            <p:cNvSpPr>
              <a:spLocks noChangeShapeType="1"/>
            </p:cNvSpPr>
            <p:nvPr/>
          </p:nvSpPr>
          <p:spPr bwMode="auto">
            <a:xfrm flipV="1">
              <a:off x="36125" y="7924"/>
              <a:ext cx="152" cy="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Line 2543"/>
            <p:cNvSpPr>
              <a:spLocks noChangeShapeType="1"/>
            </p:cNvSpPr>
            <p:nvPr/>
          </p:nvSpPr>
          <p:spPr bwMode="auto">
            <a:xfrm>
              <a:off x="36277" y="7924"/>
              <a:ext cx="152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Line 2544"/>
            <p:cNvSpPr>
              <a:spLocks noChangeShapeType="1"/>
            </p:cNvSpPr>
            <p:nvPr/>
          </p:nvSpPr>
          <p:spPr bwMode="auto">
            <a:xfrm>
              <a:off x="36429" y="7924"/>
              <a:ext cx="153" cy="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Line 2545"/>
            <p:cNvSpPr>
              <a:spLocks noChangeShapeType="1"/>
            </p:cNvSpPr>
            <p:nvPr/>
          </p:nvSpPr>
          <p:spPr bwMode="auto">
            <a:xfrm>
              <a:off x="36582" y="8039"/>
              <a:ext cx="6" cy="2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Line 2546"/>
            <p:cNvSpPr>
              <a:spLocks noChangeShapeType="1"/>
            </p:cNvSpPr>
            <p:nvPr/>
          </p:nvSpPr>
          <p:spPr bwMode="auto">
            <a:xfrm flipH="1">
              <a:off x="36429" y="8267"/>
              <a:ext cx="153" cy="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Line 2547"/>
            <p:cNvSpPr>
              <a:spLocks noChangeShapeType="1"/>
            </p:cNvSpPr>
            <p:nvPr/>
          </p:nvSpPr>
          <p:spPr bwMode="auto">
            <a:xfrm>
              <a:off x="36582" y="8267"/>
              <a:ext cx="146" cy="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2548"/>
            <p:cNvSpPr>
              <a:spLocks/>
            </p:cNvSpPr>
            <p:nvPr/>
          </p:nvSpPr>
          <p:spPr bwMode="auto">
            <a:xfrm>
              <a:off x="29375" y="368"/>
              <a:ext cx="901" cy="1333"/>
            </a:xfrm>
            <a:custGeom>
              <a:avLst/>
              <a:gdLst>
                <a:gd name="T0" fmla="*/ 0 w 570"/>
                <a:gd name="T1" fmla="*/ 133350 h 1263"/>
                <a:gd name="T2" fmla="*/ 45243 w 570"/>
                <a:gd name="T3" fmla="*/ 0 h 1263"/>
                <a:gd name="T4" fmla="*/ 90170 w 570"/>
                <a:gd name="T5" fmla="*/ 133350 h 1263"/>
                <a:gd name="T6" fmla="*/ 0 w 570"/>
                <a:gd name="T7" fmla="*/ 133350 h 12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0" h="1263">
                  <a:moveTo>
                    <a:pt x="0" y="1263"/>
                  </a:moveTo>
                  <a:lnTo>
                    <a:pt x="286" y="0"/>
                  </a:lnTo>
                  <a:lnTo>
                    <a:pt x="570" y="1263"/>
                  </a:lnTo>
                  <a:lnTo>
                    <a:pt x="0" y="126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Line 2549"/>
            <p:cNvSpPr>
              <a:spLocks noChangeShapeType="1"/>
            </p:cNvSpPr>
            <p:nvPr/>
          </p:nvSpPr>
          <p:spPr bwMode="auto">
            <a:xfrm>
              <a:off x="31813" y="1663"/>
              <a:ext cx="305" cy="4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Line 2550"/>
            <p:cNvSpPr>
              <a:spLocks noChangeShapeType="1"/>
            </p:cNvSpPr>
            <p:nvPr/>
          </p:nvSpPr>
          <p:spPr bwMode="auto">
            <a:xfrm flipH="1">
              <a:off x="31965" y="1663"/>
              <a:ext cx="451" cy="6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Line 2551"/>
            <p:cNvSpPr>
              <a:spLocks noChangeShapeType="1"/>
            </p:cNvSpPr>
            <p:nvPr/>
          </p:nvSpPr>
          <p:spPr bwMode="auto">
            <a:xfrm flipH="1">
              <a:off x="31813" y="2349"/>
              <a:ext cx="152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2552"/>
            <p:cNvSpPr>
              <a:spLocks/>
            </p:cNvSpPr>
            <p:nvPr/>
          </p:nvSpPr>
          <p:spPr bwMode="auto">
            <a:xfrm>
              <a:off x="43783" y="10426"/>
              <a:ext cx="1810" cy="826"/>
            </a:xfrm>
            <a:custGeom>
              <a:avLst/>
              <a:gdLst>
                <a:gd name="T0" fmla="*/ 0 w 1138"/>
                <a:gd name="T1" fmla="*/ 19690 h 784"/>
                <a:gd name="T2" fmla="*/ 180975 w 1138"/>
                <a:gd name="T3" fmla="*/ 0 h 784"/>
                <a:gd name="T4" fmla="*/ 34827 w 1138"/>
                <a:gd name="T5" fmla="*/ 82550 h 784"/>
                <a:gd name="T6" fmla="*/ 0 w 1138"/>
                <a:gd name="T7" fmla="*/ 19690 h 7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8" h="784">
                  <a:moveTo>
                    <a:pt x="0" y="187"/>
                  </a:moveTo>
                  <a:lnTo>
                    <a:pt x="1138" y="0"/>
                  </a:lnTo>
                  <a:lnTo>
                    <a:pt x="219" y="784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Line 2553"/>
            <p:cNvSpPr>
              <a:spLocks noChangeShapeType="1"/>
            </p:cNvSpPr>
            <p:nvPr/>
          </p:nvSpPr>
          <p:spPr bwMode="auto">
            <a:xfrm flipV="1">
              <a:off x="48837" y="12115"/>
              <a:ext cx="7" cy="6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Line 2554"/>
            <p:cNvSpPr>
              <a:spLocks noChangeShapeType="1"/>
            </p:cNvSpPr>
            <p:nvPr/>
          </p:nvSpPr>
          <p:spPr bwMode="auto">
            <a:xfrm flipV="1">
              <a:off x="48837" y="12344"/>
              <a:ext cx="305" cy="2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Line 2555"/>
            <p:cNvSpPr>
              <a:spLocks noChangeShapeType="1"/>
            </p:cNvSpPr>
            <p:nvPr/>
          </p:nvSpPr>
          <p:spPr bwMode="auto">
            <a:xfrm>
              <a:off x="49142" y="12344"/>
              <a:ext cx="153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Line 2556"/>
            <p:cNvSpPr>
              <a:spLocks noChangeShapeType="1"/>
            </p:cNvSpPr>
            <p:nvPr/>
          </p:nvSpPr>
          <p:spPr bwMode="auto">
            <a:xfrm>
              <a:off x="49295" y="12344"/>
              <a:ext cx="146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Line 2557"/>
            <p:cNvSpPr>
              <a:spLocks noChangeShapeType="1"/>
            </p:cNvSpPr>
            <p:nvPr/>
          </p:nvSpPr>
          <p:spPr bwMode="auto">
            <a:xfrm>
              <a:off x="49441" y="12458"/>
              <a:ext cx="6" cy="22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Line 2558"/>
            <p:cNvSpPr>
              <a:spLocks noChangeShapeType="1"/>
            </p:cNvSpPr>
            <p:nvPr/>
          </p:nvSpPr>
          <p:spPr bwMode="auto">
            <a:xfrm flipH="1">
              <a:off x="49295" y="12687"/>
              <a:ext cx="146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Line 2559"/>
            <p:cNvSpPr>
              <a:spLocks noChangeShapeType="1"/>
            </p:cNvSpPr>
            <p:nvPr/>
          </p:nvSpPr>
          <p:spPr bwMode="auto">
            <a:xfrm flipH="1">
              <a:off x="49142" y="12801"/>
              <a:ext cx="153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Line 2560"/>
            <p:cNvSpPr>
              <a:spLocks noChangeShapeType="1"/>
            </p:cNvSpPr>
            <p:nvPr/>
          </p:nvSpPr>
          <p:spPr bwMode="auto">
            <a:xfrm flipH="1" flipV="1">
              <a:off x="48837" y="12573"/>
              <a:ext cx="305" cy="2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Line 2561"/>
            <p:cNvSpPr>
              <a:spLocks noChangeShapeType="1"/>
            </p:cNvSpPr>
            <p:nvPr/>
          </p:nvSpPr>
          <p:spPr bwMode="auto">
            <a:xfrm flipV="1">
              <a:off x="48285" y="7613"/>
              <a:ext cx="6" cy="6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Line 2562"/>
            <p:cNvSpPr>
              <a:spLocks noChangeShapeType="1"/>
            </p:cNvSpPr>
            <p:nvPr/>
          </p:nvSpPr>
          <p:spPr bwMode="auto">
            <a:xfrm>
              <a:off x="48285" y="7613"/>
              <a:ext cx="457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Line 2563"/>
            <p:cNvSpPr>
              <a:spLocks noChangeShapeType="1"/>
            </p:cNvSpPr>
            <p:nvPr/>
          </p:nvSpPr>
          <p:spPr bwMode="auto">
            <a:xfrm>
              <a:off x="48742" y="7613"/>
              <a:ext cx="146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Line 2564"/>
            <p:cNvSpPr>
              <a:spLocks noChangeShapeType="1"/>
            </p:cNvSpPr>
            <p:nvPr/>
          </p:nvSpPr>
          <p:spPr bwMode="auto">
            <a:xfrm>
              <a:off x="48888" y="7727"/>
              <a:ext cx="7" cy="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Line 2565"/>
            <p:cNvSpPr>
              <a:spLocks noChangeShapeType="1"/>
            </p:cNvSpPr>
            <p:nvPr/>
          </p:nvSpPr>
          <p:spPr bwMode="auto">
            <a:xfrm flipH="1">
              <a:off x="48742" y="7842"/>
              <a:ext cx="146" cy="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Line 2566"/>
            <p:cNvSpPr>
              <a:spLocks noChangeShapeType="1"/>
            </p:cNvSpPr>
            <p:nvPr/>
          </p:nvSpPr>
          <p:spPr bwMode="auto">
            <a:xfrm flipH="1">
              <a:off x="48285" y="7950"/>
              <a:ext cx="457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Line 2567"/>
            <p:cNvSpPr>
              <a:spLocks noChangeShapeType="1"/>
            </p:cNvSpPr>
            <p:nvPr/>
          </p:nvSpPr>
          <p:spPr bwMode="auto">
            <a:xfrm flipV="1">
              <a:off x="49193" y="7613"/>
              <a:ext cx="152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Line 2568"/>
            <p:cNvSpPr>
              <a:spLocks noChangeShapeType="1"/>
            </p:cNvSpPr>
            <p:nvPr/>
          </p:nvSpPr>
          <p:spPr bwMode="auto">
            <a:xfrm>
              <a:off x="49345" y="7613"/>
              <a:ext cx="299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Line 2569"/>
            <p:cNvSpPr>
              <a:spLocks noChangeShapeType="1"/>
            </p:cNvSpPr>
            <p:nvPr/>
          </p:nvSpPr>
          <p:spPr bwMode="auto">
            <a:xfrm>
              <a:off x="49644" y="7613"/>
              <a:ext cx="152" cy="11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Line 2570"/>
            <p:cNvSpPr>
              <a:spLocks noChangeShapeType="1"/>
            </p:cNvSpPr>
            <p:nvPr/>
          </p:nvSpPr>
          <p:spPr bwMode="auto">
            <a:xfrm>
              <a:off x="49796" y="7727"/>
              <a:ext cx="7" cy="11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Line 2571"/>
            <p:cNvSpPr>
              <a:spLocks noChangeShapeType="1"/>
            </p:cNvSpPr>
            <p:nvPr/>
          </p:nvSpPr>
          <p:spPr bwMode="auto">
            <a:xfrm flipH="1">
              <a:off x="49644" y="7842"/>
              <a:ext cx="152" cy="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Line 2572"/>
            <p:cNvSpPr>
              <a:spLocks noChangeShapeType="1"/>
            </p:cNvSpPr>
            <p:nvPr/>
          </p:nvSpPr>
          <p:spPr bwMode="auto">
            <a:xfrm flipH="1">
              <a:off x="49345" y="7950"/>
              <a:ext cx="299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Line 2573"/>
            <p:cNvSpPr>
              <a:spLocks noChangeShapeType="1"/>
            </p:cNvSpPr>
            <p:nvPr/>
          </p:nvSpPr>
          <p:spPr bwMode="auto">
            <a:xfrm flipH="1">
              <a:off x="49193" y="7950"/>
              <a:ext cx="152" cy="1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Line 2574"/>
            <p:cNvSpPr>
              <a:spLocks noChangeShapeType="1"/>
            </p:cNvSpPr>
            <p:nvPr/>
          </p:nvSpPr>
          <p:spPr bwMode="auto">
            <a:xfrm>
              <a:off x="49193" y="8070"/>
              <a:ext cx="6" cy="2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Line 2575"/>
            <p:cNvSpPr>
              <a:spLocks noChangeShapeType="1"/>
            </p:cNvSpPr>
            <p:nvPr/>
          </p:nvSpPr>
          <p:spPr bwMode="auto">
            <a:xfrm>
              <a:off x="49193" y="8293"/>
              <a:ext cx="603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05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KHÁI NIỆM CHUNG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endParaRPr lang="en-US" sz="28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vi-VN" sz="280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81765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PHÉP </a:t>
            </a:r>
            <a:r>
              <a:rPr lang="en-US" sz="2200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200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CAVALIER </a:t>
            </a:r>
          </a:p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chiếu cavalier là phép chiếu xiên được tạo thành khi các tia chiếu làm thành với mặt phẳng chiếu một góc 45</a:t>
            </a:r>
            <a:r>
              <a:rPr lang="en-US" baseline="300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64"/>
          <p:cNvSpPr>
            <a:spLocks noChangeArrowheads="1"/>
          </p:cNvSpPr>
          <p:nvPr/>
        </p:nvSpPr>
        <p:spPr bwMode="auto">
          <a:xfrm flipV="1">
            <a:off x="1348558" y="2348877"/>
            <a:ext cx="10805339" cy="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" name="Rectangle 16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6" name="Rectangle 328"/>
          <p:cNvSpPr>
            <a:spLocks noChangeArrowheads="1"/>
          </p:cNvSpPr>
          <p:nvPr/>
        </p:nvSpPr>
        <p:spPr bwMode="auto">
          <a:xfrm>
            <a:off x="2314520" y="33617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581982"/>
              </p:ext>
            </p:extLst>
          </p:nvPr>
        </p:nvGraphicFramePr>
        <p:xfrm>
          <a:off x="823704" y="2876930"/>
          <a:ext cx="2399154" cy="1416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Equation" r:id="rId3" imgW="1143000" imgH="675000" progId="Equation.DSMT4">
                  <p:embed/>
                </p:oleObj>
              </mc:Choice>
              <mc:Fallback>
                <p:oleObj name="Equation" r:id="rId3" imgW="1143000" imgH="67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3704" y="2876930"/>
                        <a:ext cx="2399154" cy="1416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482797"/>
              </p:ext>
            </p:extLst>
          </p:nvPr>
        </p:nvGraphicFramePr>
        <p:xfrm>
          <a:off x="3695123" y="3356992"/>
          <a:ext cx="1261283" cy="765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Equation" r:id="rId5" imgW="711720" imgH="431280" progId="Equation.DSMT4">
                  <p:embed/>
                </p:oleObj>
              </mc:Choice>
              <mc:Fallback>
                <p:oleObj name="Equation" r:id="rId5" imgW="711720" imgH="431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5123" y="3356992"/>
                        <a:ext cx="1261283" cy="765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4257010" y="3216634"/>
            <a:ext cx="62998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60045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05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350745"/>
              </p:ext>
            </p:extLst>
          </p:nvPr>
        </p:nvGraphicFramePr>
        <p:xfrm>
          <a:off x="5267280" y="3284984"/>
          <a:ext cx="3130643" cy="131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Equation" r:id="rId7" imgW="1752480" imgH="732960" progId="Equation.DSMT4">
                  <p:embed/>
                </p:oleObj>
              </mc:Choice>
              <mc:Fallback>
                <p:oleObj name="Equation" r:id="rId7" imgW="1752480" imgH="73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67280" y="3284984"/>
                        <a:ext cx="3130643" cy="1310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urved Down Arrow 10"/>
          <p:cNvSpPr/>
          <p:nvPr/>
        </p:nvSpPr>
        <p:spPr>
          <a:xfrm>
            <a:off x="4427984" y="2348880"/>
            <a:ext cx="1944216" cy="8988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98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81765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PHÉP </a:t>
            </a:r>
            <a:r>
              <a:rPr lang="en-US" sz="2200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200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CAVALIER</a:t>
            </a:r>
          </a:p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0, 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phép 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 sẽ trở thành phép chiếu trực giao. </a:t>
            </a:r>
          </a:p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 kích thước của hình chiếu bằng kích thước của đối tượng =&gt; 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Cavalier </a:t>
            </a:r>
            <a:endParaRPr lang="en-US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chiếu Cavalier cho phép giá trị của 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 pitchFamily="18" charset="0"/>
              </a:rPr>
              <a:t>  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 đổi một cách tự do  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= 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US" baseline="30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 45</a:t>
            </a:r>
            <a:r>
              <a:rPr lang="en-US" baseline="30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64"/>
          <p:cNvSpPr>
            <a:spLocks noChangeArrowheads="1"/>
          </p:cNvSpPr>
          <p:nvPr/>
        </p:nvSpPr>
        <p:spPr bwMode="auto">
          <a:xfrm flipV="1">
            <a:off x="1348558" y="2348877"/>
            <a:ext cx="10805339" cy="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" name="Rectangle 16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6" name="Rectangle 328"/>
          <p:cNvSpPr>
            <a:spLocks noChangeArrowheads="1"/>
          </p:cNvSpPr>
          <p:nvPr/>
        </p:nvSpPr>
        <p:spPr bwMode="auto">
          <a:xfrm>
            <a:off x="2314520" y="33617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57010" y="3216634"/>
            <a:ext cx="62998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60045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05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631051"/>
              </p:ext>
            </p:extLst>
          </p:nvPr>
        </p:nvGraphicFramePr>
        <p:xfrm>
          <a:off x="1547664" y="1483434"/>
          <a:ext cx="1030609" cy="463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Equation" r:id="rId3" imgW="507960" imgH="228600" progId="Equation.DSMT4">
                  <p:embed/>
                </p:oleObj>
              </mc:Choice>
              <mc:Fallback>
                <p:oleObj name="Equation" r:id="rId3" imgW="507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1483434"/>
                        <a:ext cx="1030609" cy="463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546396"/>
              </p:ext>
            </p:extLst>
          </p:nvPr>
        </p:nvGraphicFramePr>
        <p:xfrm>
          <a:off x="6431384" y="3190043"/>
          <a:ext cx="372864" cy="341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Equation" r:id="rId5" imgW="152280" imgH="139680" progId="Equation.DSMT4">
                  <p:embed/>
                </p:oleObj>
              </mc:Choice>
              <mc:Fallback>
                <p:oleObj name="Equation" r:id="rId5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31384" y="3190043"/>
                        <a:ext cx="372864" cy="341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443940"/>
              </p:ext>
            </p:extLst>
          </p:nvPr>
        </p:nvGraphicFramePr>
        <p:xfrm>
          <a:off x="2314520" y="3564492"/>
          <a:ext cx="3619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Equation" r:id="rId7" imgW="361991" imgH="333368" progId="Equation.DSMT4">
                  <p:embed/>
                </p:oleObj>
              </mc:Choice>
              <mc:Fallback>
                <p:oleObj name="Equation" r:id="rId7" imgW="361991" imgH="33336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14520" y="3564492"/>
                        <a:ext cx="36195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9685" y="3645024"/>
            <a:ext cx="3818226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9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81765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PHÉP </a:t>
            </a:r>
            <a:r>
              <a:rPr lang="en-US" sz="2200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200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CAVALIER</a:t>
            </a:r>
          </a:p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= 0,            phép chiếu sẽ trở thành phép chiếu trực giao. </a:t>
            </a:r>
          </a:p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= 1 kích thước của hình chiếu bằng kích thước của đối tượng =&gt; Cavalier </a:t>
            </a:r>
          </a:p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chiếu Cavalier cho phép giá trị của 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biến đổi một cách tự do 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30</a:t>
            </a:r>
            <a:r>
              <a:rPr lang="en-US" baseline="300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 45</a:t>
            </a:r>
            <a:r>
              <a:rPr lang="en-US" baseline="300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64"/>
          <p:cNvSpPr>
            <a:spLocks noChangeArrowheads="1"/>
          </p:cNvSpPr>
          <p:nvPr/>
        </p:nvSpPr>
        <p:spPr bwMode="auto">
          <a:xfrm flipV="1">
            <a:off x="1348558" y="2348877"/>
            <a:ext cx="10805339" cy="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" name="Rectangle 16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6" name="Rectangle 328"/>
          <p:cNvSpPr>
            <a:spLocks noChangeArrowheads="1"/>
          </p:cNvSpPr>
          <p:nvPr/>
        </p:nvSpPr>
        <p:spPr bwMode="auto">
          <a:xfrm>
            <a:off x="2314520" y="33617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57010" y="3216634"/>
            <a:ext cx="62998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60045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05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163361"/>
              </p:ext>
            </p:extLst>
          </p:nvPr>
        </p:nvGraphicFramePr>
        <p:xfrm>
          <a:off x="1547664" y="1483434"/>
          <a:ext cx="1030609" cy="463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3" imgW="507960" imgH="228600" progId="Equation.DSMT4">
                  <p:embed/>
                </p:oleObj>
              </mc:Choice>
              <mc:Fallback>
                <p:oleObj name="Equation" r:id="rId3" imgW="507960" imgH="22860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4" y="1483434"/>
                        <a:ext cx="1030609" cy="463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685" y="3645024"/>
            <a:ext cx="3818226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81765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PHÉP </a:t>
            </a:r>
            <a:r>
              <a:rPr lang="en-US" sz="2200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200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CABINET</a:t>
            </a:r>
          </a:p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 xiên với hệ số co tỉ lệ f = 1/2 .</a:t>
            </a:r>
          </a:p>
          <a:p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hép 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 cabinet, giá trị của 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có thể thay đổi tuỳ ý. C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ác 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 trị 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 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 sử dụng là 30</a:t>
            </a:r>
            <a:r>
              <a:rPr lang="en-US" baseline="30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và 45</a:t>
            </a:r>
            <a:r>
              <a:rPr lang="en-US" baseline="30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phép chiếu xiên một số mặt của đối tượng có thể được hiển thị như hình dạng thật 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phù hợp với việc mô tả các đối tượng có hình dạng tròn hay các bề mặt cong.</a:t>
            </a:r>
          </a:p>
          <a:p>
            <a:pPr marL="0" indent="0">
              <a:buNone/>
            </a:pPr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64"/>
          <p:cNvSpPr>
            <a:spLocks noChangeArrowheads="1"/>
          </p:cNvSpPr>
          <p:nvPr/>
        </p:nvSpPr>
        <p:spPr bwMode="auto">
          <a:xfrm flipV="1">
            <a:off x="1348558" y="2348877"/>
            <a:ext cx="10805339" cy="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" name="Rectangle 16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6" name="Rectangle 328"/>
          <p:cNvSpPr>
            <a:spLocks noChangeArrowheads="1"/>
          </p:cNvSpPr>
          <p:nvPr/>
        </p:nvSpPr>
        <p:spPr bwMode="auto">
          <a:xfrm>
            <a:off x="2314520" y="33617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57010" y="3216634"/>
            <a:ext cx="62998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60045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05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526366"/>
              </p:ext>
            </p:extLst>
          </p:nvPr>
        </p:nvGraphicFramePr>
        <p:xfrm>
          <a:off x="3418809" y="4225853"/>
          <a:ext cx="3349787" cy="179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3" imgW="1676520" imgH="899280" progId="Equation.DSMT4">
                  <p:embed/>
                </p:oleObj>
              </mc:Choice>
              <mc:Fallback>
                <p:oleObj name="Equation" r:id="rId3" imgW="1676520" imgH="89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8809" y="4225853"/>
                        <a:ext cx="3349787" cy="179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108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81765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PHÉP </a:t>
            </a:r>
            <a:r>
              <a:rPr lang="en-US" sz="2200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200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XIÊN</a:t>
            </a:r>
          </a:p>
          <a:p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64"/>
          <p:cNvSpPr>
            <a:spLocks noChangeArrowheads="1"/>
          </p:cNvSpPr>
          <p:nvPr/>
        </p:nvSpPr>
        <p:spPr bwMode="auto">
          <a:xfrm flipV="1">
            <a:off x="1348558" y="2348877"/>
            <a:ext cx="10805339" cy="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" name="Rectangle 16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6" name="Rectangle 328"/>
          <p:cNvSpPr>
            <a:spLocks noChangeArrowheads="1"/>
          </p:cNvSpPr>
          <p:nvPr/>
        </p:nvSpPr>
        <p:spPr bwMode="auto">
          <a:xfrm>
            <a:off x="2314520" y="33617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57010" y="3216634"/>
            <a:ext cx="62998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60045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05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" y="1648067"/>
            <a:ext cx="8817421" cy="40131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1560" y="5733256"/>
            <a:ext cx="3456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CHIẾU CABINET</a:t>
            </a:r>
            <a:endParaRPr lang="en-US" sz="22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67050" y="5696768"/>
            <a:ext cx="3674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CHIẾU CAVALIER</a:t>
            </a:r>
            <a:endParaRPr lang="en-US" sz="22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5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PHỐI CẢNH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64"/>
          <p:cNvSpPr>
            <a:spLocks noChangeArrowheads="1"/>
          </p:cNvSpPr>
          <p:nvPr/>
        </p:nvSpPr>
        <p:spPr bwMode="auto">
          <a:xfrm flipV="1">
            <a:off x="1348558" y="2348877"/>
            <a:ext cx="10805339" cy="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" name="Rectangle 16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6" name="Rectangle 328"/>
          <p:cNvSpPr>
            <a:spLocks noChangeArrowheads="1"/>
          </p:cNvSpPr>
          <p:nvPr/>
        </p:nvSpPr>
        <p:spPr bwMode="auto">
          <a:xfrm>
            <a:off x="2314520" y="33617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57010" y="3216634"/>
            <a:ext cx="62998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60045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05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896291"/>
            <a:ext cx="5050404" cy="405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81765"/>
            <a:ext cx="8229600" cy="5805264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chiếu mà các tia chiếu không song song với nhau mà xuất phát từ một điểm gọi là tâm chiếu</a:t>
            </a: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ạo 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 hiệu ứng về luật xa gần tạo cảm giác về độ sâu của đối tượng trong thế giới thật mà phép chiếu song song không lột tả được.</a:t>
            </a:r>
            <a:endParaRPr lang="en-US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PHỐI CẢNH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64"/>
          <p:cNvSpPr>
            <a:spLocks noChangeArrowheads="1"/>
          </p:cNvSpPr>
          <p:nvPr/>
        </p:nvSpPr>
        <p:spPr bwMode="auto">
          <a:xfrm flipV="1">
            <a:off x="1348558" y="2348877"/>
            <a:ext cx="10805339" cy="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" name="Rectangle 16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6" name="Rectangle 328"/>
          <p:cNvSpPr>
            <a:spLocks noChangeArrowheads="1"/>
          </p:cNvSpPr>
          <p:nvPr/>
        </p:nvSpPr>
        <p:spPr bwMode="auto">
          <a:xfrm>
            <a:off x="2314520" y="33617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57010" y="3216634"/>
            <a:ext cx="62998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60045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05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520421"/>
            <a:ext cx="4680520" cy="300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PHỐI CẢNH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64"/>
          <p:cNvSpPr>
            <a:spLocks noChangeArrowheads="1"/>
          </p:cNvSpPr>
          <p:nvPr/>
        </p:nvSpPr>
        <p:spPr bwMode="auto">
          <a:xfrm flipV="1">
            <a:off x="1348558" y="2348877"/>
            <a:ext cx="10805339" cy="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" name="Rectangle 16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6" name="Rectangle 328"/>
          <p:cNvSpPr>
            <a:spLocks noChangeArrowheads="1"/>
          </p:cNvSpPr>
          <p:nvPr/>
        </p:nvSpPr>
        <p:spPr bwMode="auto">
          <a:xfrm>
            <a:off x="2314520" y="33617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57010" y="3216634"/>
            <a:ext cx="62998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60045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05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527474"/>
            <a:ext cx="6576479" cy="2997870"/>
          </a:xfrm>
          <a:prstGeom prst="rect">
            <a:avLst/>
          </a:prstGeom>
        </p:spPr>
      </p:pic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457200" y="1081765"/>
            <a:ext cx="8229600" cy="5805264"/>
          </a:xfrm>
        </p:spPr>
        <p:txBody>
          <a:bodyPr>
            <a:normAutofit/>
          </a:bodyPr>
          <a:lstStyle/>
          <a:p>
            <a:r>
              <a:rPr lang="fr-FR" i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</a:t>
            </a:r>
            <a:r>
              <a:rPr lang="fr-FR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 phép chiếu phối cảnh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dựa vào tâm chiếu - </a:t>
            </a:r>
            <a:r>
              <a:rPr lang="fr-FR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Centre Of Projection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(COP) và mặt phẳng chiếu projection </a:t>
            </a: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</a:t>
            </a:r>
          </a:p>
          <a:p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iểm 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triệt tiêu (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vanishing </a:t>
            </a: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- VP): các 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 thẳng song song của mô hình 3D sau phép chiếu hội tụ tại 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</a:t>
            </a: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điểm.</a:t>
            </a:r>
            <a:endParaRPr lang="en-US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PHỐI CẢNH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64"/>
          <p:cNvSpPr>
            <a:spLocks noChangeArrowheads="1"/>
          </p:cNvSpPr>
          <p:nvPr/>
        </p:nvSpPr>
        <p:spPr bwMode="auto">
          <a:xfrm flipV="1">
            <a:off x="1348558" y="2348877"/>
            <a:ext cx="10805339" cy="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" name="Rectangle 16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6" name="Rectangle 328"/>
          <p:cNvSpPr>
            <a:spLocks noChangeArrowheads="1"/>
          </p:cNvSpPr>
          <p:nvPr/>
        </p:nvSpPr>
        <p:spPr bwMode="auto">
          <a:xfrm>
            <a:off x="2314520" y="33617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57010" y="3216634"/>
            <a:ext cx="62998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60045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05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029504"/>
            <a:ext cx="9097939" cy="571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4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81765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PHÉP BIẾN ĐỔI PHỐI CẢNH</a:t>
            </a:r>
          </a:p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chiếu phối cảnh của các điểm trên đối tượng lên trên mặt phẳng 2D thu được từ phép chiếu trực giao và phép biến đổi phối cảnh.</a:t>
            </a:r>
            <a:endParaRPr lang="en-US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PHỐI CẢNH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64"/>
          <p:cNvSpPr>
            <a:spLocks noChangeArrowheads="1"/>
          </p:cNvSpPr>
          <p:nvPr/>
        </p:nvSpPr>
        <p:spPr bwMode="auto">
          <a:xfrm flipV="1">
            <a:off x="1348558" y="2348877"/>
            <a:ext cx="10805339" cy="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" name="Rectangle 16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6" name="Rectangle 328"/>
          <p:cNvSpPr>
            <a:spLocks noChangeArrowheads="1"/>
          </p:cNvSpPr>
          <p:nvPr/>
        </p:nvSpPr>
        <p:spPr bwMode="auto">
          <a:xfrm>
            <a:off x="2314520" y="33617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57010" y="3216634"/>
            <a:ext cx="62998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60045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05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76"/>
          <p:cNvSpPr>
            <a:spLocks noChangeArrowheads="1"/>
          </p:cNvSpPr>
          <p:nvPr/>
        </p:nvSpPr>
        <p:spPr bwMode="auto">
          <a:xfrm>
            <a:off x="4078634" y="2852935"/>
            <a:ext cx="106118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Canvas 2619"/>
          <p:cNvGrpSpPr>
            <a:grpSpLocks/>
          </p:cNvGrpSpPr>
          <p:nvPr/>
        </p:nvGrpSpPr>
        <p:grpSpPr bwMode="auto">
          <a:xfrm>
            <a:off x="3091568" y="2990795"/>
            <a:ext cx="4885854" cy="3312368"/>
            <a:chOff x="0" y="0"/>
            <a:chExt cx="42100" cy="28670"/>
          </a:xfrm>
        </p:grpSpPr>
        <p:sp>
          <p:nvSpPr>
            <p:cNvPr id="8" name="AutoShape 75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42100" cy="28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621"/>
            <p:cNvSpPr>
              <a:spLocks noChangeShapeType="1"/>
            </p:cNvSpPr>
            <p:nvPr/>
          </p:nvSpPr>
          <p:spPr bwMode="auto">
            <a:xfrm>
              <a:off x="18986" y="11576"/>
              <a:ext cx="14992" cy="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2622"/>
            <p:cNvSpPr>
              <a:spLocks noChangeShapeType="1"/>
            </p:cNvSpPr>
            <p:nvPr/>
          </p:nvSpPr>
          <p:spPr bwMode="auto">
            <a:xfrm flipH="1">
              <a:off x="29400" y="7207"/>
              <a:ext cx="2381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623"/>
            <p:cNvSpPr>
              <a:spLocks noChangeShapeType="1"/>
            </p:cNvSpPr>
            <p:nvPr/>
          </p:nvSpPr>
          <p:spPr bwMode="auto">
            <a:xfrm flipH="1">
              <a:off x="26187" y="7207"/>
              <a:ext cx="1606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2624"/>
            <p:cNvSpPr>
              <a:spLocks noChangeShapeType="1"/>
            </p:cNvSpPr>
            <p:nvPr/>
          </p:nvSpPr>
          <p:spPr bwMode="auto">
            <a:xfrm flipH="1">
              <a:off x="22974" y="7207"/>
              <a:ext cx="1606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2625"/>
            <p:cNvSpPr>
              <a:spLocks noChangeShapeType="1"/>
            </p:cNvSpPr>
            <p:nvPr/>
          </p:nvSpPr>
          <p:spPr bwMode="auto">
            <a:xfrm flipH="1">
              <a:off x="18986" y="7207"/>
              <a:ext cx="2381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2626"/>
            <p:cNvSpPr>
              <a:spLocks noChangeShapeType="1"/>
            </p:cNvSpPr>
            <p:nvPr/>
          </p:nvSpPr>
          <p:spPr bwMode="auto">
            <a:xfrm flipV="1">
              <a:off x="9391" y="11576"/>
              <a:ext cx="22390" cy="927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627"/>
            <p:cNvSpPr>
              <a:spLocks/>
            </p:cNvSpPr>
            <p:nvPr/>
          </p:nvSpPr>
          <p:spPr bwMode="auto">
            <a:xfrm>
              <a:off x="9378" y="7200"/>
              <a:ext cx="22410" cy="13653"/>
            </a:xfrm>
            <a:custGeom>
              <a:avLst/>
              <a:gdLst>
                <a:gd name="T0" fmla="*/ 2240915 w 17644"/>
                <a:gd name="T1" fmla="*/ 2116 h 12904"/>
                <a:gd name="T2" fmla="*/ 2032 w 17644"/>
                <a:gd name="T3" fmla="*/ 1365250 h 12904"/>
                <a:gd name="T4" fmla="*/ 0 w 17644"/>
                <a:gd name="T5" fmla="*/ 1363134 h 12904"/>
                <a:gd name="T6" fmla="*/ 2239137 w 17644"/>
                <a:gd name="T7" fmla="*/ 0 h 12904"/>
                <a:gd name="T8" fmla="*/ 2240915 w 17644"/>
                <a:gd name="T9" fmla="*/ 2116 h 129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44" h="12904">
                  <a:moveTo>
                    <a:pt x="17644" y="20"/>
                  </a:moveTo>
                  <a:lnTo>
                    <a:pt x="16" y="12904"/>
                  </a:lnTo>
                  <a:lnTo>
                    <a:pt x="0" y="12884"/>
                  </a:lnTo>
                  <a:lnTo>
                    <a:pt x="17630" y="0"/>
                  </a:lnTo>
                  <a:lnTo>
                    <a:pt x="17644" y="2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628"/>
            <p:cNvSpPr>
              <a:spLocks noChangeShapeType="1"/>
            </p:cNvSpPr>
            <p:nvPr/>
          </p:nvSpPr>
          <p:spPr bwMode="auto">
            <a:xfrm flipH="1">
              <a:off x="20777" y="15646"/>
              <a:ext cx="1181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629"/>
            <p:cNvSpPr>
              <a:spLocks noChangeShapeType="1"/>
            </p:cNvSpPr>
            <p:nvPr/>
          </p:nvSpPr>
          <p:spPr bwMode="auto">
            <a:xfrm flipH="1">
              <a:off x="17564" y="15646"/>
              <a:ext cx="1606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630"/>
            <p:cNvSpPr>
              <a:spLocks noChangeShapeType="1"/>
            </p:cNvSpPr>
            <p:nvPr/>
          </p:nvSpPr>
          <p:spPr bwMode="auto">
            <a:xfrm flipH="1">
              <a:off x="14776" y="15646"/>
              <a:ext cx="1181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631"/>
            <p:cNvSpPr>
              <a:spLocks noChangeShapeType="1"/>
            </p:cNvSpPr>
            <p:nvPr/>
          </p:nvSpPr>
          <p:spPr bwMode="auto">
            <a:xfrm>
              <a:off x="20396" y="1009"/>
              <a:ext cx="216" cy="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632"/>
            <p:cNvSpPr>
              <a:spLocks noChangeShapeType="1"/>
            </p:cNvSpPr>
            <p:nvPr/>
          </p:nvSpPr>
          <p:spPr bwMode="auto">
            <a:xfrm flipH="1">
              <a:off x="20504" y="1009"/>
              <a:ext cx="324" cy="5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633"/>
            <p:cNvSpPr>
              <a:spLocks noChangeShapeType="1"/>
            </p:cNvSpPr>
            <p:nvPr/>
          </p:nvSpPr>
          <p:spPr bwMode="auto">
            <a:xfrm flipH="1">
              <a:off x="20396" y="1536"/>
              <a:ext cx="108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634"/>
            <p:cNvSpPr>
              <a:spLocks noChangeShapeType="1"/>
            </p:cNvSpPr>
            <p:nvPr/>
          </p:nvSpPr>
          <p:spPr bwMode="auto">
            <a:xfrm flipH="1">
              <a:off x="4572" y="11430"/>
              <a:ext cx="14541" cy="140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635"/>
            <p:cNvSpPr>
              <a:spLocks/>
            </p:cNvSpPr>
            <p:nvPr/>
          </p:nvSpPr>
          <p:spPr bwMode="auto">
            <a:xfrm>
              <a:off x="3810" y="25146"/>
              <a:ext cx="1092" cy="927"/>
            </a:xfrm>
            <a:custGeom>
              <a:avLst/>
              <a:gdLst>
                <a:gd name="T0" fmla="*/ 109220 w 860"/>
                <a:gd name="T1" fmla="*/ 35714 h 880"/>
                <a:gd name="T2" fmla="*/ 0 w 860"/>
                <a:gd name="T3" fmla="*/ 92710 h 880"/>
                <a:gd name="T4" fmla="*/ 62230 w 860"/>
                <a:gd name="T5" fmla="*/ 0 h 880"/>
                <a:gd name="T6" fmla="*/ 109220 w 860"/>
                <a:gd name="T7" fmla="*/ 35714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0" h="880">
                  <a:moveTo>
                    <a:pt x="860" y="339"/>
                  </a:moveTo>
                  <a:lnTo>
                    <a:pt x="0" y="880"/>
                  </a:lnTo>
                  <a:lnTo>
                    <a:pt x="490" y="0"/>
                  </a:lnTo>
                  <a:lnTo>
                    <a:pt x="860" y="33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636"/>
            <p:cNvSpPr>
              <a:spLocks noChangeShapeType="1"/>
            </p:cNvSpPr>
            <p:nvPr/>
          </p:nvSpPr>
          <p:spPr bwMode="auto">
            <a:xfrm>
              <a:off x="6311" y="26250"/>
              <a:ext cx="432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637"/>
            <p:cNvSpPr>
              <a:spLocks noChangeShapeType="1"/>
            </p:cNvSpPr>
            <p:nvPr/>
          </p:nvSpPr>
          <p:spPr bwMode="auto">
            <a:xfrm flipH="1">
              <a:off x="6311" y="26250"/>
              <a:ext cx="432" cy="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638"/>
            <p:cNvSpPr>
              <a:spLocks noChangeShapeType="1"/>
            </p:cNvSpPr>
            <p:nvPr/>
          </p:nvSpPr>
          <p:spPr bwMode="auto">
            <a:xfrm>
              <a:off x="6311" y="26606"/>
              <a:ext cx="432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639"/>
            <p:cNvSpPr>
              <a:spLocks noChangeShapeType="1"/>
            </p:cNvSpPr>
            <p:nvPr/>
          </p:nvSpPr>
          <p:spPr bwMode="auto">
            <a:xfrm>
              <a:off x="6203" y="20040"/>
              <a:ext cx="426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640"/>
            <p:cNvSpPr>
              <a:spLocks noChangeShapeType="1"/>
            </p:cNvSpPr>
            <p:nvPr/>
          </p:nvSpPr>
          <p:spPr bwMode="auto">
            <a:xfrm flipH="1">
              <a:off x="6203" y="20040"/>
              <a:ext cx="426" cy="5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641"/>
            <p:cNvSpPr>
              <a:spLocks noChangeShapeType="1"/>
            </p:cNvSpPr>
            <p:nvPr/>
          </p:nvSpPr>
          <p:spPr bwMode="auto">
            <a:xfrm>
              <a:off x="6203" y="20567"/>
              <a:ext cx="426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2642"/>
            <p:cNvSpPr>
              <a:spLocks noChangeShapeType="1"/>
            </p:cNvSpPr>
            <p:nvPr/>
          </p:nvSpPr>
          <p:spPr bwMode="auto">
            <a:xfrm flipH="1">
              <a:off x="7080" y="20574"/>
              <a:ext cx="324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2643"/>
            <p:cNvSpPr>
              <a:spLocks noChangeShapeType="1"/>
            </p:cNvSpPr>
            <p:nvPr/>
          </p:nvSpPr>
          <p:spPr bwMode="auto">
            <a:xfrm flipH="1">
              <a:off x="6972" y="20574"/>
              <a:ext cx="108" cy="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2644"/>
            <p:cNvSpPr>
              <a:spLocks noChangeShapeType="1"/>
            </p:cNvSpPr>
            <p:nvPr/>
          </p:nvSpPr>
          <p:spPr bwMode="auto">
            <a:xfrm>
              <a:off x="6972" y="20662"/>
              <a:ext cx="6" cy="1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2645"/>
            <p:cNvSpPr>
              <a:spLocks noChangeShapeType="1"/>
            </p:cNvSpPr>
            <p:nvPr/>
          </p:nvSpPr>
          <p:spPr bwMode="auto">
            <a:xfrm>
              <a:off x="6972" y="20840"/>
              <a:ext cx="108" cy="8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Line 2646"/>
            <p:cNvSpPr>
              <a:spLocks noChangeShapeType="1"/>
            </p:cNvSpPr>
            <p:nvPr/>
          </p:nvSpPr>
          <p:spPr bwMode="auto">
            <a:xfrm>
              <a:off x="7080" y="20923"/>
              <a:ext cx="324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Line 2647"/>
            <p:cNvSpPr>
              <a:spLocks noChangeShapeType="1"/>
            </p:cNvSpPr>
            <p:nvPr/>
          </p:nvSpPr>
          <p:spPr bwMode="auto">
            <a:xfrm>
              <a:off x="18986" y="1041"/>
              <a:ext cx="6" cy="105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Line 2648"/>
            <p:cNvSpPr>
              <a:spLocks noChangeShapeType="1"/>
            </p:cNvSpPr>
            <p:nvPr/>
          </p:nvSpPr>
          <p:spPr bwMode="auto">
            <a:xfrm>
              <a:off x="15113" y="12573"/>
              <a:ext cx="425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Line 2649"/>
            <p:cNvSpPr>
              <a:spLocks noChangeShapeType="1"/>
            </p:cNvSpPr>
            <p:nvPr/>
          </p:nvSpPr>
          <p:spPr bwMode="auto">
            <a:xfrm flipH="1">
              <a:off x="15113" y="12573"/>
              <a:ext cx="425" cy="5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Line 2650"/>
            <p:cNvSpPr>
              <a:spLocks noChangeShapeType="1"/>
            </p:cNvSpPr>
            <p:nvPr/>
          </p:nvSpPr>
          <p:spPr bwMode="auto">
            <a:xfrm>
              <a:off x="15113" y="13100"/>
              <a:ext cx="425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Line 2651"/>
            <p:cNvSpPr>
              <a:spLocks noChangeShapeType="1"/>
            </p:cNvSpPr>
            <p:nvPr/>
          </p:nvSpPr>
          <p:spPr bwMode="auto">
            <a:xfrm flipH="1" flipV="1">
              <a:off x="17570" y="11487"/>
              <a:ext cx="108" cy="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Line 2652"/>
            <p:cNvSpPr>
              <a:spLocks noChangeShapeType="1"/>
            </p:cNvSpPr>
            <p:nvPr/>
          </p:nvSpPr>
          <p:spPr bwMode="auto">
            <a:xfrm flipV="1">
              <a:off x="17570" y="11137"/>
              <a:ext cx="6" cy="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Line 2653"/>
            <p:cNvSpPr>
              <a:spLocks noChangeShapeType="1"/>
            </p:cNvSpPr>
            <p:nvPr/>
          </p:nvSpPr>
          <p:spPr bwMode="auto">
            <a:xfrm flipV="1">
              <a:off x="17570" y="11049"/>
              <a:ext cx="108" cy="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Line 2654"/>
            <p:cNvSpPr>
              <a:spLocks noChangeShapeType="1"/>
            </p:cNvSpPr>
            <p:nvPr/>
          </p:nvSpPr>
          <p:spPr bwMode="auto">
            <a:xfrm>
              <a:off x="17678" y="11049"/>
              <a:ext cx="108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Line 2655"/>
            <p:cNvSpPr>
              <a:spLocks noChangeShapeType="1"/>
            </p:cNvSpPr>
            <p:nvPr/>
          </p:nvSpPr>
          <p:spPr bwMode="auto">
            <a:xfrm>
              <a:off x="17786" y="11049"/>
              <a:ext cx="108" cy="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Line 2656"/>
            <p:cNvSpPr>
              <a:spLocks noChangeShapeType="1"/>
            </p:cNvSpPr>
            <p:nvPr/>
          </p:nvSpPr>
          <p:spPr bwMode="auto">
            <a:xfrm>
              <a:off x="17894" y="11137"/>
              <a:ext cx="6" cy="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Line 2657"/>
            <p:cNvSpPr>
              <a:spLocks noChangeShapeType="1"/>
            </p:cNvSpPr>
            <p:nvPr/>
          </p:nvSpPr>
          <p:spPr bwMode="auto">
            <a:xfrm flipH="1">
              <a:off x="17786" y="11487"/>
              <a:ext cx="108" cy="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Line 2658"/>
            <p:cNvSpPr>
              <a:spLocks noChangeShapeType="1"/>
            </p:cNvSpPr>
            <p:nvPr/>
          </p:nvSpPr>
          <p:spPr bwMode="auto">
            <a:xfrm flipH="1">
              <a:off x="17678" y="11576"/>
              <a:ext cx="108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659"/>
            <p:cNvSpPr>
              <a:spLocks/>
            </p:cNvSpPr>
            <p:nvPr/>
          </p:nvSpPr>
          <p:spPr bwMode="auto">
            <a:xfrm>
              <a:off x="18662" y="12"/>
              <a:ext cx="648" cy="1029"/>
            </a:xfrm>
            <a:custGeom>
              <a:avLst/>
              <a:gdLst>
                <a:gd name="T0" fmla="*/ 0 w 506"/>
                <a:gd name="T1" fmla="*/ 102870 h 972"/>
                <a:gd name="T2" fmla="*/ 32385 w 506"/>
                <a:gd name="T3" fmla="*/ 0 h 972"/>
                <a:gd name="T4" fmla="*/ 64770 w 506"/>
                <a:gd name="T5" fmla="*/ 102870 h 972"/>
                <a:gd name="T6" fmla="*/ 0 w 506"/>
                <a:gd name="T7" fmla="*/ 102870 h 9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6" h="972">
                  <a:moveTo>
                    <a:pt x="0" y="972"/>
                  </a:moveTo>
                  <a:lnTo>
                    <a:pt x="253" y="0"/>
                  </a:lnTo>
                  <a:lnTo>
                    <a:pt x="506" y="972"/>
                  </a:lnTo>
                  <a:lnTo>
                    <a:pt x="0" y="97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Line 2660"/>
            <p:cNvSpPr>
              <a:spLocks noChangeShapeType="1"/>
            </p:cNvSpPr>
            <p:nvPr/>
          </p:nvSpPr>
          <p:spPr bwMode="auto">
            <a:xfrm>
              <a:off x="21958" y="13188"/>
              <a:ext cx="6" cy="24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2661"/>
            <p:cNvSpPr>
              <a:spLocks noChangeShapeType="1"/>
            </p:cNvSpPr>
            <p:nvPr/>
          </p:nvSpPr>
          <p:spPr bwMode="auto">
            <a:xfrm flipV="1">
              <a:off x="21266" y="16617"/>
              <a:ext cx="431" cy="5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Line 2662"/>
            <p:cNvSpPr>
              <a:spLocks noChangeShapeType="1"/>
            </p:cNvSpPr>
            <p:nvPr/>
          </p:nvSpPr>
          <p:spPr bwMode="auto">
            <a:xfrm>
              <a:off x="21266" y="16617"/>
              <a:ext cx="431" cy="5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Line 2663"/>
            <p:cNvSpPr>
              <a:spLocks noChangeShapeType="1"/>
            </p:cNvSpPr>
            <p:nvPr/>
          </p:nvSpPr>
          <p:spPr bwMode="auto">
            <a:xfrm flipV="1">
              <a:off x="21913" y="16617"/>
              <a:ext cx="102" cy="1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Line 2664"/>
            <p:cNvSpPr>
              <a:spLocks noChangeShapeType="1"/>
            </p:cNvSpPr>
            <p:nvPr/>
          </p:nvSpPr>
          <p:spPr bwMode="auto">
            <a:xfrm flipV="1">
              <a:off x="24784" y="5372"/>
              <a:ext cx="431" cy="5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2665"/>
            <p:cNvSpPr>
              <a:spLocks noChangeShapeType="1"/>
            </p:cNvSpPr>
            <p:nvPr/>
          </p:nvSpPr>
          <p:spPr bwMode="auto">
            <a:xfrm>
              <a:off x="24784" y="5372"/>
              <a:ext cx="431" cy="5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Line 2666"/>
            <p:cNvSpPr>
              <a:spLocks noChangeShapeType="1"/>
            </p:cNvSpPr>
            <p:nvPr/>
          </p:nvSpPr>
          <p:spPr bwMode="auto">
            <a:xfrm flipV="1">
              <a:off x="25431" y="5372"/>
              <a:ext cx="108" cy="17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2667"/>
            <p:cNvSpPr>
              <a:spLocks noChangeShapeType="1"/>
            </p:cNvSpPr>
            <p:nvPr/>
          </p:nvSpPr>
          <p:spPr bwMode="auto">
            <a:xfrm flipV="1">
              <a:off x="20605" y="12299"/>
              <a:ext cx="7" cy="5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Line 2668"/>
            <p:cNvSpPr>
              <a:spLocks noChangeShapeType="1"/>
            </p:cNvSpPr>
            <p:nvPr/>
          </p:nvSpPr>
          <p:spPr bwMode="auto">
            <a:xfrm>
              <a:off x="20605" y="12299"/>
              <a:ext cx="324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Line 2669"/>
            <p:cNvSpPr>
              <a:spLocks noChangeShapeType="1"/>
            </p:cNvSpPr>
            <p:nvPr/>
          </p:nvSpPr>
          <p:spPr bwMode="auto">
            <a:xfrm>
              <a:off x="20929" y="12299"/>
              <a:ext cx="108" cy="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Line 2670"/>
            <p:cNvSpPr>
              <a:spLocks noChangeShapeType="1"/>
            </p:cNvSpPr>
            <p:nvPr/>
          </p:nvSpPr>
          <p:spPr bwMode="auto">
            <a:xfrm>
              <a:off x="21037" y="12388"/>
              <a:ext cx="6" cy="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2671"/>
            <p:cNvSpPr>
              <a:spLocks noChangeShapeType="1"/>
            </p:cNvSpPr>
            <p:nvPr/>
          </p:nvSpPr>
          <p:spPr bwMode="auto">
            <a:xfrm flipH="1">
              <a:off x="20929" y="12477"/>
              <a:ext cx="108" cy="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Line 2672"/>
            <p:cNvSpPr>
              <a:spLocks noChangeShapeType="1"/>
            </p:cNvSpPr>
            <p:nvPr/>
          </p:nvSpPr>
          <p:spPr bwMode="auto">
            <a:xfrm flipH="1">
              <a:off x="20605" y="12566"/>
              <a:ext cx="324" cy="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Line 2673"/>
            <p:cNvSpPr>
              <a:spLocks noChangeShapeType="1"/>
            </p:cNvSpPr>
            <p:nvPr/>
          </p:nvSpPr>
          <p:spPr bwMode="auto">
            <a:xfrm>
              <a:off x="23799" y="13290"/>
              <a:ext cx="210" cy="2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2674"/>
            <p:cNvSpPr>
              <a:spLocks noChangeShapeType="1"/>
            </p:cNvSpPr>
            <p:nvPr/>
          </p:nvSpPr>
          <p:spPr bwMode="auto">
            <a:xfrm>
              <a:off x="24009" y="13550"/>
              <a:ext cx="6" cy="2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2675"/>
            <p:cNvSpPr>
              <a:spLocks noChangeShapeType="1"/>
            </p:cNvSpPr>
            <p:nvPr/>
          </p:nvSpPr>
          <p:spPr bwMode="auto">
            <a:xfrm flipV="1">
              <a:off x="24009" y="13290"/>
              <a:ext cx="216" cy="2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Line 2676"/>
            <p:cNvSpPr>
              <a:spLocks noChangeShapeType="1"/>
            </p:cNvSpPr>
            <p:nvPr/>
          </p:nvSpPr>
          <p:spPr bwMode="auto">
            <a:xfrm flipV="1">
              <a:off x="31781" y="11042"/>
              <a:ext cx="7" cy="53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Line 2677"/>
            <p:cNvSpPr>
              <a:spLocks noChangeShapeType="1"/>
            </p:cNvSpPr>
            <p:nvPr/>
          </p:nvSpPr>
          <p:spPr bwMode="auto">
            <a:xfrm flipV="1">
              <a:off x="31781" y="9721"/>
              <a:ext cx="7" cy="6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Line 2678"/>
            <p:cNvSpPr>
              <a:spLocks noChangeShapeType="1"/>
            </p:cNvSpPr>
            <p:nvPr/>
          </p:nvSpPr>
          <p:spPr bwMode="auto">
            <a:xfrm flipV="1">
              <a:off x="31781" y="8407"/>
              <a:ext cx="7" cy="6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2679"/>
            <p:cNvSpPr>
              <a:spLocks noChangeShapeType="1"/>
            </p:cNvSpPr>
            <p:nvPr/>
          </p:nvSpPr>
          <p:spPr bwMode="auto">
            <a:xfrm flipV="1">
              <a:off x="31781" y="7207"/>
              <a:ext cx="7" cy="5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2680"/>
            <p:cNvSpPr>
              <a:spLocks noChangeShapeType="1"/>
            </p:cNvSpPr>
            <p:nvPr/>
          </p:nvSpPr>
          <p:spPr bwMode="auto">
            <a:xfrm>
              <a:off x="33254" y="9423"/>
              <a:ext cx="216" cy="2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2681"/>
            <p:cNvSpPr>
              <a:spLocks noChangeShapeType="1"/>
            </p:cNvSpPr>
            <p:nvPr/>
          </p:nvSpPr>
          <p:spPr bwMode="auto">
            <a:xfrm>
              <a:off x="33470" y="9683"/>
              <a:ext cx="7" cy="26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2682"/>
            <p:cNvSpPr>
              <a:spLocks noChangeShapeType="1"/>
            </p:cNvSpPr>
            <p:nvPr/>
          </p:nvSpPr>
          <p:spPr bwMode="auto">
            <a:xfrm flipV="1">
              <a:off x="33470" y="9423"/>
              <a:ext cx="210" cy="2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2683"/>
            <p:cNvSpPr>
              <a:spLocks noChangeShapeType="1"/>
            </p:cNvSpPr>
            <p:nvPr/>
          </p:nvSpPr>
          <p:spPr bwMode="auto">
            <a:xfrm flipV="1">
              <a:off x="33896" y="9423"/>
              <a:ext cx="108" cy="17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Line 2684"/>
            <p:cNvSpPr>
              <a:spLocks noChangeShapeType="1"/>
            </p:cNvSpPr>
            <p:nvPr/>
          </p:nvSpPr>
          <p:spPr bwMode="auto">
            <a:xfrm flipV="1">
              <a:off x="33350" y="12833"/>
              <a:ext cx="432" cy="3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2685"/>
            <p:cNvSpPr>
              <a:spLocks noChangeShapeType="1"/>
            </p:cNvSpPr>
            <p:nvPr/>
          </p:nvSpPr>
          <p:spPr bwMode="auto">
            <a:xfrm>
              <a:off x="33350" y="12833"/>
              <a:ext cx="432" cy="3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686"/>
            <p:cNvSpPr>
              <a:spLocks/>
            </p:cNvSpPr>
            <p:nvPr/>
          </p:nvSpPr>
          <p:spPr bwMode="auto">
            <a:xfrm>
              <a:off x="33978" y="11315"/>
              <a:ext cx="1258" cy="527"/>
            </a:xfrm>
            <a:custGeom>
              <a:avLst/>
              <a:gdLst>
                <a:gd name="T0" fmla="*/ 0 w 989"/>
                <a:gd name="T1" fmla="*/ 0 h 497"/>
                <a:gd name="T2" fmla="*/ 125730 w 989"/>
                <a:gd name="T3" fmla="*/ 26406 h 497"/>
                <a:gd name="T4" fmla="*/ 0 w 989"/>
                <a:gd name="T5" fmla="*/ 52705 h 497"/>
                <a:gd name="T6" fmla="*/ 0 w 989"/>
                <a:gd name="T7" fmla="*/ 0 h 4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9" h="497">
                  <a:moveTo>
                    <a:pt x="0" y="0"/>
                  </a:moveTo>
                  <a:lnTo>
                    <a:pt x="989" y="249"/>
                  </a:lnTo>
                  <a:lnTo>
                    <a:pt x="0" y="4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Line 2687"/>
            <p:cNvSpPr>
              <a:spLocks noChangeShapeType="1"/>
            </p:cNvSpPr>
            <p:nvPr/>
          </p:nvSpPr>
          <p:spPr bwMode="auto">
            <a:xfrm flipV="1">
              <a:off x="32702" y="6178"/>
              <a:ext cx="6" cy="5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2688"/>
            <p:cNvSpPr>
              <a:spLocks noChangeShapeType="1"/>
            </p:cNvSpPr>
            <p:nvPr/>
          </p:nvSpPr>
          <p:spPr bwMode="auto">
            <a:xfrm>
              <a:off x="32702" y="6178"/>
              <a:ext cx="324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2689"/>
            <p:cNvSpPr>
              <a:spLocks noChangeShapeType="1"/>
            </p:cNvSpPr>
            <p:nvPr/>
          </p:nvSpPr>
          <p:spPr bwMode="auto">
            <a:xfrm>
              <a:off x="33026" y="6178"/>
              <a:ext cx="108" cy="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Line 2690"/>
            <p:cNvSpPr>
              <a:spLocks noChangeShapeType="1"/>
            </p:cNvSpPr>
            <p:nvPr/>
          </p:nvSpPr>
          <p:spPr bwMode="auto">
            <a:xfrm>
              <a:off x="33134" y="6267"/>
              <a:ext cx="6" cy="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Line 2691"/>
            <p:cNvSpPr>
              <a:spLocks noChangeShapeType="1"/>
            </p:cNvSpPr>
            <p:nvPr/>
          </p:nvSpPr>
          <p:spPr bwMode="auto">
            <a:xfrm flipH="1">
              <a:off x="33026" y="6356"/>
              <a:ext cx="108" cy="8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Line 2692"/>
            <p:cNvSpPr>
              <a:spLocks noChangeShapeType="1"/>
            </p:cNvSpPr>
            <p:nvPr/>
          </p:nvSpPr>
          <p:spPr bwMode="auto">
            <a:xfrm flipH="1">
              <a:off x="32702" y="6445"/>
              <a:ext cx="324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Line 2693"/>
            <p:cNvSpPr>
              <a:spLocks noChangeShapeType="1"/>
            </p:cNvSpPr>
            <p:nvPr/>
          </p:nvSpPr>
          <p:spPr bwMode="auto">
            <a:xfrm flipV="1">
              <a:off x="33350" y="6178"/>
              <a:ext cx="101" cy="1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455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KHÁI NIỆM CHUNG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</a:t>
            </a:r>
          </a:p>
          <a:p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(3D computer graphics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ác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chát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(render)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(illusion)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3D: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(rendering).</a:t>
            </a:r>
          </a:p>
          <a:p>
            <a:pPr marL="0" indent="0">
              <a:buNone/>
            </a:pPr>
            <a:endParaRPr lang="vi-VN" sz="280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81765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FR" b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CHIẾU PHỐI CẢNH 1 TÂM</a:t>
            </a:r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PHỐI CẢNH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64"/>
          <p:cNvSpPr>
            <a:spLocks noChangeArrowheads="1"/>
          </p:cNvSpPr>
          <p:nvPr/>
        </p:nvSpPr>
        <p:spPr bwMode="auto">
          <a:xfrm flipV="1">
            <a:off x="1348558" y="2348877"/>
            <a:ext cx="10805339" cy="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" name="Rectangle 16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6" name="Rectangle 328"/>
          <p:cNvSpPr>
            <a:spLocks noChangeArrowheads="1"/>
          </p:cNvSpPr>
          <p:nvPr/>
        </p:nvSpPr>
        <p:spPr bwMode="auto">
          <a:xfrm>
            <a:off x="2314520" y="33617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57010" y="3216634"/>
            <a:ext cx="62998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60045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05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76"/>
          <p:cNvSpPr>
            <a:spLocks noChangeArrowheads="1"/>
          </p:cNvSpPr>
          <p:nvPr/>
        </p:nvSpPr>
        <p:spPr bwMode="auto">
          <a:xfrm>
            <a:off x="4078634" y="2852935"/>
            <a:ext cx="106118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017566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2171700"/>
            <a:ext cx="8884951" cy="370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81765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FR" b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CHIẾU PHỐI CẢNH 1 TÂM</a:t>
            </a:r>
          </a:p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 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 khi mặt phẳng được đặt tại z = 0 và tâm phép chiếu nằm trên trục 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z, 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 trục z một khoảng 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baseline="-250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-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1/r</a:t>
            </a:r>
            <a:endParaRPr lang="en-US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 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 tượng cũng nằm trên mặt phẳng z = 0 thì đối tượng sẽ cho hình ảnh thật. </a:t>
            </a:r>
          </a:p>
          <a:p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trình biến đổi: </a:t>
            </a:r>
            <a:endParaRPr lang="en-US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[ 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y    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 </a:t>
            </a: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 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][ T</a:t>
            </a:r>
            <a:r>
              <a:rPr lang="fr-FR" baseline="-25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] = [ x </a:t>
            </a: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 </a:t>
            </a: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z     rz+1 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lang="en-US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trận biến đổi một điểm phối cảnh </a:t>
            </a: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baseline="-25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] có dạng:</a:t>
            </a:r>
            <a:endParaRPr lang="en-US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PHỐI CẢNH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64"/>
          <p:cNvSpPr>
            <a:spLocks noChangeArrowheads="1"/>
          </p:cNvSpPr>
          <p:nvPr/>
        </p:nvSpPr>
        <p:spPr bwMode="auto">
          <a:xfrm flipV="1">
            <a:off x="1348558" y="2348877"/>
            <a:ext cx="10805339" cy="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" name="Rectangle 16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6" name="Rectangle 328"/>
          <p:cNvSpPr>
            <a:spLocks noChangeArrowheads="1"/>
          </p:cNvSpPr>
          <p:nvPr/>
        </p:nvSpPr>
        <p:spPr bwMode="auto">
          <a:xfrm>
            <a:off x="2314520" y="33617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57010" y="3216634"/>
            <a:ext cx="62998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60045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05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76"/>
          <p:cNvSpPr>
            <a:spLocks noChangeArrowheads="1"/>
          </p:cNvSpPr>
          <p:nvPr/>
        </p:nvSpPr>
        <p:spPr bwMode="auto">
          <a:xfrm>
            <a:off x="4078634" y="2852935"/>
            <a:ext cx="106118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996257"/>
              </p:ext>
            </p:extLst>
          </p:nvPr>
        </p:nvGraphicFramePr>
        <p:xfrm>
          <a:off x="2942277" y="4581128"/>
          <a:ext cx="2562256" cy="1844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Equation" r:id="rId3" imgW="1269720" imgH="914400" progId="Equation.DSMT4">
                  <p:embed/>
                </p:oleObj>
              </mc:Choice>
              <mc:Fallback>
                <p:oleObj name="Equation" r:id="rId3" imgW="1269720" imgH="9144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2277" y="4581128"/>
                        <a:ext cx="2562256" cy="1844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017566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5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9400" y="1080120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PHÉP CHIẾU PHỐI CẢNH 1 TÂM</a:t>
            </a:r>
          </a:p>
          <a:p>
            <a:pPr marL="0" indent="0">
              <a:buNone/>
            </a:pPr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PHỐI CẢNH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64"/>
          <p:cNvSpPr>
            <a:spLocks noChangeArrowheads="1"/>
          </p:cNvSpPr>
          <p:nvPr/>
        </p:nvSpPr>
        <p:spPr bwMode="auto">
          <a:xfrm flipV="1">
            <a:off x="1348558" y="2348877"/>
            <a:ext cx="10805339" cy="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" name="Rectangle 16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6" name="Rectangle 328"/>
          <p:cNvSpPr>
            <a:spLocks noChangeArrowheads="1"/>
          </p:cNvSpPr>
          <p:nvPr/>
        </p:nvSpPr>
        <p:spPr bwMode="auto">
          <a:xfrm>
            <a:off x="2314520" y="33617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57010" y="3216634"/>
            <a:ext cx="62998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60045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05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76"/>
          <p:cNvSpPr>
            <a:spLocks noChangeArrowheads="1"/>
          </p:cNvSpPr>
          <p:nvPr/>
        </p:nvSpPr>
        <p:spPr bwMode="auto">
          <a:xfrm>
            <a:off x="4078634" y="2852935"/>
            <a:ext cx="106118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017566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5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659321"/>
              </p:ext>
            </p:extLst>
          </p:nvPr>
        </p:nvGraphicFramePr>
        <p:xfrm>
          <a:off x="899592" y="1622964"/>
          <a:ext cx="4058646" cy="263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6" name="Equation" r:id="rId5" imgW="2857320" imgH="1854000" progId="Equation.DSMT4">
                  <p:embed/>
                </p:oleObj>
              </mc:Choice>
              <mc:Fallback>
                <p:oleObj name="Equation" r:id="rId5" imgW="2857320" imgH="18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2" y="1622964"/>
                        <a:ext cx="4058646" cy="2633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884895"/>
              </p:ext>
            </p:extLst>
          </p:nvPr>
        </p:nvGraphicFramePr>
        <p:xfrm>
          <a:off x="2990303" y="3761917"/>
          <a:ext cx="4748329" cy="1899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7" name="Equation" r:id="rId7" imgW="2984400" imgH="1193760" progId="Equation.DSMT4">
                  <p:embed/>
                </p:oleObj>
              </mc:Choice>
              <mc:Fallback>
                <p:oleObj name="Equation" r:id="rId7" imgW="298440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90303" y="3761917"/>
                        <a:ext cx="4748329" cy="1899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842325"/>
              </p:ext>
            </p:extLst>
          </p:nvPr>
        </p:nvGraphicFramePr>
        <p:xfrm>
          <a:off x="858685" y="5929897"/>
          <a:ext cx="4263237" cy="73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8" name="Equation" r:id="rId9" imgW="2501640" imgH="431640" progId="Equation.DSMT4">
                  <p:embed/>
                </p:oleObj>
              </mc:Choice>
              <mc:Fallback>
                <p:oleObj name="Equation" r:id="rId9" imgW="2501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8685" y="5929897"/>
                        <a:ext cx="4263237" cy="735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721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9400" y="1080120"/>
            <a:ext cx="8229600" cy="57778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PHÉP CHIẾU PHỐI CẢNH 2 TÂM</a:t>
            </a:r>
          </a:p>
          <a:p>
            <a:pPr marL="0" indent="0">
              <a:buNone/>
            </a:pPr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mtClean="0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PHỐI CẢNH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64"/>
          <p:cNvSpPr>
            <a:spLocks noChangeArrowheads="1"/>
          </p:cNvSpPr>
          <p:nvPr/>
        </p:nvSpPr>
        <p:spPr bwMode="auto">
          <a:xfrm flipV="1">
            <a:off x="1348558" y="2348877"/>
            <a:ext cx="10805339" cy="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" name="Rectangle 16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6" name="Rectangle 328"/>
          <p:cNvSpPr>
            <a:spLocks noChangeArrowheads="1"/>
          </p:cNvSpPr>
          <p:nvPr/>
        </p:nvSpPr>
        <p:spPr bwMode="auto">
          <a:xfrm>
            <a:off x="2314520" y="33617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57010" y="3216634"/>
            <a:ext cx="62998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60045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05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76"/>
          <p:cNvSpPr>
            <a:spLocks noChangeArrowheads="1"/>
          </p:cNvSpPr>
          <p:nvPr/>
        </p:nvSpPr>
        <p:spPr bwMode="auto">
          <a:xfrm>
            <a:off x="4078634" y="2852935"/>
            <a:ext cx="106118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017566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60" y="2204864"/>
            <a:ext cx="880642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1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9400" y="1080120"/>
            <a:ext cx="8229600" cy="57778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PHÉP CHIẾU PHỐI CẢNH 2 TÂM</a:t>
            </a:r>
          </a:p>
          <a:p>
            <a:pPr marL="0" indent="0">
              <a:buNone/>
            </a:pPr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mtClean="0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 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tâm chiếu:  [ -1/p  </a:t>
            </a: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0    0   1] 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 </a:t>
            </a: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    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-1/q </a:t>
            </a: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1]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 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triệt tiêu (VP -Vanishing point) tương ứng trên 2 trục x và y là điểm: </a:t>
            </a: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[1/p    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</a:t>
            </a: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0    1] 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[  0 </a:t>
            </a: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1/q </a:t>
            </a: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</a:t>
            </a: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1]</a:t>
            </a:r>
            <a:endParaRPr lang="en-US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PHỐI CẢNH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64"/>
          <p:cNvSpPr>
            <a:spLocks noChangeArrowheads="1"/>
          </p:cNvSpPr>
          <p:nvPr/>
        </p:nvSpPr>
        <p:spPr bwMode="auto">
          <a:xfrm flipV="1">
            <a:off x="1348558" y="2348877"/>
            <a:ext cx="10805339" cy="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" name="Rectangle 16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6" name="Rectangle 328"/>
          <p:cNvSpPr>
            <a:spLocks noChangeArrowheads="1"/>
          </p:cNvSpPr>
          <p:nvPr/>
        </p:nvSpPr>
        <p:spPr bwMode="auto">
          <a:xfrm>
            <a:off x="2314520" y="33617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57010" y="3216634"/>
            <a:ext cx="62998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60045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05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76"/>
          <p:cNvSpPr>
            <a:spLocks noChangeArrowheads="1"/>
          </p:cNvSpPr>
          <p:nvPr/>
        </p:nvSpPr>
        <p:spPr bwMode="auto">
          <a:xfrm>
            <a:off x="4078634" y="2852935"/>
            <a:ext cx="106118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017566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171817"/>
              </p:ext>
            </p:extLst>
          </p:nvPr>
        </p:nvGraphicFramePr>
        <p:xfrm>
          <a:off x="971600" y="1556792"/>
          <a:ext cx="42291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5" imgW="4229164" imgH="2628883" progId="Equation.DSMT4">
                  <p:embed/>
                </p:oleObj>
              </mc:Choice>
              <mc:Fallback>
                <p:oleObj name="Equation" r:id="rId5" imgW="4229164" imgH="2628883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1556792"/>
                        <a:ext cx="4229100" cy="26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49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9400" y="1080120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PHÉP CHIẾU PHỐI CẢNH 2 TÂM</a:t>
            </a:r>
          </a:p>
          <a:p>
            <a:pPr marL="0" indent="0">
              <a:buNone/>
            </a:pPr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PHỐI CẢNH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64"/>
          <p:cNvSpPr>
            <a:spLocks noChangeArrowheads="1"/>
          </p:cNvSpPr>
          <p:nvPr/>
        </p:nvSpPr>
        <p:spPr bwMode="auto">
          <a:xfrm flipV="1">
            <a:off x="1348558" y="2348877"/>
            <a:ext cx="10805339" cy="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" name="Rectangle 16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6" name="Rectangle 328"/>
          <p:cNvSpPr>
            <a:spLocks noChangeArrowheads="1"/>
          </p:cNvSpPr>
          <p:nvPr/>
        </p:nvSpPr>
        <p:spPr bwMode="auto">
          <a:xfrm>
            <a:off x="2314520" y="33617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57010" y="3216634"/>
            <a:ext cx="62998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60045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05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76"/>
          <p:cNvSpPr>
            <a:spLocks noChangeArrowheads="1"/>
          </p:cNvSpPr>
          <p:nvPr/>
        </p:nvSpPr>
        <p:spPr bwMode="auto">
          <a:xfrm>
            <a:off x="4078634" y="2852935"/>
            <a:ext cx="106118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017566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44246"/>
              </p:ext>
            </p:extLst>
          </p:nvPr>
        </p:nvGraphicFramePr>
        <p:xfrm>
          <a:off x="419100" y="1787525"/>
          <a:ext cx="5273675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Equation" r:id="rId5" imgW="3314520" imgH="1193760" progId="Equation.DSMT4">
                  <p:embed/>
                </p:oleObj>
              </mc:Choice>
              <mc:Fallback>
                <p:oleObj name="Equation" r:id="rId5" imgW="3314520" imgH="11937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100" y="1787525"/>
                        <a:ext cx="5273675" cy="189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347567"/>
              </p:ext>
            </p:extLst>
          </p:nvPr>
        </p:nvGraphicFramePr>
        <p:xfrm>
          <a:off x="439636" y="4003857"/>
          <a:ext cx="53879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Equation" r:id="rId7" imgW="3162240" imgH="457200" progId="Equation.DSMT4">
                  <p:embed/>
                </p:oleObj>
              </mc:Choice>
              <mc:Fallback>
                <p:oleObj name="Equation" r:id="rId7" imgW="3162240" imgH="4572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636" y="4003857"/>
                        <a:ext cx="5387975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52400" y="64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52400" y="64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2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9400" y="1080120"/>
            <a:ext cx="8757096" cy="594928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FR" sz="51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CHIẾU PHỐI CẢNH </a:t>
            </a:r>
            <a:r>
              <a:rPr lang="fr-FR" sz="51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fr-FR" sz="51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TÂM</a:t>
            </a:r>
          </a:p>
          <a:p>
            <a:pPr marL="0" indent="0">
              <a:buNone/>
            </a:pPr>
            <a:endParaRPr lang="fr-FR" sz="510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mtClean="0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 smtClean="0"/>
          </a:p>
          <a:p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PHỐI CẢNH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64"/>
          <p:cNvSpPr>
            <a:spLocks noChangeArrowheads="1"/>
          </p:cNvSpPr>
          <p:nvPr/>
        </p:nvSpPr>
        <p:spPr bwMode="auto">
          <a:xfrm flipV="1">
            <a:off x="1348558" y="2348877"/>
            <a:ext cx="10805339" cy="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" name="Rectangle 16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6" name="Rectangle 328"/>
          <p:cNvSpPr>
            <a:spLocks noChangeArrowheads="1"/>
          </p:cNvSpPr>
          <p:nvPr/>
        </p:nvSpPr>
        <p:spPr bwMode="auto">
          <a:xfrm>
            <a:off x="2314520" y="33617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57010" y="3216634"/>
            <a:ext cx="62998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60045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05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76"/>
          <p:cNvSpPr>
            <a:spLocks noChangeArrowheads="1"/>
          </p:cNvSpPr>
          <p:nvPr/>
        </p:nvSpPr>
        <p:spPr bwMode="auto">
          <a:xfrm>
            <a:off x="4078634" y="2852935"/>
            <a:ext cx="106118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52" y="1988840"/>
            <a:ext cx="3923148" cy="35367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222" y="1412776"/>
            <a:ext cx="3984650" cy="49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9400" y="1080120"/>
            <a:ext cx="8757096" cy="594928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FR" sz="51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CHIẾU PHỐI CẢNH </a:t>
            </a:r>
            <a:r>
              <a:rPr lang="fr-FR" sz="51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fr-FR" sz="51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TÂM</a:t>
            </a:r>
          </a:p>
          <a:p>
            <a:pPr marL="0" indent="0">
              <a:buNone/>
            </a:pPr>
            <a:endParaRPr lang="fr-FR" sz="510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mtClean="0"/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 smtClean="0"/>
          </a:p>
          <a:p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50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  </a:t>
            </a:r>
            <a:r>
              <a:rPr lang="fr-FR" sz="5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tâm chiếu</a:t>
            </a:r>
            <a:r>
              <a:rPr lang="fr-FR" sz="50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trên </a:t>
            </a:r>
            <a:r>
              <a:rPr lang="fr-FR" sz="5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 x tại điểm  </a:t>
            </a:r>
            <a:r>
              <a:rPr lang="fr-FR" sz="50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[-1/p    0    0    1],</a:t>
            </a:r>
            <a:r>
              <a:rPr lang="en-US" sz="50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r-FR" sz="50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fr-FR" sz="5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 điểm  </a:t>
            </a:r>
            <a:r>
              <a:rPr lang="fr-FR" sz="50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   -</a:t>
            </a:r>
            <a:r>
              <a:rPr lang="fr-FR" sz="5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1/q </a:t>
            </a:r>
            <a:r>
              <a:rPr lang="fr-FR" sz="50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sz="5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fr-FR" sz="50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1] </a:t>
            </a:r>
            <a:r>
              <a:rPr lang="fr-FR" sz="5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 z tại điểm  </a:t>
            </a:r>
            <a:r>
              <a:rPr lang="fr-FR" sz="50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    0    -</a:t>
            </a:r>
            <a:r>
              <a:rPr lang="fr-FR" sz="5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1/r </a:t>
            </a:r>
            <a:r>
              <a:rPr lang="fr-FR" sz="50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1]</a:t>
            </a:r>
            <a:endParaRPr lang="en-US" sz="50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5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 triệt  tiêu -VP sẽ tương ứng với các giá trị: </a:t>
            </a:r>
            <a:r>
              <a:rPr lang="en-US" sz="5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50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[1/p    0    </a:t>
            </a:r>
            <a:r>
              <a:rPr lang="fr-FR" sz="5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fr-FR" sz="50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1], [0    1/q    0    1], [0    </a:t>
            </a:r>
            <a:r>
              <a:rPr lang="fr-FR" sz="5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</a:t>
            </a:r>
            <a:r>
              <a:rPr lang="fr-FR" sz="50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1/r    1]</a:t>
            </a:r>
            <a:endParaRPr lang="en-US" sz="50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PHỐI CẢNH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64"/>
          <p:cNvSpPr>
            <a:spLocks noChangeArrowheads="1"/>
          </p:cNvSpPr>
          <p:nvPr/>
        </p:nvSpPr>
        <p:spPr bwMode="auto">
          <a:xfrm flipV="1">
            <a:off x="1348558" y="2348877"/>
            <a:ext cx="10805339" cy="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" name="Rectangle 16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6" name="Rectangle 328"/>
          <p:cNvSpPr>
            <a:spLocks noChangeArrowheads="1"/>
          </p:cNvSpPr>
          <p:nvPr/>
        </p:nvSpPr>
        <p:spPr bwMode="auto">
          <a:xfrm>
            <a:off x="2314520" y="33617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57010" y="3216634"/>
            <a:ext cx="62998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60045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05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76"/>
          <p:cNvSpPr>
            <a:spLocks noChangeArrowheads="1"/>
          </p:cNvSpPr>
          <p:nvPr/>
        </p:nvSpPr>
        <p:spPr bwMode="auto">
          <a:xfrm>
            <a:off x="4078634" y="2852935"/>
            <a:ext cx="106118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822735"/>
              </p:ext>
            </p:extLst>
          </p:nvPr>
        </p:nvGraphicFramePr>
        <p:xfrm>
          <a:off x="899592" y="1556792"/>
          <a:ext cx="4752528" cy="2915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Equation" r:id="rId5" imgW="3022560" imgH="1854000" progId="Equation.DSMT4">
                  <p:embed/>
                </p:oleObj>
              </mc:Choice>
              <mc:Fallback>
                <p:oleObj name="Equation" r:id="rId5" imgW="3022560" imgH="18540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2" y="1556792"/>
                        <a:ext cx="4752528" cy="2915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50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79400" y="1080120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PHÉP CHIẾU PHỐI CẢNH </a:t>
            </a:r>
            <a:r>
              <a:rPr lang="fr-FR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fr-FR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TÂM</a:t>
            </a:r>
          </a:p>
          <a:p>
            <a:pPr marL="0" indent="0">
              <a:buNone/>
            </a:pPr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PHỐI CẢNH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64"/>
          <p:cNvSpPr>
            <a:spLocks noChangeArrowheads="1"/>
          </p:cNvSpPr>
          <p:nvPr/>
        </p:nvSpPr>
        <p:spPr bwMode="auto">
          <a:xfrm flipV="1">
            <a:off x="1348558" y="2348877"/>
            <a:ext cx="10805339" cy="5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1" name="Rectangle 16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6" name="Rectangle 328"/>
          <p:cNvSpPr>
            <a:spLocks noChangeArrowheads="1"/>
          </p:cNvSpPr>
          <p:nvPr/>
        </p:nvSpPr>
        <p:spPr bwMode="auto">
          <a:xfrm>
            <a:off x="2314520" y="33617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57010" y="3216634"/>
            <a:ext cx="62998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60045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US" sz="105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76"/>
          <p:cNvSpPr>
            <a:spLocks noChangeArrowheads="1"/>
          </p:cNvSpPr>
          <p:nvPr/>
        </p:nvSpPr>
        <p:spPr bwMode="auto">
          <a:xfrm>
            <a:off x="4078634" y="2852935"/>
            <a:ext cx="106118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898502"/>
              </p:ext>
            </p:extLst>
          </p:nvPr>
        </p:nvGraphicFramePr>
        <p:xfrm>
          <a:off x="662581" y="1787227"/>
          <a:ext cx="478790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Equation" r:id="rId5" imgW="3009600" imgH="1193760" progId="Equation.DSMT4">
                  <p:embed/>
                </p:oleObj>
              </mc:Choice>
              <mc:Fallback>
                <p:oleObj name="Equation" r:id="rId5" imgW="3009600" imgH="11937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581" y="1787227"/>
                        <a:ext cx="4787900" cy="189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297062"/>
              </p:ext>
            </p:extLst>
          </p:nvPr>
        </p:nvGraphicFramePr>
        <p:xfrm>
          <a:off x="674464" y="4003675"/>
          <a:ext cx="62738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Equation" r:id="rId7" imgW="3682800" imgH="457200" progId="Equation.DSMT4">
                  <p:embed/>
                </p:oleObj>
              </mc:Choice>
              <mc:Fallback>
                <p:oleObj name="Equation" r:id="rId7" imgW="3682800" imgH="4572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4464" y="4003675"/>
                        <a:ext cx="627380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52400" y="64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52400" y="64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29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BÀI TẬP PHÉP CHIẾU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81765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599269"/>
            <a:ext cx="8363272" cy="551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Bài 1: 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Cho Hình vuông ABCD có các toạ độ là: A(0,0,0), B(0,2,0), C(2,2,2) và D(2,0,2). Tính toạ độ mới của hình vuông sau khi chiếu nó bởi phép chiếu Isometric?</a:t>
            </a:r>
          </a:p>
          <a:p>
            <a:pPr indent="360045"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Bài 2: 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Cho Hình vuông ABCD có các toạ độ là: A(0,0,0), B(0,2,0), C(2,2,2) và D(2,0,2). Tính toạ độ mới của hình vuông sau khi chiếu nó bởi phép chiếu Dimetric với fz=1/2 (tỷ lệ co theo trục z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)?</a:t>
            </a:r>
          </a:p>
          <a:p>
            <a:pPr indent="360045"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Bài 3: Cho tứ diện MNPQ có các tọa độ như sau: M(10,20,-8), N(5,-12,-40), P(-10,25,30) và Q(-22,-10,-40). Chiếu tứ diện với phép chiếu Isometric. Tính tứ diện sau khi chiếu?</a:t>
            </a:r>
          </a:p>
          <a:p>
            <a:pPr indent="360045"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Bài 4: Cho tam giác ABC có các tọa độ như sau: A(-20,20,12), B(-42,-15,5) và C(-2,12,-30). Hãy xác định tọa độ mới của tam giác sau khi chiếu nó bởi phép chiếu Dimetric biết tỷ lệ co theo trục oz là 0.8?</a:t>
            </a:r>
          </a:p>
          <a:p>
            <a:pPr indent="360045"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</a:pPr>
            <a:endParaRPr lang="en-US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60045"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</a:pPr>
            <a:endParaRPr lang="en-US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KHÁI NIỆM CHUNG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</a:t>
            </a:r>
          </a:p>
          <a:p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2D</a:t>
            </a:r>
          </a:p>
          <a:p>
            <a:pPr lvl="1"/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bề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toạ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xuyên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2D.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bề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sz="280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1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BÀI TẬP PHÉP CHIẾU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81765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5: Cho tứ diện MNPQ có M(10,20,-8), N(5,-12,-40), P(-10,25,30) và Q(-22,-10,-40). Chiếu tứ diện với phép chiếu Trimetric biết rằng quay nó quay trục oy và ox các góc quay lần lượt là -45 độ và 60 độ. Tính tứ diện sau khi chiếu? </a:t>
            </a:r>
          </a:p>
          <a:p>
            <a:pPr marL="0" lv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Bài 6: 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tam giác ABC có các toạ độ là A(2,3,1), B(0,4,6) và C(5,2,7), Hãy tính toạ độ mới của hình tam giác đó sau khi chiếu phối cảnh:</a:t>
            </a:r>
          </a:p>
          <a:p>
            <a:pPr marL="0" lvl="0" indent="0">
              <a:buNone/>
            </a:pP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Một tâm chiếu tại P(0,0,10)</a:t>
            </a:r>
          </a:p>
          <a:p>
            <a:pPr marL="0" lvl="0" indent="0">
              <a:buNone/>
            </a:pP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Hai tâm chiếu tại M(5,0,0) và N(0,-8,0)</a:t>
            </a:r>
          </a:p>
          <a:p>
            <a:pPr marL="0" lvl="0" indent="0">
              <a:buNone/>
            </a:pP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Ba tâm chiếu tại M(4,0,0), N(0,-6,0) và P(0,0,12)</a:t>
            </a:r>
          </a:p>
          <a:p>
            <a:pPr marL="0" lvl="0" indent="0">
              <a:buNone/>
            </a:pPr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/>
          </a:p>
          <a:p>
            <a:pPr marL="457200" indent="-457200">
              <a:buFont typeface="Arial" pitchFamily="34" charset="0"/>
              <a:buAutoNum type="alphaLcPeriod"/>
            </a:pP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631811"/>
              </p:ext>
            </p:extLst>
          </p:nvPr>
        </p:nvGraphicFramePr>
        <p:xfrm>
          <a:off x="4794250" y="2371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4250" y="23717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72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KHÁI NIỆM CHUNG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</a:t>
            </a:r>
          </a:p>
          <a:p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ác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2D: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(projection):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(orthographic)/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(perspective)</a:t>
            </a:r>
          </a:p>
          <a:p>
            <a:pPr lvl="1"/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(depth cueing)</a:t>
            </a:r>
          </a:p>
          <a:p>
            <a:pPr lvl="1"/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Nét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khuất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(visible line/surface identification)</a:t>
            </a:r>
          </a:p>
          <a:p>
            <a:pPr lvl="1"/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trát</a:t>
            </a:r>
            <a:r>
              <a:rPr lang="en-US" sz="1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bề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(surface rendering)</a:t>
            </a:r>
          </a:p>
          <a:p>
            <a:pPr lvl="1"/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lát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(exploded/cutaway scenes, cross-sections)</a:t>
            </a:r>
          </a:p>
          <a:p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3D:</a:t>
            </a:r>
          </a:p>
          <a:p>
            <a:pPr lvl="1"/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stereo - Stereoscopic displays*</a:t>
            </a:r>
          </a:p>
          <a:p>
            <a:pPr lvl="1"/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 – Holograms</a:t>
            </a:r>
          </a:p>
          <a:p>
            <a:pPr marL="0" indent="0">
              <a:buNone/>
            </a:pPr>
            <a:endParaRPr lang="vi-VN" sz="280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2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KHÁI NIỆM CHUNG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</a:p>
          <a:p>
            <a:pPr marL="0" indent="0">
              <a:buNone/>
            </a:pPr>
            <a:endParaRPr lang="vi-VN" sz="280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132856"/>
            <a:ext cx="852923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KHÁI NIỆM CHUNG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</a:t>
            </a:r>
            <a:endParaRPr lang="vi-VN" sz="280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59" y="2204864"/>
            <a:ext cx="8322105" cy="26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 CHIẾU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b="1" i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i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b="1" i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i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b="1" i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0">
              <a:buNone/>
            </a:pP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b="1" i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i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b="1" i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i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i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0">
              <a:buNone/>
            </a:pP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sz="280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4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1862</TotalTime>
  <Words>2365</Words>
  <Application>Microsoft Office PowerPoint</Application>
  <PresentationFormat>On-screen Show (4:3)</PresentationFormat>
  <Paragraphs>394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Century Gothic</vt:lpstr>
      <vt:lpstr>Courier New</vt:lpstr>
      <vt:lpstr>Palatino Linotype</vt:lpstr>
      <vt:lpstr>Symbol</vt:lpstr>
      <vt:lpstr>Times New Roman</vt:lpstr>
      <vt:lpstr>Verdana</vt:lpstr>
      <vt:lpstr>Wingdings</vt:lpstr>
      <vt:lpstr>Executive</vt:lpstr>
      <vt:lpstr>Equation</vt:lpstr>
      <vt:lpstr>HỌC VIỆN CÔNG NGHỆ BƯU CHÍNH VIỄN THÔNG</vt:lpstr>
      <vt:lpstr>NỘI DUNG </vt:lpstr>
      <vt:lpstr>KHÁI NIỆM CHUNG</vt:lpstr>
      <vt:lpstr>KHÁI NIỆM CHUNG</vt:lpstr>
      <vt:lpstr>KHÁI NIỆM CHUNG</vt:lpstr>
      <vt:lpstr>KHÁI NIỆM CHUNG</vt:lpstr>
      <vt:lpstr>KHÁI NIỆM CHUNG</vt:lpstr>
      <vt:lpstr>KHÁI NIỆM CHUNG</vt:lpstr>
      <vt:lpstr>PHÉP CHIẾU</vt:lpstr>
      <vt:lpstr>PHÉP CHIẾU</vt:lpstr>
      <vt:lpstr>Phân loại phép chiếu</vt:lpstr>
      <vt:lpstr>PHÉP CHIẾU SONG SONG</vt:lpstr>
      <vt:lpstr>PHÉP CHIẾU SONG SONG</vt:lpstr>
      <vt:lpstr>PHÉP CHIẾU SONG SONG</vt:lpstr>
      <vt:lpstr>PHÉP CHIẾU SONG SONG</vt:lpstr>
      <vt:lpstr>PHÉP CHIẾU SONG SONG</vt:lpstr>
      <vt:lpstr>PHÉP CHIẾU SONG SONG</vt:lpstr>
      <vt:lpstr>PHÉP CHIẾU SONG SONG</vt:lpstr>
      <vt:lpstr>PHÉP CHIẾU SONG SONG</vt:lpstr>
      <vt:lpstr>PHÉP CHIẾU SONG SONG</vt:lpstr>
      <vt:lpstr>PHÉP CHIẾU SONG SONG</vt:lpstr>
      <vt:lpstr>PHÉP CHIẾU SONG SONG</vt:lpstr>
      <vt:lpstr>PHÉP CHIẾU SONG SONG</vt:lpstr>
      <vt:lpstr>PowerPoint Presentation</vt:lpstr>
      <vt:lpstr>PowerPoint Presentation</vt:lpstr>
      <vt:lpstr>PHÉP CHIẾU SONG SONG</vt:lpstr>
      <vt:lpstr>PHÉP CHIẾU SONG SONG</vt:lpstr>
      <vt:lpstr>PHÉP CHIẾU SONG SONG</vt:lpstr>
      <vt:lpstr>PHÉP CHIẾU SONG SONG</vt:lpstr>
      <vt:lpstr>PHÉP CHIẾU SONG SONG</vt:lpstr>
      <vt:lpstr>PHÉP CHIẾU SONG SONG</vt:lpstr>
      <vt:lpstr>PHÉP CHIẾU SONG SONG</vt:lpstr>
      <vt:lpstr>PHÉP CHIẾU SONG SONG</vt:lpstr>
      <vt:lpstr>PHÉP CHIẾU SONG SONG</vt:lpstr>
      <vt:lpstr>PHÉP CHIẾU PHỐI CẢNH</vt:lpstr>
      <vt:lpstr>PHÉP CHIẾU PHỐI CẢNH</vt:lpstr>
      <vt:lpstr>PHÉP CHIẾU PHỐI CẢNH</vt:lpstr>
      <vt:lpstr>PHÉP CHIẾU PHỐI CẢNH</vt:lpstr>
      <vt:lpstr>PHÉP CHIẾU PHỐI CẢNH</vt:lpstr>
      <vt:lpstr>PHÉP CHIẾU PHỐI CẢNH</vt:lpstr>
      <vt:lpstr>PHÉP CHIẾU PHỐI CẢNH</vt:lpstr>
      <vt:lpstr>PHÉP CHIẾU PHỐI CẢNH</vt:lpstr>
      <vt:lpstr>PHÉP CHIẾU PHỐI CẢNH</vt:lpstr>
      <vt:lpstr>PHÉP CHIẾU PHỐI CẢNH</vt:lpstr>
      <vt:lpstr>PHÉP CHIẾU SONG PHỐI CẢNH</vt:lpstr>
      <vt:lpstr>PHÉP CHIẾU PHỐI CẢNH</vt:lpstr>
      <vt:lpstr>PHÉP CHIẾU PHỐI CẢNH</vt:lpstr>
      <vt:lpstr>PHÉP CHIẾU PHỐI CẢNH</vt:lpstr>
      <vt:lpstr>BÀI TẬP PHÉP CHIẾU</vt:lpstr>
      <vt:lpstr>BÀI TẬP PHÉP CHIẾU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Laptop88</dc:creator>
  <cp:lastModifiedBy>AutoBVT</cp:lastModifiedBy>
  <cp:revision>145</cp:revision>
  <dcterms:created xsi:type="dcterms:W3CDTF">2021-02-22T06:37:26Z</dcterms:created>
  <dcterms:modified xsi:type="dcterms:W3CDTF">2021-05-09T12:05:31Z</dcterms:modified>
</cp:coreProperties>
</file>