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59" r:id="rId12"/>
    <p:sldId id="297" r:id="rId13"/>
    <p:sldId id="298" r:id="rId14"/>
    <p:sldId id="299" r:id="rId15"/>
    <p:sldId id="300" r:id="rId16"/>
    <p:sldId id="309" r:id="rId17"/>
    <p:sldId id="301" r:id="rId18"/>
    <p:sldId id="302" r:id="rId19"/>
    <p:sldId id="304" r:id="rId20"/>
    <p:sldId id="303" r:id="rId21"/>
    <p:sldId id="305" r:id="rId22"/>
    <p:sldId id="306" r:id="rId23"/>
    <p:sldId id="307" r:id="rId24"/>
    <p:sldId id="308" r:id="rId25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A32646E-42BC-493E-9D47-051F5775CC65}" type="datetimeFigureOut">
              <a:rPr lang="vi-VN" smtClean="0"/>
              <a:t>03/05/2021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0BD0E3B-D564-4C5C-8B20-F138CA3611C8}" type="slidenum">
              <a:rPr lang="vi-VN" smtClean="0"/>
              <a:t>‹#›</a:t>
            </a:fld>
            <a:endParaRPr lang="vi-VN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1.e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938535"/>
          </a:xfrm>
        </p:spPr>
        <p:txBody>
          <a:bodyPr>
            <a:normAutofit/>
          </a:bodyPr>
          <a:lstStyle/>
          <a:p>
            <a:r>
              <a:rPr lang="en-US" sz="2400" smtClean="0">
                <a:gradFill flip="none" rotWithShape="1">
                  <a:gsLst>
                    <a:gs pos="0">
                      <a:srgbClr val="800000">
                        <a:shade val="30000"/>
                        <a:satMod val="115000"/>
                      </a:srgbClr>
                    </a:gs>
                    <a:gs pos="50000">
                      <a:srgbClr val="800000">
                        <a:shade val="67500"/>
                        <a:satMod val="115000"/>
                      </a:srgbClr>
                    </a:gs>
                    <a:gs pos="100000">
                      <a:srgbClr val="800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Times New Roman" pitchFamily="18" charset="0"/>
                <a:cs typeface="Times New Roman" pitchFamily="18" charset="0"/>
              </a:rPr>
              <a:t>HỌC VIỆN CÔNG NGHỆ BƯU CHÍNH VIỄN THÔNG</a:t>
            </a:r>
            <a:endParaRPr lang="vi-VN" sz="2400">
              <a:gradFill flip="none" rotWithShape="1">
                <a:gsLst>
                  <a:gs pos="0">
                    <a:srgbClr val="800000">
                      <a:shade val="30000"/>
                      <a:satMod val="115000"/>
                    </a:srgbClr>
                  </a:gs>
                  <a:gs pos="50000">
                    <a:srgbClr val="800000">
                      <a:shade val="67500"/>
                      <a:satMod val="115000"/>
                    </a:srgbClr>
                  </a:gs>
                  <a:gs pos="100000">
                    <a:srgbClr val="800000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700808"/>
            <a:ext cx="8964488" cy="441689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KỸ THUẬT ĐỒ HỌA</a:t>
            </a:r>
          </a:p>
          <a:p>
            <a:r>
              <a:rPr lang="en-US" sz="6000" b="1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6000" b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5: </a:t>
            </a:r>
            <a:r>
              <a:rPr lang="en-US" sz="6000" b="1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6000" b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b="1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endParaRPr lang="en-US" sz="6000" b="1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60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Thanh</a:t>
            </a:r>
            <a:r>
              <a:rPr lang="en-US" sz="260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Tâm</a:t>
            </a:r>
            <a:endParaRPr lang="en-US" sz="260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5400" smtClean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vi-VN" sz="540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3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 CHIẾU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b="1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b="1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b="1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volume. </a:t>
            </a:r>
            <a:endParaRPr lang="en-US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choán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view volume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xạ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khung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endParaRPr lang="en-US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1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936104"/>
          </a:xfrm>
        </p:spPr>
        <p:txBody>
          <a:bodyPr/>
          <a:lstStyle/>
          <a:p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endParaRPr lang="vi-VN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6612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9" y="908720"/>
            <a:ext cx="8640960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(Parallel Projections)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Of Projection)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(projection plane)</a:t>
            </a:r>
            <a:r>
              <a:rPr lang="en-US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7663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3429000"/>
            <a:ext cx="918051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z=0, 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x=0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y=0.</a:t>
            </a:r>
          </a:p>
          <a:p>
            <a:pPr marL="347663"/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56" y="1628800"/>
            <a:ext cx="3368545" cy="24482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888394"/>
            <a:ext cx="8907809" cy="196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A(-5,6,2.3,1)</a:t>
            </a:r>
          </a:p>
          <a:p>
            <a:pPr marL="457200" lvl="0" indent="-457200">
              <a:buAutoNum type="alphaLcPeriod"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A’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buFont typeface="Arial" pitchFamily="34" charset="0"/>
              <a:buAutoNum type="alphaLcPeriod"/>
            </a:pP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đứng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’’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lvl="0" indent="-457200">
              <a:buFont typeface="Arial" pitchFamily="34" charset="0"/>
              <a:buAutoNum type="alphaLcPeriod"/>
            </a:pP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cạnh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’’’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lvl="0" indent="-457200">
              <a:buFont typeface="Arial" pitchFamily="34" charset="0"/>
              <a:buAutoNum type="alphaLcPeriod"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647931"/>
              </p:ext>
            </p:extLst>
          </p:nvPr>
        </p:nvGraphicFramePr>
        <p:xfrm>
          <a:off x="1363663" y="3516313"/>
          <a:ext cx="6418262" cy="30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2831760" imgH="1358640" progId="Equation.DSMT4">
                  <p:embed/>
                </p:oleObj>
              </mc:Choice>
              <mc:Fallback>
                <p:oleObj name="Equation" r:id="rId3" imgW="2831760" imgH="1358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3663" y="3516313"/>
                        <a:ext cx="6418262" cy="308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35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trông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thấy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z=0)</a:t>
            </a:r>
          </a:p>
          <a:p>
            <a:pPr lvl="0"/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Trimetric</a:t>
            </a:r>
          </a:p>
          <a:p>
            <a:pPr lvl="1"/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Dimetric</a:t>
            </a:r>
            <a:endParaRPr lang="en-US" sz="200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0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Isometric</a:t>
            </a:r>
            <a:endParaRPr lang="en-US" sz="2000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itchFamily="34" charset="0"/>
              <a:buAutoNum type="alphaLcPeriod"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itchFamily="34" charset="0"/>
              <a:buAutoNum type="alphaLcPeriod"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120"/>
            <a:ext cx="8397199" cy="49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3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TRIMETRIC</a:t>
            </a:r>
          </a:p>
          <a:p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z=0)</a:t>
            </a:r>
            <a:r>
              <a:rPr lang="en-US"/>
              <a:t> </a:t>
            </a:r>
            <a:endParaRPr lang="en-US" smtClean="0"/>
          </a:p>
          <a:p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(Shortening Factor - SF)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589240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TRIMETRIC</a:t>
            </a:r>
          </a:p>
          <a:p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[U]* [T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fr-FR"/>
              <a:t> </a:t>
            </a:r>
            <a:endParaRPr lang="fr-FR" smtClean="0"/>
          </a:p>
          <a:p>
            <a:endParaRPr lang="fr-FR"/>
          </a:p>
          <a:p>
            <a:endParaRPr lang="fr-FR" smtClean="0"/>
          </a:p>
          <a:p>
            <a:endParaRPr lang="fr-FR"/>
          </a:p>
          <a:p>
            <a:pPr marL="347663" indent="-347663">
              <a:buNone/>
            </a:pPr>
            <a:r>
              <a:rPr lang="fr-FR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]: </a:t>
            </a:r>
            <a:r>
              <a:rPr lang="fr-FR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x, y, z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T ]: </a:t>
            </a:r>
            <a:r>
              <a:rPr lang="fr-FR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trận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tương</a:t>
            </a:r>
            <a:r>
              <a:rPr lang="fr-FR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SF-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420888"/>
            <a:ext cx="4926002" cy="14401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5229200"/>
            <a:ext cx="6840760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 của phép chiếu Trimetric với các tham số góc quay thay đổi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738312"/>
            <a:ext cx="4500449" cy="49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6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NỘI DUNG </a:t>
            </a:r>
            <a:endParaRPr lang="vi-VN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endParaRPr lang="en-US" sz="280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 sz="280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song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song</a:t>
            </a:r>
            <a:endParaRPr lang="en-US" sz="200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280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endParaRPr lang="en-US" sz="2800" smtClean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vi-VN" sz="280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6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IMETRIC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Trimetric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tỉ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tuỳ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quay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,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trục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ox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z=0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913800"/>
              </p:ext>
            </p:extLst>
          </p:nvPr>
        </p:nvGraphicFramePr>
        <p:xfrm>
          <a:off x="4427984" y="2750815"/>
          <a:ext cx="347067" cy="31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Equation" r:id="rId3" imgW="152280" imgH="139680" progId="Equation.DSMT4">
                  <p:embed/>
                </p:oleObj>
              </mc:Choice>
              <mc:Fallback>
                <p:oleObj name="Equation" r:id="rId3" imgW="15228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27984" y="2750815"/>
                        <a:ext cx="347067" cy="31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278745"/>
              </p:ext>
            </p:extLst>
          </p:nvPr>
        </p:nvGraphicFramePr>
        <p:xfrm>
          <a:off x="2415790" y="3068960"/>
          <a:ext cx="300856" cy="401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5" imgW="152280" imgH="203040" progId="Equation.DSMT4">
                  <p:embed/>
                </p:oleObj>
              </mc:Choice>
              <mc:Fallback>
                <p:oleObj name="Equation" r:id="rId5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5790" y="3068960"/>
                        <a:ext cx="300856" cy="401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186977"/>
              </p:ext>
            </p:extLst>
          </p:nvPr>
        </p:nvGraphicFramePr>
        <p:xfrm>
          <a:off x="2017712" y="3861048"/>
          <a:ext cx="5535646" cy="299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7" imgW="4051080" imgH="2108160" progId="Equation.DSMT4">
                  <p:embed/>
                </p:oleObj>
              </mc:Choice>
              <mc:Fallback>
                <p:oleObj name="Equation" r:id="rId7" imgW="4051080" imgH="2108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2" y="3861048"/>
                        <a:ext cx="5535646" cy="29969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75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IMETRIC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 lệ co trên trục x và trên trục y bằng nhau nên ta có:</a:t>
            </a:r>
          </a:p>
          <a:p>
            <a:pPr marL="0" lv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491245"/>
              </p:ext>
            </p:extLst>
          </p:nvPr>
        </p:nvGraphicFramePr>
        <p:xfrm>
          <a:off x="609600" y="2901801"/>
          <a:ext cx="4113213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0" name="Equation" r:id="rId3" imgW="2323800" imgH="1193760" progId="Equation.DSMT4">
                  <p:embed/>
                </p:oleObj>
              </mc:Choice>
              <mc:Fallback>
                <p:oleObj name="Equation" r:id="rId3" imgW="2323800" imgH="1193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2901801"/>
                        <a:ext cx="4113213" cy="21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752763"/>
              </p:ext>
            </p:extLst>
          </p:nvPr>
        </p:nvGraphicFramePr>
        <p:xfrm>
          <a:off x="5076056" y="2826693"/>
          <a:ext cx="3438525" cy="287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name="Equation" r:id="rId5" imgW="1714320" imgH="1434960" progId="Equation.DSMT4">
                  <p:embed/>
                </p:oleObj>
              </mc:Choice>
              <mc:Fallback>
                <p:oleObj name="Equation" r:id="rId5" imgW="1714320" imgH="1434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76056" y="2826693"/>
                        <a:ext cx="3438525" cy="287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1828713"/>
              </p:ext>
            </p:extLst>
          </p:nvPr>
        </p:nvGraphicFramePr>
        <p:xfrm>
          <a:off x="2637655" y="4053930"/>
          <a:ext cx="4429052" cy="2560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7" imgW="2438280" imgH="1409400" progId="Equation.DSMT4">
                  <p:embed/>
                </p:oleObj>
              </mc:Choice>
              <mc:Fallback>
                <p:oleObj name="Equation" r:id="rId7" imgW="2438280" imgH="1409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7655" y="4053930"/>
                        <a:ext cx="4429052" cy="25605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8623282"/>
              </p:ext>
            </p:extLst>
          </p:nvPr>
        </p:nvGraphicFramePr>
        <p:xfrm>
          <a:off x="611854" y="1688413"/>
          <a:ext cx="4248178" cy="475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9" imgW="2465938" imgH="276516" progId="Equation.DSMT4">
                  <p:embed/>
                </p:oleObj>
              </mc:Choice>
              <mc:Fallback>
                <p:oleObj name="Equation" r:id="rId9" imgW="2465938" imgH="2765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854" y="1688413"/>
                        <a:ext cx="4248178" cy="475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193029"/>
              </p:ext>
            </p:extLst>
          </p:nvPr>
        </p:nvGraphicFramePr>
        <p:xfrm>
          <a:off x="5862105" y="1672596"/>
          <a:ext cx="2824695" cy="482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11" imgW="1523880" imgH="260640" progId="Equation.DSMT4">
                  <p:embed/>
                </p:oleObj>
              </mc:Choice>
              <mc:Fallback>
                <p:oleObj name="Equation" r:id="rId11" imgW="1523880" imgH="260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2105" y="1672596"/>
                        <a:ext cx="2824695" cy="482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1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IMETRIC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Tỷ lệ co trên trục x và trên trục y bằng nhau</a:t>
            </a: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933492"/>
              </p:ext>
            </p:extLst>
          </p:nvPr>
        </p:nvGraphicFramePr>
        <p:xfrm>
          <a:off x="3825874" y="2132856"/>
          <a:ext cx="2464995" cy="25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3" imgW="1130040" imgH="1155600" progId="Equation.DSMT4">
                  <p:embed/>
                </p:oleObj>
              </mc:Choice>
              <mc:Fallback>
                <p:oleObj name="Equation" r:id="rId3" imgW="1130040" imgH="115560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5874" y="2132856"/>
                        <a:ext cx="2464995" cy="252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46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 </a:t>
            </a:r>
            <a:r>
              <a:rPr lang="en-US" b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ISOMETRIC</a:t>
            </a: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 phép chiếu trục lượng mà ở đó hệ số co cạnh trên 3 trục là bằng nhau </a:t>
            </a:r>
          </a:p>
          <a:p>
            <a:pPr marL="0" indent="0">
              <a:buNone/>
            </a:pP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 quay tương ứng là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n-US" baseline="300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35,26</a:t>
            </a:r>
            <a:r>
              <a:rPr lang="en-US" baseline="300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nhiều trong việc xây dựng góc quan sát chuẩn cho đối tượng trong các hệ soạn thảo đồ họa</a:t>
            </a:r>
          </a:p>
          <a:p>
            <a:pPr marL="0" indent="0">
              <a:buNone/>
            </a:pPr>
            <a:endParaRPr lang="en-US"/>
          </a:p>
          <a:p>
            <a:pPr marL="457200" indent="-457200">
              <a:buFont typeface="Arial" pitchFamily="34" charset="0"/>
              <a:buAutoNum type="alphaLcPeriod"/>
            </a:pPr>
            <a:endParaRPr lang="en-US"/>
          </a:p>
          <a:p>
            <a:pPr marL="457200" lvl="0" indent="-457200">
              <a:buAutoNum type="alphaLcPeriod"/>
            </a:pPr>
            <a:endParaRPr lang="en-US"/>
          </a:p>
          <a:p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737765"/>
              </p:ext>
            </p:extLst>
          </p:nvPr>
        </p:nvGraphicFramePr>
        <p:xfrm>
          <a:off x="2860675" y="2055813"/>
          <a:ext cx="2493963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7" name="Equation" r:id="rId3" imgW="1143000" imgH="444240" progId="Equation.DSMT4">
                  <p:embed/>
                </p:oleObj>
              </mc:Choice>
              <mc:Fallback>
                <p:oleObj name="Equation" r:id="rId3" imgW="1143000" imgH="444240" progId="Equation.DSMT4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0675" y="2055813"/>
                        <a:ext cx="2493963" cy="966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731262"/>
              </p:ext>
            </p:extLst>
          </p:nvPr>
        </p:nvGraphicFramePr>
        <p:xfrm>
          <a:off x="1454150" y="4590826"/>
          <a:ext cx="1516063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5" imgW="825480" imgH="660240" progId="Equation.DSMT4">
                  <p:embed/>
                </p:oleObj>
              </mc:Choice>
              <mc:Fallback>
                <p:oleObj name="Equation" r:id="rId5" imgW="825480" imgH="660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4150" y="4590826"/>
                        <a:ext cx="1516063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14696"/>
              </p:ext>
            </p:extLst>
          </p:nvPr>
        </p:nvGraphicFramePr>
        <p:xfrm>
          <a:off x="4933949" y="4605561"/>
          <a:ext cx="1560517" cy="119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7" imgW="825480" imgH="634680" progId="Equation.DSMT4">
                  <p:embed/>
                </p:oleObj>
              </mc:Choice>
              <mc:Fallback>
                <p:oleObj name="Equation" r:id="rId7" imgW="82548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3949" y="4605561"/>
                        <a:ext cx="1560517" cy="1199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877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CHIẾU</a:t>
            </a:r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SONG </a:t>
            </a:r>
            <a:r>
              <a:rPr lang="en-US" sz="4000" b="1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81765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 TẬP </a:t>
            </a:r>
            <a:endParaRPr lang="en-US" b="1" smtClean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599269"/>
            <a:ext cx="8363272" cy="334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Bài 1: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Cho Hình vuông ABCD có các toạ độ là: A(0,0,0), B(0,2,0), C(2,2,2) và D(2,0,2). Tính toạ độ mới của hình vuông sau khi chiếu nó bởi phép chiếu Isometric?</a:t>
            </a:r>
          </a:p>
          <a:p>
            <a:pPr indent="360045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Bài 2: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Cho Hình vuông ABCD có các toạ độ là: A(0,0,0), B(0,2,0), C(2,2,2) và D(2,0,2). Tính toạ độ mới của hình vuông sau khi chiếu nó bởi phép chiếu Dimetric với fz=1/2 (tỷ lệ co theo trục </a:t>
            </a:r>
            <a:r>
              <a:rPr lang="en-US">
                <a:latin typeface="Times New Roman" panose="02020603050405020304" pitchFamily="18" charset="0"/>
                <a:ea typeface="Times New Roman" panose="02020603050405020304" pitchFamily="18" charset="0"/>
              </a:rPr>
              <a:t>z</a:t>
            </a: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)?</a:t>
            </a:r>
          </a:p>
          <a:p>
            <a:pPr indent="360045" algn="just">
              <a:lnSpc>
                <a:spcPct val="14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Bài 3: Cho tứ diện MNPQ có các tọa độ như sau: M(10,20,-8), N(5,-12,-40), P(-10,25,30) và Q(-22,-10,-40). Chiếu tứ diện với phép chiếu Isometric. Tính tứ diện sau khi chiếu?</a:t>
            </a:r>
          </a:p>
        </p:txBody>
      </p:sp>
    </p:spTree>
    <p:extLst>
      <p:ext uri="{BB962C8B-B14F-4D97-AF65-F5344CB8AC3E}">
        <p14:creationId xmlns:p14="http://schemas.microsoft.com/office/powerpoint/2010/main" val="26693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Nguyên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Đặc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kỹ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thuật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đồ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họa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phương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hiển</a:t>
            </a:r>
            <a:r>
              <a:rPr lang="en-US" sz="28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thị</a:t>
            </a:r>
            <a:endParaRPr lang="en-US" sz="280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(3D computer graphics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chát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(render)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(illusion)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3D: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diễn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trát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(rendering).</a:t>
            </a: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09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họa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</a:p>
          <a:p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2D</a:t>
            </a:r>
          </a:p>
          <a:p>
            <a:pPr lvl="1"/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toạ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2D.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4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ác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2D: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(projection):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(orthographic)/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phối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(perspective)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(depth cueing)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Nét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khuất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(visible line/surface identification)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Tô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trát</a:t>
            </a:r>
            <a:r>
              <a:rPr lang="en-US" sz="1800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bề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(surface rendering)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Cắt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lát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(exploded/cutaway scenes, cross-sections)</a:t>
            </a:r>
          </a:p>
          <a:p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3D: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stereo - Stereoscopic displays*</a:t>
            </a:r>
          </a:p>
          <a:p>
            <a:pPr lvl="1"/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Màn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18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 – Holograms</a:t>
            </a: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21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3D</a:t>
            </a: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852923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KHÁI NIỆM CHUNG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góc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3D</a:t>
            </a:r>
            <a:endParaRPr lang="vi-VN" sz="280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9" y="2204864"/>
            <a:ext cx="8322105" cy="266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PHÉP CHIẾU</a:t>
            </a:r>
            <a:endParaRPr lang="vi-VN" sz="4000" b="1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US" b="1" i="1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i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tọa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b="1" i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7663" indent="0">
              <a:buNone/>
            </a:pP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bởi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đường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thẳng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mặt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smtClean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vi-VN" sz="2800">
              <a:solidFill>
                <a:schemeClr val="accent6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1092</TotalTime>
  <Words>1206</Words>
  <Application>Microsoft Office PowerPoint</Application>
  <PresentationFormat>On-screen Show (4:3)</PresentationFormat>
  <Paragraphs>145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Century Gothic</vt:lpstr>
      <vt:lpstr>Courier New</vt:lpstr>
      <vt:lpstr>Palatino Linotype</vt:lpstr>
      <vt:lpstr>Symbol</vt:lpstr>
      <vt:lpstr>Times New Roman</vt:lpstr>
      <vt:lpstr>Wingdings</vt:lpstr>
      <vt:lpstr>Executive</vt:lpstr>
      <vt:lpstr>MathType 7.0 Equation</vt:lpstr>
      <vt:lpstr>HỌC VIỆN CÔNG NGHỆ BƯU CHÍNH VIỄN THÔNG</vt:lpstr>
      <vt:lpstr>NỘI DUNG </vt:lpstr>
      <vt:lpstr>KHÁI NIỆM CHUNG</vt:lpstr>
      <vt:lpstr>KHÁI NIỆM CHUNG</vt:lpstr>
      <vt:lpstr>KHÁI NIỆM CHUNG</vt:lpstr>
      <vt:lpstr>KHÁI NIỆM CHUNG</vt:lpstr>
      <vt:lpstr>KHÁI NIỆM CHUNG</vt:lpstr>
      <vt:lpstr>KHÁI NIỆM CHUNG</vt:lpstr>
      <vt:lpstr>PHÉP CHIẾU</vt:lpstr>
      <vt:lpstr>PHÉP CHIẾU</vt:lpstr>
      <vt:lpstr>Phân loại phép chiếu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  <vt:lpstr>PHÉP CHIẾU SONG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</dc:creator>
  <cp:lastModifiedBy>AutoBVT</cp:lastModifiedBy>
  <cp:revision>95</cp:revision>
  <dcterms:created xsi:type="dcterms:W3CDTF">2021-02-22T06:37:26Z</dcterms:created>
  <dcterms:modified xsi:type="dcterms:W3CDTF">2021-05-03T17:26:37Z</dcterms:modified>
</cp:coreProperties>
</file>