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63" r:id="rId7"/>
    <p:sldId id="264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48" autoAdjust="0"/>
  </p:normalViewPr>
  <p:slideViewPr>
    <p:cSldViewPr snapToGrid="0">
      <p:cViewPr varScale="1">
        <p:scale>
          <a:sx n="51" d="100"/>
          <a:sy n="51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367" y="4976696"/>
            <a:ext cx="10967052" cy="141386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IV. </a:t>
            </a:r>
            <a:r>
              <a:rPr lang="en-US" b="1" i="1" dirty="0">
                <a:solidFill>
                  <a:schemeClr val="bg1"/>
                </a:solidFill>
                <a:effectLst/>
                <a:latin typeface="BellGothicStd-Black"/>
                <a:ea typeface="Calibri" panose="020F0502020204030204" pitchFamily="34" charset="0"/>
                <a:cs typeface="Times New Roman" panose="02020603050405020304" pitchFamily="18" charset="0"/>
              </a:rPr>
              <a:t>UNDERSTANDING THE COSTS AND BENEFITS OF</a:t>
            </a:r>
            <a:br>
              <a:rPr lang="en-US" b="1" i="1" dirty="0">
                <a:solidFill>
                  <a:schemeClr val="bg1"/>
                </a:solidFill>
                <a:effectLst/>
                <a:latin typeface="BellGothicStd-Black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chemeClr val="bg1"/>
                </a:solidFill>
                <a:effectLst/>
                <a:latin typeface="BellGothicStd-Black"/>
                <a:ea typeface="Calibri" panose="020F0502020204030204" pitchFamily="34" charset="0"/>
                <a:cs typeface="Times New Roman" panose="02020603050405020304" pitchFamily="18" charset="0"/>
              </a:rPr>
              <a:t>ONLINE MARKETING COMMUNICATIONS</a:t>
            </a:r>
            <a:endParaRPr lang="en-US" sz="6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ONLINE MARKETING METRICS: </a:t>
            </a:r>
            <a:r>
              <a:rPr lang="en-US" sz="2400" b="1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LEXICOn</a:t>
            </a:r>
            <a:b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PHƯƠNG PHÁP TIẾP THỊ TRỰC TUYẾN: LEXICON</a:t>
            </a:r>
            <a:endParaRPr lang="en-US" sz="3600" i="1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1A28D6-D3C2-415D-954E-A13C24AAF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613" y="1845578"/>
            <a:ext cx="8214610" cy="4810541"/>
          </a:xfrm>
        </p:spPr>
      </p:pic>
    </p:spTree>
    <p:extLst>
      <p:ext uri="{BB962C8B-B14F-4D97-AF65-F5344CB8AC3E}">
        <p14:creationId xmlns:p14="http://schemas.microsoft.com/office/powerpoint/2010/main" val="33532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ONLINE MARKETING METRICS: </a:t>
            </a:r>
            <a:r>
              <a:rPr lang="en-US" sz="2400" b="1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LEXICOn</a:t>
            </a:r>
            <a:b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PHƯƠNG PHÁP TIẾP THỊ TRỰC TUYẾN: LEXICON</a:t>
            </a:r>
            <a:endParaRPr lang="en-US" sz="3600" i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8C910D-8C2A-48BB-B039-CCDCB884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3" y="2085709"/>
            <a:ext cx="7585023" cy="38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ONLINE MARKETING METRICS: </a:t>
            </a:r>
            <a:r>
              <a:rPr lang="en-US" sz="2400" b="1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LEXICOn</a:t>
            </a:r>
            <a:b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PHƯƠNG PHÁP TIẾP THỊ TRỰC TUYẾN: LEXICON</a:t>
            </a:r>
            <a:endParaRPr lang="en-US" sz="3600" i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35562-4B9B-4DD6-A33B-923A9C7C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43" y="2085975"/>
            <a:ext cx="6325299" cy="42728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2DE29-BF48-4BC6-B5F1-A2E76326CF90}"/>
              </a:ext>
            </a:extLst>
          </p:cNvPr>
          <p:cNvSpPr txBox="1"/>
          <p:nvPr/>
        </p:nvSpPr>
        <p:spPr>
          <a:xfrm>
            <a:off x="7306811" y="2575419"/>
            <a:ext cx="4079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  <a:t>The conversion of visitors into customers, and then loyal customers, is a complex and long-term process that</a:t>
            </a: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  <a:t>may take several months.</a:t>
            </a: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QUẢNG CÁO TRỰC TUYẾN HOẠT ĐỘNG NHƯ THẾ NÀO?</a:t>
            </a:r>
            <a:endParaRPr lang="en-US" sz="3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E29-BF48-4BC6-B5F1-A2E76326CF90}"/>
              </a:ext>
            </a:extLst>
          </p:cNvPr>
          <p:cNvSpPr txBox="1"/>
          <p:nvPr/>
        </p:nvSpPr>
        <p:spPr>
          <a:xfrm>
            <a:off x="7306810" y="2575419"/>
            <a:ext cx="4303997" cy="136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6.8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</a:t>
            </a: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128051-8AE9-4358-98C3-623791A29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36" y="2213627"/>
            <a:ext cx="5402510" cy="4205927"/>
          </a:xfrm>
        </p:spPr>
      </p:pic>
    </p:spTree>
    <p:extLst>
      <p:ext uri="{BB962C8B-B14F-4D97-AF65-F5344CB8AC3E}">
        <p14:creationId xmlns:p14="http://schemas.microsoft.com/office/powerpoint/2010/main" val="425692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PHÍ QUẢNG CÁO TRỰC TUYẾN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E29-BF48-4BC6-B5F1-A2E76326CF90}"/>
              </a:ext>
            </a:extLst>
          </p:cNvPr>
          <p:cNvSpPr txBox="1"/>
          <p:nvPr/>
        </p:nvSpPr>
        <p:spPr>
          <a:xfrm>
            <a:off x="7306810" y="2575419"/>
            <a:ext cx="4303997" cy="66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531CC-BB53-4455-8F57-6B162805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51" y="2180496"/>
            <a:ext cx="7684316" cy="4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PHÍ QUẢNG CÁO TRỰC TUYẾN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E29-BF48-4BC6-B5F1-A2E76326CF90}"/>
              </a:ext>
            </a:extLst>
          </p:cNvPr>
          <p:cNvSpPr txBox="1"/>
          <p:nvPr/>
        </p:nvSpPr>
        <p:spPr>
          <a:xfrm>
            <a:off x="7306810" y="2575419"/>
            <a:ext cx="4303997" cy="66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A73C-B113-461F-B397-9C8AD2F1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7" y="2226836"/>
            <a:ext cx="5409989" cy="372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785E2-CD52-448F-8950-8D8BB563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46" y="2676088"/>
            <a:ext cx="5147201" cy="31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700-74A2-4490-A788-F26A85E7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TIẾP THỊ: PHẦN MỀM ĐO LƯỜNG TRỰC TUYẾN </a:t>
            </a:r>
            <a:b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TIẾP THỊ</a:t>
            </a: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E29-BF48-4BC6-B5F1-A2E76326CF90}"/>
              </a:ext>
            </a:extLst>
          </p:cNvPr>
          <p:cNvSpPr txBox="1"/>
          <p:nvPr/>
        </p:nvSpPr>
        <p:spPr>
          <a:xfrm>
            <a:off x="7306810" y="2575419"/>
            <a:ext cx="4303997" cy="66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i="0" dirty="0">
                <a:solidFill>
                  <a:srgbClr val="231F20"/>
                </a:solidFill>
                <a:effectLst/>
                <a:latin typeface="FrutigerLTStd-LightCn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E914C-0EF6-49F6-8399-18B1B199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4" y="2046285"/>
            <a:ext cx="6879876" cy="41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125</TotalTime>
  <Words>155</Words>
  <Application>Microsoft Office PowerPoint</Application>
  <PresentationFormat>Widescreen</PresentationFormat>
  <Paragraphs>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BellGothicStd-Black</vt:lpstr>
      <vt:lpstr>Calibri</vt:lpstr>
      <vt:lpstr>FrutigerLTStd-LightCn</vt:lpstr>
      <vt:lpstr>Gill Sans MT</vt:lpstr>
      <vt:lpstr>Wingdings 2</vt:lpstr>
      <vt:lpstr>Dividend</vt:lpstr>
      <vt:lpstr>IV. UNDERSTANDING THE COSTS AND BENEFITS OF ONLINE MARKETING COMMUNICATIONS</vt:lpstr>
      <vt:lpstr>ONLINE MARKETING METRICS: LEXICOn PHƯƠNG PHÁP TIẾP THỊ TRỰC TUYẾN: LEXICON</vt:lpstr>
      <vt:lpstr>ONLINE MARKETING METRICS: LEXICOn PHƯƠNG PHÁP TIẾP THỊ TRỰC TUYẾN: LEXICON</vt:lpstr>
      <vt:lpstr>ONLINE MARKETING METRICS: LEXICOn PHƯƠNG PHÁP TIẾP THỊ TRỰC TUYẾN: LEXICON</vt:lpstr>
      <vt:lpstr>QUẢNG CÁO TRỰC TUYẾN HOẠT ĐỘNG NHƯ THẾ NÀO?</vt:lpstr>
      <vt:lpstr>CHI PHÍ QUẢNG CÁO TRỰC TUYẾN</vt:lpstr>
      <vt:lpstr>CHI PHÍ QUẢNG CÁO TRỰC TUYẾN</vt:lpstr>
      <vt:lpstr>PHÂN TÍCH TIẾP THỊ: PHẦN MỀM ĐO LƯỜNG TRỰC TUYẾN  KẾT QUẢ TIẾP THỊ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NGUYEN QUANG LIEM D18CN06</dc:creator>
  <cp:lastModifiedBy>NGUYEN QUANG LIEM D18CN06</cp:lastModifiedBy>
  <cp:revision>4</cp:revision>
  <dcterms:created xsi:type="dcterms:W3CDTF">2022-03-29T02:55:05Z</dcterms:created>
  <dcterms:modified xsi:type="dcterms:W3CDTF">2022-03-30T16:33:05Z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