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98" r:id="rId2"/>
    <p:sldId id="299" r:id="rId3"/>
    <p:sldId id="301" r:id="rId4"/>
    <p:sldId id="303" r:id="rId5"/>
    <p:sldId id="336" r:id="rId6"/>
    <p:sldId id="304" r:id="rId7"/>
    <p:sldId id="305" r:id="rId8"/>
    <p:sldId id="300" r:id="rId9"/>
    <p:sldId id="306" r:id="rId10"/>
    <p:sldId id="307" r:id="rId11"/>
    <p:sldId id="308" r:id="rId12"/>
    <p:sldId id="337" r:id="rId13"/>
    <p:sldId id="309" r:id="rId14"/>
    <p:sldId id="311" r:id="rId15"/>
    <p:sldId id="260" r:id="rId16"/>
    <p:sldId id="314" r:id="rId17"/>
    <p:sldId id="329" r:id="rId18"/>
    <p:sldId id="316" r:id="rId19"/>
    <p:sldId id="318" r:id="rId20"/>
    <p:sldId id="319" r:id="rId21"/>
    <p:sldId id="320" r:id="rId22"/>
    <p:sldId id="338" r:id="rId23"/>
    <p:sldId id="330" r:id="rId24"/>
    <p:sldId id="331" r:id="rId25"/>
    <p:sldId id="332" r:id="rId26"/>
    <p:sldId id="333" r:id="rId27"/>
    <p:sldId id="334" r:id="rId28"/>
    <p:sldId id="335" r:id="rId29"/>
    <p:sldId id="279" r:id="rId30"/>
  </p:sldIdLst>
  <p:sldSz cx="9144000" cy="5143500" type="screen16x9"/>
  <p:notesSz cx="6858000" cy="9144000"/>
  <p:embeddedFontLst>
    <p:embeddedFont>
      <p:font typeface="Karla" pitchFamily="2" charset="0"/>
      <p:regular r:id="rId32"/>
      <p:bold r:id="rId33"/>
      <p:italic r:id="rId34"/>
      <p:boldItalic r:id="rId35"/>
    </p:embeddedFont>
    <p:embeddedFont>
      <p:font typeface="Mongolian Baiti" panose="03000500000000000000" pitchFamily="66" charset="0"/>
      <p:regular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Wingdings 3" panose="05040102010807070707" pitchFamily="18" charset="2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CED44-6745-4BD2-935B-42EB1491CD91}">
  <a:tblStyle styleId="{94DCED44-6745-4BD2-935B-42EB1491CD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2134C5-68EA-4296-B5DC-4D0F4E4550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51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37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76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3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74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212365" y="544159"/>
            <a:ext cx="4008761" cy="2262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CD4"/>
                </a:solidFill>
              </a:rPr>
              <a:t>JQUERY</a:t>
            </a:r>
            <a:br>
              <a:rPr lang="en-US" dirty="0">
                <a:solidFill>
                  <a:srgbClr val="00BCD4"/>
                </a:solidFill>
              </a:rPr>
            </a:br>
            <a:br>
              <a:rPr lang="en-US" dirty="0">
                <a:solidFill>
                  <a:srgbClr val="00BCD4"/>
                </a:solidFill>
              </a:rPr>
            </a:br>
            <a:r>
              <a:rPr lang="en-US" dirty="0" err="1">
                <a:solidFill>
                  <a:srgbClr val="00BCD4"/>
                </a:solidFill>
              </a:rPr>
              <a:t>Lập</a:t>
            </a:r>
            <a:r>
              <a:rPr lang="en-US" dirty="0">
                <a:solidFill>
                  <a:srgbClr val="00BCD4"/>
                </a:solidFill>
              </a:rPr>
              <a:t> </a:t>
            </a:r>
            <a:r>
              <a:rPr lang="en-US" dirty="0" err="1">
                <a:solidFill>
                  <a:srgbClr val="00BCD4"/>
                </a:solidFill>
              </a:rPr>
              <a:t>trình</a:t>
            </a:r>
            <a:r>
              <a:rPr lang="en-US" dirty="0">
                <a:solidFill>
                  <a:srgbClr val="00BCD4"/>
                </a:solidFill>
              </a:rPr>
              <a:t> web</a:t>
            </a:r>
            <a:endParaRPr lang="en-US"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3188233" y="54415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76;p14">
            <a:extLst>
              <a:ext uri="{FF2B5EF4-FFF2-40B4-BE49-F238E27FC236}">
                <a16:creationId xmlns:a16="http://schemas.microsoft.com/office/drawing/2014/main" id="{FD183309-AC13-4BB6-9EEF-D22E5BE34073}"/>
              </a:ext>
            </a:extLst>
          </p:cNvPr>
          <p:cNvSpPr txBox="1">
            <a:spLocks/>
          </p:cNvSpPr>
          <p:nvPr/>
        </p:nvSpPr>
        <p:spPr>
          <a:xfrm>
            <a:off x="160563" y="3551274"/>
            <a:ext cx="4719781" cy="111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Nguyễn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Thế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 Hiếu – B18DCCN218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Đinh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Mạnh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Cường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sym typeface="Montserrat"/>
              </a:rPr>
              <a:t> – B18DCCN066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5710-54FB-42BB-A908-C11A5937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5860162" cy="4857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2. $(document).ready </a:t>
            </a:r>
            <a:r>
              <a:rPr lang="en-US" dirty="0" err="1">
                <a:solidFill>
                  <a:srgbClr val="00B05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B05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Jquery</a:t>
            </a:r>
            <a:endParaRPr lang="en-US" dirty="0">
              <a:solidFill>
                <a:srgbClr val="00B05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E0D56-A009-4118-9D75-DE0269C6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724" y="1379199"/>
            <a:ext cx="6764029" cy="3139637"/>
          </a:xfrm>
        </p:spPr>
        <p:txBody>
          <a:bodyPr/>
          <a:lstStyle/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images,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</a:t>
            </a:r>
            <a:endParaRPr lang="en-US" dirty="0">
              <a:latin typeface="Karla" pitchFamily="2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E31F-E871-4F5B-89F3-F28DA0711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19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JQUERY – SELECTOR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8" y="1379200"/>
            <a:ext cx="7197394" cy="321406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r>
              <a:rPr lang="en-US" dirty="0" err="1"/>
              <a:t>Jquery</a:t>
            </a:r>
            <a:r>
              <a:rPr lang="en-US" dirty="0"/>
              <a:t> selector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id,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…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043457-CCE3-4209-880D-58F7CFB5BF64}"/>
              </a:ext>
            </a:extLst>
          </p:cNvPr>
          <p:cNvSpPr txBox="1">
            <a:spLocks/>
          </p:cNvSpPr>
          <p:nvPr/>
        </p:nvSpPr>
        <p:spPr>
          <a:xfrm>
            <a:off x="170968" y="2924735"/>
            <a:ext cx="7314561" cy="151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$(“p”):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7453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JQUERY – SELECTOR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8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Selector #ID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“id”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“id”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#ID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$(“#app”).hide():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“id”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“app”</a:t>
            </a:r>
          </a:p>
          <a:p>
            <a:pPr marL="1016000" lvl="2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(‘app’)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05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JQUERY – SELECTOR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8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Selector .Class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“class”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$(“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App”).hide():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“class”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“App”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40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37C442-F873-4994-923A-E405512A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6" y="59644"/>
            <a:ext cx="6392167" cy="48870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E232-12C5-4971-B618-ED3D4200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49" y="510728"/>
            <a:ext cx="5324100" cy="4857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JQUERY SỰ KIỆN</a:t>
            </a:r>
            <a:endParaRPr lang="en-US"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27886" y="1111301"/>
            <a:ext cx="7162126" cy="36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event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button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radio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DOM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D25293-8D27-4D96-BB14-1FF698E6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DOM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BC111-6575-4F7C-9E81-916EE1BB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3" y="1600975"/>
            <a:ext cx="2712643" cy="3148876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 event</a:t>
            </a:r>
          </a:p>
          <a:p>
            <a:pPr marL="800100" lvl="1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  <a:defRPr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  <a:p>
            <a:pPr marL="800100" lvl="1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</a:t>
            </a:r>
          </a:p>
          <a:p>
            <a:pPr marL="800100" lvl="1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  <a:defRPr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  <a:p>
            <a:pPr marL="800100" lvl="1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  <a:defRPr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  <a:p>
            <a:pPr marL="800100" lvl="1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  <a:defRPr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019158-3B0E-46EB-B822-D6B206A26C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64716" y="1600975"/>
            <a:ext cx="2094900" cy="2410500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Mouse Event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	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DbClick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Mouseenter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kern="1200" dirty="0" err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MouseMove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66E839-2EFE-4D11-8DD9-964EBC21199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859616" y="1600975"/>
            <a:ext cx="2480846" cy="2410500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Keyboard events: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Press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Down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Up</a:t>
            </a:r>
          </a:p>
          <a:p>
            <a:endParaRPr lang="en-US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D25293-8D27-4D96-BB14-1FF698E6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E51AB3-D2C0-46C7-8A5C-E4F21390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2" y="2355562"/>
            <a:ext cx="2781300" cy="1009650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6C3A83E-1B3B-4CF3-B2C3-B0D21358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3" y="1600975"/>
            <a:ext cx="2712643" cy="3148876"/>
          </a:xfrm>
        </p:spPr>
        <p:txBody>
          <a:bodyPr/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224EFFB-9E25-4BB1-A2CD-02C7A6BF5D2F}"/>
              </a:ext>
            </a:extLst>
          </p:cNvPr>
          <p:cNvSpPr txBox="1">
            <a:spLocks/>
          </p:cNvSpPr>
          <p:nvPr/>
        </p:nvSpPr>
        <p:spPr>
          <a:xfrm>
            <a:off x="3607971" y="1592890"/>
            <a:ext cx="2941685" cy="31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hàm</a:t>
            </a:r>
            <a:r>
              <a:rPr lang="en-US" dirty="0"/>
              <a:t> on,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1C502B-FF6A-4034-84F9-A45B145A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077" y="2382329"/>
            <a:ext cx="3289390" cy="9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236" name="Google Shape;236;p27"/>
          <p:cNvGrpSpPr/>
          <p:nvPr/>
        </p:nvGrpSpPr>
        <p:grpSpPr>
          <a:xfrm>
            <a:off x="352161" y="705511"/>
            <a:ext cx="449036" cy="470808"/>
            <a:chOff x="5961125" y="1623900"/>
            <a:chExt cx="427450" cy="448175"/>
          </a:xfrm>
        </p:grpSpPr>
        <p:sp>
          <p:nvSpPr>
            <p:cNvPr id="237" name="Google Shape;237;p2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11;p17">
            <a:extLst>
              <a:ext uri="{FF2B5EF4-FFF2-40B4-BE49-F238E27FC236}">
                <a16:creationId xmlns:a16="http://schemas.microsoft.com/office/drawing/2014/main" id="{757CECE6-86DB-42C8-86A9-C223A803FEA4}"/>
              </a:ext>
            </a:extLst>
          </p:cNvPr>
          <p:cNvSpPr txBox="1">
            <a:spLocks/>
          </p:cNvSpPr>
          <p:nvPr/>
        </p:nvSpPr>
        <p:spPr>
          <a:xfrm>
            <a:off x="352161" y="176000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tserrat"/>
                <a:sym typeface="Montserrat"/>
              </a:rPr>
              <a:t>3</a:t>
            </a:r>
            <a:r>
              <a:rPr kumimoji="0" lang="vi-VN" sz="7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tserrat"/>
                <a:sym typeface="Montserra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tserrat"/>
                <a:sym typeface="Montserrat"/>
              </a:rPr>
              <a:t>JQUERY HIỆU ỨNG</a:t>
            </a:r>
            <a:endParaRPr kumimoji="0" lang="vi-VN" sz="2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EAE5E-90CC-44A7-B716-AD8E2C1E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989" y="1002318"/>
            <a:ext cx="6955415" cy="3524250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jQuery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mượt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jQuery: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Hide/Show: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element HTML</a:t>
            </a:r>
          </a:p>
          <a:p>
            <a:pPr lvl="1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Togger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Fade: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mượt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Slide: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trượt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Animation: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Stop: Khi element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Stop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8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Callback: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88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Chaining: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xâu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3FABE-CADF-4AE3-88B2-97B9B547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15" y="393649"/>
            <a:ext cx="5324100" cy="485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HIỆU ỨNG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DDC39"/>
                </a:solidFill>
              </a:rPr>
              <a:t>NỘI DUNG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926061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Giới</a:t>
            </a: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1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thiệu</a:t>
            </a: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1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về</a:t>
            </a: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jQuery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Cú</a:t>
            </a: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1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pháp</a:t>
            </a: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jQuery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jQuery </a:t>
            </a:r>
            <a:r>
              <a:rPr lang="en-US" sz="1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hiệu</a:t>
            </a: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1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ứng</a:t>
            </a:r>
            <a:endParaRPr lang="en-US" sz="1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jQuery html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dùng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8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Hide/Show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[selector].Show(speed, callback)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Speed: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Speed)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Callback: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callback)</a:t>
            </a:r>
          </a:p>
          <a:p>
            <a:pPr marL="914400" lvl="2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626C8-477D-4BA0-ACC2-138FD6D2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93" y="3983732"/>
            <a:ext cx="3608013" cy="11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0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dùng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7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Toggle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[selector].Toggle(callback)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Callback: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F8987-EFC6-4159-9025-D040E8B6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67" y="3363129"/>
            <a:ext cx="3923284" cy="8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Chaining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7" y="1379200"/>
            <a:ext cx="7197394" cy="3214065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jQuery,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68602-B226-4442-81DC-7AC5F8C4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9" y="3187513"/>
            <a:ext cx="6238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1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030A0"/>
                </a:solidFill>
              </a:rPr>
              <a:t>4.</a:t>
            </a:r>
            <a:br>
              <a:rPr lang="en" dirty="0">
                <a:solidFill>
                  <a:srgbClr val="7030A0"/>
                </a:solidFill>
              </a:rPr>
            </a:br>
            <a:r>
              <a:rPr lang="en" dirty="0">
                <a:solidFill>
                  <a:srgbClr val="7030A0"/>
                </a:solidFill>
              </a:rPr>
              <a:t>JQUERY HTML</a:t>
            </a:r>
            <a:endParaRPr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6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tính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7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text():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text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html():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html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không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07709-D99B-4EFF-A81A-95374327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3801395"/>
            <a:ext cx="3132176" cy="1219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DC976-FCAF-43AC-BBE0-23E02FBE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41" y="3801394"/>
            <a:ext cx="4482468" cy="12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3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tính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7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text: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text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html: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html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B5494-A29F-4AC1-BC03-73BF4548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9" y="3255299"/>
            <a:ext cx="2940013" cy="1636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4CCCB2-38E1-4D27-AA3C-F3D65CF3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42" y="3255299"/>
            <a:ext cx="5226844" cy="8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8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dung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7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append():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prepend():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after():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before():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16F19-BC8F-40DD-8D70-603FFFB8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" y="3287049"/>
            <a:ext cx="3639307" cy="465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F7D7E-D643-4745-9F49-926C23FB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76" y="3820450"/>
            <a:ext cx="3410253" cy="385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683C54-07D6-43FC-9902-274E18EF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29256"/>
            <a:ext cx="3272971" cy="8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2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tính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7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empty():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4DE43-6CEB-4D96-A73F-140F4AD2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75" y="2888116"/>
            <a:ext cx="2638425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FAFAC-9651-418F-813F-C84C3286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0" y="3452737"/>
            <a:ext cx="24098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1C4-0E00-472A-9C55-823F3E2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Css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Karla" pitchFamily="2" charset="0"/>
                <a:cs typeface="Times New Roman" panose="02020603050405020304" pitchFamily="18" charset="0"/>
              </a:rPr>
              <a:t>tử</a:t>
            </a:r>
            <a:endParaRPr lang="en-US" sz="2800" dirty="0">
              <a:solidFill>
                <a:srgbClr val="00B050"/>
              </a:solidFill>
              <a:latin typeface="Karl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223-7180-477F-8EB3-FD3831ED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7" y="1379200"/>
            <a:ext cx="7197394" cy="32140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propertyname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propertyname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”, “value”):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D726-E014-4FEE-98FA-E442C3B63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DB645-18B8-4E03-839B-6C78DEB3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4122004"/>
            <a:ext cx="441960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1E009-0576-4A14-A35C-FBB29A6E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0" y="3148103"/>
            <a:ext cx="3632881" cy="8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399" name="Google Shape;399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grpSp>
        <p:nvGrpSpPr>
          <p:cNvPr id="401" name="Google Shape;401;p37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02" name="Google Shape;402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jQuery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C27B0"/>
                </a:solidFill>
              </a:rPr>
              <a:t>Giới thiệu về jQuery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0" y="1614312"/>
            <a:ext cx="2451975" cy="297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Nguồn gốc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John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2006.</a:t>
            </a: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14" name="Google Shape;164;p22">
            <a:extLst>
              <a:ext uri="{FF2B5EF4-FFF2-40B4-BE49-F238E27FC236}">
                <a16:creationId xmlns:a16="http://schemas.microsoft.com/office/drawing/2014/main" id="{94537F4B-F587-4EF2-8C3B-303BCC4C4631}"/>
              </a:ext>
            </a:extLst>
          </p:cNvPr>
          <p:cNvSpPr txBox="1">
            <a:spLocks/>
          </p:cNvSpPr>
          <p:nvPr/>
        </p:nvSpPr>
        <p:spPr>
          <a:xfrm>
            <a:off x="2451975" y="1614311"/>
            <a:ext cx="2590672" cy="297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Karla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Ưu điểm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jQuery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giúp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chúng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ta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sử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dụng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JavaScript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nhanh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gọn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hơn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và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dễ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dàng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hơn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Karla"/>
            </a:endParaRPr>
          </a:p>
          <a:p>
            <a:pPr marL="285750" indent="-285750">
              <a:buClr>
                <a:srgbClr val="666666"/>
              </a:buClr>
              <a:buFontTx/>
              <a:buChar char="-"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Đơn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giản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hóa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những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thao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tác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phức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tạp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trong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JavaScript,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gồm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request, …</a:t>
            </a:r>
          </a:p>
          <a:p>
            <a:pPr marL="285750" indent="-285750">
              <a:buClr>
                <a:srgbClr val="666666"/>
              </a:buClr>
              <a:buFontTx/>
              <a:buChar char="-"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Dễ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học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và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dễ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sử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dụng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Karla"/>
            </a:endParaRPr>
          </a:p>
        </p:txBody>
      </p:sp>
      <p:sp>
        <p:nvSpPr>
          <p:cNvPr id="17" name="Google Shape;164;p22">
            <a:extLst>
              <a:ext uri="{FF2B5EF4-FFF2-40B4-BE49-F238E27FC236}">
                <a16:creationId xmlns:a16="http://schemas.microsoft.com/office/drawing/2014/main" id="{FC3618DC-D4F5-4F72-98E3-87E71CD6FBE4}"/>
              </a:ext>
            </a:extLst>
          </p:cNvPr>
          <p:cNvSpPr txBox="1">
            <a:spLocks/>
          </p:cNvSpPr>
          <p:nvPr/>
        </p:nvSpPr>
        <p:spPr>
          <a:xfrm>
            <a:off x="4903950" y="1713193"/>
            <a:ext cx="2451975" cy="297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Karla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Thực tế các công ty lớn sử dụng jQuery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Google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Microsoft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Netflix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600"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Karla"/>
              </a:rPr>
              <a:t>…..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C27B0"/>
                </a:solidFill>
              </a:rPr>
              <a:t>Giới thiệu về jQuery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0" y="1350825"/>
            <a:ext cx="7247965" cy="1693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Đặc điểm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đòi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AJAX,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DOM, ...</a:t>
            </a: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15" name="Google Shape;164;p22">
            <a:extLst>
              <a:ext uri="{FF2B5EF4-FFF2-40B4-BE49-F238E27FC236}">
                <a16:creationId xmlns:a16="http://schemas.microsoft.com/office/drawing/2014/main" id="{9E7F23CC-93BA-468F-83E1-5CD1841120A9}"/>
              </a:ext>
            </a:extLst>
          </p:cNvPr>
          <p:cNvSpPr txBox="1">
            <a:spLocks/>
          </p:cNvSpPr>
          <p:nvPr/>
        </p:nvSpPr>
        <p:spPr>
          <a:xfrm>
            <a:off x="0" y="3044489"/>
            <a:ext cx="7658100" cy="199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" b="1" dirty="0"/>
              <a:t>Tính năng: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HTML/DOM, CSS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66B-4A42-454B-95C2-312A3272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CÁCH SỬ DỤNG 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E7D9-1662-41AF-B934-340B0D35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578024"/>
            <a:ext cx="6815472" cy="2462347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 err="1"/>
              <a:t>Tải</a:t>
            </a:r>
            <a:r>
              <a:rPr lang="en-US" dirty="0"/>
              <a:t> jQuery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https://jquery.com</a:t>
            </a:r>
            <a:endParaRPr lang="en-US" dirty="0"/>
          </a:p>
          <a:p>
            <a:r>
              <a:rPr lang="en-US" dirty="0" err="1"/>
              <a:t>Đặt</a:t>
            </a:r>
            <a:r>
              <a:rPr lang="en-US" dirty="0"/>
              <a:t> file jquery-3.6.0.min.js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head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html</a:t>
            </a:r>
          </a:p>
          <a:p>
            <a:pPr marL="101600" indent="0">
              <a:buNone/>
            </a:pPr>
            <a:r>
              <a:rPr lang="en-US" dirty="0"/>
              <a:t>&lt;head&gt;</a:t>
            </a:r>
          </a:p>
          <a:p>
            <a:pPr marL="10160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 = “jquery.js”&gt;&lt;/script&gt;</a:t>
            </a:r>
          </a:p>
          <a:p>
            <a:pPr marL="101600" indent="0">
              <a:buNone/>
            </a:pPr>
            <a:r>
              <a:rPr lang="en-US" dirty="0"/>
              <a:t>&lt;/head&gt;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3F5F6-6588-4C50-ABEC-57A8E4776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67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66B-4A42-454B-95C2-312A3272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>
                <a:solidFill>
                  <a:srgbClr val="00B050"/>
                </a:solidFill>
              </a:rPr>
              <a:t>Cách sử dụng jQuery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E7D9-1662-41AF-B934-340B0D35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1578024"/>
            <a:ext cx="7539489" cy="3171827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CDN (Content Delivery Network)</a:t>
            </a:r>
          </a:p>
          <a:p>
            <a:r>
              <a:rPr lang="en-US" dirty="0"/>
              <a:t>CDN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, image, </a:t>
            </a:r>
            <a:r>
              <a:rPr lang="en-US" dirty="0" err="1"/>
              <a:t>javascript</a:t>
            </a:r>
            <a:r>
              <a:rPr lang="en-US" dirty="0"/>
              <a:t>,…</a:t>
            </a:r>
          </a:p>
          <a:p>
            <a:pPr marL="101600" indent="0">
              <a:buNone/>
            </a:pPr>
            <a:r>
              <a:rPr lang="en-US" sz="1400" dirty="0"/>
              <a:t>&lt;head&gt;</a:t>
            </a:r>
          </a:p>
          <a:p>
            <a:pPr marL="101600" indent="0">
              <a:buNone/>
            </a:pPr>
            <a:r>
              <a:rPr lang="en-US" sz="1400" dirty="0"/>
              <a:t>    </a:t>
            </a:r>
            <a:r>
              <a:rPr lang="en-US" sz="1400" dirty="0">
                <a:latin typeface="Karla" pitchFamily="2" charset="0"/>
              </a:rPr>
              <a:t>&lt;script </a:t>
            </a:r>
            <a:r>
              <a:rPr lang="en-US" sz="1400" dirty="0" err="1">
                <a:latin typeface="Karla" pitchFamily="2" charset="0"/>
              </a:rPr>
              <a:t>src</a:t>
            </a:r>
            <a:r>
              <a:rPr lang="en-US" sz="1400" dirty="0">
                <a:latin typeface="Karla" pitchFamily="2" charset="0"/>
              </a:rPr>
              <a:t> “</a:t>
            </a:r>
            <a:r>
              <a:rPr lang="en-US" sz="1400" b="0" dirty="0">
                <a:solidFill>
                  <a:srgbClr val="002060"/>
                </a:solidFill>
                <a:effectLst/>
                <a:latin typeface="Karla" pitchFamily="2" charset="0"/>
                <a:cs typeface="Arial" panose="020B0604020202020204" pitchFamily="34" charset="0"/>
              </a:rPr>
              <a:t>https://ajax.googleapis.com/ajax/libs/</a:t>
            </a:r>
            <a:r>
              <a:rPr lang="en-US" sz="1400" b="0" dirty="0" err="1">
                <a:solidFill>
                  <a:srgbClr val="002060"/>
                </a:solidFill>
                <a:effectLst/>
                <a:latin typeface="Karla" pitchFamily="2" charset="0"/>
                <a:cs typeface="Arial" panose="020B0604020202020204" pitchFamily="34" charset="0"/>
              </a:rPr>
              <a:t>jquery</a:t>
            </a:r>
            <a:r>
              <a:rPr lang="en-US" sz="1400" b="0" dirty="0">
                <a:solidFill>
                  <a:srgbClr val="002060"/>
                </a:solidFill>
                <a:effectLst/>
                <a:latin typeface="Karla" pitchFamily="2" charset="0"/>
                <a:cs typeface="Arial" panose="020B0604020202020204" pitchFamily="34" charset="0"/>
              </a:rPr>
              <a:t>/3.6.0/jquery.min.js</a:t>
            </a:r>
            <a:r>
              <a:rPr lang="en-US" sz="1400" dirty="0">
                <a:latin typeface="Karla" pitchFamily="2" charset="0"/>
              </a:rPr>
              <a:t>”&gt;&lt;/script&gt;</a:t>
            </a:r>
          </a:p>
          <a:p>
            <a:pPr marL="101600" indent="0">
              <a:buNone/>
            </a:pPr>
            <a:r>
              <a:rPr lang="en-US" sz="1400" dirty="0"/>
              <a:t>&lt;/head&gt;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3F5F6-6588-4C50-ABEC-57A8E4776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99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050"/>
                </a:solidFill>
              </a:rPr>
              <a:t>2.</a:t>
            </a:r>
            <a:endParaRPr sz="720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Cú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pháp</a:t>
            </a:r>
            <a:r>
              <a:rPr lang="en-US" dirty="0">
                <a:solidFill>
                  <a:srgbClr val="00B050"/>
                </a:solidFill>
              </a:rPr>
              <a:t> jQuery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98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5710-54FB-42BB-A908-C11A5937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1. </a:t>
            </a:r>
            <a:r>
              <a:rPr lang="en-US" dirty="0" err="1">
                <a:solidFill>
                  <a:srgbClr val="00B050"/>
                </a:solidFill>
              </a:rPr>
              <a:t>Hàm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cơ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bản</a:t>
            </a:r>
            <a:r>
              <a:rPr lang="en-US" dirty="0">
                <a:solidFill>
                  <a:srgbClr val="00B050"/>
                </a:solidFill>
              </a:rPr>
              <a:t> $(selector).action()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E0D56-A009-4118-9D75-DE0269C6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724" y="1379200"/>
            <a:ext cx="6211136" cy="3075842"/>
          </a:xfrm>
        </p:spPr>
        <p:txBody>
          <a:bodyPr/>
          <a:lstStyle/>
          <a:p>
            <a:pPr lvl="1"/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Ký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$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jQuery</a:t>
            </a:r>
          </a:p>
          <a:p>
            <a:pPr lvl="1"/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(</a:t>
            </a:r>
            <a:r>
              <a:rPr lang="en-US" i="1" dirty="0">
                <a:latin typeface="Karla" pitchFamily="2" charset="0"/>
                <a:cs typeface="Arial" panose="020B0604020202020204" pitchFamily="34" charset="0"/>
              </a:rPr>
              <a:t>selector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HTML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jQuery </a:t>
            </a:r>
            <a:r>
              <a:rPr lang="en-US" i="1" dirty="0">
                <a:latin typeface="Karla" pitchFamily="2" charset="0"/>
                <a:cs typeface="Arial" panose="020B0604020202020204" pitchFamily="34" charset="0"/>
              </a:rPr>
              <a:t>action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()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dirty="0">
                <a:latin typeface="Karla" pitchFamily="2" charset="0"/>
                <a:cs typeface="Arial" panose="020B0604020202020204" pitchFamily="34" charset="0"/>
              </a:rPr>
              <a:t>$(“#App”).hide():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Ẩn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“id” </a:t>
            </a:r>
            <a:r>
              <a:rPr lang="en-US" dirty="0" err="1">
                <a:latin typeface="Karla" pitchFamily="2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Karla" pitchFamily="2" charset="0"/>
                <a:cs typeface="Arial" panose="020B0604020202020204" pitchFamily="34" charset="0"/>
              </a:rPr>
              <a:t> “App”</a:t>
            </a:r>
          </a:p>
          <a:p>
            <a:endParaRPr lang="en-US" dirty="0">
              <a:latin typeface="Karl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E31F-E871-4F5B-89F3-F28DA0711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912863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1384</Words>
  <Application>Microsoft Office PowerPoint</Application>
  <PresentationFormat>On-screen Show (16:9)</PresentationFormat>
  <Paragraphs>195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Karla</vt:lpstr>
      <vt:lpstr>Times New Roman</vt:lpstr>
      <vt:lpstr>Mongolian Baiti</vt:lpstr>
      <vt:lpstr>Montserrat</vt:lpstr>
      <vt:lpstr>Wingdings 3</vt:lpstr>
      <vt:lpstr>Arviragus template</vt:lpstr>
      <vt:lpstr>JQUERY  Lập trình web</vt:lpstr>
      <vt:lpstr>NỘI DUNG</vt:lpstr>
      <vt:lpstr>1. Giới thiệu về jQuery</vt:lpstr>
      <vt:lpstr>Giới thiệu về jQuery</vt:lpstr>
      <vt:lpstr>Giới thiệu về jQuery</vt:lpstr>
      <vt:lpstr>CÁCH SỬ DỤNG JQUERY</vt:lpstr>
      <vt:lpstr>Cách sử dụng jQuery</vt:lpstr>
      <vt:lpstr>2. Cú pháp jQuery</vt:lpstr>
      <vt:lpstr>1. Hàm cơ bản $(selector).action()</vt:lpstr>
      <vt:lpstr>2. $(document).ready trong Jquery</vt:lpstr>
      <vt:lpstr>JQUERY – SELECTOR</vt:lpstr>
      <vt:lpstr>JQUERY – SELECTOR</vt:lpstr>
      <vt:lpstr>JQUERY – SELECTOR</vt:lpstr>
      <vt:lpstr>PowerPoint Presentation</vt:lpstr>
      <vt:lpstr>JQUERY SỰ KIỆN</vt:lpstr>
      <vt:lpstr>Một số sự kiện trong DOM</vt:lpstr>
      <vt:lpstr>Cách sử dụng</vt:lpstr>
      <vt:lpstr>PowerPoint Presentation</vt:lpstr>
      <vt:lpstr>JQUERY HIỆU ỨNG</vt:lpstr>
      <vt:lpstr>Một số hiệu ứng hay dùng</vt:lpstr>
      <vt:lpstr>Một số phương thức hay dùng</vt:lpstr>
      <vt:lpstr>Chaining</vt:lpstr>
      <vt:lpstr>4. JQUERY HTML</vt:lpstr>
      <vt:lpstr>Lấy nội dung và thuộc tính</vt:lpstr>
      <vt:lpstr>Đặt nội dung và thuộc tính</vt:lpstr>
      <vt:lpstr>Thêm nội dung</vt:lpstr>
      <vt:lpstr>Xóa nội dung và thuộc tính</vt:lpstr>
      <vt:lpstr>Css phần tử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Cuong</dc:creator>
  <cp:lastModifiedBy>Cuong</cp:lastModifiedBy>
  <cp:revision>49</cp:revision>
  <dcterms:modified xsi:type="dcterms:W3CDTF">2021-10-19T03:07:15Z</dcterms:modified>
</cp:coreProperties>
</file>