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57" r:id="rId6"/>
    <p:sldId id="262" r:id="rId7"/>
    <p:sldId id="281" r:id="rId8"/>
    <p:sldId id="267" r:id="rId9"/>
    <p:sldId id="282" r:id="rId10"/>
    <p:sldId id="271" r:id="rId11"/>
    <p:sldId id="283" r:id="rId12"/>
    <p:sldId id="270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4" r:id="rId21"/>
    <p:sldId id="277" r:id="rId22"/>
    <p:sldId id="292" r:id="rId23"/>
    <p:sldId id="291" r:id="rId24"/>
  </p:sldIdLst>
  <p:sldSz cx="9144000" cy="5143500" type="screen16x9"/>
  <p:notesSz cx="6858000" cy="9144000"/>
  <p:embeddedFontLst>
    <p:embeddedFont>
      <p:font typeface="Exo 2" panose="020B060402020202020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  <p:embeddedFont>
      <p:font typeface="Roboto Medium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E0454-A013-4401-91B5-7CA787EE5057}">
  <a:tblStyle styleId="{267E0454-A013-4401-91B5-7CA787EE50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15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80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baafe93df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baafe93df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38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28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20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058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431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491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63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325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0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14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13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87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9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Laravel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The PHP Framework for Web Artisans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36" name="Google Shape;436;p4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THE BASIC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37" name="Google Shape;437;p4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04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439" name="Google Shape;439;p4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4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41" name="Google Shape;441;p4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7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ịnh tuyến các </a:t>
            </a:r>
            <a:r>
              <a:rPr lang="vi-VN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Request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của người dùng đến một function nào đó, hoặc một đoạn logic xử lý </a:t>
            </a:r>
            <a:r>
              <a:rPr lang="vi-VN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Request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của người dùng.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Tất cả các file route trong project Laravel đều được đặt trong thư mục routes/. Khi cài đặt project Laravel mặc định đã có các tệp: 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routes/web.php: Định nghĩa các route cho giao diện web của bạn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routes/api.php: Định nghĩa các route cho api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Cú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pháp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đăng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ky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Route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bản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với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URL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</a:t>
            </a:r>
            <a:r>
              <a:rPr lang="en-US" b="1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Clouser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:</a:t>
            </a:r>
          </a:p>
          <a:p>
            <a:pPr marL="60960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ROUTING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" name="Google Shape;425;p47">
            <a:extLst>
              <a:ext uri="{FF2B5EF4-FFF2-40B4-BE49-F238E27FC236}">
                <a16:creationId xmlns:a16="http://schemas.microsoft.com/office/drawing/2014/main" id="{8AC407C5-133D-4391-80DA-1D4D76233759}"/>
              </a:ext>
            </a:extLst>
          </p:cNvPr>
          <p:cNvSpPr/>
          <p:nvPr/>
        </p:nvSpPr>
        <p:spPr>
          <a:xfrm>
            <a:off x="1421456" y="3277999"/>
            <a:ext cx="3050427" cy="1132903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Route::get('/foo’, function() {</a:t>
            </a:r>
          </a:p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   return 'Hello world';</a:t>
            </a:r>
          </a:p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0298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HTTP METHODS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1508225" y="961120"/>
            <a:ext cx="5769000" cy="3050225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graphicFrame>
        <p:nvGraphicFramePr>
          <p:cNvPr id="426" name="Google Shape;426;p47"/>
          <p:cNvGraphicFramePr/>
          <p:nvPr>
            <p:extLst>
              <p:ext uri="{D42A27DB-BD31-4B8C-83A1-F6EECF244321}">
                <p14:modId xmlns:p14="http://schemas.microsoft.com/office/powerpoint/2010/main" val="1412179759"/>
              </p:ext>
            </p:extLst>
          </p:nvPr>
        </p:nvGraphicFramePr>
        <p:xfrm>
          <a:off x="1508225" y="1343925"/>
          <a:ext cx="5769000" cy="2452825"/>
        </p:xfrm>
        <a:graphic>
          <a:graphicData uri="http://schemas.openxmlformats.org/drawingml/2006/table">
            <a:tbl>
              <a:tblPr>
                <a:noFill/>
                <a:tableStyleId>{267E0454-A013-4401-91B5-7CA787EE5057}</a:tableStyleId>
              </a:tblPr>
              <a:tblGrid>
                <a:gridCol w="12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943">
                  <a:extLst>
                    <a:ext uri="{9D8B030D-6E8A-4147-A177-3AD203B41FA5}">
                      <a16:colId xmlns:a16="http://schemas.microsoft.com/office/drawing/2014/main" val="3450801947"/>
                    </a:ext>
                  </a:extLst>
                </a:gridCol>
              </a:tblGrid>
              <a:tr h="490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HTTP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MỤC</a:t>
                      </a:r>
                      <a:r>
                        <a:rPr lang="en-US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ĐÍCH</a:t>
                      </a:r>
                      <a:r>
                        <a:rPr lang="en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CÚ </a:t>
                      </a:r>
                      <a:r>
                        <a:rPr lang="en-US" b="1" dirty="0" err="1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PHÁP</a:t>
                      </a:r>
                      <a:endParaRPr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GET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L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ẤY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TÀI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NGUYÊN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Route::get(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url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, callback)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POST</a:t>
                      </a: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TẠO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TÀI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NGUYÊN</a:t>
                      </a:r>
                      <a:endParaRPr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Route::post(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url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, callback)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PUT</a:t>
                      </a: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CẬP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NHẬT</a:t>
                      </a:r>
                      <a:endParaRPr lang="en-US"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Route::put(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url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, callback)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DELETE</a:t>
                      </a:r>
                      <a:endParaRPr sz="1200" b="1" dirty="0">
                        <a:solidFill>
                          <a:srgbClr val="FFFFFF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XÓA</a:t>
                      </a:r>
                      <a:endParaRPr lang="en-US" sz="1200" dirty="0">
                        <a:solidFill>
                          <a:srgbClr val="FFFFFF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Route::delete(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url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, callback)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79478"/>
                  </a:ext>
                </a:extLst>
              </a:tr>
            </a:tbl>
          </a:graphicData>
        </a:graphic>
      </p:graphicFrame>
      <p:cxnSp>
        <p:nvCxnSpPr>
          <p:cNvPr id="427" name="Google Shape;427;p47"/>
          <p:cNvCxnSpPr/>
          <p:nvPr/>
        </p:nvCxnSpPr>
        <p:spPr>
          <a:xfrm rot="10800000">
            <a:off x="-6750" y="2807566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7"/>
          <p:cNvCxnSpPr/>
          <p:nvPr/>
        </p:nvCxnSpPr>
        <p:spPr>
          <a:xfrm>
            <a:off x="1508225" y="2807566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27;p47">
            <a:extLst>
              <a:ext uri="{FF2B5EF4-FFF2-40B4-BE49-F238E27FC236}">
                <a16:creationId xmlns:a16="http://schemas.microsoft.com/office/drawing/2014/main" id="{AE6ED8C8-10F4-4A6A-B096-EE0BCBDFB275}"/>
              </a:ext>
            </a:extLst>
          </p:cNvPr>
          <p:cNvCxnSpPr/>
          <p:nvPr/>
        </p:nvCxnSpPr>
        <p:spPr>
          <a:xfrm rot="10800000">
            <a:off x="-6750" y="1872031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429;p47">
            <a:extLst>
              <a:ext uri="{FF2B5EF4-FFF2-40B4-BE49-F238E27FC236}">
                <a16:creationId xmlns:a16="http://schemas.microsoft.com/office/drawing/2014/main" id="{990CEE9B-9553-4A88-9950-5088E321BD2F}"/>
              </a:ext>
            </a:extLst>
          </p:cNvPr>
          <p:cNvCxnSpPr/>
          <p:nvPr/>
        </p:nvCxnSpPr>
        <p:spPr>
          <a:xfrm>
            <a:off x="1508225" y="1872031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27;p47">
            <a:extLst>
              <a:ext uri="{FF2B5EF4-FFF2-40B4-BE49-F238E27FC236}">
                <a16:creationId xmlns:a16="http://schemas.microsoft.com/office/drawing/2014/main" id="{86651D6B-1E32-4DF8-AC4C-B38E5C89B7FD}"/>
              </a:ext>
            </a:extLst>
          </p:cNvPr>
          <p:cNvCxnSpPr/>
          <p:nvPr/>
        </p:nvCxnSpPr>
        <p:spPr>
          <a:xfrm rot="10800000">
            <a:off x="-6750" y="2352594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429;p47">
            <a:extLst>
              <a:ext uri="{FF2B5EF4-FFF2-40B4-BE49-F238E27FC236}">
                <a16:creationId xmlns:a16="http://schemas.microsoft.com/office/drawing/2014/main" id="{5F59F1AB-D718-41D2-B956-F87D57DFA874}"/>
              </a:ext>
            </a:extLst>
          </p:cNvPr>
          <p:cNvCxnSpPr/>
          <p:nvPr/>
        </p:nvCxnSpPr>
        <p:spPr>
          <a:xfrm>
            <a:off x="1508225" y="2352594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27;p47">
            <a:extLst>
              <a:ext uri="{FF2B5EF4-FFF2-40B4-BE49-F238E27FC236}">
                <a16:creationId xmlns:a16="http://schemas.microsoft.com/office/drawing/2014/main" id="{B99ECB6D-19EC-4D88-B937-CEB257D03F60}"/>
              </a:ext>
            </a:extLst>
          </p:cNvPr>
          <p:cNvCxnSpPr/>
          <p:nvPr/>
        </p:nvCxnSpPr>
        <p:spPr>
          <a:xfrm rot="10800000">
            <a:off x="-6750" y="3253642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429;p47">
            <a:extLst>
              <a:ext uri="{FF2B5EF4-FFF2-40B4-BE49-F238E27FC236}">
                <a16:creationId xmlns:a16="http://schemas.microsoft.com/office/drawing/2014/main" id="{9A4B6D46-A6A8-498E-87E1-C5314E755114}"/>
              </a:ext>
            </a:extLst>
          </p:cNvPr>
          <p:cNvCxnSpPr/>
          <p:nvPr/>
        </p:nvCxnSpPr>
        <p:spPr>
          <a:xfrm>
            <a:off x="1508225" y="3253642"/>
            <a:ext cx="5769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Nằm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giữa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request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response,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Laravel 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là các hàm được dùng để tiền xử lý, lọc các request trước khi đưa vào xử lý logic hoặc điều chỉnh các response trước khi gửi về cho người dùng.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Lệnh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tạo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middleware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Laravel: php artisan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make:middleware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MiddlewareName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middlware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mặc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định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sẽ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nằm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mục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app/Http/Middleware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Đăng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ky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middlware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:</a:t>
            </a:r>
          </a:p>
          <a:p>
            <a:pPr marL="60960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MIDDLEWARE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" name="Google Shape;425;p47">
            <a:extLst>
              <a:ext uri="{FF2B5EF4-FFF2-40B4-BE49-F238E27FC236}">
                <a16:creationId xmlns:a16="http://schemas.microsoft.com/office/drawing/2014/main" id="{8AC407C5-133D-4391-80DA-1D4D76233759}"/>
              </a:ext>
            </a:extLst>
          </p:cNvPr>
          <p:cNvSpPr/>
          <p:nvPr/>
        </p:nvSpPr>
        <p:spPr>
          <a:xfrm>
            <a:off x="1354150" y="2970974"/>
            <a:ext cx="4686230" cy="1132903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Route::get(</a:t>
            </a:r>
            <a:r>
              <a:rPr lang="en-US" sz="1200" i="1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url</a:t>
            </a: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, callback)-&gt;middleware(‘name');</a:t>
            </a:r>
          </a:p>
        </p:txBody>
      </p:sp>
    </p:spTree>
    <p:extLst>
      <p:ext uri="{BB962C8B-B14F-4D97-AF65-F5344CB8AC3E}">
        <p14:creationId xmlns:p14="http://schemas.microsoft.com/office/powerpoint/2010/main" val="101864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Thay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vì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định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nghĩa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tất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cả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xư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ly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 request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bằng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Clouser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file routes,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bạn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có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dùng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lớp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Controller,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nhóm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đoạn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xư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ly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 logic t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̣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vào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một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class.</a:t>
            </a:r>
            <a:endParaRPr lang="en-US" b="1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Định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nghĩa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một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route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với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url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tên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lớp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tên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thức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controller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đo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Mặc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định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,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Controller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sẽ đ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lưu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mục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: app/Http/Controllers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Tạo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Controller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bằng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Artisan Command: </a:t>
            </a:r>
            <a:r>
              <a:rPr lang="en-US" sz="1000" i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php artisan </a:t>
            </a:r>
            <a:r>
              <a:rPr lang="en-US" sz="1000" i="1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make:controller</a:t>
            </a:r>
            <a:r>
              <a:rPr lang="en-US" sz="1000" i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sz="1000" i="1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UserController</a:t>
            </a:r>
            <a:endParaRPr lang="en-US" sz="1000" i="1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marL="60960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CONTROLLER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" name="Google Shape;425;p47">
            <a:extLst>
              <a:ext uri="{FF2B5EF4-FFF2-40B4-BE49-F238E27FC236}">
                <a16:creationId xmlns:a16="http://schemas.microsoft.com/office/drawing/2014/main" id="{8AC407C5-133D-4391-80DA-1D4D76233759}"/>
              </a:ext>
            </a:extLst>
          </p:cNvPr>
          <p:cNvSpPr/>
          <p:nvPr/>
        </p:nvSpPr>
        <p:spPr>
          <a:xfrm>
            <a:off x="1354149" y="2970974"/>
            <a:ext cx="5333652" cy="1132903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Route::get('/user/{id}', [</a:t>
            </a:r>
            <a:r>
              <a:rPr lang="en-US" sz="1200" i="1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UserController</a:t>
            </a: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::class, 'show’])-&gt;middleware(‘name’);</a:t>
            </a:r>
          </a:p>
        </p:txBody>
      </p:sp>
    </p:spTree>
    <p:extLst>
      <p:ext uri="{BB962C8B-B14F-4D97-AF65-F5344CB8AC3E}">
        <p14:creationId xmlns:p14="http://schemas.microsoft.com/office/powerpoint/2010/main" val="302694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Lớp của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Illuminate\Http\Request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cung cấp một cách hướng đối tượng để tương tác với HTTP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Request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hiện đang được ứng dụng của bạn xử lý cũng như truy xuất dữ liệu đầu vào, cookie và tệp đã được gửi cùng với 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Request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.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Có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sư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qua Façade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hoặc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Inject Request d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ới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dạng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Parameters.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REQUEST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0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Tất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cả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Route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Controller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phải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đ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Response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gửi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lại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trình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duyệt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của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ng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ời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dùng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Response có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có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dạng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Chuỗi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hoặc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Mảng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hoặc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JSON(response()-&gt;json()).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Đối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t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Response.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Chuyển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h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ớng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(Redirect)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có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gửi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cùng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với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Flashed Session.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Eloquent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ORM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(Collection).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File Download(response()-&gt;download()).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View.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RESPONSE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6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Views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cung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cấp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một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thuận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tiện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đặt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tất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cả HTML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vào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một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file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riêng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biệt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đ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lưu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̃ ở resources/views.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Bạn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có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đặt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file có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phần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mơ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rổng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là .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blade.php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mục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resources/views.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Sư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thức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view helpers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render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nó: 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VIEWS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" name="Google Shape;425;p47">
            <a:extLst>
              <a:ext uri="{FF2B5EF4-FFF2-40B4-BE49-F238E27FC236}">
                <a16:creationId xmlns:a16="http://schemas.microsoft.com/office/drawing/2014/main" id="{43F8FC5D-2D0A-4651-B218-39D382BF5CCE}"/>
              </a:ext>
            </a:extLst>
          </p:cNvPr>
          <p:cNvSpPr/>
          <p:nvPr/>
        </p:nvSpPr>
        <p:spPr>
          <a:xfrm>
            <a:off x="1354150" y="2571750"/>
            <a:ext cx="5333652" cy="1132903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return view('greeting', ['name' =&gt; 'James']);</a:t>
            </a:r>
          </a:p>
        </p:txBody>
      </p:sp>
    </p:spTree>
    <p:extLst>
      <p:ext uri="{BB962C8B-B14F-4D97-AF65-F5344CB8AC3E}">
        <p14:creationId xmlns:p14="http://schemas.microsoft.com/office/powerpoint/2010/main" val="316151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Blade là một templating engine đơn giản nhưng mạnh mẽ được cung cấp bởi Laravel.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Không như hầu hết các templating engine khác, Blade không giới hạn bạn trong việc sử dụng mã PHP đơn giản trong View.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Tất cả các Blade View sẽ được biên dịch thành mã PHP và được lưu vào bộ đệm cho đến khi chúng được sửa đổi.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Các file Blade View có phần mở rộng là .blade.php và lưu trong thư mục resources/views.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BLADE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6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ứng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HTTP là stateless.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Session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cung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cấp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một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l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u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̃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tin ng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ời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dùng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qua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request.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Laravel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cung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cấp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nhiều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thức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l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u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̃ Session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nh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file, cookie, database,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redis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,...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với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phiên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Dùng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session helper method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hoặc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qua session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của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request đ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inject.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HTTP SESSION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" name="Google Shape;425;p47">
            <a:extLst>
              <a:ext uri="{FF2B5EF4-FFF2-40B4-BE49-F238E27FC236}">
                <a16:creationId xmlns:a16="http://schemas.microsoft.com/office/drawing/2014/main" id="{06303E06-D224-4D28-B92D-7528BBC1B92B}"/>
              </a:ext>
            </a:extLst>
          </p:cNvPr>
          <p:cNvSpPr/>
          <p:nvPr/>
        </p:nvSpPr>
        <p:spPr>
          <a:xfrm>
            <a:off x="1354150" y="2758635"/>
            <a:ext cx="6054492" cy="1896165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$request-&gt;session()-&gt;get('key', 'default’);</a:t>
            </a:r>
          </a:p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$request-&gt;session()-&gt;all();</a:t>
            </a:r>
          </a:p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$request-&gt;session()-&gt;has('users’);</a:t>
            </a:r>
          </a:p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session('key', 'default’);</a:t>
            </a:r>
          </a:p>
          <a:p>
            <a:pPr lvl="0">
              <a:lnSpc>
                <a:spcPct val="130000"/>
              </a:lnSpc>
            </a:pPr>
            <a:r>
              <a:rPr lang="en-US" sz="1200" i="1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session(['key' =&gt; 'value’]);</a:t>
            </a:r>
          </a:p>
        </p:txBody>
      </p:sp>
    </p:spTree>
    <p:extLst>
      <p:ext uri="{BB962C8B-B14F-4D97-AF65-F5344CB8AC3E}">
        <p14:creationId xmlns:p14="http://schemas.microsoft.com/office/powerpoint/2010/main" val="255306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TABLE OF CONTENTS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03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GI</a:t>
            </a:r>
            <a:r>
              <a:rPr lang="vi-VN">
                <a:latin typeface="Roboto Medium" panose="020B0604020202020204" charset="0"/>
                <a:ea typeface="Roboto Medium" panose="020B0604020202020204" charset="0"/>
              </a:rPr>
              <a:t>Ơ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́I THIỆU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Giới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thiệu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tổng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quan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vê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̀ framework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01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02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1" name="Google Shape;171;p35">
            <a:hlinkClick r:id="rId6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04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2" name="Google Shape;172;p35">
            <a:hlinkClick r:id="rId7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05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06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C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ÀI ĐẶT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H</a:t>
            </a:r>
            <a:r>
              <a:rPr lang="vi-VN">
                <a:latin typeface="Roboto Medium" panose="020B0604020202020204" charset="0"/>
                <a:ea typeface="Roboto Medium" panose="020B0604020202020204" charset="0"/>
              </a:rPr>
              <a:t>ư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ớng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dẫn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cài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đặt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framework Laravel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REQUEST L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IFECYCLE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5"/>
          </p:nvPr>
        </p:nvSpPr>
        <p:spPr>
          <a:xfrm>
            <a:off x="690446" y="255314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Gi</a:t>
            </a:r>
            <a:r>
              <a:rPr lang="vi-VN" dirty="0">
                <a:latin typeface="Roboto Medium" panose="020B0604020202020204" charset="0"/>
                <a:ea typeface="Roboto Medium" panose="020B0604020202020204" charset="0"/>
              </a:rPr>
              <a:t>ơ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́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i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thiệu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vê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̀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vòng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đời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của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HTTP Request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THE BASIC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7"/>
          </p:nvPr>
        </p:nvSpPr>
        <p:spPr>
          <a:xfrm>
            <a:off x="6811558" y="218698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C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ác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thành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phần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c</a:t>
            </a:r>
            <a:r>
              <a:rPr lang="vi-VN">
                <a:latin typeface="Roboto Medium" panose="020B0604020202020204" charset="0"/>
                <a:ea typeface="Roboto Medium" panose="020B0604020202020204" charset="0"/>
              </a:rPr>
              <a:t>ơ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bản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nhất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trong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Laravel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Eloquent ORM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Giới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thiệu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vê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̀</a:t>
            </a: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 Model trong L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aravel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Digging Deeper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Queues, Collection, File Storage, Artisan, …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trong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Laravel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ELOQUENT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ORM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479" name="Google Shape;479;p51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05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DIGGING DEEPER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616" name="Google Shape;616;p54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06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618" name="Google Shape;618;p54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9" name="Google Shape;619;p5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620" name="Google Shape;620;p5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</p:grpSp>
      <p:sp>
        <p:nvSpPr>
          <p:cNvPr id="625" name="Google Shape;625;p5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Artisan Console.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Broad Casting.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Collections.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File Storage.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Helpers.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HTTP Client.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Localization.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Queues.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Task Scheduling.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DEEPER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9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62;p56">
            <a:extLst>
              <a:ext uri="{FF2B5EF4-FFF2-40B4-BE49-F238E27FC236}">
                <a16:creationId xmlns:a16="http://schemas.microsoft.com/office/drawing/2014/main" id="{2613C009-D8FB-45CA-99C8-0D9D856A90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974150" y="2219663"/>
            <a:ext cx="5195700" cy="704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edium" panose="020B0604020202020204" charset="0"/>
                <a:ea typeface="Roboto Medium" panose="020B0604020202020204" charset="0"/>
              </a:rPr>
              <a:t>THANKS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34" name="Google Shape;677;p56">
            <a:extLst>
              <a:ext uri="{FF2B5EF4-FFF2-40B4-BE49-F238E27FC236}">
                <a16:creationId xmlns:a16="http://schemas.microsoft.com/office/drawing/2014/main" id="{33B0C7B5-0728-4829-8A05-480B455444DC}"/>
              </a:ext>
            </a:extLst>
          </p:cNvPr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53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GIỚI THIỆU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01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Laravel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là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một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khuôn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khổ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ứng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dụng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web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với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cú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pháp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biểu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cảm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,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thanh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lịch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.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Chúng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tôi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đã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đặt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nền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móng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-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bạn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có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thể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thoải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mái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sáng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tạo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mà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không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phải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đổ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mồ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hôi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cho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những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việc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nhỏ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err="1">
                <a:latin typeface="Roboto Medium" panose="020B0604020202020204" charset="0"/>
                <a:ea typeface="Roboto Medium" panose="020B0604020202020204" charset="0"/>
              </a:rPr>
              <a:t>nhặt</a:t>
            </a: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.</a:t>
            </a:r>
          </a:p>
          <a:p>
            <a:pPr marL="0" lvl="0" indent="0"/>
            <a:endParaRPr lang="en-US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GIỚI THIỆU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vi-VN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Laravel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là một PHP Framework mã nguồn mở miễn phí, được phát triển bởi Taylor Otwell với phiên bản đầu tiên được ra mắt vào tháng 6 năm 2011. Laravel ra đời nhằm mục đích hỗ trợ phát triển các ứng dụng web, dựa trên mô hình MVC (Model – View – Controller). 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Laravel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cô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gắng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giải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quyết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vấn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phát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triển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bằng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giảm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bớt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vụ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phô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biến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đ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s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phần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lớn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̣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án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web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chẳng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hạn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nh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xác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thực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định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tuyến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phiên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.</a:t>
            </a:r>
          </a:p>
          <a:p>
            <a:pPr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vi-VN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Laravel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hiện được phát hành theo giấy phép MIT, với source code được lưu trữ tại Gitthub.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Mặc dù ra đời muộn hơn so với các đối thủ, tuy nhiên </a:t>
            </a:r>
            <a:r>
              <a:rPr lang="vi-VN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Laravel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đã thật sự tạo thành một làn sóng lớn, được đánh giá tốt và sử dụng rộng rãi nhất hiện nay. 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Phiên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bản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mới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nhất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của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Laravel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là 8.</a:t>
            </a:r>
            <a:endParaRPr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edium" panose="020B0604020202020204" charset="0"/>
                <a:ea typeface="Roboto Medium" panose="020B0604020202020204" charset="0"/>
              </a:rPr>
              <a:t>LARAVEL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CÀI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ĐẶT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02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3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38" name="Google Shape;238;p39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</p:grpSp>
      <p:sp>
        <p:nvSpPr>
          <p:cNvPr id="243" name="Google Shape;243;p39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Cài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đặt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môi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tr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ờng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PHP.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Cài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đặt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Composer.</a:t>
            </a:r>
          </a:p>
          <a:p>
            <a:pPr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Cài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đặt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phần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mềm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webserver(Nginx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hoặc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Apache)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.</a:t>
            </a: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Cấu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hình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webserver.</a:t>
            </a:r>
          </a:p>
          <a:p>
            <a:pPr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Tạo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project </a:t>
            </a:r>
            <a:r>
              <a:rPr lang="en-US" b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Laravel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:</a:t>
            </a:r>
          </a:p>
          <a:p>
            <a:pPr marL="781050" lvl="1" indent="-17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Qua composer: </a:t>
            </a:r>
            <a:r>
              <a:rPr lang="en-US" sz="1100" i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composer create-project </a:t>
            </a:r>
            <a:r>
              <a:rPr lang="en-US" sz="1100" i="1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laravel</a:t>
            </a:r>
            <a:r>
              <a:rPr lang="en-US" sz="1100" i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/</a:t>
            </a:r>
            <a:r>
              <a:rPr lang="en-US" sz="1100" i="1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laravel</a:t>
            </a:r>
            <a:r>
              <a:rPr lang="en-US" sz="1100" i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example-app</a:t>
            </a:r>
          </a:p>
          <a:p>
            <a:pPr marL="781050" lvl="1" indent="-17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Qua Laravel Global:</a:t>
            </a:r>
          </a:p>
          <a:p>
            <a:pPr marL="1238250" lvl="2" indent="-1714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100" i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composer global require </a:t>
            </a:r>
            <a:r>
              <a:rPr lang="en-US" sz="1100" i="1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laravel</a:t>
            </a:r>
            <a:r>
              <a:rPr lang="en-US" sz="1100" i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/installer</a:t>
            </a:r>
          </a:p>
          <a:p>
            <a:pPr marL="1238250" lvl="2" indent="-1714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100" i="1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laravel</a:t>
            </a:r>
            <a:r>
              <a:rPr lang="en-US" sz="1100" i="1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</a:rPr>
              <a:t> new example-app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CÁC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B</a:t>
            </a:r>
            <a:r>
              <a:rPr lang="vi-VN" dirty="0">
                <a:latin typeface="Roboto Medium" panose="020B0604020202020204" charset="0"/>
                <a:ea typeface="Roboto Medium" panose="020B0604020202020204" charset="0"/>
              </a:rPr>
              <a:t>Ư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ỚC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CÀI</a:t>
            </a: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ĐẶT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4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2042382" y="1347038"/>
            <a:ext cx="5907861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edium" panose="020B0604020202020204" charset="0"/>
                <a:ea typeface="Roboto Medium" panose="020B0604020202020204" charset="0"/>
              </a:rPr>
              <a:t>HTTP REQUEST L</a:t>
            </a:r>
            <a:r>
              <a:rPr lang="en-US" dirty="0" err="1">
                <a:latin typeface="Roboto Medium" panose="020B0604020202020204" charset="0"/>
                <a:ea typeface="Roboto Medium" panose="020B0604020202020204" charset="0"/>
              </a:rPr>
              <a:t>IFECYCLE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 panose="020B0604020202020204" charset="0"/>
                <a:ea typeface="Roboto Medium" panose="020B0604020202020204" charset="0"/>
              </a:rPr>
              <a:t>03</a:t>
            </a: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  <p:cxnSp>
        <p:nvCxnSpPr>
          <p:cNvPr id="347" name="Google Shape;347;p44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4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49" name="Google Shape;349;p4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edium" panose="020B0604020202020204" charset="0"/>
                <a:ea typeface="Roboto Medium" panose="020B0604020202020204" charset="0"/>
              </a:endParaRPr>
            </a:p>
          </p:txBody>
        </p:sp>
      </p:grpSp>
      <p:sp>
        <p:nvSpPr>
          <p:cNvPr id="354" name="Google Shape;354;p4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Đăng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ky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 c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ơ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chê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 autoload.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Chuẩn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bị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khởi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động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ứng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Tạo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ứng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Đăng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ky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các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interface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quan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trọng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Chạy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ứng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dụng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X</a:t>
            </a:r>
            <a:r>
              <a:rPr lang="vi-VN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ư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ly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́ request.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Tra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̉ </a:t>
            </a:r>
            <a:r>
              <a:rPr lang="en-US" dirty="0" err="1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vê</a:t>
            </a:r>
            <a:r>
              <a:rPr lang="en-US" dirty="0">
                <a:solidFill>
                  <a:srgbClr val="434343"/>
                </a:solidFill>
                <a:latin typeface="Roboto Medium" panose="020B0604020202020204" charset="0"/>
                <a:ea typeface="Roboto Medium" panose="020B0604020202020204" charset="0"/>
                <a:cs typeface="Roboto Condensed"/>
                <a:sym typeface="Roboto Condensed"/>
              </a:rPr>
              <a:t>̀ response.</a:t>
            </a:r>
          </a:p>
          <a:p>
            <a:pPr lvl="0" indent="-304800">
              <a:lnSpc>
                <a:spcPct val="100000"/>
              </a:lnSpc>
              <a:spcBef>
                <a:spcPts val="1000"/>
              </a:spcBef>
              <a:buSzPts val="1200"/>
              <a:buFont typeface="Roboto Condensed Light"/>
              <a:buAutoNum type="arabicPeriod"/>
            </a:pPr>
            <a:endParaRPr lang="en-US" dirty="0">
              <a:solidFill>
                <a:srgbClr val="434343"/>
              </a:solidFill>
              <a:latin typeface="Roboto Medium" panose="020B0604020202020204" charset="0"/>
              <a:ea typeface="Roboto Medium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 Medium" panose="020B0604020202020204" charset="0"/>
                <a:ea typeface="Roboto Medium" panose="020B0604020202020204" charset="0"/>
              </a:rPr>
              <a:t>HTTP REQUEST LIFECYCLE</a:t>
            </a:r>
            <a:endParaRPr dirty="0">
              <a:latin typeface="Roboto Medium" panose="020B0604020202020204" charset="0"/>
              <a:ea typeface="Robot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612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1227</Words>
  <Application>Microsoft Office PowerPoint</Application>
  <PresentationFormat>On-screen Show (16:9)</PresentationFormat>
  <Paragraphs>139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Roboto Condensed Light</vt:lpstr>
      <vt:lpstr>Roboto Condensed</vt:lpstr>
      <vt:lpstr>Wingdings</vt:lpstr>
      <vt:lpstr>Roboto Medium</vt:lpstr>
      <vt:lpstr>Fira Sans Extra Condensed Medium</vt:lpstr>
      <vt:lpstr>Exo 2</vt:lpstr>
      <vt:lpstr>Arial</vt:lpstr>
      <vt:lpstr>Nunito Light</vt:lpstr>
      <vt:lpstr>Tech Newsletter XL by Slidesgo</vt:lpstr>
      <vt:lpstr>Laravel</vt:lpstr>
      <vt:lpstr>TABLE OF CONTENTS</vt:lpstr>
      <vt:lpstr>GIỚI THIỆU</vt:lpstr>
      <vt:lpstr>GIỚI THIỆU</vt:lpstr>
      <vt:lpstr>LARAVEL</vt:lpstr>
      <vt:lpstr>CÀI ĐẶT</vt:lpstr>
      <vt:lpstr>CÁC BƯỚC CÀI ĐẶT</vt:lpstr>
      <vt:lpstr>HTTP REQUEST LIFECYCLE</vt:lpstr>
      <vt:lpstr>HTTP REQUEST LIFECYCLE</vt:lpstr>
      <vt:lpstr>THE BASIC</vt:lpstr>
      <vt:lpstr>ROUTING</vt:lpstr>
      <vt:lpstr>HTTP METHODS</vt:lpstr>
      <vt:lpstr>MIDDLEWARE</vt:lpstr>
      <vt:lpstr>CONTROLLER</vt:lpstr>
      <vt:lpstr>REQUEST</vt:lpstr>
      <vt:lpstr>RESPONSE</vt:lpstr>
      <vt:lpstr>VIEWS</vt:lpstr>
      <vt:lpstr>BLADE</vt:lpstr>
      <vt:lpstr>HTTP SESSION</vt:lpstr>
      <vt:lpstr>ELOQUENT ORM</vt:lpstr>
      <vt:lpstr>DIGGING DEEPER</vt:lpstr>
      <vt:lpstr>DEEPER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cp:lastModifiedBy>Phan Văn Bình</cp:lastModifiedBy>
  <cp:revision>38</cp:revision>
  <dcterms:modified xsi:type="dcterms:W3CDTF">2021-09-28T10:17:43Z</dcterms:modified>
</cp:coreProperties>
</file>