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Old Standard TT"/>
      <p:regular r:id="rId31"/>
      <p:bold r:id="rId32"/>
      <p:italic r:id="rId33"/>
    </p:embeddedFont>
    <p:embeddedFont>
      <p:font typeface="Comfortaa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32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35" Type="http://schemas.openxmlformats.org/officeDocument/2006/relationships/font" Target="fonts/Comfortaa-bold.fntdata"/><Relationship Id="rId12" Type="http://schemas.openxmlformats.org/officeDocument/2006/relationships/slide" Target="slides/slide7.xml"/><Relationship Id="rId34" Type="http://schemas.openxmlformats.org/officeDocument/2006/relationships/font" Target="fonts/Comfortaa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b2a68349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b2a68349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2a68349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b2a68349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b2a68349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b2a68349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75c4a8798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75c4a879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b14218b5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b14218b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b14218b5e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b14218b5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14218b5e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b14218b5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b14218b5e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b14218b5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75c4a8798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75c4a87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75c4a8798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75c4a879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75c4a8798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75c4a879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75c4a8798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75c4a879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75c4a8798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75c4a879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75c4a8798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75c4a879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75c4a8798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75c4a879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75c4a8798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75c4a87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b2a6834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b2a6834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MySQL - Thiết kế web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Nguyễn Hồng Quân - Nguyễn Quốc Hùng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1795100" y="1004525"/>
            <a:ext cx="5292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b="1" lang="vi" sz="2400">
                <a:solidFill>
                  <a:srgbClr val="D9D9D9"/>
                </a:solidFill>
              </a:rPr>
              <a:t>MySQL được phát triển bởi công ty Thụy Điển MySQL AB vào năm 1994</a:t>
            </a:r>
            <a:endParaRPr b="1" sz="2400">
              <a:solidFill>
                <a:srgbClr val="D9D9D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b="1" lang="vi" sz="2400">
                <a:solidFill>
                  <a:srgbClr val="D9D9D9"/>
                </a:solidFill>
              </a:rPr>
              <a:t>Được công ty Sun Microsystem mua lại quyền sở hữu vào năm 2008</a:t>
            </a:r>
            <a:endParaRPr b="1" sz="2400">
              <a:solidFill>
                <a:srgbClr val="D9D9D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b="1" lang="vi" sz="2400">
                <a:solidFill>
                  <a:srgbClr val="D9D9D9"/>
                </a:solidFill>
              </a:rPr>
              <a:t>2010, Oracle mua lại Sun Microsystem và sở hữu MySQL</a:t>
            </a:r>
            <a:endParaRPr b="1" sz="24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1674250" y="705700"/>
            <a:ext cx="63897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mfortaa"/>
              <a:buChar char="➔"/>
            </a:pPr>
            <a:r>
              <a:rPr lang="vi" sz="3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Mã nguồn mở</a:t>
            </a:r>
            <a:endParaRPr sz="3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mfortaa"/>
              <a:buChar char="➔"/>
            </a:pPr>
            <a:r>
              <a:rPr lang="vi" sz="3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Linh hoạt và tiện lợi</a:t>
            </a:r>
            <a:endParaRPr sz="3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mfortaa"/>
              <a:buChar char="➔"/>
            </a:pPr>
            <a:r>
              <a:rPr lang="vi" sz="3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Hiệu năng cao</a:t>
            </a:r>
            <a:endParaRPr sz="3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mfortaa"/>
              <a:buChar char="➔"/>
            </a:pPr>
            <a:r>
              <a:rPr lang="vi" sz="3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An toàn</a:t>
            </a:r>
            <a:endParaRPr sz="3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625" y="477925"/>
            <a:ext cx="675322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/>
          <p:nvPr/>
        </p:nvSpPr>
        <p:spPr>
          <a:xfrm>
            <a:off x="1464138" y="2734500"/>
            <a:ext cx="53202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6344D"/>
              </a:buClr>
              <a:buSzPts val="1500"/>
              <a:buChar char="●"/>
            </a:pPr>
            <a:r>
              <a:rPr lang="vi" sz="1500">
                <a:solidFill>
                  <a:srgbClr val="36344D"/>
                </a:solidFill>
              </a:rPr>
              <a:t>MySQL tạo ra bảng để lưu trữ dữ liệu, định nghĩa sự liên quan giữa các bảng đó.</a:t>
            </a:r>
            <a:endParaRPr sz="1500">
              <a:solidFill>
                <a:srgbClr val="36344D"/>
              </a:solidFill>
            </a:endParaRPr>
          </a:p>
          <a:p>
            <a:pPr indent="-3238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6344D"/>
              </a:buClr>
              <a:buSzPts val="1500"/>
              <a:buChar char="●"/>
            </a:pPr>
            <a:r>
              <a:rPr lang="vi" sz="1500">
                <a:solidFill>
                  <a:srgbClr val="36344D"/>
                </a:solidFill>
              </a:rPr>
              <a:t>Client sẽ gửi yêu cầu SQL b</a:t>
            </a:r>
            <a:r>
              <a:rPr lang="vi" sz="1500">
                <a:solidFill>
                  <a:srgbClr val="36344D"/>
                </a:solidFill>
              </a:rPr>
              <a:t>ằ</a:t>
            </a:r>
            <a:r>
              <a:rPr lang="vi" sz="1500">
                <a:solidFill>
                  <a:srgbClr val="36344D"/>
                </a:solidFill>
              </a:rPr>
              <a:t>ng một lệnh đặc biệt trên MySQL.</a:t>
            </a:r>
            <a:endParaRPr sz="1500">
              <a:solidFill>
                <a:srgbClr val="36344D"/>
              </a:solidFill>
            </a:endParaRPr>
          </a:p>
          <a:p>
            <a:pPr indent="-3238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6344D"/>
              </a:buClr>
              <a:buSzPts val="1500"/>
              <a:buChar char="●"/>
            </a:pPr>
            <a:r>
              <a:rPr lang="vi" sz="1500">
                <a:solidFill>
                  <a:srgbClr val="36344D"/>
                </a:solidFill>
              </a:rPr>
              <a:t>Ứng dụng trên server sẽ phản hồi thông tin và trả về kết quả trên máy client.</a:t>
            </a:r>
            <a:endParaRPr sz="1500">
              <a:solidFill>
                <a:srgbClr val="36344D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</a:t>
            </a:r>
            <a:r>
              <a:rPr lang="vi"/>
              <a:t>. Kết nối PHP với MySQL XAMPP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265500" y="206020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Những cách kết nối PHP và MySQL</a:t>
            </a:r>
            <a:endParaRPr/>
          </a:p>
        </p:txBody>
      </p:sp>
      <p:sp>
        <p:nvSpPr>
          <p:cNvPr id="135" name="Google Shape;135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Tiện ích mở rộng MySQLi ( MySQL Improved 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vi"/>
              <a:t>PDO ( PHP Data object ) - đối tượng dữ liệu php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279925" y="19051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MySQLi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200">
                <a:solidFill>
                  <a:schemeClr val="dk1"/>
                </a:solidFill>
              </a:rPr>
              <a:t>( MySQL Improved )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41" name="Google Shape;141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Một phần mở rộng hay còn được gọi là thư viện hay module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Phát triển dành cho ngôn ngữ PHP giúp kết nối với CSDL MySQL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vi"/>
              <a:t>MySQL extension sẽ được cài đặt mặc định khi bạn cài PHP trên máy tính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279925" y="19051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200">
                <a:solidFill>
                  <a:schemeClr val="dk1"/>
                </a:solidFill>
              </a:rPr>
              <a:t>( PHP Data Object )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47" name="Google Shape;147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Một lớp truy xuất cơ sở dữ liệu cung cấp một phương pháp thống nhất để làm việc với nhiều loại cơ sở dữ liệu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Không cần viết câu lệnh SQL cụ thể mà chỉ sử dụng các phương thức PDO cung cấp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vi"/>
              <a:t>API mà PDO cung cấp có thể làm việc với nhiều hệ quản trị cơ sở dữ liệu khác nhau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2"/>
                </a:solidFill>
              </a:rPr>
              <a:t>So sánh</a:t>
            </a:r>
            <a:endParaRPr b="1">
              <a:solidFill>
                <a:schemeClr val="lt2"/>
              </a:solidFill>
            </a:endParaRPr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0625"/>
            <a:ext cx="8520600" cy="3514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Tạo thư mục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Mở “Xampp Control Panel” - Chọn Explorer - </a:t>
            </a:r>
            <a:r>
              <a:rPr lang="vi"/>
              <a:t>Truy cập vào “Xampp\htdocs” tạo thư mục “ketnoimysql”</a:t>
            </a:r>
            <a:endParaRPr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02" y="2229925"/>
            <a:ext cx="6960400" cy="2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Khởi động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Chạy Apache và MySQL</a:t>
            </a: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25" y="1968350"/>
            <a:ext cx="74771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7875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vi" sz="4000"/>
              <a:t>Giới thiệu SQL</a:t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vi" sz="4000"/>
              <a:t>Câu lệnh truy vấn</a:t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vi" sz="4000"/>
              <a:t>Giới thiệu về MySQL</a:t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vi" sz="4000"/>
              <a:t>Kết nối PHP với MySQL Xampp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Lưu ý: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71600"/>
            <a:ext cx="8520600" cy="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Có thể gặp lỗi vì đã có server MySQL chạy trên port 3306 nếu thiết bị đã cài đặt MySQL </a:t>
            </a: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25" y="2038347"/>
            <a:ext cx="837935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87900" y="3536950"/>
            <a:ext cx="8520600" cy="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fix: C1: Mở cmd - gõ “services.msc”  và tắt server MySQL có sẵn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      C2: Config MySQL ở Xampp với Port khác ( vd: 3307 ) ( Config - my.ini - sửa port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Tạo Databa</a:t>
            </a:r>
            <a:r>
              <a:rPr lang="vi"/>
              <a:t>se</a:t>
            </a: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400" y="1170825"/>
            <a:ext cx="7229200" cy="31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 txBox="1"/>
          <p:nvPr>
            <p:ph type="title"/>
          </p:nvPr>
        </p:nvSpPr>
        <p:spPr>
          <a:xfrm>
            <a:off x="387900" y="4282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http://localhost/phpmyadmin/index.php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Kết nối MySQLI ( Hướng đối tượng )</a:t>
            </a: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1223150"/>
            <a:ext cx="607695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Kết nối MySQLI ( Hướng thủ tục )</a:t>
            </a:r>
            <a:endParaRPr/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25" y="1279825"/>
            <a:ext cx="51911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Kết nối PDO</a:t>
            </a:r>
            <a:endParaRPr/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625" y="1058225"/>
            <a:ext cx="5940747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Kết quả</a:t>
            </a:r>
            <a:endParaRPr/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813" y="1188325"/>
            <a:ext cx="6084376" cy="27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642500" y="18103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vi"/>
              <a:t>Giới thiệu SQL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			SQL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Structured Query Language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( Ngôn ngữ truy vấn có cấu trúc )</a:t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Hệ quản trị cơ sở dữ liệu tự do nguồn mở phổ biến nhất thế giới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Hệ quản trị cơ sở dữ liệu tốc độ cao, ổn định và dễ sử dụng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Miễn phí, thích hợp cho các ứng dụng có truy cập CSDL trên internet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vi"/>
              <a:t>Giúp truy vấn và thao tác với các database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Data base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100"/>
              <a:t>Trong database có thể chưa một hay nhiều bảng, mỗi bảng gồm có nhiều thực tế gọi là các trường ( field ) là các cột trong bảng và các bản ghi ( records ) là các hàng trong bảng ( luôn có 1 trường làm khóa chính để kiên kết các bảng )</a:t>
            </a:r>
            <a:endParaRPr sz="21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500" y="981075"/>
            <a:ext cx="41148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Câu lệnh truy vấn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/>
              <a:t>SELECT: Trích xuất dữ liệu từ database</a:t>
            </a:r>
            <a:endParaRPr b="1" sz="18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vi" sz="1900"/>
              <a:t>Dùng để chọn dữ liệu từ database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vi" sz="1900"/>
              <a:t>Dữ liệu được trả về dưới dạng bảng, được gọi là một bản kết quả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vi" sz="1900"/>
              <a:t>Câu lệnh: SELECT ten_cot1, ten_cot2 FROM ten_bang;</a:t>
            </a:r>
            <a:endParaRPr sz="1900"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Các cú pháp thao tác với bảng trong SQL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4117850" y="1058225"/>
            <a:ext cx="4064700" cy="397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chemeClr val="dk1"/>
                </a:solidFill>
              </a:rPr>
              <a:t>·</a:t>
            </a:r>
            <a:r>
              <a:rPr b="1" lang="vi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lang="vi" sz="1000">
                <a:solidFill>
                  <a:schemeClr val="dk1"/>
                </a:solidFill>
              </a:rPr>
              <a:t>SELECT: trích xuất dữ liệu từ database</a:t>
            </a:r>
            <a:endParaRPr b="1" sz="1000">
              <a:solidFill>
                <a:schemeClr val="dk1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chemeClr val="dk1"/>
                </a:solidFill>
              </a:rPr>
              <a:t>·</a:t>
            </a:r>
            <a:r>
              <a:rPr b="1" lang="vi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lang="vi" sz="1000">
                <a:solidFill>
                  <a:schemeClr val="dk1"/>
                </a:solidFill>
              </a:rPr>
              <a:t>UPDATE: cập nhật dữ liệu trên database</a:t>
            </a:r>
            <a:endParaRPr b="1" sz="1000">
              <a:solidFill>
                <a:schemeClr val="dk1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chemeClr val="dk1"/>
                </a:solidFill>
              </a:rPr>
              <a:t>·</a:t>
            </a:r>
            <a:r>
              <a:rPr b="1" lang="vi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lang="vi" sz="1000">
                <a:solidFill>
                  <a:schemeClr val="dk1"/>
                </a:solidFill>
              </a:rPr>
              <a:t>DELETE: xóa dữ liệu</a:t>
            </a:r>
            <a:endParaRPr b="1" sz="1000">
              <a:solidFill>
                <a:schemeClr val="dk1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chemeClr val="dk1"/>
                </a:solidFill>
              </a:rPr>
              <a:t>·</a:t>
            </a:r>
            <a:r>
              <a:rPr b="1" lang="vi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lang="vi" sz="1000">
                <a:solidFill>
                  <a:schemeClr val="dk1"/>
                </a:solidFill>
              </a:rPr>
              <a:t>INSERT INTO: chèn dữ liệu vào database</a:t>
            </a:r>
            <a:endParaRPr b="1" sz="1000">
              <a:solidFill>
                <a:schemeClr val="dk1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chemeClr val="dk1"/>
                </a:solidFill>
              </a:rPr>
              <a:t>·</a:t>
            </a:r>
            <a:r>
              <a:rPr b="1" lang="vi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lang="vi" sz="1000">
                <a:solidFill>
                  <a:schemeClr val="dk1"/>
                </a:solidFill>
              </a:rPr>
              <a:t>CREATE DATABASE: tạo database mới</a:t>
            </a:r>
            <a:endParaRPr b="1" sz="1000">
              <a:solidFill>
                <a:schemeClr val="dk1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chemeClr val="dk1"/>
                </a:solidFill>
              </a:rPr>
              <a:t>·</a:t>
            </a:r>
            <a:r>
              <a:rPr b="1" lang="vi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lang="vi" sz="1000">
                <a:solidFill>
                  <a:schemeClr val="dk1"/>
                </a:solidFill>
              </a:rPr>
              <a:t>ALTER DATABASE: chỉnh sửa database</a:t>
            </a:r>
            <a:endParaRPr b="1" sz="1000">
              <a:solidFill>
                <a:schemeClr val="dk1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chemeClr val="dk1"/>
                </a:solidFill>
              </a:rPr>
              <a:t>·</a:t>
            </a:r>
            <a:r>
              <a:rPr b="1" lang="vi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lang="vi" sz="1000">
                <a:solidFill>
                  <a:schemeClr val="dk1"/>
                </a:solidFill>
              </a:rPr>
              <a:t>CREATE TABLE: tạo bảng trong database</a:t>
            </a:r>
            <a:endParaRPr b="1" sz="1000">
              <a:solidFill>
                <a:schemeClr val="dk1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chemeClr val="dk1"/>
                </a:solidFill>
              </a:rPr>
              <a:t>·</a:t>
            </a:r>
            <a:r>
              <a:rPr b="1" lang="vi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lang="vi" sz="1000">
                <a:solidFill>
                  <a:schemeClr val="dk1"/>
                </a:solidFill>
              </a:rPr>
              <a:t>ALTER TABLE: chỉnh sửa bảng</a:t>
            </a:r>
            <a:endParaRPr b="1" sz="1000">
              <a:solidFill>
                <a:schemeClr val="dk1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chemeClr val="dk1"/>
                </a:solidFill>
              </a:rPr>
              <a:t>·</a:t>
            </a:r>
            <a:r>
              <a:rPr b="1" lang="vi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lang="vi" sz="1000">
                <a:solidFill>
                  <a:schemeClr val="dk1"/>
                </a:solidFill>
              </a:rPr>
              <a:t>DROP TABLE: xóa bảng</a:t>
            </a:r>
            <a:endParaRPr b="1" sz="1000">
              <a:solidFill>
                <a:schemeClr val="dk1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chemeClr val="dk1"/>
                </a:solidFill>
              </a:rPr>
              <a:t>·</a:t>
            </a:r>
            <a:r>
              <a:rPr b="1" lang="vi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lang="vi" sz="1000">
                <a:solidFill>
                  <a:schemeClr val="dk1"/>
                </a:solidFill>
              </a:rPr>
              <a:t>CREATE VIEW: tạo bản xem</a:t>
            </a:r>
            <a:endParaRPr b="1" sz="1000">
              <a:solidFill>
                <a:schemeClr val="dk1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chemeClr val="dk1"/>
                </a:solidFill>
              </a:rPr>
              <a:t>·</a:t>
            </a:r>
            <a:r>
              <a:rPr b="1" lang="vi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lang="vi" sz="1000">
                <a:solidFill>
                  <a:schemeClr val="dk1"/>
                </a:solidFill>
              </a:rPr>
              <a:t>BACK UP INTO: lưu dữ liệu vào ổ đĩa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 amt="23000"/>
          </a:blip>
          <a:srcRect b="21544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300" y="1012576"/>
            <a:ext cx="3963375" cy="30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150" y="1012575"/>
            <a:ext cx="3527799" cy="29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3.Giới thiệu về MySQL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