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305" r:id="rId7"/>
    <p:sldId id="270" r:id="rId8"/>
    <p:sldId id="272" r:id="rId9"/>
    <p:sldId id="284" r:id="rId10"/>
    <p:sldId id="306" r:id="rId11"/>
    <p:sldId id="307" r:id="rId12"/>
    <p:sldId id="308" r:id="rId13"/>
    <p:sldId id="285" r:id="rId14"/>
  </p:sldIdLst>
  <p:sldSz cx="9144000" cy="5143500" type="screen16x9"/>
  <p:notesSz cx="6858000" cy="9144000"/>
  <p:embeddedFontLst>
    <p:embeddedFont>
      <p:font typeface="Itim" panose="020B0604020202020204" charset="-34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29481-E893-49E2-9AEC-9555609177B6}">
  <a:tblStyle styleId="{A9F29481-E893-49E2-9AEC-955560917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 snapToGrid="0">
      <p:cViewPr>
        <p:scale>
          <a:sx n="75" d="100"/>
          <a:sy n="75" d="100"/>
        </p:scale>
        <p:origin x="2634" y="1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6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9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91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bca512db4_0_4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bca512db4_0_4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>
            <a:spLocks noGrp="1"/>
          </p:cNvSpPr>
          <p:nvPr>
            <p:ph type="subTitle" idx="1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1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3" r:id="rId6"/>
    <p:sldLayoutId id="2147483664" r:id="rId7"/>
    <p:sldLayoutId id="2147483665" r:id="rId8"/>
    <p:sldLayoutId id="2147483666" r:id="rId9"/>
    <p:sldLayoutId id="2147483670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449386" y="1868111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MySQL</a:t>
            </a:r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3119276" y="174943"/>
            <a:ext cx="5597048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VI. 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dirty="0"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3336082" y="587346"/>
            <a:ext cx="5807918" cy="202222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6976178" y="4610836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8113" y="599919"/>
            <a:ext cx="8181959" cy="404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Retrieve all departments columns, but just 5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LIMIT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Retrieve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column values from the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table where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value has the substring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'%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%'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Retrieve all columns from the departments table where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dept_name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column starts with an 'S' and has exactly 4 characters after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'S____'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Select title values from the titles table but don't show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DISTINCT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Same as above, but sorted (case-sensitive) by the title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DISTINCT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Show the number of rows in the departments table.</a:t>
            </a:r>
          </a:p>
        </p:txBody>
      </p:sp>
    </p:spTree>
    <p:extLst>
      <p:ext uri="{BB962C8B-B14F-4D97-AF65-F5344CB8AC3E}">
        <p14:creationId xmlns:p14="http://schemas.microsoft.com/office/powerpoint/2010/main" val="15176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3119276" y="174943"/>
            <a:ext cx="5597048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VI. 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dirty="0"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3336082" y="587346"/>
            <a:ext cx="5807918" cy="202222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6976178" y="4610836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006" y="678247"/>
            <a:ext cx="7851672" cy="459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Show the number of rows in the departments table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have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 as a substring of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dept_name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LIKE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'%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%'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A JOIN of information from multiple tables: the titles table shows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who had what job titles, by their employee numbers, from what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date to what date. Retrieve this information, but instead of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employee number, use the employee number as a cross-reference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the employees table to get each employee's first and last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instead. (And only get 10 rows.)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first_name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last_name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from_date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to_date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JOIN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emp_no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emp_no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List all the tables in all the databases. Implementations typically provide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their own shortcut command to do this with the database currently in use.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4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3119276" y="174943"/>
            <a:ext cx="5597048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VI. 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dirty="0"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3336082" y="587346"/>
            <a:ext cx="5807918" cy="202222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7857349" y="4610836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6280" y="634409"/>
            <a:ext cx="8552223" cy="46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INFORMATION_SCHEMA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TABLE_TYPE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'BASE TABLE'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Create a table called tablename1, with the two columns shown,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the database currently in use. Lots of other options are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for how you specify the columns, such as their datatypes.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fname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altLang="en-US" sz="1150" dirty="0"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Insert a row of data into the table tablename1. This assumes that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table has been defined to accept these values as appropriate for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Richard'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'Mutt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In tablename1, change the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value to 'John‘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for all rows that have an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value of 'Mutt'.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fname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'Mutt'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Delete rows from the tablename1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where the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value begins with 'M'.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D0104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'M%'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Delete all rows from the tablename1 table, leaving the empty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Remove the entire tablename1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tablename1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8"/>
          <p:cNvSpPr txBox="1">
            <a:spLocks noGrp="1"/>
          </p:cNvSpPr>
          <p:nvPr>
            <p:ph type="ctrTitle"/>
          </p:nvPr>
        </p:nvSpPr>
        <p:spPr>
          <a:xfrm>
            <a:off x="2291330" y="148075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Cảm ơn mọi người đã theo dõi</a:t>
            </a:r>
            <a:endParaRPr dirty="0"/>
          </a:p>
        </p:txBody>
      </p:sp>
      <p:grpSp>
        <p:nvGrpSpPr>
          <p:cNvPr id="2498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499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519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529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8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539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40" y="3464209"/>
            <a:ext cx="4255763" cy="893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I.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RDBMS)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client-server.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RDBMS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Relational Database Management System. MySQL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apache, PHP. MySQL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MySQL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SQL. MySQL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90s.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" grpId="0"/>
      <p:bldP spid="8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46293" y="101947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II.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-644151" y="922845"/>
            <a:ext cx="4635126" cy="3608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1994.</a:t>
            </a:r>
          </a:p>
          <a:p>
            <a:pPr lvl="1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1995</a:t>
            </a:r>
          </a:p>
          <a:p>
            <a:pPr lvl="1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Sun Microsystems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</a:t>
            </a:r>
          </a:p>
          <a:p>
            <a:pPr lvl="1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 Microsystems.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5.5.</a:t>
            </a:r>
          </a:p>
        </p:txBody>
      </p:sp>
      <p:grpSp>
        <p:nvGrpSpPr>
          <p:cNvPr id="851" name="Google Shape;851;p31"/>
          <p:cNvGrpSpPr/>
          <p:nvPr/>
        </p:nvGrpSpPr>
        <p:grpSpPr>
          <a:xfrm>
            <a:off x="641802" y="530232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4729407" y="922845"/>
            <a:ext cx="4051735" cy="36173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 algn="l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2013 MySQL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5.6</a:t>
            </a:r>
          </a:p>
          <a:p>
            <a:pPr marL="742950" lvl="1" indent="-285750" algn="l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 MySQL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5.7</a:t>
            </a:r>
          </a:p>
          <a:p>
            <a:pPr marL="742950" lvl="1" indent="-285750" algn="l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8.0</a:t>
            </a:r>
          </a:p>
          <a:p>
            <a:pPr marL="742950" lvl="1" indent="-285750" algn="l">
              <a:lnSpc>
                <a:spcPct val="113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(MySQL Community Server)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(Enterprise Server).</a:t>
            </a:r>
          </a:p>
          <a:p>
            <a:pPr marL="742950" lvl="1" indent="-285750" algn="l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/>
      <p:bldP spid="850" grpId="0" build="p"/>
      <p:bldP spid="8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709776" y="1366530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III.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016207" y="1984842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2811370" y="279661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5916323" y="66112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369730" y="605788"/>
            <a:ext cx="7595286" cy="4537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2000"/>
              </a:lnSpc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2000"/>
              </a:lnSpc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2000"/>
              </a:lnSpc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2000"/>
              </a:lnSpc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2000"/>
              </a:lnSpc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3701140" y="247588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endParaRPr dirty="0"/>
          </a:p>
        </p:txBody>
      </p:sp>
      <p:grpSp>
        <p:nvGrpSpPr>
          <p:cNvPr id="1060" name="Google Shape;1060;p35"/>
          <p:cNvGrpSpPr/>
          <p:nvPr/>
        </p:nvGrpSpPr>
        <p:grpSpPr>
          <a:xfrm rot="20950052">
            <a:off x="548192" y="49543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5988627" flipH="1">
            <a:off x="8246440" y="4233562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904223" y="51839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 build="p"/>
      <p:bldP spid="10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 rot="227435">
            <a:off x="5869887" y="661125"/>
            <a:ext cx="2095129" cy="279016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529030" y="111593"/>
            <a:ext cx="7851366" cy="4163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936317" y="260285"/>
            <a:ext cx="1899332" cy="4074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sz="2000" dirty="0"/>
          </a:p>
        </p:txBody>
      </p:sp>
      <p:grpSp>
        <p:nvGrpSpPr>
          <p:cNvPr id="1060" name="Google Shape;1060;p35"/>
          <p:cNvGrpSpPr/>
          <p:nvPr/>
        </p:nvGrpSpPr>
        <p:grpSpPr>
          <a:xfrm rot="20950052">
            <a:off x="548192" y="49543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5988627" flipH="1">
            <a:off x="8246440" y="4233562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904223" y="51839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525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 build="p"/>
      <p:bldP spid="10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43"/>
          <p:cNvGrpSpPr/>
          <p:nvPr/>
        </p:nvGrpSpPr>
        <p:grpSpPr>
          <a:xfrm flipH="1">
            <a:off x="524442" y="508364"/>
            <a:ext cx="6075184" cy="186630"/>
            <a:chOff x="4345425" y="2175475"/>
            <a:chExt cx="800750" cy="176025"/>
          </a:xfrm>
        </p:grpSpPr>
        <p:sp>
          <p:nvSpPr>
            <p:cNvPr id="1407" name="Google Shape;1407;p4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3"/>
          <p:cNvSpPr txBox="1">
            <a:spLocks noGrp="1"/>
          </p:cNvSpPr>
          <p:nvPr>
            <p:ph type="title"/>
          </p:nvPr>
        </p:nvSpPr>
        <p:spPr>
          <a:xfrm>
            <a:off x="537411" y="113533"/>
            <a:ext cx="632201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IV.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MySQL</a:t>
            </a:r>
            <a:endParaRPr dirty="0"/>
          </a:p>
        </p:txBody>
      </p:sp>
      <p:sp>
        <p:nvSpPr>
          <p:cNvPr id="1425" name="Google Shape;1425;p43"/>
          <p:cNvSpPr txBox="1"/>
          <p:nvPr/>
        </p:nvSpPr>
        <p:spPr>
          <a:xfrm>
            <a:off x="450729" y="707978"/>
            <a:ext cx="4683911" cy="446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(server)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8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MySQL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5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Client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 marL="285750" lvl="5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4" name="Google Shape;1474;p43"/>
          <p:cNvGrpSpPr/>
          <p:nvPr/>
        </p:nvGrpSpPr>
        <p:grpSpPr>
          <a:xfrm rot="9255326">
            <a:off x="8112269" y="4450951"/>
            <a:ext cx="843261" cy="402241"/>
            <a:chOff x="-583650" y="3109250"/>
            <a:chExt cx="570275" cy="272025"/>
          </a:xfrm>
        </p:grpSpPr>
        <p:sp>
          <p:nvSpPr>
            <p:cNvPr id="1475" name="Google Shape;1475;p43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3"/>
          <p:cNvGrpSpPr/>
          <p:nvPr/>
        </p:nvGrpSpPr>
        <p:grpSpPr>
          <a:xfrm rot="350572">
            <a:off x="7712287" y="-253348"/>
            <a:ext cx="711705" cy="793257"/>
            <a:chOff x="6554696" y="509501"/>
            <a:chExt cx="711709" cy="793261"/>
          </a:xfrm>
        </p:grpSpPr>
        <p:sp>
          <p:nvSpPr>
            <p:cNvPr id="1489" name="Google Shape;1489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43"/>
          <p:cNvSpPr/>
          <p:nvPr/>
        </p:nvSpPr>
        <p:spPr>
          <a:xfrm rot="442426">
            <a:off x="8229710" y="-161880"/>
            <a:ext cx="102851" cy="551273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Picture 88"/>
          <p:cNvPicPr/>
          <p:nvPr/>
        </p:nvPicPr>
        <p:blipFill>
          <a:blip r:embed="rId3"/>
          <a:stretch>
            <a:fillRect/>
          </a:stretch>
        </p:blipFill>
        <p:spPr>
          <a:xfrm>
            <a:off x="5221322" y="786843"/>
            <a:ext cx="3656081" cy="27651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" grpId="0"/>
      <p:bldP spid="1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509613" y="58532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606772" y="11104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/>
            <a:r>
              <a:rPr lang="en" dirty="0" smtClean="0"/>
              <a:t>V.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MySQL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>
          <a:xfrm>
            <a:off x="258907" y="694726"/>
            <a:ext cx="7974090" cy="3706585"/>
          </a:xfrm>
        </p:spPr>
        <p:txBody>
          <a:bodyPr/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server</a:t>
            </a:r>
            <a:r>
              <a:rPr lang="en-US" sz="1800" b="0" i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Server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18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Client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server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script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database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Database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3119276" y="174943"/>
            <a:ext cx="5597048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VI. 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dirty="0"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3336082" y="587346"/>
            <a:ext cx="5807918" cy="202222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4184210" y="4623395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58430" y="789568"/>
            <a:ext cx="1976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6896" y="1154690"/>
            <a:ext cx="5054720" cy="1448912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9422" y="2571873"/>
            <a:ext cx="8600738" cy="176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SELECT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FROMsomeDatabase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dept_no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939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Muli</vt:lpstr>
      <vt:lpstr>Arial Unicode MS</vt:lpstr>
      <vt:lpstr>Symbol</vt:lpstr>
      <vt:lpstr>Itim</vt:lpstr>
      <vt:lpstr>Calibri</vt:lpstr>
      <vt:lpstr>Merriweather</vt:lpstr>
      <vt:lpstr>Arial</vt:lpstr>
      <vt:lpstr>Courier New</vt:lpstr>
      <vt:lpstr>Times New Roman</vt:lpstr>
      <vt:lpstr>Online Notebook by Slidesgo</vt:lpstr>
      <vt:lpstr>MySQL</vt:lpstr>
      <vt:lpstr>I. Mysql là gì?</vt:lpstr>
      <vt:lpstr>II. Lịch sử phát triển</vt:lpstr>
      <vt:lpstr>III. Ưu và Nhược điểm</vt:lpstr>
      <vt:lpstr>Ưu điểm</vt:lpstr>
      <vt:lpstr>Nhược điểm</vt:lpstr>
      <vt:lpstr>IV. Cách thức hoạt động của MySQL</vt:lpstr>
      <vt:lpstr>V. Một vài thuật ngữ liên quan MySQL</vt:lpstr>
      <vt:lpstr>VI. . Dùng MySql thao tác dữ liệu</vt:lpstr>
      <vt:lpstr>VI. . Dùng MySql thao tác dữ liệu</vt:lpstr>
      <vt:lpstr>VI. . Dùng MySql thao tác dữ liệu</vt:lpstr>
      <vt:lpstr>VI. . Dùng MySql thao tác dữ liệu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cp:lastModifiedBy>Đông Hoàng</cp:lastModifiedBy>
  <cp:revision>15</cp:revision>
  <dcterms:modified xsi:type="dcterms:W3CDTF">2021-10-27T13:57:17Z</dcterms:modified>
</cp:coreProperties>
</file>