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61"/>
  </p:notesMasterIdLst>
  <p:handoutMasterIdLst>
    <p:handoutMasterId r:id="rId62"/>
  </p:handoutMasterIdLst>
  <p:sldIdLst>
    <p:sldId id="3369" r:id="rId2"/>
    <p:sldId id="3381" r:id="rId3"/>
    <p:sldId id="3378" r:id="rId4"/>
    <p:sldId id="3466" r:id="rId5"/>
    <p:sldId id="3379" r:id="rId6"/>
    <p:sldId id="3380" r:id="rId7"/>
    <p:sldId id="3388" r:id="rId8"/>
    <p:sldId id="3389" r:id="rId9"/>
    <p:sldId id="3385" r:id="rId10"/>
    <p:sldId id="3386" r:id="rId11"/>
    <p:sldId id="3394" r:id="rId12"/>
    <p:sldId id="3467" r:id="rId13"/>
    <p:sldId id="3393" r:id="rId14"/>
    <p:sldId id="3406" r:id="rId15"/>
    <p:sldId id="3422" r:id="rId16"/>
    <p:sldId id="3468" r:id="rId17"/>
    <p:sldId id="3417" r:id="rId18"/>
    <p:sldId id="3469" r:id="rId19"/>
    <p:sldId id="3427" r:id="rId20"/>
    <p:sldId id="3429" r:id="rId21"/>
    <p:sldId id="3430" r:id="rId22"/>
    <p:sldId id="3431" r:id="rId23"/>
    <p:sldId id="3437" r:id="rId24"/>
    <p:sldId id="3470" r:id="rId25"/>
    <p:sldId id="3402" r:id="rId26"/>
    <p:sldId id="3438" r:id="rId27"/>
    <p:sldId id="3471" r:id="rId28"/>
    <p:sldId id="3439" r:id="rId29"/>
    <p:sldId id="3404" r:id="rId30"/>
    <p:sldId id="3472" r:id="rId31"/>
    <p:sldId id="3441" r:id="rId32"/>
    <p:sldId id="3473" r:id="rId33"/>
    <p:sldId id="3403" r:id="rId34"/>
    <p:sldId id="3442" r:id="rId35"/>
    <p:sldId id="3474" r:id="rId36"/>
    <p:sldId id="3443" r:id="rId37"/>
    <p:sldId id="3405" r:id="rId38"/>
    <p:sldId id="3347" r:id="rId39"/>
    <p:sldId id="3444" r:id="rId40"/>
    <p:sldId id="3445" r:id="rId41"/>
    <p:sldId id="3475" r:id="rId42"/>
    <p:sldId id="3476" r:id="rId43"/>
    <p:sldId id="3446" r:id="rId44"/>
    <p:sldId id="3477" r:id="rId45"/>
    <p:sldId id="3478" r:id="rId46"/>
    <p:sldId id="3479" r:id="rId47"/>
    <p:sldId id="3447" r:id="rId48"/>
    <p:sldId id="3449" r:id="rId49"/>
    <p:sldId id="3450" r:id="rId50"/>
    <p:sldId id="3480" r:id="rId51"/>
    <p:sldId id="3481" r:id="rId52"/>
    <p:sldId id="3482" r:id="rId53"/>
    <p:sldId id="3483" r:id="rId54"/>
    <p:sldId id="3484" r:id="rId55"/>
    <p:sldId id="3485" r:id="rId56"/>
    <p:sldId id="3486" r:id="rId57"/>
    <p:sldId id="3487" r:id="rId58"/>
    <p:sldId id="3488" r:id="rId59"/>
    <p:sldId id="3368" r:id="rId60"/>
  </p:sldIdLst>
  <p:sldSz cx="9145588" cy="5145088"/>
  <p:notesSz cx="6858000" cy="9144000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5317" autoAdjust="0"/>
  </p:normalViewPr>
  <p:slideViewPr>
    <p:cSldViewPr>
      <p:cViewPr varScale="1">
        <p:scale>
          <a:sx n="84" d="100"/>
          <a:sy n="84" d="100"/>
        </p:scale>
        <p:origin x="776" y="64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>
                <a:ea typeface="微软雅黑" panose="020B0503020204020204" pitchFamily="34" charset="-122"/>
              </a:rPr>
              <a:pPr/>
              <a:t>2021/11/4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2021/11/4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4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11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1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5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2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86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85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80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39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5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71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52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23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81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71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2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31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75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8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33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1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25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16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35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85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90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743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96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90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42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06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2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27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49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549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207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46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930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19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320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132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412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7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52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825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919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692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70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645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25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16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119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067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3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0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0F24-971F-48E3-A885-C81073CC90E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2021/11/4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2021/11/4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14CA35A9-0357-460E-962B-B94A809590FE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F2D2CD-475B-47A4-8A4D-FDF7CA7E314F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2021/11/4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02BCFBA8-9716-4E10-BDF2-87AEDF74943F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3E172D-6C2F-475F-9943-F4183A18BB63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2021/11/4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6B8A79D5-CB76-4491-BFBB-AF33ECD615CC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7ABB9-FED6-48E2-80F9-01ECB01363B9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2021/11/4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06565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2021/11/4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EDA35-D5F8-480F-B464-69C6BD2172D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7" r:id="rId8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4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25EA25-F33C-4318-BFED-B3F689FC2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" y="0"/>
            <a:ext cx="9138700" cy="514508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628578" y="2572544"/>
            <a:ext cx="4752528" cy="831015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Phạm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Thị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Thùy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Dương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Nguyễn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Thu Trang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8AB8C1-3A86-40B0-AFB9-60BCA69A122F}"/>
              </a:ext>
            </a:extLst>
          </p:cNvPr>
          <p:cNvSpPr/>
          <p:nvPr/>
        </p:nvSpPr>
        <p:spPr>
          <a:xfrm>
            <a:off x="612683" y="1060376"/>
            <a:ext cx="6893018" cy="1108014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6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66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6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66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599728D-24B5-4FA0-8D0B-6D961CE162D1}"/>
              </a:ext>
            </a:extLst>
          </p:cNvPr>
          <p:cNvCxnSpPr/>
          <p:nvPr/>
        </p:nvCxnSpPr>
        <p:spPr>
          <a:xfrm>
            <a:off x="1404442" y="2356520"/>
            <a:ext cx="41412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7D53F-556B-4C17-A0CF-B55C2C402AE2}"/>
              </a:ext>
            </a:extLst>
          </p:cNvPr>
          <p:cNvSpPr txBox="1"/>
          <p:nvPr/>
        </p:nvSpPr>
        <p:spPr>
          <a:xfrm>
            <a:off x="252314" y="1132384"/>
            <a:ext cx="3240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7F7B5-016C-49CF-A031-F82422D0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63" y="1100350"/>
            <a:ext cx="4136430" cy="3788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F2188-C8B0-4263-BB1E-5E6993EA4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95" y="2356520"/>
            <a:ext cx="3046979" cy="25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7C01C-CAC7-48BC-ABA7-7A2A0E9FD2D1}"/>
              </a:ext>
            </a:extLst>
          </p:cNvPr>
          <p:cNvSpPr txBox="1"/>
          <p:nvPr/>
        </p:nvSpPr>
        <p:spPr>
          <a:xfrm>
            <a:off x="612354" y="1278044"/>
            <a:ext cx="527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8F389-1043-445B-A571-472DACF7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27" y="1278044"/>
            <a:ext cx="2734057" cy="340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AC3E1C-7FDA-4243-BE56-C3DA73314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812" y="1278044"/>
            <a:ext cx="285789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647553" y="835655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2E383-8164-4E0E-AE42-B820A489F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14" y="1477502"/>
            <a:ext cx="8430802" cy="34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1CD2D4-E2A0-437A-A921-9360963DB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715" y="3292624"/>
            <a:ext cx="3962953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354963" y="2377973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32642-508E-4D15-9767-11AF5852F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483" y="862471"/>
            <a:ext cx="577295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FF25B-E0DB-4FA7-BF38-83628803105C}"/>
              </a:ext>
            </a:extLst>
          </p:cNvPr>
          <p:cNvSpPr txBox="1"/>
          <p:nvPr/>
        </p:nvSpPr>
        <p:spPr>
          <a:xfrm>
            <a:off x="252314" y="2068488"/>
            <a:ext cx="3024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9AD75-E328-4ACE-94A6-1D7B59C58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174" y="1124542"/>
            <a:ext cx="399153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1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5E24-3643-418B-B063-466582862B38}"/>
              </a:ext>
            </a:extLst>
          </p:cNvPr>
          <p:cNvSpPr txBox="1"/>
          <p:nvPr/>
        </p:nvSpPr>
        <p:spPr>
          <a:xfrm>
            <a:off x="15270" y="2212504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30993-2BAC-40B1-8827-112E0B629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710" y="1132384"/>
            <a:ext cx="409632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5E24-3643-418B-B063-466582862B38}"/>
              </a:ext>
            </a:extLst>
          </p:cNvPr>
          <p:cNvSpPr txBox="1"/>
          <p:nvPr/>
        </p:nvSpPr>
        <p:spPr>
          <a:xfrm>
            <a:off x="269836" y="2212504"/>
            <a:ext cx="40534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2E2B6-3D0B-49AD-957C-159000303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770" y="1420416"/>
            <a:ext cx="314368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777093" y="958765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AC14E-B4F4-406F-9EF6-301B7ECAA145}"/>
              </a:ext>
            </a:extLst>
          </p:cNvPr>
          <p:cNvSpPr txBox="1"/>
          <p:nvPr/>
        </p:nvSpPr>
        <p:spPr>
          <a:xfrm>
            <a:off x="1836490" y="1038354"/>
            <a:ext cx="6162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a Number</a:t>
            </a:r>
          </a:p>
          <a:p>
            <a:pPr algn="l"/>
            <a:r>
              <a:rPr lang="vi-VN" sz="2000" b="0" i="0" dirty="0">
                <a:solidFill>
                  <a:srgbClr val="000000"/>
                </a:solidFill>
                <a:effectLst/>
                <a:latin typeface="+mj-lt"/>
              </a:rPr>
              <a:t>NaN được sử dụng cho các phép toán bất khả thi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0729C-B809-43F1-80A4-FDFF823E1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506" y="2293816"/>
            <a:ext cx="487748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647553" y="835655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F04C9-214D-4632-A4BE-225675B8D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14" y="1780456"/>
            <a:ext cx="841174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647553" y="835655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AEB95-D3F7-4309-A70F-E86FED791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655" y="1750391"/>
            <a:ext cx="4345395" cy="29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Google Shape;341;p9">
            <a:extLst>
              <a:ext uri="{FF2B5EF4-FFF2-40B4-BE49-F238E27FC236}">
                <a16:creationId xmlns:a16="http://schemas.microsoft.com/office/drawing/2014/main" id="{FABDFE78-4515-421C-88F9-BE03CE6FB302}"/>
              </a:ext>
            </a:extLst>
          </p:cNvPr>
          <p:cNvSpPr/>
          <p:nvPr/>
        </p:nvSpPr>
        <p:spPr>
          <a:xfrm>
            <a:off x="180306" y="1647475"/>
            <a:ext cx="2448271" cy="2880320"/>
          </a:xfrm>
          <a:custGeom>
            <a:avLst/>
            <a:gdLst/>
            <a:ahLst/>
            <a:cxnLst/>
            <a:rect l="l" t="t" r="r" b="b"/>
            <a:pathLst>
              <a:path w="2985414" h="3703997" extrusionOk="0">
                <a:moveTo>
                  <a:pt x="0" y="298541"/>
                </a:moveTo>
                <a:cubicBezTo>
                  <a:pt x="0" y="133661"/>
                  <a:pt x="133661" y="0"/>
                  <a:pt x="298541" y="0"/>
                </a:cubicBezTo>
                <a:lnTo>
                  <a:pt x="2686873" y="0"/>
                </a:lnTo>
                <a:cubicBezTo>
                  <a:pt x="2851753" y="0"/>
                  <a:pt x="2985414" y="133661"/>
                  <a:pt x="2985414" y="298541"/>
                </a:cubicBezTo>
                <a:lnTo>
                  <a:pt x="2985414" y="3405456"/>
                </a:lnTo>
                <a:cubicBezTo>
                  <a:pt x="2985414" y="3570336"/>
                  <a:pt x="2851753" y="3703997"/>
                  <a:pt x="2686873" y="3703997"/>
                </a:cubicBezTo>
                <a:lnTo>
                  <a:pt x="298541" y="3703997"/>
                </a:lnTo>
                <a:cubicBezTo>
                  <a:pt x="133661" y="3703997"/>
                  <a:pt x="0" y="3570336"/>
                  <a:pt x="0" y="3405456"/>
                </a:cubicBezTo>
                <a:lnTo>
                  <a:pt x="0" y="298541"/>
                </a:lnTo>
                <a:close/>
              </a:path>
            </a:pathLst>
          </a:custGeom>
          <a:solidFill>
            <a:srgbClr val="92D05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09350" tIns="209350" rIns="209350" bIns="2093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Mã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PHP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viết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vị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trí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bất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kì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trang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HTML.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342;p9">
            <a:extLst>
              <a:ext uri="{FF2B5EF4-FFF2-40B4-BE49-F238E27FC236}">
                <a16:creationId xmlns:a16="http://schemas.microsoft.com/office/drawing/2014/main" id="{5C8CC7EC-23E2-4E79-B3D4-A7AD6BC9AFF7}"/>
              </a:ext>
            </a:extLst>
          </p:cNvPr>
          <p:cNvGrpSpPr/>
          <p:nvPr/>
        </p:nvGrpSpPr>
        <p:grpSpPr>
          <a:xfrm>
            <a:off x="2628578" y="1647475"/>
            <a:ext cx="3199622" cy="2880320"/>
            <a:chOff x="3781869" y="1737804"/>
            <a:chExt cx="3673183" cy="3703997"/>
          </a:xfrm>
        </p:grpSpPr>
        <p:sp>
          <p:nvSpPr>
            <p:cNvPr id="11" name="Google Shape;343;p9">
              <a:extLst>
                <a:ext uri="{FF2B5EF4-FFF2-40B4-BE49-F238E27FC236}">
                  <a16:creationId xmlns:a16="http://schemas.microsoft.com/office/drawing/2014/main" id="{2424AFE5-4993-40F0-BC99-9C34977BE941}"/>
                </a:ext>
              </a:extLst>
            </p:cNvPr>
            <p:cNvSpPr/>
            <p:nvPr/>
          </p:nvSpPr>
          <p:spPr>
            <a:xfrm>
              <a:off x="3781869" y="3323309"/>
              <a:ext cx="632907" cy="740382"/>
            </a:xfrm>
            <a:custGeom>
              <a:avLst/>
              <a:gdLst/>
              <a:ahLst/>
              <a:cxnLst/>
              <a:rect l="l" t="t" r="r" b="b"/>
              <a:pathLst>
                <a:path w="632907" h="740382" extrusionOk="0">
                  <a:moveTo>
                    <a:pt x="0" y="148076"/>
                  </a:moveTo>
                  <a:lnTo>
                    <a:pt x="316454" y="148076"/>
                  </a:lnTo>
                  <a:lnTo>
                    <a:pt x="316454" y="0"/>
                  </a:lnTo>
                  <a:lnTo>
                    <a:pt x="632907" y="370191"/>
                  </a:lnTo>
                  <a:lnTo>
                    <a:pt x="316454" y="740382"/>
                  </a:lnTo>
                  <a:lnTo>
                    <a:pt x="316454" y="592306"/>
                  </a:lnTo>
                  <a:lnTo>
                    <a:pt x="0" y="592306"/>
                  </a:lnTo>
                  <a:lnTo>
                    <a:pt x="0" y="1480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148075" rIns="189850" bIns="148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44;p9">
              <a:extLst>
                <a:ext uri="{FF2B5EF4-FFF2-40B4-BE49-F238E27FC236}">
                  <a16:creationId xmlns:a16="http://schemas.microsoft.com/office/drawing/2014/main" id="{2E803242-FC3A-4489-BED0-E2563233BA6C}"/>
                </a:ext>
              </a:extLst>
            </p:cNvPr>
            <p:cNvSpPr/>
            <p:nvPr/>
          </p:nvSpPr>
          <p:spPr>
            <a:xfrm>
              <a:off x="4469639" y="1737804"/>
              <a:ext cx="2985413" cy="3703997"/>
            </a:xfrm>
            <a:custGeom>
              <a:avLst/>
              <a:gdLst/>
              <a:ahLst/>
              <a:cxnLst/>
              <a:rect l="l" t="t" r="r" b="b"/>
              <a:pathLst>
                <a:path w="2985414" h="3703997" extrusionOk="0">
                  <a:moveTo>
                    <a:pt x="0" y="298541"/>
                  </a:moveTo>
                  <a:cubicBezTo>
                    <a:pt x="0" y="133661"/>
                    <a:pt x="133661" y="0"/>
                    <a:pt x="298541" y="0"/>
                  </a:cubicBezTo>
                  <a:lnTo>
                    <a:pt x="2686873" y="0"/>
                  </a:lnTo>
                  <a:cubicBezTo>
                    <a:pt x="2851753" y="0"/>
                    <a:pt x="2985414" y="133661"/>
                    <a:pt x="2985414" y="298541"/>
                  </a:cubicBezTo>
                  <a:lnTo>
                    <a:pt x="2985414" y="3405456"/>
                  </a:lnTo>
                  <a:cubicBezTo>
                    <a:pt x="2985414" y="3570336"/>
                    <a:pt x="2851753" y="3703997"/>
                    <a:pt x="2686873" y="3703997"/>
                  </a:cubicBezTo>
                  <a:lnTo>
                    <a:pt x="298541" y="3703997"/>
                  </a:lnTo>
                  <a:cubicBezTo>
                    <a:pt x="133661" y="3703997"/>
                    <a:pt x="0" y="3570336"/>
                    <a:pt x="0" y="3405456"/>
                  </a:cubicBezTo>
                  <a:lnTo>
                    <a:pt x="0" y="298541"/>
                  </a:lnTo>
                  <a:close/>
                </a:path>
              </a:pathLst>
            </a:custGeom>
            <a:solidFill>
              <a:srgbClr val="C85B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05550" tIns="205550" rIns="205550" bIns="2055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Một</a:t>
              </a: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1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khối</a:t>
              </a: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1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mã</a:t>
              </a: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1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lệnh</a:t>
              </a: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PHP </a:t>
              </a:r>
              <a:r>
                <a:rPr lang="en-US" sz="31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được</a:t>
              </a: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1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đặt</a:t>
              </a: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1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giữa</a:t>
              </a: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&lt;?php </a:t>
              </a:r>
              <a:r>
                <a:rPr lang="en-US" sz="31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và</a:t>
              </a: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?&gt;</a:t>
              </a:r>
              <a:endParaRPr sz="3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345;p9">
            <a:extLst>
              <a:ext uri="{FF2B5EF4-FFF2-40B4-BE49-F238E27FC236}">
                <a16:creationId xmlns:a16="http://schemas.microsoft.com/office/drawing/2014/main" id="{8E3A56A2-24E6-4E0B-AA18-E8C0D9FE3F53}"/>
              </a:ext>
            </a:extLst>
          </p:cNvPr>
          <p:cNvGrpSpPr/>
          <p:nvPr/>
        </p:nvGrpSpPr>
        <p:grpSpPr>
          <a:xfrm>
            <a:off x="5977136" y="1647475"/>
            <a:ext cx="2818207" cy="2880320"/>
            <a:chOff x="7961449" y="1841501"/>
            <a:chExt cx="3881038" cy="3703997"/>
          </a:xfrm>
        </p:grpSpPr>
        <p:sp>
          <p:nvSpPr>
            <p:cNvPr id="14" name="Google Shape;346;p9">
              <a:extLst>
                <a:ext uri="{FF2B5EF4-FFF2-40B4-BE49-F238E27FC236}">
                  <a16:creationId xmlns:a16="http://schemas.microsoft.com/office/drawing/2014/main" id="{57033894-1D31-4453-B212-08A3125AC4B0}"/>
                </a:ext>
              </a:extLst>
            </p:cNvPr>
            <p:cNvSpPr/>
            <p:nvPr/>
          </p:nvSpPr>
          <p:spPr>
            <a:xfrm>
              <a:off x="7961449" y="3323309"/>
              <a:ext cx="632907" cy="740382"/>
            </a:xfrm>
            <a:custGeom>
              <a:avLst/>
              <a:gdLst/>
              <a:ahLst/>
              <a:cxnLst/>
              <a:rect l="l" t="t" r="r" b="b"/>
              <a:pathLst>
                <a:path w="632907" h="740382" extrusionOk="0">
                  <a:moveTo>
                    <a:pt x="0" y="148076"/>
                  </a:moveTo>
                  <a:lnTo>
                    <a:pt x="316454" y="148076"/>
                  </a:lnTo>
                  <a:lnTo>
                    <a:pt x="316454" y="0"/>
                  </a:lnTo>
                  <a:lnTo>
                    <a:pt x="632907" y="370191"/>
                  </a:lnTo>
                  <a:lnTo>
                    <a:pt x="316454" y="740382"/>
                  </a:lnTo>
                  <a:lnTo>
                    <a:pt x="316454" y="592306"/>
                  </a:lnTo>
                  <a:lnTo>
                    <a:pt x="0" y="592306"/>
                  </a:lnTo>
                  <a:lnTo>
                    <a:pt x="0" y="148076"/>
                  </a:lnTo>
                  <a:close/>
                </a:path>
              </a:pathLst>
            </a:custGeom>
            <a:solidFill>
              <a:srgbClr val="FE0000"/>
            </a:solidFill>
            <a:ln>
              <a:noFill/>
            </a:ln>
          </p:spPr>
          <p:txBody>
            <a:bodyPr spcFirstLastPara="1" wrap="square" lIns="0" tIns="148075" rIns="189850" bIns="148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47;p9">
              <a:extLst>
                <a:ext uri="{FF2B5EF4-FFF2-40B4-BE49-F238E27FC236}">
                  <a16:creationId xmlns:a16="http://schemas.microsoft.com/office/drawing/2014/main" id="{0B5F6245-4385-4FA5-9E36-5A6235BAC320}"/>
                </a:ext>
              </a:extLst>
            </p:cNvPr>
            <p:cNvSpPr/>
            <p:nvPr/>
          </p:nvSpPr>
          <p:spPr>
            <a:xfrm>
              <a:off x="8857073" y="1841501"/>
              <a:ext cx="2985414" cy="3703997"/>
            </a:xfrm>
            <a:custGeom>
              <a:avLst/>
              <a:gdLst/>
              <a:ahLst/>
              <a:cxnLst/>
              <a:rect l="l" t="t" r="r" b="b"/>
              <a:pathLst>
                <a:path w="2985414" h="3703997" extrusionOk="0">
                  <a:moveTo>
                    <a:pt x="0" y="298541"/>
                  </a:moveTo>
                  <a:cubicBezTo>
                    <a:pt x="0" y="133661"/>
                    <a:pt x="133661" y="0"/>
                    <a:pt x="298541" y="0"/>
                  </a:cubicBezTo>
                  <a:lnTo>
                    <a:pt x="2686873" y="0"/>
                  </a:lnTo>
                  <a:cubicBezTo>
                    <a:pt x="2851753" y="0"/>
                    <a:pt x="2985414" y="133661"/>
                    <a:pt x="2985414" y="298541"/>
                  </a:cubicBezTo>
                  <a:lnTo>
                    <a:pt x="2985414" y="3405456"/>
                  </a:lnTo>
                  <a:cubicBezTo>
                    <a:pt x="2985414" y="3570336"/>
                    <a:pt x="2851753" y="3703997"/>
                    <a:pt x="2686873" y="3703997"/>
                  </a:cubicBezTo>
                  <a:lnTo>
                    <a:pt x="298541" y="3703997"/>
                  </a:lnTo>
                  <a:cubicBezTo>
                    <a:pt x="133661" y="3703997"/>
                    <a:pt x="0" y="3570336"/>
                    <a:pt x="0" y="3405456"/>
                  </a:cubicBezTo>
                  <a:lnTo>
                    <a:pt x="0" y="298541"/>
                  </a:lnTo>
                  <a:close/>
                </a:path>
              </a:pathLst>
            </a:cu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05550" tIns="205550" rIns="205550" bIns="2055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Sử dụng kí tự ; để kết thúc mỗi câu lệnh</a:t>
              </a:r>
              <a:endParaRPr sz="3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C00BC-194F-45CB-A111-EE79EE2FA307}"/>
              </a:ext>
            </a:extLst>
          </p:cNvPr>
          <p:cNvSpPr txBox="1"/>
          <p:nvPr/>
        </p:nvSpPr>
        <p:spPr>
          <a:xfrm>
            <a:off x="612354" y="811798"/>
            <a:ext cx="72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647553" y="835655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A7488-261E-41AE-8529-143B0DD7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341" y="1924472"/>
            <a:ext cx="4712739" cy="21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647553" y="835655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017339-3C2E-49D1-A852-30DBE9362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633" y="1420430"/>
            <a:ext cx="3702385" cy="37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647553" y="835655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9E525-E861-4EBE-B1BB-D520D900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578" y="2068488"/>
            <a:ext cx="289600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9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647553" y="835655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B16674-012C-47B3-B23F-E1600C10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422" y="2105754"/>
            <a:ext cx="497274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B447-A4D4-4203-B0D3-D311653DA4C0}"/>
              </a:ext>
            </a:extLst>
          </p:cNvPr>
          <p:cNvSpPr txBox="1"/>
          <p:nvPr/>
        </p:nvSpPr>
        <p:spPr>
          <a:xfrm>
            <a:off x="647553" y="835655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95DCD-567B-4E88-BD69-EEE6B7D98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38" y="1858069"/>
            <a:ext cx="846890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B488-205B-484E-B705-FCADCAFA084C}"/>
              </a:ext>
            </a:extLst>
          </p:cNvPr>
          <p:cNvSpPr txBox="1"/>
          <p:nvPr/>
        </p:nvSpPr>
        <p:spPr>
          <a:xfrm>
            <a:off x="637438" y="1111445"/>
            <a:ext cx="39353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FFD27-02CB-4DD7-978B-25458F81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882" y="1139004"/>
            <a:ext cx="271500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30B4A-9CE2-4ABC-B6B8-691738EA2113}"/>
              </a:ext>
            </a:extLst>
          </p:cNvPr>
          <p:cNvSpPr txBox="1"/>
          <p:nvPr/>
        </p:nvSpPr>
        <p:spPr>
          <a:xfrm>
            <a:off x="612354" y="1073408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12CC7-F266-440E-8F25-FD2F42FF1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62" y="2068488"/>
            <a:ext cx="743053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30B4A-9CE2-4ABC-B6B8-691738EA2113}"/>
              </a:ext>
            </a:extLst>
          </p:cNvPr>
          <p:cNvSpPr txBox="1"/>
          <p:nvPr/>
        </p:nvSpPr>
        <p:spPr>
          <a:xfrm>
            <a:off x="612354" y="1073408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00CF3-4652-497C-A2E3-2BEB1F9C1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763" y="1658183"/>
            <a:ext cx="599206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B488-205B-484E-B705-FCADCAFA084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B7737-2685-4DDB-AA14-71CFCC870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53" y="1537154"/>
            <a:ext cx="828790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A2F21-4456-4F91-A4D7-BF23A0CFF12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3ED8C-47AC-410C-A16C-5CBAEB397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482" y="1348408"/>
            <a:ext cx="5184850" cy="32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5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18968-220D-45C8-9F22-C95E0946E456}"/>
              </a:ext>
            </a:extLst>
          </p:cNvPr>
          <p:cNvSpPr txBox="1"/>
          <p:nvPr/>
        </p:nvSpPr>
        <p:spPr>
          <a:xfrm>
            <a:off x="540346" y="916360"/>
            <a:ext cx="2834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C9AB5-E689-4771-B857-75D0D34D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0" y="1453684"/>
            <a:ext cx="7450043" cy="33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A2F21-4456-4F91-A4D7-BF23A0CFF12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9E602-C560-4FB3-BA14-A2D6A7E4D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450" y="1686391"/>
            <a:ext cx="631595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B488-205B-484E-B705-FCADCAFA084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4A316-879F-4A38-8E53-282E2966E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506" y="979613"/>
            <a:ext cx="561100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B488-205B-484E-B705-FCADCAFA084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27848-710D-4401-98C1-3D826A89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530" y="1420416"/>
            <a:ext cx="516327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D469-B8B0-4B0C-A15E-5F7303F3F664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9F411-4D9E-43BD-B45F-DD96248AE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580" y="1996480"/>
            <a:ext cx="413442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A2F21-4456-4F91-A4D7-BF23A0CFF12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5A76E-E5EF-4748-8D35-4CBAD931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65" y="2249338"/>
            <a:ext cx="3238952" cy="1943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1EC8F-3B56-4692-BDDA-F7AA8A52A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041" y="2249338"/>
            <a:ext cx="321989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A2F21-4456-4F91-A4D7-BF23A0CFF12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06256-1A1A-48A3-9C56-540F2971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450" y="1767344"/>
            <a:ext cx="640169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A2F21-4456-4F91-A4D7-BF23A0CFF12C}"/>
              </a:ext>
            </a:extLst>
          </p:cNvPr>
          <p:cNvSpPr txBox="1"/>
          <p:nvPr/>
        </p:nvSpPr>
        <p:spPr>
          <a:xfrm>
            <a:off x="540346" y="952379"/>
            <a:ext cx="5227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07206-8ED9-45A9-9283-57BD29CA3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882" y="2068488"/>
            <a:ext cx="2638793" cy="1771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EA13F-460B-4D0A-8BEA-821A6106F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59" y="1537154"/>
            <a:ext cx="410584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E8721-004A-4E22-9FC1-D69DF50B4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9" y="1708448"/>
            <a:ext cx="4115374" cy="322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E9716-DCCC-4B7E-A043-3973D3A10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882" y="1702748"/>
            <a:ext cx="2800741" cy="3124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540346" y="952379"/>
            <a:ext cx="5227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756370" y="1538572"/>
            <a:ext cx="3511493" cy="3093464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048745" y="1012654"/>
            <a:ext cx="2926744" cy="254723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MH_Others_1"/>
          <p:cNvSpPr txBox="1"/>
          <p:nvPr>
            <p:custDataLst>
              <p:tags r:id="rId1"/>
            </p:custDataLst>
          </p:nvPr>
        </p:nvSpPr>
        <p:spPr>
          <a:xfrm>
            <a:off x="1578083" y="2198004"/>
            <a:ext cx="1868065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Mảng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026" name="Picture 2" descr="https://lh5.googleusercontent.com/fG9auUEIP8rzOB0cNykEyc8gdnSB2q2mKA36Ac8gOd430nhkbiHvXVl_a3KNdS2VgVNHmPueqPi9hYmNiMVTjsHwN-UOcSNZtV4RCPT_SJxWBDXYpDoIIAcQAer6iewZ0hVANI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63" y="3436640"/>
            <a:ext cx="47148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82285" y="433593"/>
            <a:ext cx="4401194" cy="2845637"/>
            <a:chOff x="4780397" y="1126704"/>
            <a:chExt cx="4401194" cy="2845637"/>
          </a:xfrm>
        </p:grpSpPr>
        <p:sp>
          <p:nvSpPr>
            <p:cNvPr id="41" name="MH_Other_1">
              <a:extLst>
                <a:ext uri="{FF2B5EF4-FFF2-40B4-BE49-F238E27FC236}">
                  <a16:creationId xmlns:a16="http://schemas.microsoft.com/office/drawing/2014/main" id="{AD4D6BEC-2488-46EE-95AC-728E82F8093C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4780398" y="1199644"/>
              <a:ext cx="511025" cy="512117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001" kern="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MH_Other_2">
              <a:extLst>
                <a:ext uri="{FF2B5EF4-FFF2-40B4-BE49-F238E27FC236}">
                  <a16:creationId xmlns:a16="http://schemas.microsoft.com/office/drawing/2014/main" id="{BACC2EF8-0F61-4559-8A7C-24629238209B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4780398" y="2137667"/>
              <a:ext cx="511025" cy="512117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001" kern="0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43" name="MH_Other_3">
              <a:extLst>
                <a:ext uri="{FF2B5EF4-FFF2-40B4-BE49-F238E27FC236}">
                  <a16:creationId xmlns:a16="http://schemas.microsoft.com/office/drawing/2014/main" id="{0B98F20B-C700-49E7-8B55-C2C518E5511D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4780397" y="3075690"/>
              <a:ext cx="511025" cy="512117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001" kern="0" dirty="0">
                  <a:solidFill>
                    <a:schemeClr val="accent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MH_Text_1">
              <a:extLst>
                <a:ext uri="{FF2B5EF4-FFF2-40B4-BE49-F238E27FC236}">
                  <a16:creationId xmlns:a16="http://schemas.microsoft.com/office/drawing/2014/main" id="{E2DF345A-E7BD-4EFF-9230-4119B61EB8E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462110" y="1126704"/>
              <a:ext cx="3575180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Mảng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là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một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biến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đặc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biệt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vi-V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 phép chúng ta lưu trữ nhiều hơn một giá trị hoặc một nhóm các giá trị dưới một tên biến duy nhất.</a:t>
              </a:r>
              <a:endPara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45" name="MH_Text_2">
              <a:extLst>
                <a:ext uri="{FF2B5EF4-FFF2-40B4-BE49-F238E27FC236}">
                  <a16:creationId xmlns:a16="http://schemas.microsoft.com/office/drawing/2014/main" id="{49C940A4-C146-45CD-9E7E-F6318DEB9DD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498114" y="2071918"/>
              <a:ext cx="3503171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Mỗi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phần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tử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trong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mảng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có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key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và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value. Key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là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chỉ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số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của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phần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tử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,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mỗi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key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có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giá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trị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tương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ứng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là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value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46" name="MH_Text_3">
              <a:extLst>
                <a:ext uri="{FF2B5EF4-FFF2-40B4-BE49-F238E27FC236}">
                  <a16:creationId xmlns:a16="http://schemas.microsoft.com/office/drawing/2014/main" id="{42EC4166-1FFC-4CD6-8B7D-FEAE46308B8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498114" y="2956678"/>
              <a:ext cx="3683477" cy="101566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Phân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loại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 3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loại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: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Mảng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chỉ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Mảng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Mảng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chiều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4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540346" y="880699"/>
            <a:ext cx="5227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8442" y="1595721"/>
            <a:ext cx="8339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phần tử mảng được gắn một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là một giá trị số nguyên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Mặc định giá trị đầu tiên được gắn key bắt đầu là 0.</a:t>
            </a:r>
          </a:p>
          <a:p>
            <a:endParaRPr lang="en-US" dirty="0"/>
          </a:p>
        </p:txBody>
      </p:sp>
      <p:pic>
        <p:nvPicPr>
          <p:cNvPr id="13" name="Picture 2" descr="https://lh5.googleusercontent.com/fG9auUEIP8rzOB0cNykEyc8gdnSB2q2mKA36Ac8gOd430nhkbiHvXVl_a3KNdS2VgVNHmPueqPi9hYmNiMVTjsHwN-UOcSNZtV4RCPT_SJxWBDXYpDoIIAcQAer6iewZ0hVA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90" y="3364632"/>
            <a:ext cx="47148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A9EF9-03D8-47CB-899F-58B92B5C36EC}"/>
              </a:ext>
            </a:extLst>
          </p:cNvPr>
          <p:cNvSpPr txBox="1"/>
          <p:nvPr/>
        </p:nvSpPr>
        <p:spPr>
          <a:xfrm>
            <a:off x="684362" y="916360"/>
            <a:ext cx="1970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57D00-FEE8-4F06-B1FC-173463F20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56" y="1706816"/>
            <a:ext cx="805927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0779" y="1485958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1026" y="1485957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125" y="911589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6" y="2221465"/>
            <a:ext cx="4124729" cy="601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025" y="2178659"/>
            <a:ext cx="3770066" cy="6438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7991" y="3652664"/>
            <a:ext cx="147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217" y="3096360"/>
            <a:ext cx="519185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1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125" y="911589"/>
            <a:ext cx="60997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259" y="147706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31" y="1912718"/>
            <a:ext cx="7706801" cy="1286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170" y="403779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514" y="3991895"/>
            <a:ext cx="222916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125" y="911589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259" y="147706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514" y="1512412"/>
            <a:ext cx="3086531" cy="1286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943" y="3029957"/>
            <a:ext cx="453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490" y="358546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514" y="3508648"/>
            <a:ext cx="518232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540345" y="880699"/>
            <a:ext cx="6011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362" y="1780456"/>
            <a:ext cx="6034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phần tử mảng được gắn với một key là một giá trị chuỗi.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Tùy theo dữ liệu mà key sẽ được đặt cho phù hợp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94" y="3148608"/>
            <a:ext cx="292458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540345" y="880699"/>
            <a:ext cx="6011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577" y="1755582"/>
            <a:ext cx="620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key </a:t>
            </a:r>
            <a:r>
              <a:rPr lang="en-US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tử</a:t>
            </a:r>
            <a:endParaRPr lang="en-US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14" y="3158307"/>
            <a:ext cx="3167311" cy="1407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710" y="3182875"/>
            <a:ext cx="4882313" cy="13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738" y="843258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314" y="128565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4962" y="134651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38" y="1906938"/>
            <a:ext cx="5111254" cy="2405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441" y="2356520"/>
            <a:ext cx="288647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738" y="843258"/>
            <a:ext cx="749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314" y="128565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8938" y="128565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86" y="1800085"/>
            <a:ext cx="3384376" cy="1344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089" y="1989905"/>
            <a:ext cx="1600423" cy="103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52" y="3310128"/>
            <a:ext cx="2943729" cy="1726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938" y="3508648"/>
            <a:ext cx="160042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540345" y="880699"/>
            <a:ext cx="6011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–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345" y="1465474"/>
            <a:ext cx="75608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+mj-lt"/>
              </a:rPr>
              <a:t>• Mảng nhiều chiều là mảng có các phần tử là các mảng 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+mj-lt"/>
              </a:rPr>
              <a:t>• Có thể có mảng 2 chiều, 3 chiều, 4 chiều… hoặc nhiều hơn 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+mj-lt"/>
              </a:rPr>
              <a:t>• Mảng nhiều chiều thì cần nhiều chỉ số để có thể truy xuất đến một phần tử, chẳng hạn: 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+</a:t>
            </a:r>
            <a:r>
              <a:rPr lang="vi-VN" sz="1600" dirty="0">
                <a:latin typeface="+mj-lt"/>
              </a:rPr>
              <a:t> Mảng 2 chiều thì cần 2 chỉ số để truy xuất phần tử 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+</a:t>
            </a:r>
            <a:r>
              <a:rPr lang="vi-VN" sz="1600" dirty="0">
                <a:latin typeface="+mj-lt"/>
              </a:rPr>
              <a:t> Mảng 3 chiều thì cần 3 chỉ số để truy xuất phần tử</a:t>
            </a:r>
            <a:endParaRPr lang="vi-VN" sz="16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A63A5-4E2B-4230-BA11-1E1541C48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874" y="3285777"/>
            <a:ext cx="3485062" cy="13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7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540345" y="880699"/>
            <a:ext cx="6011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330" y="1875111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9F7FB-FD6A-4659-883B-6B7DA0380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57" y="2617487"/>
            <a:ext cx="8539969" cy="14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108298" y="837661"/>
            <a:ext cx="6011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314" y="1520146"/>
            <a:ext cx="827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" y="1955786"/>
            <a:ext cx="4392488" cy="3018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946" y="1935157"/>
            <a:ext cx="1938743" cy="31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A9EF9-03D8-47CB-899F-58B92B5C36EC}"/>
              </a:ext>
            </a:extLst>
          </p:cNvPr>
          <p:cNvSpPr txBox="1"/>
          <p:nvPr/>
        </p:nvSpPr>
        <p:spPr>
          <a:xfrm>
            <a:off x="684362" y="916360"/>
            <a:ext cx="1970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225E6-1548-454D-986C-B789B84835E1}"/>
              </a:ext>
            </a:extLst>
          </p:cNvPr>
          <p:cNvSpPr txBox="1"/>
          <p:nvPr/>
        </p:nvSpPr>
        <p:spPr>
          <a:xfrm>
            <a:off x="972394" y="1633751"/>
            <a:ext cx="70107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0" i="0" dirty="0">
                <a:solidFill>
                  <a:srgbClr val="000000"/>
                </a:solidFill>
                <a:effectLst/>
                <a:latin typeface="+mj-lt"/>
              </a:rPr>
              <a:t>PHP không có lệnh khai báo một biến. Nó được tạo ngay thời điểm bạn chỉ định một giá trị cho nó lần đầu tiên.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B488-205B-484E-B705-FCADCAFA084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-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1459A-9649-49D1-B50C-5F6CE49666DA}"/>
              </a:ext>
            </a:extLst>
          </p:cNvPr>
          <p:cNvSpPr txBox="1"/>
          <p:nvPr/>
        </p:nvSpPr>
        <p:spPr>
          <a:xfrm>
            <a:off x="684362" y="1854925"/>
            <a:ext cx="828092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vi-V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Hàm là một khối câu lệnh có thể được sử dụng lặp lại trong một chương trình.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vi-V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 không tự động thực thi khi tải trang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vi-V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Một hàm sẽ được thực thi bởi một lời gọi hàm.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8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B488-205B-484E-B705-FCADCAFA084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-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490" y="1636440"/>
            <a:ext cx="529663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B488-205B-484E-B705-FCADCAFA084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341" y="1537154"/>
            <a:ext cx="402011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B488-205B-484E-B705-FCADCAFA084C}"/>
              </a:ext>
            </a:extLst>
          </p:cNvPr>
          <p:cNvSpPr txBox="1"/>
          <p:nvPr/>
        </p:nvSpPr>
        <p:spPr>
          <a:xfrm>
            <a:off x="540346" y="952379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586" y="1636440"/>
            <a:ext cx="2972218" cy="31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B488-205B-484E-B705-FCADCAFA084C}"/>
              </a:ext>
            </a:extLst>
          </p:cNvPr>
          <p:cNvSpPr txBox="1"/>
          <p:nvPr/>
        </p:nvSpPr>
        <p:spPr>
          <a:xfrm>
            <a:off x="540346" y="916360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47" y="1564432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+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khóa return được sử dụng để “trả về” một giá trị trong hàm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hiểu “giá trị trả về” là “đầu ra” của hàm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+ 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Khi gọi hàm cần có mộ</a:t>
            </a: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biến để lưu giá trị trả về từ hàm hoặc phải sử dụng echo để in giá trị trả về từ hàm</a:t>
            </a:r>
            <a:endParaRPr lang="en-US" sz="1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746" y="1060376"/>
            <a:ext cx="4770093" cy="26169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770" y="3828750"/>
            <a:ext cx="4104456" cy="11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540346" y="1708448"/>
            <a:ext cx="7488833" cy="30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Hàm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asort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($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mang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sắp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xếp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mảng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tăng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dần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theo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giá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trị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Hàm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arsort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($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mang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sắp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xếp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mảng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giảm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dần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theo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giá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trị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Hàm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ksort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($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mang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sắp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xếp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mảng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tăng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dần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theo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key</a:t>
            </a:r>
            <a:endParaRPr lang="en-US" sz="1600" dirty="0"/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Hàm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krsort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($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mang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sắp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xếp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mảng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giảm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dần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theo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key</a:t>
            </a:r>
            <a:endParaRPr lang="en-US" sz="1600" dirty="0"/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Hàm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$string = implode($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mang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,', ')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ghép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phần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tử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mảng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thành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chuỗi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Hàm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in_array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('a', $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mang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kiểm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tra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sự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tồn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tại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giá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trị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mảng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trả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về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true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nếu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tồn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tại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, false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nếu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không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612354" y="922931"/>
            <a:ext cx="7488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</a:p>
        </p:txBody>
      </p:sp>
    </p:spTree>
    <p:extLst>
      <p:ext uri="{BB962C8B-B14F-4D97-AF65-F5344CB8AC3E}">
        <p14:creationId xmlns:p14="http://schemas.microsoft.com/office/powerpoint/2010/main" val="42240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618249" y="1636440"/>
            <a:ext cx="7488833" cy="308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+ 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Hàm </a:t>
            </a:r>
            <a:r>
              <a:rPr lang="vi-VN" sz="16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str_replace($search, $replace, $str) 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thay thế từ trong chuỗi, trong đó, $search là chuỗi cần tìm trong chuỗi gốc, $replace là nội dung sẽ được thay thế, $str là chuỗi gốc</a:t>
            </a:r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+ 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Hàm </a:t>
            </a:r>
            <a:r>
              <a:rPr lang="vi-VN" sz="16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strlen($str) 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đếm độ dài của chuỗi</a:t>
            </a:r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+ 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Hàm </a:t>
            </a:r>
            <a:r>
              <a:rPr lang="vi-VN" sz="16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substr($</a:t>
            </a:r>
            <a:r>
              <a:rPr lang="en-US" sz="16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</a:t>
            </a:r>
            <a:r>
              <a:rPr lang="vi-VN" sz="16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tr, $start, $limit) 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cắt chuỗi, trong đó</a:t>
            </a: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$</a:t>
            </a:r>
            <a:r>
              <a:rPr lang="en-US" sz="1600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str</a:t>
            </a: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chuỗi</a:t>
            </a: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gốc</a:t>
            </a: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,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$start là vị trí bắt đầu cắt và $limit là </a:t>
            </a:r>
            <a:r>
              <a:rPr lang="en-US" sz="1600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dài cần giới hạn</a:t>
            </a:r>
            <a:endParaRPr lang="en-US" sz="1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$search)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$search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vi-VN" sz="1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612354" y="774189"/>
            <a:ext cx="7488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310373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5B08-3FBE-4C88-9F0B-D029134E3C8D}"/>
              </a:ext>
            </a:extLst>
          </p:cNvPr>
          <p:cNvSpPr txBox="1"/>
          <p:nvPr/>
        </p:nvSpPr>
        <p:spPr>
          <a:xfrm>
            <a:off x="180306" y="1125484"/>
            <a:ext cx="82809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Hàm </a:t>
            </a:r>
            <a:r>
              <a:rPr lang="vi-VN" sz="20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str_replace($search, $replace, $str) </a:t>
            </a:r>
            <a:r>
              <a:rPr lang="vi-V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thay thế từ trong chuỗi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22" y="1924472"/>
            <a:ext cx="8424936" cy="10719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322" y="3436640"/>
            <a:ext cx="426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$search)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22" y="3868688"/>
            <a:ext cx="623021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298" y="733274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322" y="1421142"/>
            <a:ext cx="4752528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Hàm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date($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date_format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trả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về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ngày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tháng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thời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gian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hiện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tại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đó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600" dirty="0"/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lang="en-US" sz="1600" b="1" dirty="0" err="1">
                <a:latin typeface="Roboto"/>
                <a:ea typeface="Roboto"/>
                <a:cs typeface="Roboto"/>
                <a:sym typeface="Roboto"/>
              </a:rPr>
              <a:t>date_format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định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dạng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bạn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muốn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hiển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, </a:t>
            </a:r>
          </a:p>
          <a:p>
            <a:pPr lvl="0" algn="just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ví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dụ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25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322" y="3364632"/>
            <a:ext cx="5112568" cy="100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364" y="1389439"/>
            <a:ext cx="3297024" cy="31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25EA25-F33C-4318-BFED-B3F689FC2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332434" y="1619110"/>
            <a:ext cx="6913668" cy="1200347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Thank you</a:t>
            </a:r>
            <a:endParaRPr lang="zh-CN" altLang="en-US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599728D-24B5-4FA0-8D0B-6D961CE162D1}"/>
              </a:ext>
            </a:extLst>
          </p:cNvPr>
          <p:cNvCxnSpPr/>
          <p:nvPr/>
        </p:nvCxnSpPr>
        <p:spPr>
          <a:xfrm>
            <a:off x="1580059" y="2841026"/>
            <a:ext cx="41412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EF87A-1912-443B-AA27-30EDEBFA5752}"/>
              </a:ext>
            </a:extLst>
          </p:cNvPr>
          <p:cNvSpPr txBox="1"/>
          <p:nvPr/>
        </p:nvSpPr>
        <p:spPr>
          <a:xfrm>
            <a:off x="684362" y="916360"/>
            <a:ext cx="1970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D0367-1A79-40C2-945B-93C3F51F3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94" y="1455996"/>
            <a:ext cx="643979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EF87A-1912-443B-AA27-30EDEBFA5752}"/>
              </a:ext>
            </a:extLst>
          </p:cNvPr>
          <p:cNvSpPr txBox="1"/>
          <p:nvPr/>
        </p:nvSpPr>
        <p:spPr>
          <a:xfrm>
            <a:off x="684362" y="916360"/>
            <a:ext cx="3314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2A91E-243D-4578-9A39-C7C103984584}"/>
              </a:ext>
            </a:extLst>
          </p:cNvPr>
          <p:cNvSpPr txBox="1"/>
          <p:nvPr/>
        </p:nvSpPr>
        <p:spPr>
          <a:xfrm>
            <a:off x="1234440" y="2030075"/>
            <a:ext cx="52730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2886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ED55C-B767-4B76-ADF4-E8DBFB125EC8}"/>
              </a:ext>
            </a:extLst>
          </p:cNvPr>
          <p:cNvSpPr txBox="1"/>
          <p:nvPr/>
        </p:nvSpPr>
        <p:spPr>
          <a:xfrm>
            <a:off x="684362" y="1000343"/>
            <a:ext cx="527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DC504-7741-4C10-85D7-A92266B57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498" y="1523563"/>
            <a:ext cx="540142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2EFBD4C-9828-466E-873C-ACED65ED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822" y="-163760"/>
            <a:ext cx="3496163" cy="885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117D6-E4E6-493C-AFDE-8F0A9727B30D}"/>
              </a:ext>
            </a:extLst>
          </p:cNvPr>
          <p:cNvSpPr txBox="1"/>
          <p:nvPr/>
        </p:nvSpPr>
        <p:spPr>
          <a:xfrm>
            <a:off x="-1403870" y="187459"/>
            <a:ext cx="540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Lập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trình</a:t>
            </a:r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rPr>
              <a:t> PHP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ED55C-B767-4B76-ADF4-E8DBFB125EC8}"/>
              </a:ext>
            </a:extLst>
          </p:cNvPr>
          <p:cNvSpPr txBox="1"/>
          <p:nvPr/>
        </p:nvSpPr>
        <p:spPr>
          <a:xfrm>
            <a:off x="684362" y="1000343"/>
            <a:ext cx="527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2F3F9-5772-418A-945B-2E0C349C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63" y="1521683"/>
            <a:ext cx="563006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1124">
      <a:dk1>
        <a:sysClr val="windowText" lastClr="000000"/>
      </a:dk1>
      <a:lt1>
        <a:sysClr val="window" lastClr="FFFFFF"/>
      </a:lt1>
      <a:dk2>
        <a:srgbClr val="E66C7D"/>
      </a:dk2>
      <a:lt2>
        <a:srgbClr val="D4D4D6"/>
      </a:lt2>
      <a:accent1>
        <a:srgbClr val="60B5CC"/>
      </a:accent1>
      <a:accent2>
        <a:srgbClr val="E66C7D"/>
      </a:accent2>
      <a:accent3>
        <a:srgbClr val="F0AD00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1365</Words>
  <Application>Microsoft Office PowerPoint</Application>
  <PresentationFormat>Custom</PresentationFormat>
  <Paragraphs>252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微软雅黑</vt:lpstr>
      <vt:lpstr>Arial</vt:lpstr>
      <vt:lpstr>Calibri</vt:lpstr>
      <vt:lpstr>Calibri Light</vt:lpstr>
      <vt:lpstr>Roboto</vt:lpstr>
      <vt:lpstr>Times New Roman</vt:lpstr>
      <vt:lpstr>Wingdings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2016-10-17T14:00:15Z</dcterms:created>
  <dcterms:modified xsi:type="dcterms:W3CDTF">2021-11-04T10:03:55Z</dcterms:modified>
</cp:coreProperties>
</file>