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1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827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1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434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7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5F01-FF75-499E-BBB1-21DC71A8EF87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F0926F-E803-434A-9DA5-CD59BF98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mysql/mysql_ref_functions.asp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mysql/mysql_datatypes.asp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42AD25-47F6-49E7-86C5-36AB4653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977" y="1022556"/>
            <a:ext cx="9664391" cy="281639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</a:rPr>
              <a:t>Tổng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quan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về</a:t>
            </a:r>
            <a:r>
              <a:rPr lang="en-US" dirty="0">
                <a:solidFill>
                  <a:srgbClr val="C00000"/>
                </a:solidFill>
              </a:rPr>
              <a:t> MySQL -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Kết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nối</a:t>
            </a:r>
            <a:r>
              <a:rPr lang="en-US" dirty="0">
                <a:solidFill>
                  <a:srgbClr val="C00000"/>
                </a:solidFill>
              </a:rPr>
              <a:t> CSDL MySQL </a:t>
            </a:r>
            <a:r>
              <a:rPr lang="en-US" dirty="0" err="1">
                <a:solidFill>
                  <a:srgbClr val="C00000"/>
                </a:solidFill>
              </a:rPr>
              <a:t>trong</a:t>
            </a:r>
            <a:r>
              <a:rPr lang="en-US" dirty="0">
                <a:solidFill>
                  <a:srgbClr val="C00000"/>
                </a:solidFill>
              </a:rPr>
              <a:t> PHP</a:t>
            </a:r>
            <a:br>
              <a:rPr lang="en-US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endParaRPr lang="en-US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92363B5-3389-403A-B37A-1C55181D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087" y="3667375"/>
            <a:ext cx="7766936" cy="1096899"/>
          </a:xfrm>
        </p:spPr>
        <p:txBody>
          <a:bodyPr>
            <a:normAutofit/>
          </a:bodyPr>
          <a:lstStyle/>
          <a:p>
            <a:r>
              <a:rPr lang="en-US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Trần Thanh Dương - </a:t>
            </a:r>
            <a:r>
              <a:rPr lang="en-US" sz="3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Trịnh</a:t>
            </a:r>
            <a:r>
              <a:rPr lang="en-US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Tiến</a:t>
            </a:r>
            <a:r>
              <a:rPr lang="en-US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Đạt</a:t>
            </a:r>
            <a:endParaRPr lang="en-US" sz="3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43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2573A5-EA59-4B9F-A4B1-2AAC252D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lệnh</a:t>
            </a:r>
            <a:r>
              <a:rPr lang="en-US" dirty="0">
                <a:solidFill>
                  <a:srgbClr val="FF0000"/>
                </a:solidFill>
              </a:rPr>
              <a:t> SQL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8C744D4-4749-4810-8538-4CB9FD103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FF0000"/>
                </a:solidFill>
              </a:rPr>
              <a:t>SQL </a:t>
            </a:r>
            <a:r>
              <a:rPr lang="en-US" sz="3000" dirty="0" err="1">
                <a:solidFill>
                  <a:srgbClr val="FF0000"/>
                </a:solidFill>
              </a:rPr>
              <a:t>là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gì</a:t>
            </a:r>
            <a:r>
              <a:rPr lang="en-US" sz="3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18A3E3C-4A29-445C-A842-80D4713D0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737245"/>
            <a:ext cx="9667791" cy="3304117"/>
          </a:xfrm>
        </p:spPr>
        <p:txBody>
          <a:bodyPr>
            <a:normAutofit/>
          </a:bodyPr>
          <a:lstStyle/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dung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CSDL</a:t>
            </a:r>
          </a:p>
          <a:p>
            <a:r>
              <a:rPr lang="en-US" sz="2400" dirty="0"/>
              <a:t>4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endParaRPr lang="en-US" sz="2400" dirty="0"/>
          </a:p>
          <a:p>
            <a:r>
              <a:rPr lang="en-US" sz="2400" dirty="0"/>
              <a:t>DDL(Data Definition Language): Create, Alter, Drop.</a:t>
            </a:r>
          </a:p>
          <a:p>
            <a:r>
              <a:rPr lang="en-US" sz="2400" dirty="0">
                <a:solidFill>
                  <a:srgbClr val="FF0000"/>
                </a:solidFill>
                <a:effectLst/>
              </a:rPr>
              <a:t>DML (Data Manipulation Language):Select, Insert, Update, Delete.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DCL (Data Control Language):Grant, Revoke.</a:t>
            </a:r>
          </a:p>
          <a:p>
            <a:r>
              <a:rPr lang="en-US" sz="2400" u="none" strike="noStrike" dirty="0">
                <a:solidFill>
                  <a:schemeClr val="tx1"/>
                </a:solidFill>
                <a:effectLst/>
              </a:rPr>
              <a:t>TCL (Transaction Control Language):Commit, Rollback, </a:t>
            </a:r>
            <a:r>
              <a:rPr lang="en-US" sz="2400" u="none" strike="noStrike" dirty="0" err="1">
                <a:solidFill>
                  <a:schemeClr val="tx1"/>
                </a:solidFill>
                <a:effectLst/>
              </a:rPr>
              <a:t>Savepoint</a:t>
            </a:r>
            <a:r>
              <a:rPr lang="en-US" sz="2400" u="none" strike="noStrike" dirty="0">
                <a:solidFill>
                  <a:schemeClr val="tx1"/>
                </a:solidFill>
                <a:effectLst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4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4CBC83-EDFD-4345-A37B-52DBBAE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SELECT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273CFE-A84F-4CE4-8717-E802D58FB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8DD9C56-C4CD-4243-AC9C-2DDE57A237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columns FROM tables WHERE conditions GROUP BY columns HAVING </a:t>
            </a:r>
            <a:r>
              <a:rPr lang="en-US" sz="2400" dirty="0" err="1"/>
              <a:t>gr_by</a:t>
            </a:r>
            <a:r>
              <a:rPr lang="en-US" sz="2400" dirty="0"/>
              <a:t> conditions ORDER BY columns (ASC|DESC) LIMIT </a:t>
            </a:r>
            <a:r>
              <a:rPr lang="en-US" sz="2400" dirty="0" err="1"/>
              <a:t>From,To</a:t>
            </a:r>
            <a:endParaRPr lang="en-US" sz="240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F604FD4-2529-485B-A8C9-5C191238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72ED665-A305-444D-9007-E1D5C9A6B6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* :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cột</a:t>
            </a:r>
            <a:endParaRPr lang="en-US" sz="2400" dirty="0"/>
          </a:p>
          <a:p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cột</a:t>
            </a:r>
            <a:r>
              <a:rPr lang="en-US" sz="2400" dirty="0"/>
              <a:t>: </a:t>
            </a:r>
            <a:r>
              <a:rPr lang="en-US" sz="2400" dirty="0" err="1"/>
              <a:t>Table.Column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: &gt;, &gt;=, &lt;, &lt;=, =, !=</a:t>
            </a:r>
          </a:p>
          <a:p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Logic: AND, OR, NOT, …</a:t>
            </a:r>
          </a:p>
        </p:txBody>
      </p:sp>
    </p:spTree>
    <p:extLst>
      <p:ext uri="{BB962C8B-B14F-4D97-AF65-F5344CB8AC3E}">
        <p14:creationId xmlns:p14="http://schemas.microsoft.com/office/powerpoint/2010/main" val="11420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4CBC83-EDFD-4345-A37B-52DBBAE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INSERT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273CFE-A84F-4CE4-8717-E802D58FB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8DD9C56-C4CD-4243-AC9C-2DDE57A237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INSERT INTO table VALUES(v1, v2, v3, …)</a:t>
            </a:r>
          </a:p>
          <a:p>
            <a:r>
              <a:rPr lang="en-US" sz="2400" dirty="0"/>
              <a:t>INSERT INTO table(columns) VALUES(v1, v2, v3, …)</a:t>
            </a:r>
          </a:p>
          <a:p>
            <a:r>
              <a:rPr lang="en-US" sz="2400" dirty="0"/>
              <a:t>INSERT INTO table1(columns) SELECT </a:t>
            </a:r>
            <a:r>
              <a:rPr lang="en-US" sz="2400" dirty="0" err="1"/>
              <a:t>colums</a:t>
            </a:r>
            <a:r>
              <a:rPr lang="en-US" sz="2400" dirty="0"/>
              <a:t> FROM tables2</a:t>
            </a:r>
          </a:p>
          <a:p>
            <a:endParaRPr lang="en-US" sz="240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F604FD4-2529-485B-A8C9-5C191238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72ED665-A305-444D-9007-E1D5C9A6B6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Chú</a:t>
            </a:r>
            <a:r>
              <a:rPr lang="en-US" sz="2400" dirty="0"/>
              <a:t> ý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en-US" sz="2400" dirty="0" err="1"/>
              <a:t>Chú</a:t>
            </a:r>
            <a:r>
              <a:rPr lang="en-US" sz="2400" dirty="0"/>
              <a:t> ý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User</a:t>
            </a:r>
          </a:p>
          <a:p>
            <a:r>
              <a:rPr lang="en-US" sz="2400" dirty="0" err="1"/>
              <a:t>Kiểu</a:t>
            </a:r>
            <a:r>
              <a:rPr lang="en-US" sz="2400" dirty="0"/>
              <a:t> 1: </a:t>
            </a:r>
            <a:r>
              <a:rPr lang="en-US" sz="2400" dirty="0" err="1"/>
              <a:t>chèn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en-US" sz="2400" dirty="0" err="1"/>
              <a:t>Kiểu</a:t>
            </a:r>
            <a:r>
              <a:rPr lang="en-US" sz="2400" dirty="0"/>
              <a:t> 2: </a:t>
            </a:r>
            <a:r>
              <a:rPr lang="en-US" sz="2400" dirty="0" err="1"/>
              <a:t>chèn</a:t>
            </a:r>
            <a:r>
              <a:rPr lang="en-US" sz="2400" dirty="0"/>
              <a:t> </a:t>
            </a:r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4CBC83-EDFD-4345-A37B-52DBBAE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273CFE-A84F-4CE4-8717-E802D58FB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8DD9C56-C4CD-4243-AC9C-2DDE57A23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41122"/>
            <a:ext cx="4185623" cy="330411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UPDATE table SET column1 = values1,… WHERE conditions</a:t>
            </a:r>
          </a:p>
          <a:p>
            <a:r>
              <a:rPr lang="en-US" sz="2400" dirty="0"/>
              <a:t>UPDATE table1 SET column= (SELECT column FROM table2 WHERE conditions)</a:t>
            </a:r>
          </a:p>
          <a:p>
            <a:endParaRPr lang="en-US" sz="240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F604FD4-2529-485B-A8C9-5C191238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72ED665-A305-444D-9007-E1D5C9A6B6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cũ</a:t>
            </a:r>
            <a:endParaRPr lang="en-US" sz="2400" dirty="0"/>
          </a:p>
          <a:p>
            <a:r>
              <a:rPr lang="en-US" sz="2400" dirty="0" err="1"/>
              <a:t>Kiểu</a:t>
            </a:r>
            <a:r>
              <a:rPr lang="en-US" sz="2400" dirty="0"/>
              <a:t> 1: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endParaRPr lang="en-US" sz="2400" dirty="0"/>
          </a:p>
          <a:p>
            <a:r>
              <a:rPr lang="en-US" sz="2400" dirty="0" err="1"/>
              <a:t>Kiểu</a:t>
            </a:r>
            <a:r>
              <a:rPr lang="en-US" sz="2400" dirty="0"/>
              <a:t> 2: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cột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endParaRPr lang="en-US" sz="2400" dirty="0"/>
          </a:p>
          <a:p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4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4CBC83-EDFD-4345-A37B-52DBBAE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273CFE-A84F-4CE4-8717-E802D58FB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8DD9C56-C4CD-4243-AC9C-2DDE57A23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41122"/>
            <a:ext cx="4185623" cy="3304117"/>
          </a:xfrm>
        </p:spPr>
        <p:txBody>
          <a:bodyPr>
            <a:normAutofit/>
          </a:bodyPr>
          <a:lstStyle/>
          <a:p>
            <a:r>
              <a:rPr lang="en-US" sz="2400" dirty="0"/>
              <a:t>DELETE FROM table WHERE conditions</a:t>
            </a:r>
          </a:p>
          <a:p>
            <a:endParaRPr lang="en-US" sz="240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F604FD4-2529-485B-A8C9-5C191238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72ED665-A305-444D-9007-E1D5C9A6B6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endParaRPr lang="en-US" sz="2400" dirty="0"/>
          </a:p>
          <a:p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,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UPDATE </a:t>
            </a:r>
            <a:r>
              <a:rPr lang="en-US" sz="2400" dirty="0" err="1"/>
              <a:t>với</a:t>
            </a:r>
            <a:r>
              <a:rPr lang="en-US" sz="2400" dirty="0"/>
              <a:t> value = null</a:t>
            </a:r>
          </a:p>
          <a:p>
            <a:r>
              <a:rPr lang="en-US" sz="2400" dirty="0"/>
              <a:t>Quan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cha con(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1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4CBC83-EDFD-4345-A37B-52DBBAE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JOIN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273CFE-A84F-4CE4-8717-E802D58FB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8DD9C56-C4CD-4243-AC9C-2DDE57A23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41122"/>
            <a:ext cx="4185623" cy="3304117"/>
          </a:xfrm>
        </p:spPr>
        <p:txBody>
          <a:bodyPr>
            <a:normAutofit/>
          </a:bodyPr>
          <a:lstStyle/>
          <a:p>
            <a:r>
              <a:rPr lang="en-US" sz="2400" dirty="0"/>
              <a:t>SELECT columns FROM table1 JOIN tables 2 ON conditions</a:t>
            </a:r>
          </a:p>
          <a:p>
            <a:r>
              <a:rPr lang="en-US" sz="2400" dirty="0"/>
              <a:t>SELECT columns FROM table1 INNER JOIN tables 2 ON conditions</a:t>
            </a:r>
          </a:p>
          <a:p>
            <a:endParaRPr lang="en-US" sz="240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F604FD4-2529-485B-A8C9-5C191238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772ED665-A305-444D-9007-E1D5C9A6B6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INNER JOIN: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2 </a:t>
            </a:r>
            <a:r>
              <a:rPr lang="en-US" sz="2400" dirty="0" err="1"/>
              <a:t>bảng</a:t>
            </a:r>
            <a:endParaRPr lang="en-US" sz="2400" dirty="0"/>
          </a:p>
          <a:p>
            <a:r>
              <a:rPr lang="en-US" sz="2400" dirty="0"/>
              <a:t>LEFT JOIN: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endParaRPr lang="en-US" sz="2400" dirty="0"/>
          </a:p>
          <a:p>
            <a:r>
              <a:rPr lang="en-US" sz="2400" dirty="0"/>
              <a:t>RIGHT JOIN: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trái</a:t>
            </a:r>
            <a:endParaRPr lang="en-US" sz="2400" dirty="0"/>
          </a:p>
          <a:p>
            <a:r>
              <a:rPr lang="en-US" sz="2400" dirty="0"/>
              <a:t>CROSS JION: </a:t>
            </a:r>
            <a:r>
              <a:rPr lang="en-US" sz="2400" dirty="0" err="1"/>
              <a:t>cả</a:t>
            </a:r>
            <a:r>
              <a:rPr lang="en-US" sz="2400" dirty="0"/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18836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B05648-A43C-4C10-B9DE-E91DB5EF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JOIN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CC8918C-5481-4833-9DE1-7DB765D4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5" y="2168945"/>
            <a:ext cx="2638793" cy="204816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938B98DC-87C4-4081-9807-72F13450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969" y="2197523"/>
            <a:ext cx="2514951" cy="1991003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D72A0A4-FA41-4D03-9EB7-A6F182AD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44" y="4305029"/>
            <a:ext cx="2581635" cy="1943371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BCDEEC21-4A0B-47FF-A24E-A339C74BC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653" y="4273675"/>
            <a:ext cx="262926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40EF5E-B61C-440D-81A0-234E6550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mySQL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F614753-1F36-4AEC-9EC6-29608E7B0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2747AC4-EED8-44F7-8983-C0E43F0A29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GROUPBY</a:t>
            </a:r>
          </a:p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String</a:t>
            </a:r>
          </a:p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Time</a:t>
            </a:r>
          </a:p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26B50BA-1EDB-4C53-B961-DBDDA7964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8B10821-1248-444D-BCF5-707EC1B18A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AVG, MIN, MAX, SUM</a:t>
            </a:r>
          </a:p>
          <a:p>
            <a:r>
              <a:rPr lang="en-US" sz="2400" dirty="0"/>
              <a:t>LOWER,LENGTH,LTRIM,…</a:t>
            </a:r>
          </a:p>
          <a:p>
            <a:r>
              <a:rPr lang="en-US" sz="2400" dirty="0"/>
              <a:t>CURDATE, CURTIME, …</a:t>
            </a:r>
          </a:p>
          <a:p>
            <a:r>
              <a:rPr lang="en-US" sz="2400" dirty="0"/>
              <a:t>SQRT,ROUND,LOG,POW,…</a:t>
            </a:r>
          </a:p>
          <a:p>
            <a:r>
              <a:rPr lang="en-US" sz="2400">
                <a:hlinkClick r:id="rId2"/>
              </a:rPr>
              <a:t>https://www.w3schools.com/mysql/mysql_ref_functions.asp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1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8C4DD8-8AA8-4777-8B87-85A33BB1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98606"/>
            <a:ext cx="8596668" cy="928842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solidFill>
                  <a:srgbClr val="FF0000"/>
                </a:solidFill>
              </a:rPr>
              <a:t>II.Kết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nối</a:t>
            </a:r>
            <a:r>
              <a:rPr lang="en-US" sz="6000" dirty="0">
                <a:solidFill>
                  <a:srgbClr val="FF0000"/>
                </a:solidFill>
              </a:rPr>
              <a:t> CSDL </a:t>
            </a:r>
            <a:r>
              <a:rPr lang="en-US" sz="6000" dirty="0" err="1">
                <a:solidFill>
                  <a:srgbClr val="FF0000"/>
                </a:solidFill>
              </a:rPr>
              <a:t>mySQl</a:t>
            </a:r>
            <a:br>
              <a:rPr lang="en-US" sz="6000" dirty="0">
                <a:solidFill>
                  <a:srgbClr val="FF0000"/>
                </a:solidFill>
              </a:rPr>
            </a:br>
            <a:r>
              <a:rPr lang="en-US" sz="6000" dirty="0" err="1">
                <a:solidFill>
                  <a:srgbClr val="FF0000"/>
                </a:solidFill>
              </a:rPr>
              <a:t>trong</a:t>
            </a:r>
            <a:r>
              <a:rPr lang="en-US" sz="6000" dirty="0">
                <a:solidFill>
                  <a:srgbClr val="FF0000"/>
                </a:solidFill>
              </a:rPr>
              <a:t> PHP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1123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61820A-4C4B-4552-BFCB-455D2B9D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EC2C6A-164E-4C99-A6CC-E0EF17CA60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903" y="2160588"/>
            <a:ext cx="628423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8C4DD8-8AA8-4777-8B87-85A33BB1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98606"/>
            <a:ext cx="8596668" cy="928842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solidFill>
                  <a:srgbClr val="FF0000"/>
                </a:solidFill>
              </a:rPr>
              <a:t>I.Tổng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quan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 err="1">
                <a:solidFill>
                  <a:srgbClr val="FF0000"/>
                </a:solidFill>
              </a:rPr>
              <a:t>về</a:t>
            </a:r>
            <a:r>
              <a:rPr lang="en-US" sz="6000" dirty="0">
                <a:solidFill>
                  <a:srgbClr val="FF0000"/>
                </a:solidFill>
              </a:rPr>
              <a:t> MySQL</a:t>
            </a:r>
            <a:br>
              <a:rPr lang="en-US" sz="6000" dirty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637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CB98CD-BB7B-4DE3-A1AC-17772651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nối</a:t>
            </a:r>
            <a:r>
              <a:rPr lang="en-US" dirty="0">
                <a:solidFill>
                  <a:srgbClr val="FF0000"/>
                </a:solidFill>
              </a:rPr>
              <a:t> CSDL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467C4CB-3E3C-4800-9492-47E68D0EF956}"/>
              </a:ext>
            </a:extLst>
          </p:cNvPr>
          <p:cNvSpPr txBox="1"/>
          <p:nvPr/>
        </p:nvSpPr>
        <p:spPr>
          <a:xfrm>
            <a:off x="747252" y="1316024"/>
            <a:ext cx="8596668" cy="493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+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servername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$username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$password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tiendat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Create connection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$conn =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servername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$username, $password);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Check connection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($conn-&gt;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connect_error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"Connection failed: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connect_error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"Connected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?&gt;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+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Đóng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$conn-&gt;close();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603FA1E-2FD8-4665-BED8-CE6EF3545E43}"/>
              </a:ext>
            </a:extLst>
          </p:cNvPr>
          <p:cNvSpPr txBox="1"/>
          <p:nvPr/>
        </p:nvSpPr>
        <p:spPr>
          <a:xfrm>
            <a:off x="747252" y="1316024"/>
            <a:ext cx="8596668" cy="493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Procedural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servername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$username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"root"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$password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tiendat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Create connection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$conn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mysqli_connect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servername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$username, $password);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Check connection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(!$conn)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die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"Connection failed: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mysqli_connect_error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"Connected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mysqli_close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F9C68DE-BF86-45EC-8465-3882D1D37359}"/>
              </a:ext>
            </a:extLst>
          </p:cNvPr>
          <p:cNvSpPr txBox="1"/>
          <p:nvPr/>
        </p:nvSpPr>
        <p:spPr>
          <a:xfrm>
            <a:off x="747252" y="1316024"/>
            <a:ext cx="8596668" cy="512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PDO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servername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"localhost"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$username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"username"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$password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"password"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$conn =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PDO(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mysql:host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=$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servername;dbname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myDB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$username, $password);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set the PDO error mode to exception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$conn-&gt;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setAttribute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(PDO::ATTR_ERRMODE, PDO::ERRMODE_EXCEPTION);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"Connected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PDOException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$e)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"Connection failed: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$e-&gt;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getMessage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$conn =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8835BD-5674-496E-B430-8EF116D7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Tạo</a:t>
            </a:r>
            <a:r>
              <a:rPr lang="en-US" dirty="0">
                <a:solidFill>
                  <a:srgbClr val="FF0000"/>
                </a:solidFill>
              </a:rPr>
              <a:t> Database</a:t>
            </a:r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FF058D6-64CB-4D7A-8D5D-828935F08938}"/>
              </a:ext>
            </a:extLst>
          </p:cNvPr>
          <p:cNvSpPr txBox="1"/>
          <p:nvPr/>
        </p:nvSpPr>
        <p:spPr>
          <a:xfrm>
            <a:off x="677334" y="2300748"/>
            <a:ext cx="8596668" cy="264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Object-Oriented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"CREATE DATABASE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laptrinhweb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($conn-&gt;query($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=== TRUE)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"Database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creating database: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$conn-&gt;error;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20ABDB0-DB4F-487F-B539-39762C5EF0A7}"/>
              </a:ext>
            </a:extLst>
          </p:cNvPr>
          <p:cNvSpPr txBox="1"/>
          <p:nvPr/>
        </p:nvSpPr>
        <p:spPr>
          <a:xfrm>
            <a:off x="677334" y="2300748"/>
            <a:ext cx="8596668" cy="215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Procedural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"CREATE DATABASE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laptrinhweb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mysqli_query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"Database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creating database: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mysqli_error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AA2A002-D370-4A4C-B37B-4475E51482E3}"/>
              </a:ext>
            </a:extLst>
          </p:cNvPr>
          <p:cNvSpPr txBox="1"/>
          <p:nvPr/>
        </p:nvSpPr>
        <p:spPr>
          <a:xfrm>
            <a:off x="677334" y="2300748"/>
            <a:ext cx="8596668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PDO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"CREATE DATABASE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laptrinhweb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use exec() because no results are returned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$conn-&gt;exec($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"Database created successfully&lt;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8835BD-5674-496E-B430-8EF116D7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Tạo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mới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DA4975F-E6E2-4351-95AD-51AC975EEA94}"/>
              </a:ext>
            </a:extLst>
          </p:cNvPr>
          <p:cNvSpPr txBox="1"/>
          <p:nvPr/>
        </p:nvSpPr>
        <p:spPr>
          <a:xfrm>
            <a:off x="757084" y="1930400"/>
            <a:ext cx="8516918" cy="432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"CREATE TABLE user (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id INT(6) AUTO_INCREMENT PRIMARY KEY,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username VARCHAR(45) NOT NULL,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password VARCHAR(45) NOT NULL,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 VARCHAR(45),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position VARCHAR(45) NOT NULL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($conn-&gt;query($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=== TRUE)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"Table user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creating table: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$conn-&gt;error;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DB90D82-094D-440D-A65A-5F22E0C47DEF}"/>
              </a:ext>
            </a:extLst>
          </p:cNvPr>
          <p:cNvSpPr txBox="1"/>
          <p:nvPr/>
        </p:nvSpPr>
        <p:spPr>
          <a:xfrm>
            <a:off x="757084" y="1930400"/>
            <a:ext cx="8516918" cy="432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Procerdural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"CREATE TABLE user (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id INT(6) AUTO_INCREMENT PRIMARY KEY,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username VARCHAR(45) NOT NULL,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password VARCHAR(45) NOT NULL,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 VARCHAR(45) 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position VARCHAR(45) NOT NULL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mysqli_query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"Table user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creating table: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mysqli_error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48E67CD-2997-4DBF-9347-99B9095334CE}"/>
              </a:ext>
            </a:extLst>
          </p:cNvPr>
          <p:cNvSpPr txBox="1"/>
          <p:nvPr/>
        </p:nvSpPr>
        <p:spPr>
          <a:xfrm>
            <a:off x="757084" y="1930400"/>
            <a:ext cx="8516918" cy="413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PDO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CREATE TABLE user (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id INT(6) AUTO_INCREMENT PRIMARY KEY,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username VARCHAR(45) NOT NULL,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password VARCHAR(45) NOT NULL,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 VARCHAR(45) ,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position VARCHAR(45) NOT NULL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use exec() because no results are returned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$conn-&gt;exec($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"Table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MyGuests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210506-68AE-412C-839A-3EE667B2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INSERT – </a:t>
            </a:r>
            <a:r>
              <a:rPr lang="en-US" dirty="0" err="1">
                <a:solidFill>
                  <a:srgbClr val="FF0000"/>
                </a:solidFill>
              </a:rPr>
              <a:t>Đăng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khoản</a:t>
            </a:r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9383892-DBF9-4AE3-9C1A-F35FAAF12035}"/>
              </a:ext>
            </a:extLst>
          </p:cNvPr>
          <p:cNvSpPr txBox="1"/>
          <p:nvPr/>
        </p:nvSpPr>
        <p:spPr>
          <a:xfrm>
            <a:off x="806245" y="1930400"/>
            <a:ext cx="8596668" cy="284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"INSERT INTO user (username, password,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name,position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VALUES ('user1', '1', 'user1', 'client')"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($conn-&gt;query($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=== TRUE)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"New record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.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"&lt;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$conn-&gt;error;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FD5F7C8-F84E-49E4-AA1C-99616267261C}"/>
              </a:ext>
            </a:extLst>
          </p:cNvPr>
          <p:cNvSpPr txBox="1"/>
          <p:nvPr/>
        </p:nvSpPr>
        <p:spPr>
          <a:xfrm>
            <a:off x="806245" y="1930400"/>
            <a:ext cx="8596668" cy="270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Procedural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"INSERT INTO user (username, password,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name,position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VALUES ('user1', '1', 'user1', 'client')"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mysqli_query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"New record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.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"&lt;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mysqli_error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22EA56F-204C-4F9A-A0C4-51D555E2C31E}"/>
              </a:ext>
            </a:extLst>
          </p:cNvPr>
          <p:cNvSpPr txBox="1"/>
          <p:nvPr/>
        </p:nvSpPr>
        <p:spPr>
          <a:xfrm>
            <a:off x="806245" y="1930400"/>
            <a:ext cx="8596668" cy="187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PDO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INSERT INTO user (username, password,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name,position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VALUES ('user1', '1', 'user1', 'client')"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use exec() because no results are returned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$conn-&gt;exec($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"New record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92A65-C455-4C12-B1FF-C51286D4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sz="4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4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4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4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4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4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4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7A5AEA0-3B93-4E36-BBAC-F2FB5FFA1C19}"/>
              </a:ext>
            </a:extLst>
          </p:cNvPr>
          <p:cNvSpPr txBox="1"/>
          <p:nvPr/>
        </p:nvSpPr>
        <p:spPr>
          <a:xfrm>
            <a:off x="688258" y="2133600"/>
            <a:ext cx="8613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Object-Oriented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"INSERT INTO user (username, password,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name,position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VALUES ('user1', '1', 'user1', 'client')"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($conn-&gt;query($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=== TRUE)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$conn-&gt;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insert_id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"New record created successfully. Last inserted ID is: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.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"&lt;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$conn-&gt;error;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4DCCBAB-60DF-4EA3-8436-AFFF8F22FA76}"/>
              </a:ext>
            </a:extLst>
          </p:cNvPr>
          <p:cNvSpPr txBox="1"/>
          <p:nvPr/>
        </p:nvSpPr>
        <p:spPr>
          <a:xfrm>
            <a:off x="668047" y="2133600"/>
            <a:ext cx="8596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Procedural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"INSERT INTO user (username, password,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name,position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VALUES ('user1', '1', 'user1', 'client')"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mysqli_query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mysqli_insert_id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"New record created successfully. Last inserted ID is: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.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"&lt;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mysqli_error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770FBCE-D07A-46EE-A0E9-191385611AB9}"/>
              </a:ext>
            </a:extLst>
          </p:cNvPr>
          <p:cNvSpPr txBox="1"/>
          <p:nvPr/>
        </p:nvSpPr>
        <p:spPr>
          <a:xfrm>
            <a:off x="668047" y="2133600"/>
            <a:ext cx="8596668" cy="255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PDO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INSERT INTO user (username, password,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name,position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VALUES ('user1', '1', 'user1', 'client')"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use exec() because no results are returned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$conn-&gt;exec($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$conn-&gt;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lastInsertId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"New record created successfully. Last inserted ID is: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last_id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92A65-C455-4C12-B1FF-C51286D4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453" y="609600"/>
            <a:ext cx="8596668" cy="66859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Prepare Statement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EE60FE5-1AAB-447A-B519-394E30315EA4}"/>
              </a:ext>
            </a:extLst>
          </p:cNvPr>
          <p:cNvSpPr txBox="1"/>
          <p:nvPr/>
        </p:nvSpPr>
        <p:spPr>
          <a:xfrm>
            <a:off x="677334" y="1278194"/>
            <a:ext cx="4306529" cy="519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MySQLi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Object-Oriented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$conn-&gt;prepare(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"INSERT INTO user (username, password,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name,position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VALUES (?, ?, ?,?)"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bind_param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ssss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$username, $password,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name,$position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set parameters and execute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$username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"user1"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$password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$email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"user1"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$position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"client"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-&gt;execute();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"New records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-&gt;close();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0700701-E23C-441D-9A66-3CCB912E0FFF}"/>
              </a:ext>
            </a:extLst>
          </p:cNvPr>
          <p:cNvSpPr txBox="1"/>
          <p:nvPr/>
        </p:nvSpPr>
        <p:spPr>
          <a:xfrm>
            <a:off x="4994787" y="1278194"/>
            <a:ext cx="5820697" cy="569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PDO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prepare 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and bind parameters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$conn-&gt;prepare(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"INSERT INTO user (username, password,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name,position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VALUES (:username, :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passworrd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:name, :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possition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':username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$username);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':password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$password);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$name);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':position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$position);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insert a row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$username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"user1"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$password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$email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"user1"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$position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"client"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-&gt;execute();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"New records created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1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92A65-C455-4C12-B1FF-C51286D4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SELECT – </a:t>
            </a:r>
            <a:r>
              <a:rPr lang="en-US" dirty="0" err="1">
                <a:solidFill>
                  <a:srgbClr val="FF0000"/>
                </a:solidFill>
              </a:rPr>
              <a:t>CheckLogin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6282F48-8013-4B76-87C4-B02D5EB8E37D}"/>
              </a:ext>
            </a:extLst>
          </p:cNvPr>
          <p:cNvSpPr txBox="1"/>
          <p:nvPr/>
        </p:nvSpPr>
        <p:spPr>
          <a:xfrm>
            <a:off x="658761" y="1927123"/>
            <a:ext cx="86130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"SELECT * FROM user WHERE username = ‘user1’ AND password =1"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$result = $conn-&gt;query($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($result-&gt;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num_rows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&gt; 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output data of each row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($row = $result-&gt;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fetch_assoc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$row[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].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- Name: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$row[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]. 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"&lt;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"Wrong username or password"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AC66582-E328-4610-884F-97B3045BA0CF}"/>
              </a:ext>
            </a:extLst>
          </p:cNvPr>
          <p:cNvSpPr txBox="1"/>
          <p:nvPr/>
        </p:nvSpPr>
        <p:spPr>
          <a:xfrm>
            <a:off x="677334" y="1927123"/>
            <a:ext cx="8615241" cy="409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Procedural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"SELECT * FROM user WHERE username = ‘user1’ AND password =1"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$result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mysqli_query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mysqli_num_rows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($result) &gt; 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output data of each row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($row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mysqli_fetch_assoc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($result))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$row[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].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- Name: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$row[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]. 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"&lt;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Wrong username or password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92A65-C455-4C12-B1FF-C51286D4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2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Prepare Statement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6DE93CD-1396-494E-A4A0-3F930B53F2BE}"/>
              </a:ext>
            </a:extLst>
          </p:cNvPr>
          <p:cNvSpPr txBox="1"/>
          <p:nvPr/>
        </p:nvSpPr>
        <p:spPr>
          <a:xfrm>
            <a:off x="678426" y="1238865"/>
            <a:ext cx="8593393" cy="56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MySQLi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Object-Oriented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$conn-&gt;prepare(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"SELECT * FROM user WHERE username =? AND password=?")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bind_param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sss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$username, $password, $position);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$username=”user1”;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$password=”1”;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$position=”Client”;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-&gt;execute();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$result =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get_result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($result-&gt;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num_rows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&gt; 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output data of each row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($row = $result-&gt;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fetch_assoc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$row[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].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 - Name: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$row[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]. 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"&lt;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br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&gt;"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"Wrong username or password"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4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959FD8-12C3-4341-B1DD-2AB36F95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DELETE – </a:t>
            </a:r>
            <a:r>
              <a:rPr lang="en-US" dirty="0" err="1">
                <a:solidFill>
                  <a:srgbClr val="FF0000"/>
                </a:solidFill>
              </a:rPr>
              <a:t>Xóa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4032D336-FCB9-450C-ABB0-C998D8EC4881}"/>
              </a:ext>
            </a:extLst>
          </p:cNvPr>
          <p:cNvSpPr txBox="1"/>
          <p:nvPr/>
        </p:nvSpPr>
        <p:spPr>
          <a:xfrm>
            <a:off x="668594" y="1936955"/>
            <a:ext cx="8593393" cy="255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"DELETE FROM user WHERE id=1"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($conn-&gt;query($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=== TRUE)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"Record deleted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deleting record: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$conn-&gt;error;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8E032C2-D9F5-45F0-999E-F9426B7E9E15}"/>
              </a:ext>
            </a:extLst>
          </p:cNvPr>
          <p:cNvSpPr txBox="1"/>
          <p:nvPr/>
        </p:nvSpPr>
        <p:spPr>
          <a:xfrm>
            <a:off x="668593" y="1943510"/>
            <a:ext cx="8593393" cy="2550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Procedural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"DELETE FROM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MyGuests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WHERE id=3"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mysqli_query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“Deleted user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deleting record: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mysqli_error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B7BE3F6-6BC6-40A5-994B-4232CB0EDD7B}"/>
              </a:ext>
            </a:extLst>
          </p:cNvPr>
          <p:cNvSpPr txBox="1"/>
          <p:nvPr/>
        </p:nvSpPr>
        <p:spPr>
          <a:xfrm>
            <a:off x="668593" y="1943510"/>
            <a:ext cx="8593393" cy="19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PDO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"DELETE FROM 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MyGuests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WHERE id=3"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use exec() because no results are returned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$conn-&gt;exec($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"Deleted user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92A65-C455-4C12-B1FF-C51286D4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Prepare Statement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8D26614-D268-45F9-814C-901E3FAC1A0C}"/>
              </a:ext>
            </a:extLst>
          </p:cNvPr>
          <p:cNvSpPr txBox="1"/>
          <p:nvPr/>
        </p:nvSpPr>
        <p:spPr>
          <a:xfrm>
            <a:off x="668594" y="1927123"/>
            <a:ext cx="8622890" cy="4217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MySQLi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Object-Oriented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$conn-&gt;prepare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("DELETE FROM user WHERE id=?")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bind_param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$id);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$id=1;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-&gt;execute();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$result =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get_result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$result === TRUE)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"Deleted user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deleting record: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$conn-&gt;error;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43B9F1-12E6-41B2-88CD-FDE181AC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MySQL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 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F2E8B4C-303B-4FD6-902D-5F6C70B1C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061120" cy="3880772"/>
          </a:xfrm>
        </p:spPr>
        <p:txBody>
          <a:bodyPr>
            <a:no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CSDL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endParaRPr lang="en-US" sz="2400" dirty="0"/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CSDL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SQL</a:t>
            </a:r>
          </a:p>
          <a:p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, </a:t>
            </a:r>
            <a:r>
              <a:rPr lang="en-US" sz="2400" dirty="0" err="1"/>
              <a:t>tạo</a:t>
            </a:r>
            <a:r>
              <a:rPr lang="en-US" sz="2400" dirty="0"/>
              <a:t> CSDL</a:t>
            </a:r>
          </a:p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dung –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hoạ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Command Line</a:t>
            </a:r>
          </a:p>
        </p:txBody>
      </p:sp>
      <p:pic>
        <p:nvPicPr>
          <p:cNvPr id="1026" name="Picture 2" descr="MySQL là gì? tầm quan trọng của MySQL server - Kiếm Tiền Blog">
            <a:extLst>
              <a:ext uri="{FF2B5EF4-FFF2-40B4-BE49-F238E27FC236}">
                <a16:creationId xmlns:a16="http://schemas.microsoft.com/office/drawing/2014/main" id="{53DB8E10-D5C6-454F-A171-9A7CD86FF3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13" y="2251658"/>
            <a:ext cx="4184650" cy="25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A0C667-FAC1-4062-894C-A31491B1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UPDATE – Change Password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90915C6F-ABBF-4609-84E3-F956ED398AC1}"/>
              </a:ext>
            </a:extLst>
          </p:cNvPr>
          <p:cNvSpPr txBox="1"/>
          <p:nvPr/>
        </p:nvSpPr>
        <p:spPr>
          <a:xfrm>
            <a:off x="641280" y="1493461"/>
            <a:ext cx="8632722" cy="414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$conn-&gt;prepare(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"UPDATE user SET password='?' WHERE id=?"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bind_param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"ss"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newpassword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$id);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newpassword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=”user1”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$id=1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$result =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get_result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$result === TRUE){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"Change password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change password: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$conn-&gt;error;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B26458D-53CE-4778-BB01-FCCAE4AF634A}"/>
              </a:ext>
            </a:extLst>
          </p:cNvPr>
          <p:cNvSpPr txBox="1"/>
          <p:nvPr/>
        </p:nvSpPr>
        <p:spPr>
          <a:xfrm>
            <a:off x="641280" y="1493461"/>
            <a:ext cx="8632722" cy="294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Procedural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"UPDATE user SET password='user1' WHERE id=1"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mysqli_query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($conn,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 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"Change password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change password: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$conn-&gt;error;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B6EA0F9-85E4-4CDF-BAB0-6BBDD2B07EB5}"/>
              </a:ext>
            </a:extLst>
          </p:cNvPr>
          <p:cNvSpPr txBox="1"/>
          <p:nvPr/>
        </p:nvSpPr>
        <p:spPr>
          <a:xfrm>
            <a:off x="641280" y="1493461"/>
            <a:ext cx="8632722" cy="493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PDO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$conn-&gt;prepare(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"UPDATE user SET password=:password WHERE id=:id ‘")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':password'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newpassword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bindParam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':id'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id,PDO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::PARAM_INT);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newpassword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=”user1”;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$id=1;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Prepare statement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execute the query</a:t>
            </a:r>
            <a:b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 if($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stmt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-&gt;execute()){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	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"Change password successfully"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 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{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 	</a:t>
            </a:r>
            <a:r>
              <a:rPr lang="en-US" sz="1800" dirty="0">
                <a:solidFill>
                  <a:srgbClr val="0000C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echo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rgbClr val="A52A2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"Error change password: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. $conn-&gt;error;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0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ổng hợp mẫu slide cảm ơn powerpoint đẹp nhất">
            <a:extLst>
              <a:ext uri="{FF2B5EF4-FFF2-40B4-BE49-F238E27FC236}">
                <a16:creationId xmlns:a16="http://schemas.microsoft.com/office/drawing/2014/main" id="{678E9BE9-7D84-4B9E-8B63-39238356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7041C5-CDF1-4F55-B963-8ED896D9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MySQL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19E821-E820-42BA-AA61-B1E06FB023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MySQl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SQL Server </a:t>
            </a:r>
            <a:r>
              <a:rPr lang="en-US" sz="2400" dirty="0" err="1"/>
              <a:t>của</a:t>
            </a:r>
            <a:r>
              <a:rPr lang="en-US" sz="2400" dirty="0"/>
              <a:t> Microsoft</a:t>
            </a:r>
          </a:p>
          <a:p>
            <a:r>
              <a:rPr lang="en-US" sz="2400" dirty="0" err="1"/>
              <a:t>Tải</a:t>
            </a:r>
            <a:r>
              <a:rPr lang="en-US" sz="2400" dirty="0"/>
              <a:t> </a:t>
            </a:r>
            <a:r>
              <a:rPr lang="en-US" sz="2400" dirty="0" err="1"/>
              <a:t>xuống</a:t>
            </a:r>
            <a:r>
              <a:rPr lang="en-US" sz="2400" dirty="0"/>
              <a:t> </a:t>
            </a:r>
            <a:r>
              <a:rPr lang="en-US" sz="2400" dirty="0" err="1"/>
              <a:t>miễn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endParaRPr lang="en-US" sz="2400" dirty="0"/>
          </a:p>
          <a:p>
            <a:r>
              <a:rPr lang="en-US" sz="2400" dirty="0"/>
              <a:t>Bao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24A67B1-D264-4381-B44F-A5C1F6ED1D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, </a:t>
            </a:r>
            <a:r>
              <a:rPr lang="en-US" sz="2400" dirty="0" err="1"/>
              <a:t>đáng</a:t>
            </a:r>
            <a:r>
              <a:rPr lang="en-US" sz="2400" dirty="0"/>
              <a:t> tin </a:t>
            </a:r>
            <a:r>
              <a:rPr lang="en-US" sz="2400" dirty="0" err="1"/>
              <a:t>cậy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kèm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endParaRPr lang="en-US" sz="2400" dirty="0"/>
          </a:p>
          <a:p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client – server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35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9347C6-DC94-41A8-B5DF-EF8D9E54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Lịch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triển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3A8AB6-ABFE-4E62-B47C-C06CF91D7C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1994: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 </a:t>
            </a:r>
            <a:r>
              <a:rPr lang="en-US" sz="2400" dirty="0" err="1"/>
              <a:t>Thụy</a:t>
            </a:r>
            <a:r>
              <a:rPr lang="en-US" sz="2400" dirty="0"/>
              <a:t> </a:t>
            </a:r>
            <a:r>
              <a:rPr lang="en-US" sz="2400" dirty="0" err="1"/>
              <a:t>Điển</a:t>
            </a:r>
            <a:r>
              <a:rPr lang="en-US" sz="2400" dirty="0"/>
              <a:t> MySQL AB</a:t>
            </a:r>
          </a:p>
          <a:p>
            <a:r>
              <a:rPr lang="en-US" sz="2400" dirty="0"/>
              <a:t>1995: Ra </a:t>
            </a:r>
            <a:r>
              <a:rPr lang="en-US" sz="2400" dirty="0" err="1"/>
              <a:t>mắt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endParaRPr lang="en-US" sz="2400" dirty="0"/>
          </a:p>
          <a:p>
            <a:r>
              <a:rPr lang="en-US" sz="2400" dirty="0"/>
              <a:t>2008: Sun Microsystems </a:t>
            </a:r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MySQL AB</a:t>
            </a:r>
          </a:p>
          <a:p>
            <a:r>
              <a:rPr lang="en-US" sz="2400" dirty="0"/>
              <a:t>2010: Oracle </a:t>
            </a:r>
            <a:r>
              <a:rPr lang="en-US" sz="2400" dirty="0" err="1"/>
              <a:t>thâu</a:t>
            </a:r>
            <a:r>
              <a:rPr lang="en-US" sz="2400" dirty="0"/>
              <a:t> </a:t>
            </a:r>
            <a:r>
              <a:rPr lang="en-US" sz="2400" dirty="0" err="1"/>
              <a:t>tóm</a:t>
            </a:r>
            <a:r>
              <a:rPr lang="en-US" sz="2400" dirty="0"/>
              <a:t> Sun Microsystems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MySQL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5.5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399A282-DAA0-49E3-A6A6-AE227F58F8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2013: MySQL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5.6</a:t>
            </a:r>
          </a:p>
          <a:p>
            <a:r>
              <a:rPr lang="en-US" sz="2400" dirty="0"/>
              <a:t>2015: MySQL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5.7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 err="1"/>
              <a:t>Hiện</a:t>
            </a:r>
            <a:r>
              <a:rPr lang="en-US" sz="2400" dirty="0"/>
              <a:t> nay MySQL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8.0</a:t>
            </a:r>
          </a:p>
          <a:p>
            <a:r>
              <a:rPr lang="en-US" sz="2400" dirty="0" err="1"/>
              <a:t>Gồm</a:t>
            </a:r>
            <a:r>
              <a:rPr lang="en-US" sz="2400" dirty="0"/>
              <a:t> 2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miễn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4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3FBC68-C584-4FC5-B6C6-2C8078EB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Download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8D42EFC2-D8E4-45C0-BF7B-5A4CFC39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075" y="1590112"/>
            <a:ext cx="4513262" cy="3677776"/>
          </a:xfrm>
        </p:spPr>
      </p:pic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AA75CED-50E8-4EA7-A10E-5F2126494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MySQL Community Server:</a:t>
            </a:r>
          </a:p>
          <a:p>
            <a:r>
              <a:rPr lang="en-US" sz="2400" dirty="0">
                <a:hlinkClick r:id="rId3"/>
              </a:rPr>
              <a:t>https://dev.mysql.com/downloads/mysql/</a:t>
            </a:r>
            <a:endParaRPr lang="en-US" sz="2400" dirty="0"/>
          </a:p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phpMyAdmin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XAMPP</a:t>
            </a:r>
          </a:p>
        </p:txBody>
      </p:sp>
    </p:spTree>
    <p:extLst>
      <p:ext uri="{BB962C8B-B14F-4D97-AF65-F5344CB8AC3E}">
        <p14:creationId xmlns:p14="http://schemas.microsoft.com/office/powerpoint/2010/main" val="29339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0C28F0-6518-42D5-8DBB-98738B3A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Kết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nối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và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tạo</a:t>
            </a:r>
            <a:r>
              <a:rPr lang="en-US" sz="3600" dirty="0">
                <a:solidFill>
                  <a:srgbClr val="FF0000"/>
                </a:solidFill>
              </a:rPr>
              <a:t> CSDL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3C4CF92-00C1-4174-8DFE-BE294587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CSDL </a:t>
            </a:r>
            <a:r>
              <a:rPr lang="en-US" sz="2400" dirty="0" err="1"/>
              <a:t>bằng</a:t>
            </a:r>
            <a:r>
              <a:rPr lang="en-US" sz="2400" dirty="0"/>
              <a:t> Command Line</a:t>
            </a:r>
          </a:p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CSDL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họa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myphpadmin</a:t>
            </a:r>
            <a:endParaRPr lang="en-US" sz="2400" dirty="0"/>
          </a:p>
        </p:txBody>
      </p:sp>
      <p:pic>
        <p:nvPicPr>
          <p:cNvPr id="1026" name="Picture 2" descr="phpMyAdmin | localhost">
            <a:extLst>
              <a:ext uri="{FF2B5EF4-FFF2-40B4-BE49-F238E27FC236}">
                <a16:creationId xmlns:a16="http://schemas.microsoft.com/office/drawing/2014/main" id="{2C09AB19-D0C5-462E-9149-769E49C452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62" y="3429000"/>
            <a:ext cx="4513262" cy="32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0933A036-5B19-43F7-BD3D-564F522C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62" y="452761"/>
            <a:ext cx="4513262" cy="29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3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64A50B-81D6-480D-A8B3-C7E823A2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356852"/>
            <a:ext cx="4083127" cy="1420218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Quản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lý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err="1">
                <a:solidFill>
                  <a:srgbClr val="FF0000"/>
                </a:solidFill>
              </a:rPr>
              <a:t>cấp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quyền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và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xóa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quyền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B23DFF-4DE6-47F4-B8BB-FA15A9FA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dung </a:t>
            </a:r>
            <a:r>
              <a:rPr lang="en-US" sz="2400" dirty="0" err="1"/>
              <a:t>với</a:t>
            </a:r>
            <a:r>
              <a:rPr lang="en-US" sz="2400" dirty="0"/>
              <a:t> users </a:t>
            </a:r>
            <a:r>
              <a:rPr lang="en-US" sz="2400" dirty="0" err="1"/>
              <a:t>và</a:t>
            </a:r>
            <a:r>
              <a:rPr lang="en-US" sz="2400" dirty="0"/>
              <a:t> pass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r>
              <a:rPr lang="en-US" sz="2400" dirty="0" err="1"/>
              <a:t>Với</a:t>
            </a:r>
            <a:r>
              <a:rPr lang="en-US" sz="2400" dirty="0"/>
              <a:t> root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CSDL</a:t>
            </a:r>
          </a:p>
          <a:p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lúc</a:t>
            </a:r>
            <a:endParaRPr lang="en-US" sz="2400" dirty="0"/>
          </a:p>
          <a:p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root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endParaRPr lang="en-US" sz="2400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0AE364-CF34-47F0-A8EF-D55DEC38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user </a:t>
            </a:r>
            <a:r>
              <a:rPr lang="en-US" sz="2400" dirty="0" err="1"/>
              <a:t>là</a:t>
            </a:r>
            <a:r>
              <a:rPr lang="en-US" sz="2400" dirty="0"/>
              <a:t> root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mk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500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DA790E-3AA8-472C-A6D7-A48A13C3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Các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kiểu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dữ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liệu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1F2B73-3433-449A-A734-CC48B7D2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Numeric: Bit, </a:t>
            </a:r>
            <a:r>
              <a:rPr lang="en-US" sz="2400" dirty="0" err="1"/>
              <a:t>Tinyint</a:t>
            </a:r>
            <a:r>
              <a:rPr lang="en-US" sz="2400" dirty="0"/>
              <a:t>, Int, Float, Double, </a:t>
            </a:r>
            <a:r>
              <a:rPr lang="en-US" sz="2400" dirty="0" err="1"/>
              <a:t>Bigint</a:t>
            </a:r>
            <a:r>
              <a:rPr lang="en-US" sz="2400" dirty="0"/>
              <a:t>, …</a:t>
            </a:r>
          </a:p>
          <a:p>
            <a:r>
              <a:rPr lang="en-US" sz="2400" dirty="0"/>
              <a:t>Date and Time: Date, Datetime, Time, Timestamp, Year.</a:t>
            </a:r>
          </a:p>
          <a:p>
            <a:r>
              <a:rPr lang="en-US" sz="2400" dirty="0"/>
              <a:t>String: Char, Varchar, </a:t>
            </a:r>
            <a:r>
              <a:rPr lang="en-US" sz="2400" dirty="0" err="1"/>
              <a:t>Tinytext</a:t>
            </a:r>
            <a:r>
              <a:rPr lang="en-US" sz="2400" dirty="0"/>
              <a:t>, Text, …</a:t>
            </a:r>
          </a:p>
          <a:p>
            <a:r>
              <a:rPr lang="en-US" sz="2400" dirty="0">
                <a:hlinkClick r:id="rId2"/>
              </a:rPr>
              <a:t>https://www.w3schools.com/mysql/mysql_datatypes.asp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A2602C4-4957-4A30-8ED8-E54EF310A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 Data Types</a:t>
            </a:r>
          </a:p>
          <a:p>
            <a:r>
              <a:rPr lang="en-US" sz="2400" dirty="0"/>
              <a:t>Date and Time Data Types</a:t>
            </a:r>
          </a:p>
          <a:p>
            <a:r>
              <a:rPr lang="en-US" sz="2400" dirty="0"/>
              <a:t>String Data Types</a:t>
            </a:r>
          </a:p>
        </p:txBody>
      </p:sp>
    </p:spTree>
    <p:extLst>
      <p:ext uri="{BB962C8B-B14F-4D97-AF65-F5344CB8AC3E}">
        <p14:creationId xmlns:p14="http://schemas.microsoft.com/office/powerpoint/2010/main" val="19994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hương diện">
  <a:themeElements>
    <a:clrScheme name="Phương diệ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Phương diện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ương diệ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629</TotalTime>
  <Words>3305</Words>
  <Application>Microsoft Office PowerPoint</Application>
  <PresentationFormat>Màn hình rộng</PresentationFormat>
  <Paragraphs>204</Paragraphs>
  <Slides>31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8" baseType="lpstr">
      <vt:lpstr>Arial</vt:lpstr>
      <vt:lpstr>Consolas</vt:lpstr>
      <vt:lpstr>Tahoma</vt:lpstr>
      <vt:lpstr>Times New Roman</vt:lpstr>
      <vt:lpstr>Trebuchet MS</vt:lpstr>
      <vt:lpstr>Wingdings 3</vt:lpstr>
      <vt:lpstr>Phương diện</vt:lpstr>
      <vt:lpstr>Tổng quan về MySQL - Kết nối CSDL MySQL trong PHP </vt:lpstr>
      <vt:lpstr>I.Tổng quan về MySQL </vt:lpstr>
      <vt:lpstr> MySQL là gì ?</vt:lpstr>
      <vt:lpstr>Đặc điểm của MySQL</vt:lpstr>
      <vt:lpstr>Lịch sử phát triển</vt:lpstr>
      <vt:lpstr>Download </vt:lpstr>
      <vt:lpstr>Kết nối và tạo CSDL</vt:lpstr>
      <vt:lpstr>Quản lý, cấp quyền và xóa quyền</vt:lpstr>
      <vt:lpstr>Các kiểu dữ liệu </vt:lpstr>
      <vt:lpstr> Các câu lệnh SQL</vt:lpstr>
      <vt:lpstr> SELECT</vt:lpstr>
      <vt:lpstr> INSERT</vt:lpstr>
      <vt:lpstr> UPDATE</vt:lpstr>
      <vt:lpstr> DELETE</vt:lpstr>
      <vt:lpstr> JOIN</vt:lpstr>
      <vt:lpstr> JOIN</vt:lpstr>
      <vt:lpstr> Các hàm trong mySQL</vt:lpstr>
      <vt:lpstr>II.Kết nối CSDL mySQl trong PHP</vt:lpstr>
      <vt:lpstr> Các cách tiếp cận</vt:lpstr>
      <vt:lpstr>Mở và đóng kết nối CSDL</vt:lpstr>
      <vt:lpstr> Tạo Database</vt:lpstr>
      <vt:lpstr> Tạo Bảng mới</vt:lpstr>
      <vt:lpstr> INSERT – Đăng kí tài khoản</vt:lpstr>
      <vt:lpstr> Lấy Id của hàng mới nhất vừa thêm vào </vt:lpstr>
      <vt:lpstr>Prepare Statement</vt:lpstr>
      <vt:lpstr> SELECT – CheckLogin()</vt:lpstr>
      <vt:lpstr>Prepare Statement</vt:lpstr>
      <vt:lpstr> DELETE – Xóa tài khoản người dùng</vt:lpstr>
      <vt:lpstr> Prepare Statement</vt:lpstr>
      <vt:lpstr>UPDATE – Change Password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MySQL - Kết nối CSDL MySQL trong PHP </dc:title>
  <dc:creator>Trần Thanh Dương</dc:creator>
  <cp:lastModifiedBy>Trần Thanh Dương</cp:lastModifiedBy>
  <cp:revision>22</cp:revision>
  <dcterms:created xsi:type="dcterms:W3CDTF">2021-09-26T12:44:54Z</dcterms:created>
  <dcterms:modified xsi:type="dcterms:W3CDTF">2021-10-25T17:13:06Z</dcterms:modified>
</cp:coreProperties>
</file>