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7" r:id="rId18"/>
    <p:sldId id="285" r:id="rId19"/>
    <p:sldId id="268" r:id="rId20"/>
    <p:sldId id="269" r:id="rId21"/>
    <p:sldId id="270" r:id="rId22"/>
    <p:sldId id="271" r:id="rId23"/>
    <p:sldId id="272" r:id="rId24"/>
    <p:sldId id="27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591" y="2575450"/>
            <a:ext cx="4282688" cy="2730498"/>
          </a:xfrm>
        </p:spPr>
        <p:txBody>
          <a:bodyPr>
            <a:normAutofit/>
          </a:bodyPr>
          <a:lstStyle/>
          <a:p>
            <a:r>
              <a:rPr lang="en-US" sz="3600" dirty="0"/>
              <a:t>PHP Advanced &amp; php 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Reference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A4B0-17AE-4938-9F59-256ADF760C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65474"/>
            <a:ext cx="10363826" cy="4725725"/>
          </a:xfrm>
        </p:spPr>
        <p:txBody>
          <a:bodyPr/>
          <a:lstStyle/>
          <a:p>
            <a:r>
              <a:rPr lang="vi-VN" dirty="0"/>
              <a:t>Sự làm việc của session có thể hiểu vắn tắt như sau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Khi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khách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lần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đầu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truy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cập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, PHP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tự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động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tạo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ra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một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định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danh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duy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nhất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cho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khách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đó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định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danh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này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là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một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chuỗi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ngẫu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nhiên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-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duy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nhất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Nó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là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tham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số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để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xác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định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tên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file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dữ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liệu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session.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600" b="0" i="0" dirty="0">
                <a:solidFill>
                  <a:srgbClr val="212529"/>
                </a:solidFill>
                <a:effectLst/>
                <a:latin typeface="-apple-system"/>
              </a:rPr>
              <a:t>Một mẩu tin nhỏ Cookie gọi là PHPSESSID (là ánh xạ đến định danh ở trên) sẽ được gửi đến trình duyệt và trình duyệt lưu giữ PHPSESSID này, để sau đó mỗi lần trình duyệt truy cập nó gửi lại PHPSESSID cho PHP.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600" dirty="0">
                <a:solidFill>
                  <a:srgbClr val="212529"/>
                </a:solidFill>
                <a:latin typeface="-apple-system"/>
              </a:rPr>
              <a:t>PHP dựa vào PHPSESSID gửi đến để phục hồi - lấy lại dữ liệu từ file là thông tin của SESSION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1600" b="0" i="0" dirty="0">
                <a:solidFill>
                  <a:srgbClr val="212529"/>
                </a:solidFill>
                <a:effectLst/>
                <a:latin typeface="-apple-system"/>
              </a:rPr>
              <a:t>Session bị hủy - mất khi trình duyệt bị đóng lại, thông thường PHP cũng có tham số ấn định thời gian tồn tại của SESSION, ví dụ như 30 phút.</a:t>
            </a:r>
          </a:p>
          <a:p>
            <a:pPr marL="457200" indent="-457200">
              <a:buFont typeface="+mj-lt"/>
              <a:buAutoNum type="arabicPeriod"/>
            </a:pPr>
            <a:endParaRPr lang="vi-V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vi-V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4D71-E4B0-448F-85A2-9FFF0F3E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  <a:t/>
            </a:r>
            <a:b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</a:br>
            <a: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  <a:t>Chạy Session - Lưu trữ và lấy thông tin</a:t>
            </a:r>
            <a:b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0126-C5EB-4FC0-891E-23B8F6EF41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424107"/>
          </a:xfrm>
        </p:spPr>
        <p:txBody>
          <a:bodyPr/>
          <a:lstStyle/>
          <a:p>
            <a:r>
              <a:rPr lang="en-US" dirty="0" err="1"/>
              <a:t>session_start</a:t>
            </a:r>
            <a:r>
              <a:rPr lang="en-US" dirty="0"/>
              <a:t>()</a:t>
            </a:r>
            <a:r>
              <a:rPr lang="vi-VN" dirty="0"/>
              <a:t> </a:t>
            </a:r>
          </a:p>
          <a:p>
            <a:r>
              <a:rPr lang="en-US" dirty="0" err="1"/>
              <a:t>session.auto_start</a:t>
            </a:r>
            <a:r>
              <a:rPr lang="en-US" dirty="0"/>
              <a:t> = 1</a:t>
            </a:r>
            <a:endParaRPr lang="vi-VN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session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session </a:t>
            </a:r>
            <a:r>
              <a:rPr lang="en-US" dirty="0" err="1"/>
              <a:t>khi</a:t>
            </a:r>
            <a:r>
              <a:rPr lang="en-US" dirty="0"/>
              <a:t> inspect </a:t>
            </a:r>
            <a:r>
              <a:rPr lang="en-US" dirty="0" err="1"/>
              <a:t>trang</a:t>
            </a:r>
            <a:r>
              <a:rPr lang="en-US" dirty="0"/>
              <a:t> web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AA08E-62A2-44CB-885A-49BA3E1F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76" y="3810871"/>
            <a:ext cx="8005009" cy="24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811-BECE-4EB4-B4B9-08C829F8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-apple-system"/>
              </a:rPr>
              <a:t>Gán giá trị cho session</a:t>
            </a:r>
            <a:endParaRPr lang="en-US" dirty="0"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1FF2-7F86-47AE-A0BE-F5BAA20A78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Session[‘key’] = “value”</a:t>
            </a:r>
          </a:p>
          <a:p>
            <a:r>
              <a:rPr lang="vi-VN" dirty="0"/>
              <a:t>Để lấy giá trị của session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 </a:t>
            </a:r>
          </a:p>
          <a:p>
            <a:r>
              <a:rPr lang="en-US" dirty="0"/>
              <a:t>$_SESSION[“KEY”]</a:t>
            </a:r>
          </a:p>
          <a:p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3AE9-E55E-475C-9E55-FAEFDF8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Hủy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A20C-3FCF-44AA-A111-34F0E4EE5F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session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  <a:p>
            <a:r>
              <a:rPr lang="en-US" b="0" i="0" dirty="0" err="1">
                <a:solidFill>
                  <a:srgbClr val="C22C72"/>
                </a:solidFill>
                <a:effectLst/>
                <a:latin typeface="SFMono-Regular"/>
              </a:rPr>
              <a:t>session_destroy</a:t>
            </a:r>
            <a:r>
              <a:rPr lang="en-US" b="0" i="0" dirty="0">
                <a:solidFill>
                  <a:srgbClr val="C22C72"/>
                </a:solidFill>
                <a:effectLst/>
                <a:latin typeface="SFMono-Regular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824" y="157342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PHP Math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4" y="1753519"/>
            <a:ext cx="5095875" cy="3438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82463" y="1753519"/>
                <a:ext cx="4579951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dirty="0" err="1" smtClean="0"/>
                  <a:t>s_numberic</a:t>
                </a:r>
                <a:r>
                  <a:rPr lang="en-US" dirty="0" smtClean="0"/>
                  <a:t>(1);		//true// </a:t>
                </a:r>
                <a:r>
                  <a:rPr lang="en-US" dirty="0" err="1" smtClean="0"/>
                  <a:t>kiểm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							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number_format</a:t>
                </a:r>
                <a:r>
                  <a:rPr lang="en-US" dirty="0" smtClean="0"/>
                  <a:t>();	//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r>
                  <a:rPr lang="en-US" dirty="0" smtClean="0"/>
                  <a:t>pow(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);			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//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ceil(-5.9);			//-5// </a:t>
                </a:r>
                <a:r>
                  <a:rPr lang="en-US" dirty="0" err="1" smtClean="0"/>
                  <a:t>làm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tròn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lên</a:t>
                </a:r>
                <a:r>
                  <a:rPr lang="en-US" dirty="0" smtClean="0"/>
                  <a:t> floor(0.6);		//0// </a:t>
                </a:r>
                <a:r>
                  <a:rPr lang="en-US" dirty="0" err="1" smtClean="0"/>
                  <a:t>làm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tròn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xuống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fmod</a:t>
                </a:r>
                <a:r>
                  <a:rPr lang="en-US" dirty="0" smtClean="0"/>
                  <a:t>(20,3);		//2// chia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dư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463" y="1753519"/>
                <a:ext cx="4579951" cy="2590261"/>
              </a:xfrm>
              <a:prstGeom prst="rect">
                <a:avLst/>
              </a:prstGeom>
              <a:blipFill>
                <a:blip r:embed="rId3"/>
                <a:stretch>
                  <a:fillRect l="-1198" t="-1412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5952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PHP date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4" y="4452825"/>
            <a:ext cx="6220693" cy="160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4" y="1713346"/>
            <a:ext cx="76686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324" y="808460"/>
            <a:ext cx="5934969" cy="576116"/>
          </a:xfrm>
        </p:spPr>
        <p:txBody>
          <a:bodyPr>
            <a:normAutofit/>
          </a:bodyPr>
          <a:lstStyle/>
          <a:p>
            <a:r>
              <a:rPr lang="en-US" dirty="0"/>
              <a:t>PHP </a:t>
            </a:r>
            <a:r>
              <a:rPr lang="en-US" dirty="0" err="1"/>
              <a:t>FILters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0891" y="1997610"/>
            <a:ext cx="139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cs typeface="Times New Roman" panose="02020603050405020304" pitchFamily="18" charset="0"/>
              </a:rPr>
              <a:t>Xác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thực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cs typeface="Times New Roman" panose="02020603050405020304" pitchFamily="18" charset="0"/>
              </a:rPr>
              <a:t>Làm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sạch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9713" y="2138898"/>
            <a:ext cx="375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cs typeface="Times New Roman" panose="02020603050405020304" pitchFamily="18" charset="0"/>
              </a:rPr>
              <a:t>Dữ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liệu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đầu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vào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của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dùng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441052" y="2028387"/>
            <a:ext cx="230588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0891" y="3355449"/>
            <a:ext cx="63292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Validate</a:t>
            </a:r>
          </a:p>
          <a:p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=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ở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Sanitize</a:t>
            </a:r>
          </a:p>
          <a:p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sạch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=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3074" name="Picture 2" descr="Selective Better Exposed Filters | Drupal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997610"/>
            <a:ext cx="3626319" cy="36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93" y="1903632"/>
            <a:ext cx="473392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18" y="4014248"/>
            <a:ext cx="8953500" cy="1866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71935" y="666775"/>
            <a:ext cx="300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CẤU TRÚC 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7111" y="1824119"/>
            <a:ext cx="468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filter_var</a:t>
            </a:r>
            <a:r>
              <a:rPr lang="en-US" dirty="0"/>
              <a:t>(</a:t>
            </a:r>
            <a:r>
              <a:rPr lang="en-US" i="1" dirty="0" err="1"/>
              <a:t>var</a:t>
            </a:r>
            <a:r>
              <a:rPr lang="en-US" i="1" dirty="0"/>
              <a:t>, filter, options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filter_input</a:t>
            </a:r>
            <a:r>
              <a:rPr lang="en-US" dirty="0"/>
              <a:t>(</a:t>
            </a:r>
            <a:r>
              <a:rPr lang="en-US" i="1" dirty="0"/>
              <a:t>type, variable, filter, options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filter_var_array</a:t>
            </a:r>
            <a:r>
              <a:rPr lang="en-US" dirty="0"/>
              <a:t>()</a:t>
            </a:r>
          </a:p>
          <a:p>
            <a:r>
              <a:rPr lang="en-US" dirty="0" err="1"/>
              <a:t>filter_input_array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4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16" y="2117905"/>
            <a:ext cx="5419725" cy="257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4" y="1198951"/>
            <a:ext cx="3819525" cy="2524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854" y="3896760"/>
            <a:ext cx="531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FILTER_CALLBACK: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dirty="0"/>
              <a:t>(“options”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7816" y="1357004"/>
            <a:ext cx="539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FILTER_SANITIZE_EMAIL: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email</a:t>
            </a:r>
          </a:p>
          <a:p>
            <a:r>
              <a:rPr lang="en-US" dirty="0"/>
              <a:t>FILTER_VALIDATE_EMAIL: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email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2386" y="384976"/>
            <a:ext cx="386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FILTERS (String, Email)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54" y="4993774"/>
            <a:ext cx="6076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" y="1382989"/>
            <a:ext cx="6600825" cy="4410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6847" y="612250"/>
            <a:ext cx="322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VÍ DỤ FILTERS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8423" y="1287572"/>
            <a:ext cx="37132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dirty="0" err="1"/>
              <a:t>filter_input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: INPUT_GET</a:t>
            </a:r>
          </a:p>
          <a:p>
            <a:r>
              <a:rPr lang="en-US" dirty="0"/>
              <a:t>	     INPUT_POST</a:t>
            </a:r>
          </a:p>
          <a:p>
            <a:r>
              <a:rPr lang="en-US" dirty="0"/>
              <a:t>	     INPUT_COOKIE</a:t>
            </a:r>
          </a:p>
          <a:p>
            <a:r>
              <a:rPr lang="en-US" dirty="0"/>
              <a:t>	     INPUT_SERVER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Filter:  FILTER_VALIDATE_BOOLEAN</a:t>
            </a:r>
          </a:p>
          <a:p>
            <a:r>
              <a:rPr lang="en-US" dirty="0"/>
              <a:t>		FILTER_VALIDATE_EMAIL</a:t>
            </a:r>
          </a:p>
          <a:p>
            <a:r>
              <a:rPr lang="en-US" dirty="0"/>
              <a:t>		FILTER_VALIDATE_FLOAT</a:t>
            </a:r>
          </a:p>
          <a:p>
            <a:r>
              <a:rPr lang="en-US" dirty="0"/>
              <a:t>		FILTER_VALIDATE_INT</a:t>
            </a:r>
          </a:p>
          <a:p>
            <a:r>
              <a:rPr lang="en-US" dirty="0"/>
              <a:t>		FILTER_VALIDATE_URL</a:t>
            </a:r>
          </a:p>
          <a:p>
            <a:endParaRPr lang="en-US" dirty="0"/>
          </a:p>
          <a:p>
            <a:r>
              <a:rPr lang="en-US" dirty="0"/>
              <a:t>		FILTER_SANITIZE_EMAIL</a:t>
            </a:r>
          </a:p>
          <a:p>
            <a:r>
              <a:rPr lang="en-US" dirty="0"/>
              <a:t>		FILTER_SANITIZE_STRING</a:t>
            </a:r>
          </a:p>
          <a:p>
            <a:r>
              <a:rPr lang="en-US" dirty="0"/>
              <a:t>		FILTER_SANITIZE_URL</a:t>
            </a:r>
          </a:p>
          <a:p>
            <a:endParaRPr lang="en-US" dirty="0"/>
          </a:p>
          <a:p>
            <a:r>
              <a:rPr lang="en-US" dirty="0"/>
              <a:t>		FILTER_CALLBACK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i="0" dirty="0">
                <a:solidFill>
                  <a:srgbClr val="228B22"/>
                </a:solidFill>
                <a:effectLst/>
                <a:latin typeface="-apple-system"/>
              </a:rPr>
              <a:t/>
            </a:r>
            <a:br>
              <a:rPr lang="vi-VN" b="0" i="0" dirty="0">
                <a:solidFill>
                  <a:srgbClr val="228B22"/>
                </a:solidFill>
                <a:effectLst/>
                <a:latin typeface="-apple-system"/>
              </a:rPr>
            </a:br>
            <a:r>
              <a:rPr lang="vi-VN" b="0" i="0" dirty="0">
                <a:solidFill>
                  <a:srgbClr val="228B22"/>
                </a:solidFill>
                <a:effectLst/>
                <a:latin typeface="-apple-system"/>
              </a:rPr>
              <a:t/>
            </a:r>
            <a:br>
              <a:rPr lang="vi-VN" b="0" i="0" dirty="0">
                <a:solidFill>
                  <a:srgbClr val="228B22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0" dirty="0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b="1" i="0" dirty="0" err="1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i="0" dirty="0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b="1" i="0" dirty="0" err="1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i="0" dirty="0">
                <a:solidFill>
                  <a:srgbClr val="228B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r>
              <a:rPr lang="en-US" b="0" i="0" dirty="0">
                <a:solidFill>
                  <a:srgbClr val="228B22"/>
                </a:solidFill>
                <a:effectLst/>
                <a:latin typeface="-apple-system"/>
              </a:rPr>
              <a:t/>
            </a:r>
            <a:br>
              <a:rPr lang="en-US" b="0" i="0" dirty="0">
                <a:solidFill>
                  <a:srgbClr val="228B22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  <a:t/>
            </a:r>
            <a:b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026" name="Picture 2" descr="Session vs. Cookies| Difference between Session and Cookie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96" y="2706742"/>
            <a:ext cx="7202882" cy="29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9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915" y="644055"/>
            <a:ext cx="508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NGOẠI LỆ PHP (EXCEPTION)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9430" y="1567724"/>
            <a:ext cx="9621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Ngoại lệ là một đối tượng mô tả lỗi hoặc hành vi không mong muốn của tập lệnh PHP.</a:t>
            </a:r>
            <a:endParaRPr lang="en-US" dirty="0"/>
          </a:p>
          <a:p>
            <a:endParaRPr lang="vi-VN" dirty="0"/>
          </a:p>
          <a:p>
            <a:r>
              <a:rPr lang="vi-VN" dirty="0"/>
              <a:t>Các ngoại lệ được ném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vi-VN" dirty="0"/>
              <a:t> bởi nhiều hàm và lớp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/>
              <a:t> </a:t>
            </a:r>
            <a:r>
              <a:rPr lang="vi-VN" dirty="0"/>
              <a:t>PHP.</a:t>
            </a:r>
            <a:endParaRPr lang="en-US" dirty="0"/>
          </a:p>
          <a:p>
            <a:endParaRPr lang="vi-VN" dirty="0"/>
          </a:p>
          <a:p>
            <a:r>
              <a:rPr lang="vi-VN" dirty="0"/>
              <a:t>Các hàm và lớp do người dùng định nghĩa cũng có thể đưa ra các ngoại lệ.</a:t>
            </a:r>
            <a:endParaRPr lang="en-US" dirty="0"/>
          </a:p>
          <a:p>
            <a:endParaRPr lang="vi-VN" dirty="0"/>
          </a:p>
          <a:p>
            <a:r>
              <a:rPr lang="vi-VN" dirty="0"/>
              <a:t>Ngoại lệ là một cách tốt để dừng một hàm khi nó gặp phải dữ liệu mà nó không thể sử dụng.</a:t>
            </a:r>
          </a:p>
          <a:p>
            <a:endParaRPr lang="en-US" dirty="0"/>
          </a:p>
        </p:txBody>
      </p:sp>
      <p:pic>
        <p:nvPicPr>
          <p:cNvPr id="2050" name="Picture 2" descr="05 Điều Cần Biết Về Java Ex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6049"/>
            <a:ext cx="12192000" cy="298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4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3" y="3322835"/>
            <a:ext cx="257175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08" y="3065660"/>
            <a:ext cx="280035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342" y="1425554"/>
            <a:ext cx="3838575" cy="15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2544" y="682652"/>
            <a:ext cx="334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XỬ LÝ NGOẠI LỆ </a:t>
            </a:r>
          </a:p>
        </p:txBody>
      </p:sp>
      <p:sp>
        <p:nvSpPr>
          <p:cNvPr id="8" name="Right Arrow 7"/>
          <p:cNvSpPr/>
          <p:nvPr/>
        </p:nvSpPr>
        <p:spPr>
          <a:xfrm rot="9175660">
            <a:off x="3690230" y="3382118"/>
            <a:ext cx="1049573" cy="4770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44300">
            <a:off x="6492794" y="3422469"/>
            <a:ext cx="1049573" cy="4770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83" y="5218707"/>
            <a:ext cx="2781300" cy="762000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1569510" y="5385021"/>
            <a:ext cx="803082" cy="429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7238" y="5138041"/>
            <a:ext cx="3458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file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smtClean="0"/>
              <a:t>Thanks for Listening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9BE3-B85E-4000-AB67-4253317E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788F-7B44-4912-9366-9F05687D56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136" y="2367092"/>
            <a:ext cx="3363403" cy="3424107"/>
          </a:xfrm>
        </p:spPr>
        <p:txBody>
          <a:bodyPr/>
          <a:lstStyle/>
          <a:p>
            <a:r>
              <a:rPr lang="vi-VN" b="0" i="0" u="sng" dirty="0">
                <a:solidFill>
                  <a:srgbClr val="2B387C"/>
                </a:solidFill>
                <a:effectLst/>
                <a:latin typeface="-apple-system"/>
              </a:rPr>
              <a:t>Định nghĩa cookie</a:t>
            </a:r>
          </a:p>
          <a:p>
            <a:r>
              <a:rPr lang="vi-VN" b="0" i="0" u="none" strike="noStrike" dirty="0">
                <a:solidFill>
                  <a:srgbClr val="3F51B5"/>
                </a:solidFill>
                <a:effectLst/>
                <a:latin typeface="-apple-system"/>
              </a:rPr>
              <a:t>Lưu Cookie</a:t>
            </a:r>
            <a:endParaRPr lang="vi-VN" u="sng" strike="noStrike" dirty="0">
              <a:solidFill>
                <a:srgbClr val="2B387C"/>
              </a:solidFill>
              <a:latin typeface="-apple-system"/>
            </a:endParaRPr>
          </a:p>
          <a:p>
            <a:r>
              <a:rPr lang="vi-VN" dirty="0">
                <a:solidFill>
                  <a:srgbClr val="3F51B5"/>
                </a:solidFill>
                <a:latin typeface="-apple-system"/>
              </a:rPr>
              <a:t>ĐỌc cookie</a:t>
            </a:r>
            <a:endParaRPr lang="vi-VN" b="0" i="0" u="sng" dirty="0">
              <a:solidFill>
                <a:srgbClr val="2B387C"/>
              </a:solidFill>
              <a:effectLst/>
              <a:latin typeface="-apple-system"/>
            </a:endParaRPr>
          </a:p>
          <a:p>
            <a:r>
              <a:rPr lang="vi-VN" dirty="0">
                <a:solidFill>
                  <a:srgbClr val="3F51B5"/>
                </a:solidFill>
                <a:latin typeface="-apple-system"/>
              </a:rPr>
              <a:t>Xóa COOKIE</a:t>
            </a:r>
            <a:endParaRPr lang="en-US" dirty="0"/>
          </a:p>
        </p:txBody>
      </p:sp>
      <p:sp>
        <p:nvSpPr>
          <p:cNvPr id="4" name="AutoShape 2" descr="What Are Cookies? Different Types of Web Cookies, Explai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ookie là gì? Cookie được sử dụng trên các trình duyệt web như thế nà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69" y="2023484"/>
            <a:ext cx="4973616" cy="36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4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B986-8C88-4A45-9484-2AFB9FE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COOKIe là 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DE23-6E10-4B8D-B44D-52722C44C4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0" i="0" dirty="0">
                <a:effectLst/>
                <a:latin typeface="-apple-system"/>
              </a:rPr>
              <a:t>Cookie là mẩu tin nhỏ được lưu ở máy người dùng (cụ thể là tại Browser, trình duyệt), </a:t>
            </a:r>
            <a:endParaRPr lang="en-US" b="0" i="0" dirty="0">
              <a:effectLst/>
              <a:latin typeface="-apple-system"/>
            </a:endParaRPr>
          </a:p>
          <a:p>
            <a:r>
              <a:rPr lang="vi-VN" b="0" i="0" dirty="0">
                <a:effectLst/>
                <a:latin typeface="-apple-system"/>
              </a:rPr>
              <a:t>Cookie sử dụng với mục đích để theo dõi, lưu lại hoạt động truy cập.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2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89B7-A229-48D5-8C9C-D3FBCCCD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  <a:t/>
            </a:r>
            <a:b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</a:br>
            <a: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  <a:t>Thiết lập, lưu Cookie</a:t>
            </a:r>
            <a:br>
              <a:rPr lang="vi-VN" b="0" i="0" dirty="0">
                <a:solidFill>
                  <a:srgbClr val="17A2B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A87AA2-74F3-48C1-ACA8-8D07DC66F5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187259"/>
            <a:ext cx="10363826" cy="1061908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5E0EE-1604-4455-8A7C-0F0CC2B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70" y="2717041"/>
            <a:ext cx="9346442" cy="362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9FD51-20CF-4E13-922C-8E8912B6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3" y="3374670"/>
            <a:ext cx="1186980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6B5A-6544-4473-B887-6D36FBEEC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328" y="477078"/>
            <a:ext cx="10363826" cy="3155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3D7FE-8B3D-4F8E-A0CB-9FDECEF9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21" y="1379457"/>
            <a:ext cx="5839640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D23D2-6B9C-49B6-998E-349507BC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0827"/>
            <a:ext cx="12192000" cy="24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E7B2-EE61-4448-93D0-985AF025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7A2B8"/>
                </a:solidFill>
                <a:effectLst/>
                <a:latin typeface="-apple-system"/>
              </a:rPr>
              <a:t>Truy</a:t>
            </a:r>
            <a: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7A2B8"/>
                </a:solidFill>
                <a:effectLst/>
                <a:latin typeface="-apple-system"/>
              </a:rPr>
              <a:t>cập</a:t>
            </a:r>
            <a: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  <a:t> - </a:t>
            </a:r>
            <a:r>
              <a:rPr lang="en-US" b="0" i="0" dirty="0" err="1">
                <a:solidFill>
                  <a:srgbClr val="17A2B8"/>
                </a:solidFill>
                <a:effectLst/>
                <a:latin typeface="-apple-system"/>
              </a:rPr>
              <a:t>đọc</a:t>
            </a:r>
            <a: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  <a:t> - Cookie</a:t>
            </a:r>
            <a:br>
              <a:rPr lang="en-US" b="0" i="0" dirty="0">
                <a:solidFill>
                  <a:srgbClr val="17A2B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5E3-4DBC-4FE9-8AE3-ABCF069E32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$</a:t>
            </a:r>
            <a:r>
              <a:rPr lang="en-US" dirty="0" err="1"/>
              <a:t>COOKie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FB611-B7DB-49A1-8083-2B10333B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80" y="3247669"/>
            <a:ext cx="76782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A0D-5E3B-4E0E-AA64-F101AE88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A161-9B0E-4780-91CF-D84DD0EF7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cookie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setCOokie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4792F-7DE2-4C6E-9FF2-C7173E78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5" y="3429000"/>
            <a:ext cx="614448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D6A9-6313-4736-A41F-D8E1AE3E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D7FF-19D8-4290-98CB-FF17A08BF7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677193"/>
            <a:ext cx="10363826" cy="3424107"/>
          </a:xfrm>
        </p:spPr>
        <p:txBody>
          <a:bodyPr/>
          <a:lstStyle/>
          <a:p>
            <a:r>
              <a:rPr lang="vi-VN" sz="1400" dirty="0" smtClean="0"/>
              <a:t>là </a:t>
            </a:r>
            <a:r>
              <a:rPr lang="vi-VN" sz="1400" dirty="0"/>
              <a:t>một cách để lưu trữ thông tin (trong các biến) được sử dụng trên nhiều trang</a:t>
            </a:r>
            <a:r>
              <a:rPr lang="vi-VN" dirty="0"/>
              <a:t>.</a:t>
            </a:r>
          </a:p>
          <a:p>
            <a:r>
              <a:rPr lang="vi-VN" sz="1400" dirty="0"/>
              <a:t>Dữ liệu của session được lưu ở phía server</a:t>
            </a:r>
          </a:p>
          <a:p>
            <a:r>
              <a:rPr lang="vi-VN" sz="1400" dirty="0"/>
              <a:t>Session không được lưu trữ trên trình duyệt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470991" y="2214694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iệm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8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B9843-8233-452C-82B9-ECE749792D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E586802-67BF-4B31-AFE3-2C42A416B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783F2E-97E2-484E-BF92-B33AEA715C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0</TotalTime>
  <Words>767</Words>
  <Application>Microsoft Office PowerPoint</Application>
  <PresentationFormat>Widescreen</PresentationFormat>
  <Paragraphs>106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SFMono-Regular</vt:lpstr>
      <vt:lpstr>Arial</vt:lpstr>
      <vt:lpstr>Calibri</vt:lpstr>
      <vt:lpstr>Cambria Math</vt:lpstr>
      <vt:lpstr>Segoe UI</vt:lpstr>
      <vt:lpstr>Times New Roman</vt:lpstr>
      <vt:lpstr>Tw Cen MT</vt:lpstr>
      <vt:lpstr>Droplet</vt:lpstr>
      <vt:lpstr>PHP Advanced &amp; php Reference  </vt:lpstr>
      <vt:lpstr>  Sử dụng Cookie và Session trong PHP  </vt:lpstr>
      <vt:lpstr>Cookie</vt:lpstr>
      <vt:lpstr>COOKIe là gì</vt:lpstr>
      <vt:lpstr> Thiết lập, lưu Cookie </vt:lpstr>
      <vt:lpstr>PowerPoint Presentation</vt:lpstr>
      <vt:lpstr>Truy cập - đọc - Cookie </vt:lpstr>
      <vt:lpstr>Xóa cookie</vt:lpstr>
      <vt:lpstr>SESSION</vt:lpstr>
      <vt:lpstr>PowerPoint Presentation</vt:lpstr>
      <vt:lpstr> Chạy Session - Lưu trữ và lấy thông tin </vt:lpstr>
      <vt:lpstr>Gán giá trị cho session</vt:lpstr>
      <vt:lpstr>Hủy session</vt:lpstr>
      <vt:lpstr>PHP Math </vt:lpstr>
      <vt:lpstr>PHP date</vt:lpstr>
      <vt:lpstr>PHP FILters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2021-11-08T13:35:48Z</dcterms:created>
  <dcterms:modified xsi:type="dcterms:W3CDTF">2021-11-11T10:42:07Z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