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Lst>
  <p:sldSz cx="15621000" cy="8801100"/>
  <p:notesSz cx="6858000" cy="9144000"/>
  <p:embeddedFontLst>
    <p:embeddedFont>
      <p:font typeface="Open Sans 2" charset="1" panose="020B0606030504020204"/>
      <p:regular r:id="rId6"/>
    </p:embeddedFont>
    <p:embeddedFont>
      <p:font typeface="Open Sans 2 Bold" charset="1" panose="020B0806030504020204"/>
      <p:regular r:id="rId7"/>
    </p:embeddedFont>
    <p:embeddedFont>
      <p:font typeface="Open Sans 2 Italics" charset="1" panose="020B0606030504020204"/>
      <p:regular r:id="rId8"/>
    </p:embeddedFont>
    <p:embeddedFont>
      <p:font typeface="Open Sans 2 Bold Italics" charset="1" panose="020B080603050402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Open Sans 1" charset="1" panose="020B0606030504020204"/>
      <p:regular r:id="rId22"/>
    </p:embeddedFont>
    <p:embeddedFont>
      <p:font typeface="Open Sans 1 Bold" charset="1" panose="020B0806030504020204"/>
      <p:regular r:id="rId23"/>
    </p:embeddedFont>
    <p:embeddedFont>
      <p:font typeface="Open Sans 1 Italics" charset="1" panose="020B0606030504020204"/>
      <p:regular r:id="rId24"/>
    </p:embeddedFont>
    <p:embeddedFont>
      <p:font typeface="Open Sans 1 Bold Italics"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316369" y="22080"/>
            <a:ext cx="5304631" cy="8786812"/>
          </a:xfrm>
          <a:prstGeom prst="rect">
            <a:avLst/>
          </a:prstGeom>
          <a:solidFill>
            <a:srgbClr val="EFEFEF"/>
          </a:solidFill>
        </p:spPr>
      </p:sp>
      <p:pic>
        <p:nvPicPr>
          <p:cNvPr name="Picture 3" id="3"/>
          <p:cNvPicPr>
            <a:picLocks noChangeAspect="true"/>
          </p:cNvPicPr>
          <p:nvPr/>
        </p:nvPicPr>
        <p:blipFill>
          <a:blip r:embed="rId2"/>
          <a:srcRect l="19789" t="0" r="39982" b="0"/>
          <a:stretch>
            <a:fillRect/>
          </a:stretch>
        </p:blipFill>
        <p:spPr>
          <a:xfrm flipH="false" flipV="false" rot="0">
            <a:off x="10316369" y="22080"/>
            <a:ext cx="5304631" cy="8801749"/>
          </a:xfrm>
          <a:prstGeom prst="rect">
            <a:avLst/>
          </a:prstGeom>
        </p:spPr>
      </p:pic>
      <p:sp>
        <p:nvSpPr>
          <p:cNvPr name="TextBox 4" id="4"/>
          <p:cNvSpPr txBox="true"/>
          <p:nvPr/>
        </p:nvSpPr>
        <p:spPr>
          <a:xfrm rot="0">
            <a:off x="1577442" y="2461939"/>
            <a:ext cx="7360350" cy="2709267"/>
          </a:xfrm>
          <a:prstGeom prst="rect">
            <a:avLst/>
          </a:prstGeom>
        </p:spPr>
        <p:txBody>
          <a:bodyPr anchor="t" rtlCol="false" tIns="0" lIns="0" bIns="0" rIns="0">
            <a:spAutoFit/>
          </a:bodyPr>
          <a:lstStyle/>
          <a:p>
            <a:pPr algn="ctr">
              <a:lnSpc>
                <a:spcPts val="7174"/>
              </a:lnSpc>
            </a:pPr>
            <a:r>
              <a:rPr lang="en-US" sz="5979" spc="-119">
                <a:solidFill>
                  <a:srgbClr val="191919"/>
                </a:solidFill>
                <a:latin typeface="Open Sans Light Bold"/>
              </a:rPr>
              <a:t>GIỚI THIỆU GIT VÀ MỘT SỐ TÍNH NĂNG CƠ BẢN</a:t>
            </a:r>
          </a:p>
        </p:txBody>
      </p:sp>
      <p:sp>
        <p:nvSpPr>
          <p:cNvPr name="TextBox 5" id="5"/>
          <p:cNvSpPr txBox="true"/>
          <p:nvPr/>
        </p:nvSpPr>
        <p:spPr>
          <a:xfrm rot="0">
            <a:off x="2290924" y="5884298"/>
            <a:ext cx="5933387" cy="1088311"/>
          </a:xfrm>
          <a:prstGeom prst="rect">
            <a:avLst/>
          </a:prstGeom>
        </p:spPr>
        <p:txBody>
          <a:bodyPr anchor="t" rtlCol="false" tIns="0" lIns="0" bIns="0" rIns="0">
            <a:spAutoFit/>
          </a:bodyPr>
          <a:lstStyle/>
          <a:p>
            <a:pPr algn="ctr">
              <a:lnSpc>
                <a:spcPts val="4305"/>
              </a:lnSpc>
            </a:pPr>
            <a:r>
              <a:rPr lang="en-US" sz="3075">
                <a:solidFill>
                  <a:srgbClr val="191919"/>
                </a:solidFill>
                <a:latin typeface="Roboto Bold"/>
              </a:rPr>
              <a:t>Nguyễn Đình Long - B18DCPT143</a:t>
            </a:r>
          </a:p>
          <a:p>
            <a:pPr algn="ctr">
              <a:lnSpc>
                <a:spcPts val="4305"/>
              </a:lnSpc>
            </a:pPr>
            <a:r>
              <a:rPr lang="en-US" sz="3075">
                <a:solidFill>
                  <a:srgbClr val="191919"/>
                </a:solidFill>
                <a:latin typeface="Roboto Bold"/>
              </a:rPr>
              <a:t>Nhóm 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671832" y="3083270"/>
            <a:ext cx="8277337" cy="5081051"/>
          </a:xfrm>
          <a:prstGeom prst="rect">
            <a:avLst/>
          </a:prstGeom>
        </p:spPr>
      </p:pic>
      <p:sp>
        <p:nvSpPr>
          <p:cNvPr name="TextBox 3" id="3"/>
          <p:cNvSpPr txBox="true"/>
          <p:nvPr/>
        </p:nvSpPr>
        <p:spPr>
          <a:xfrm rot="0">
            <a:off x="752348" y="851707"/>
            <a:ext cx="6089957"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Lưu các file thay đổi vào Staging area</a:t>
            </a:r>
          </a:p>
        </p:txBody>
      </p:sp>
      <p:sp>
        <p:nvSpPr>
          <p:cNvPr name="TextBox 4" id="4"/>
          <p:cNvSpPr txBox="true"/>
          <p:nvPr/>
        </p:nvSpPr>
        <p:spPr>
          <a:xfrm rot="0">
            <a:off x="938865" y="1604846"/>
            <a:ext cx="13256377"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add [filename]</a:t>
            </a:r>
            <a:r>
              <a:rPr lang="en-US" sz="2220">
                <a:solidFill>
                  <a:srgbClr val="191919"/>
                </a:solidFill>
                <a:latin typeface="Open Sans Light Bold Italics"/>
              </a:rPr>
              <a:t> </a:t>
            </a:r>
            <a:r>
              <a:rPr lang="en-US" sz="2220">
                <a:solidFill>
                  <a:srgbClr val="191919"/>
                </a:solidFill>
                <a:latin typeface="Open Sans Light"/>
              </a:rPr>
              <a:t>đưa file được chỉ định vào staging area</a:t>
            </a:r>
          </a:p>
        </p:txBody>
      </p:sp>
      <p:sp>
        <p:nvSpPr>
          <p:cNvPr name="TextBox 5" id="5"/>
          <p:cNvSpPr txBox="true"/>
          <p:nvPr/>
        </p:nvSpPr>
        <p:spPr>
          <a:xfrm rot="0">
            <a:off x="938865" y="2258568"/>
            <a:ext cx="13341093"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add .</a:t>
            </a:r>
            <a:r>
              <a:rPr lang="en-US" sz="2220">
                <a:solidFill>
                  <a:srgbClr val="000000"/>
                </a:solidFill>
                <a:latin typeface="Open Sans Light"/>
              </a:rPr>
              <a:t> : đưa toàn bộ file dự án vào staging area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7586" y="666104"/>
            <a:ext cx="6460579"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Lưu thay đổi file trong repository</a:t>
            </a:r>
          </a:p>
        </p:txBody>
      </p:sp>
      <p:sp>
        <p:nvSpPr>
          <p:cNvPr name="TextBox 3" id="3"/>
          <p:cNvSpPr txBox="true"/>
          <p:nvPr/>
        </p:nvSpPr>
        <p:spPr>
          <a:xfrm rot="0">
            <a:off x="880110" y="3818153"/>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commit -m "[message]" </a:t>
            </a:r>
            <a:r>
              <a:rPr lang="en-US" sz="2220">
                <a:solidFill>
                  <a:srgbClr val="000000"/>
                </a:solidFill>
                <a:latin typeface="Open Sans Light"/>
              </a:rPr>
              <a:t>: lưu những sự thay đổi vào trong repository </a:t>
            </a:r>
          </a:p>
        </p:txBody>
      </p:sp>
      <p:sp>
        <p:nvSpPr>
          <p:cNvPr name="TextBox 4" id="4"/>
          <p:cNvSpPr txBox="true"/>
          <p:nvPr/>
        </p:nvSpPr>
        <p:spPr>
          <a:xfrm rot="0">
            <a:off x="880110" y="4550406"/>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commit --amend </a:t>
            </a:r>
            <a:r>
              <a:rPr lang="en-US" sz="2220">
                <a:solidFill>
                  <a:srgbClr val="000000"/>
                </a:solidFill>
                <a:latin typeface="Open Sans Light"/>
              </a:rPr>
              <a:t>: Thực hiện thay đổi câu lệnh commit trước đó</a:t>
            </a:r>
          </a:p>
        </p:txBody>
      </p:sp>
      <p:sp>
        <p:nvSpPr>
          <p:cNvPr name="TextBox 5" id="5"/>
          <p:cNvSpPr txBox="true"/>
          <p:nvPr/>
        </p:nvSpPr>
        <p:spPr>
          <a:xfrm rot="0">
            <a:off x="687586" y="6196979"/>
            <a:ext cx="6460579"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Xem lịch sử commit</a:t>
            </a:r>
          </a:p>
        </p:txBody>
      </p:sp>
      <p:sp>
        <p:nvSpPr>
          <p:cNvPr name="TextBox 6" id="6"/>
          <p:cNvSpPr txBox="true"/>
          <p:nvPr/>
        </p:nvSpPr>
        <p:spPr>
          <a:xfrm rot="0">
            <a:off x="923529" y="6867037"/>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log</a:t>
            </a:r>
            <a:r>
              <a:rPr lang="en-US" sz="2220">
                <a:solidFill>
                  <a:srgbClr val="3363B4"/>
                </a:solidFill>
                <a:latin typeface="Open Sans Light"/>
              </a:rPr>
              <a:t>: </a:t>
            </a:r>
            <a:r>
              <a:rPr lang="en-US" sz="2220">
                <a:solidFill>
                  <a:srgbClr val="000000"/>
                </a:solidFill>
                <a:latin typeface="Open Sans Light"/>
              </a:rPr>
              <a:t>xem lại lịch sử tất cả các commit của repository</a:t>
            </a:r>
          </a:p>
        </p:txBody>
      </p:sp>
      <p:sp>
        <p:nvSpPr>
          <p:cNvPr name="TextBox 7" id="7"/>
          <p:cNvSpPr txBox="true"/>
          <p:nvPr/>
        </p:nvSpPr>
        <p:spPr>
          <a:xfrm rot="0">
            <a:off x="923529" y="1298365"/>
            <a:ext cx="14009884" cy="146748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Commit là những bức ảnh snapshot của dự án. Một commit ghi lại một thay đổi hoặc một loạt các thay đổi mà bạn đã thực hiện với một file trong Repository. Khi thực hiện commit, trong repository sẽ ghi lại sự khác biệt từ lần commit trước với trạng thái hiện tại.Hai commit khác nhau sẽ không bao giờ ghi đè vì mỗi commit có ID riêng. ID của mỗi commit là một số mật mã được tạo bởi thuật toán SHA (Secure Hash Algorithm).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74023" y="2422305"/>
            <a:ext cx="10072953" cy="5161348"/>
          </a:xfrm>
          <a:prstGeom prst="rect">
            <a:avLst/>
          </a:prstGeom>
        </p:spPr>
      </p:pic>
      <p:sp>
        <p:nvSpPr>
          <p:cNvPr name="TextBox 3" id="3"/>
          <p:cNvSpPr txBox="true"/>
          <p:nvPr/>
        </p:nvSpPr>
        <p:spPr>
          <a:xfrm rot="0">
            <a:off x="795740" y="473710"/>
            <a:ext cx="5186313"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Git Branch</a:t>
            </a:r>
          </a:p>
        </p:txBody>
      </p:sp>
      <p:sp>
        <p:nvSpPr>
          <p:cNvPr name="TextBox 4" id="4"/>
          <p:cNvSpPr txBox="true"/>
          <p:nvPr/>
        </p:nvSpPr>
        <p:spPr>
          <a:xfrm rot="0">
            <a:off x="880110" y="1282490"/>
            <a:ext cx="14009884" cy="73723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Git branch dùng để kiểm soát các phiên bản của ứng dụng trong khi vẫn tiếp tục phát triển. Nhánh master là nhánh mặc định khi bạn tạo một repository</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80110" y="1433690"/>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branch</a:t>
            </a:r>
            <a:r>
              <a:rPr lang="en-US" sz="2220">
                <a:solidFill>
                  <a:srgbClr val="000000"/>
                </a:solidFill>
                <a:latin typeface="Open Sans Light"/>
              </a:rPr>
              <a:t> : hiển thị tất cả các nhánh(branches) trong repository</a:t>
            </a:r>
          </a:p>
        </p:txBody>
      </p:sp>
      <p:sp>
        <p:nvSpPr>
          <p:cNvPr name="TextBox 3" id="3"/>
          <p:cNvSpPr txBox="true"/>
          <p:nvPr/>
        </p:nvSpPr>
        <p:spPr>
          <a:xfrm rot="0">
            <a:off x="880110" y="2507418"/>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checkout -b [namebranch]</a:t>
            </a:r>
            <a:r>
              <a:rPr lang="en-US" sz="2220">
                <a:solidFill>
                  <a:srgbClr val="000000"/>
                </a:solidFill>
                <a:latin typeface="Open Sans Light"/>
              </a:rPr>
              <a:t> : tạo ra một nhánh mới với tên namebranch</a:t>
            </a:r>
          </a:p>
        </p:txBody>
      </p:sp>
      <p:sp>
        <p:nvSpPr>
          <p:cNvPr name="TextBox 4" id="4"/>
          <p:cNvSpPr txBox="true"/>
          <p:nvPr/>
        </p:nvSpPr>
        <p:spPr>
          <a:xfrm rot="0">
            <a:off x="880110" y="3584518"/>
            <a:ext cx="12828098"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checkout [namebranch]</a:t>
            </a:r>
            <a:r>
              <a:rPr lang="en-US" sz="2220">
                <a:solidFill>
                  <a:srgbClr val="000000"/>
                </a:solidFill>
                <a:latin typeface="Open Sans Light"/>
              </a:rPr>
              <a:t> : thực hiện thay đổi nhánh từ nhánh hiện tại sang nhánh namebranch</a:t>
            </a:r>
          </a:p>
        </p:txBody>
      </p:sp>
      <p:sp>
        <p:nvSpPr>
          <p:cNvPr name="TextBox 5" id="5"/>
          <p:cNvSpPr txBox="true"/>
          <p:nvPr/>
        </p:nvSpPr>
        <p:spPr>
          <a:xfrm rot="0">
            <a:off x="880110" y="4909359"/>
            <a:ext cx="12828098"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checkout [hashcommit]</a:t>
            </a:r>
            <a:r>
              <a:rPr lang="en-US" sz="2220">
                <a:solidFill>
                  <a:srgbClr val="000000"/>
                </a:solidFill>
                <a:latin typeface="Open Sans Light"/>
              </a:rPr>
              <a:t> : thực hiện trở về lần commit đó, thay đổi tất cả đoạn code ở khu vực working directory giống như lần commit đó</a:t>
            </a:r>
          </a:p>
        </p:txBody>
      </p:sp>
      <p:sp>
        <p:nvSpPr>
          <p:cNvPr name="TextBox 6" id="6"/>
          <p:cNvSpPr txBox="true"/>
          <p:nvPr/>
        </p:nvSpPr>
        <p:spPr>
          <a:xfrm rot="0">
            <a:off x="880110" y="6265463"/>
            <a:ext cx="12828098"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branch -d [branchname]</a:t>
            </a:r>
            <a:r>
              <a:rPr lang="en-US" sz="2220">
                <a:solidFill>
                  <a:srgbClr val="000000"/>
                </a:solidFill>
                <a:latin typeface="Open Sans Light"/>
              </a:rPr>
              <a:t> : xoá hoàn toàn branch trong repository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477005" y="876935"/>
            <a:ext cx="6666989" cy="5529368"/>
          </a:xfrm>
          <a:prstGeom prst="rect">
            <a:avLst/>
          </a:prstGeom>
        </p:spPr>
      </p:pic>
      <p:sp>
        <p:nvSpPr>
          <p:cNvPr name="TextBox 3" id="3"/>
          <p:cNvSpPr txBox="true"/>
          <p:nvPr/>
        </p:nvSpPr>
        <p:spPr>
          <a:xfrm rot="0">
            <a:off x="484766" y="6594819"/>
            <a:ext cx="13860780"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merge [namebranch] --no-ff</a:t>
            </a:r>
            <a:r>
              <a:rPr lang="en-US" sz="2220">
                <a:solidFill>
                  <a:srgbClr val="000000"/>
                </a:solidFill>
                <a:latin typeface="Open Sans Light"/>
              </a:rPr>
              <a:t>: sử dụng dạng merge không tua nhanh, nó giúp chúng ta không bị mất thông tin liên quan đến lịch sử commit </a:t>
            </a:r>
          </a:p>
        </p:txBody>
      </p:sp>
      <p:sp>
        <p:nvSpPr>
          <p:cNvPr name="TextBox 4" id="4"/>
          <p:cNvSpPr txBox="true"/>
          <p:nvPr/>
        </p:nvSpPr>
        <p:spPr>
          <a:xfrm rot="0">
            <a:off x="795740" y="473710"/>
            <a:ext cx="5186313"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Git merge</a:t>
            </a:r>
          </a:p>
        </p:txBody>
      </p:sp>
      <p:sp>
        <p:nvSpPr>
          <p:cNvPr name="TextBox 5" id="5"/>
          <p:cNvSpPr txBox="true"/>
          <p:nvPr/>
        </p:nvSpPr>
        <p:spPr>
          <a:xfrm rot="0">
            <a:off x="484766" y="7629416"/>
            <a:ext cx="13860780"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merge [namebranch] </a:t>
            </a:r>
            <a:r>
              <a:rPr lang="en-US" sz="2220">
                <a:solidFill>
                  <a:srgbClr val="000000"/>
                </a:solidFill>
                <a:latin typeface="Open Sans Light"/>
              </a:rPr>
              <a:t>: là dạng merge tua nhanh, Git sẽ di chuyển đầu nhánh hiện tại đến nhánh đích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03066" y="2981662"/>
            <a:ext cx="7107434" cy="469679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8735855" y="2981662"/>
            <a:ext cx="5705790" cy="4737534"/>
          </a:xfrm>
          <a:prstGeom prst="rect">
            <a:avLst/>
          </a:prstGeom>
        </p:spPr>
      </p:pic>
      <p:sp>
        <p:nvSpPr>
          <p:cNvPr name="TextBox 4" id="4"/>
          <p:cNvSpPr txBox="true"/>
          <p:nvPr/>
        </p:nvSpPr>
        <p:spPr>
          <a:xfrm rot="0">
            <a:off x="795740" y="473710"/>
            <a:ext cx="5186313" cy="406400"/>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Git Pull</a:t>
            </a:r>
          </a:p>
        </p:txBody>
      </p:sp>
      <p:sp>
        <p:nvSpPr>
          <p:cNvPr name="TextBox 5" id="5"/>
          <p:cNvSpPr txBox="true"/>
          <p:nvPr/>
        </p:nvSpPr>
        <p:spPr>
          <a:xfrm rot="0">
            <a:off x="880110" y="1107865"/>
            <a:ext cx="14009884" cy="148018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Git pull là một lệnh dùng để tải xuống dữ liệu từ một remote Repository và cập nhật local Repository phù hợp với dữ liệu đó. Git pull là lệnh hợp nhất các thay đổi từ remote Repository vào Local Repository. Git pull là sự kết hợp của Git Fetch và Git Merge. Giai đoạn đầu, Git Pull sẽ thực thi lệnh Git Fetch ở phạm vi nhánh cục bộ mà HEAD được trỏ đến. Khi dữ liệu được tải xuống, Git Pull sẽ bắt đầu quy trình hợp nhất như Git Merge. </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4199" y="1181579"/>
            <a:ext cx="13860780"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remote add origin [url]</a:t>
            </a:r>
            <a:r>
              <a:rPr lang="en-US" sz="2220">
                <a:solidFill>
                  <a:srgbClr val="000000"/>
                </a:solidFill>
                <a:latin typeface="Open Sans Light"/>
              </a:rPr>
              <a:t> : Nếu chưa clone một repository hiện có và muốn kết nối máy chủ với remote, sử dụng câu lệnh này để kết nối với remote đó</a:t>
            </a:r>
          </a:p>
        </p:txBody>
      </p:sp>
      <p:sp>
        <p:nvSpPr>
          <p:cNvPr name="TextBox 3" id="3"/>
          <p:cNvSpPr txBox="true"/>
          <p:nvPr/>
        </p:nvSpPr>
        <p:spPr>
          <a:xfrm rot="0">
            <a:off x="654199" y="2895010"/>
            <a:ext cx="13860780" cy="3849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push</a:t>
            </a:r>
            <a:r>
              <a:rPr lang="en-US" sz="2220">
                <a:solidFill>
                  <a:srgbClr val="000000"/>
                </a:solidFill>
                <a:latin typeface="Open Sans Light"/>
              </a:rPr>
              <a:t>: dùng để cập nhật các nhánh từ xa với những thay đổi mới nhất mà bạn mới commit. </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4199" y="798733"/>
            <a:ext cx="4585076" cy="334830"/>
          </a:xfrm>
          <a:prstGeom prst="rect">
            <a:avLst/>
          </a:prstGeom>
        </p:spPr>
        <p:txBody>
          <a:bodyPr anchor="t" rtlCol="false" tIns="0" lIns="0" bIns="0" rIns="0">
            <a:spAutoFit/>
          </a:bodyPr>
          <a:lstStyle/>
          <a:p>
            <a:pPr algn="ctr">
              <a:lnSpc>
                <a:spcPts val="2776"/>
              </a:lnSpc>
              <a:spcBef>
                <a:spcPct val="0"/>
              </a:spcBef>
            </a:pPr>
            <a:r>
              <a:rPr lang="en-US" sz="2135" spc="-64">
                <a:solidFill>
                  <a:srgbClr val="191919"/>
                </a:solidFill>
                <a:latin typeface="Open Sans 2 Bold"/>
              </a:rPr>
              <a:t>Một số trang tìm hiểu thêm về Git</a:t>
            </a:r>
          </a:p>
        </p:txBody>
      </p:sp>
      <p:sp>
        <p:nvSpPr>
          <p:cNvPr name="TextBox 3" id="3"/>
          <p:cNvSpPr txBox="true"/>
          <p:nvPr/>
        </p:nvSpPr>
        <p:spPr>
          <a:xfrm rot="0">
            <a:off x="654199" y="1802801"/>
            <a:ext cx="13860780" cy="384916"/>
          </a:xfrm>
          <a:prstGeom prst="rect">
            <a:avLst/>
          </a:prstGeom>
        </p:spPr>
        <p:txBody>
          <a:bodyPr anchor="t" rtlCol="false" tIns="0" lIns="0" bIns="0" rIns="0">
            <a:spAutoFit/>
          </a:bodyPr>
          <a:lstStyle/>
          <a:p>
            <a:pPr marL="479478" indent="-239739" lvl="1">
              <a:lnSpc>
                <a:spcPts val="3109"/>
              </a:lnSpc>
              <a:buFont typeface="Arial"/>
              <a:buChar char="•"/>
            </a:pPr>
            <a:r>
              <a:rPr lang="en-US" sz="2220" u="sng">
                <a:solidFill>
                  <a:srgbClr val="3363B4"/>
                </a:solidFill>
                <a:latin typeface="Open Sans Light Bold Italics"/>
              </a:rPr>
              <a:t>https://yunwuxin1.gitbooks.io/git/content/vi/</a:t>
            </a:r>
          </a:p>
        </p:txBody>
      </p:sp>
      <p:sp>
        <p:nvSpPr>
          <p:cNvPr name="TextBox 4" id="4"/>
          <p:cNvSpPr txBox="true"/>
          <p:nvPr/>
        </p:nvSpPr>
        <p:spPr>
          <a:xfrm rot="0">
            <a:off x="654199" y="3019313"/>
            <a:ext cx="13860780" cy="384916"/>
          </a:xfrm>
          <a:prstGeom prst="rect">
            <a:avLst/>
          </a:prstGeom>
        </p:spPr>
        <p:txBody>
          <a:bodyPr anchor="t" rtlCol="false" tIns="0" lIns="0" bIns="0" rIns="0">
            <a:spAutoFit/>
          </a:bodyPr>
          <a:lstStyle/>
          <a:p>
            <a:pPr marL="479478" indent="-239739" lvl="1">
              <a:lnSpc>
                <a:spcPts val="3109"/>
              </a:lnSpc>
              <a:buFont typeface="Arial"/>
              <a:buChar char="•"/>
            </a:pPr>
            <a:r>
              <a:rPr lang="en-US" sz="2220" u="sng">
                <a:solidFill>
                  <a:srgbClr val="3363B4"/>
                </a:solidFill>
                <a:latin typeface="Open Sans Light Bold Italics"/>
              </a:rPr>
              <a:t>https://learngitbranching.js.org/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7311" y="1001135"/>
            <a:ext cx="1693069" cy="448310"/>
          </a:xfrm>
          <a:prstGeom prst="rect">
            <a:avLst/>
          </a:prstGeom>
        </p:spPr>
        <p:txBody>
          <a:bodyPr anchor="t" rtlCol="false" tIns="0" lIns="0" bIns="0" rIns="0">
            <a:spAutoFit/>
          </a:bodyPr>
          <a:lstStyle/>
          <a:p>
            <a:pPr algn="ctr" marL="561341" indent="-280670" lvl="1">
              <a:lnSpc>
                <a:spcPts val="3640"/>
              </a:lnSpc>
              <a:spcBef>
                <a:spcPct val="0"/>
              </a:spcBef>
              <a:buFont typeface="Arial"/>
              <a:buChar char="•"/>
            </a:pPr>
            <a:r>
              <a:rPr lang="en-US" sz="2600">
                <a:solidFill>
                  <a:srgbClr val="000000"/>
                </a:solidFill>
                <a:latin typeface="Roboto Bold"/>
              </a:rPr>
              <a:t>Git là gì</a:t>
            </a:r>
          </a:p>
        </p:txBody>
      </p:sp>
      <p:pic>
        <p:nvPicPr>
          <p:cNvPr name="Picture 3" id="3"/>
          <p:cNvPicPr>
            <a:picLocks noChangeAspect="true"/>
          </p:cNvPicPr>
          <p:nvPr/>
        </p:nvPicPr>
        <p:blipFill>
          <a:blip r:embed="rId2"/>
          <a:srcRect l="0" t="0" r="0" b="0"/>
          <a:stretch>
            <a:fillRect/>
          </a:stretch>
        </p:blipFill>
        <p:spPr>
          <a:xfrm flipH="false" flipV="false" rot="0">
            <a:off x="1389759" y="3668298"/>
            <a:ext cx="214682" cy="231196"/>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0">
            <a:off x="1389759" y="2358287"/>
            <a:ext cx="214682" cy="231196"/>
          </a:xfrm>
          <a:prstGeom prst="rect">
            <a:avLst/>
          </a:prstGeom>
        </p:spPr>
      </p:pic>
      <p:sp>
        <p:nvSpPr>
          <p:cNvPr name="TextBox 5" id="5"/>
          <p:cNvSpPr txBox="true"/>
          <p:nvPr/>
        </p:nvSpPr>
        <p:spPr>
          <a:xfrm rot="0">
            <a:off x="1913255" y="2310662"/>
            <a:ext cx="12827635" cy="365760"/>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Git được phát triển bởi Linux Torvalds - người sáng lập ra Linux vào năm 2005</a:t>
            </a:r>
          </a:p>
        </p:txBody>
      </p:sp>
      <p:sp>
        <p:nvSpPr>
          <p:cNvPr name="TextBox 6" id="6"/>
          <p:cNvSpPr txBox="true"/>
          <p:nvPr/>
        </p:nvSpPr>
        <p:spPr>
          <a:xfrm rot="0">
            <a:off x="1913255" y="3620673"/>
            <a:ext cx="12827635" cy="183578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Git cũng là một hệ thống quản lý phân tán (Distributed Version Control System). DVCS giúp máy tính có thể lưu trữ nhiều phiên bản khác nhau của một mã nguồn và sẽ được lưu trữ trên kho chứa mã nguồn. So với các hệ thống khác khi lưu tất cả mã nguồn và lịch sử thay đổi ở máy chủ thì trong hệ thống phân tán, các máy khách không chỉ "checkout" phiên bản mới nhất của các tập tin mà là sao chép (mirror) toàn bộ kho mã nguồn repository</a:t>
            </a:r>
          </a:p>
        </p:txBody>
      </p:sp>
      <p:pic>
        <p:nvPicPr>
          <p:cNvPr name="Picture 7" id="7"/>
          <p:cNvPicPr>
            <a:picLocks noChangeAspect="true"/>
          </p:cNvPicPr>
          <p:nvPr/>
        </p:nvPicPr>
        <p:blipFill>
          <a:blip r:embed="rId2"/>
          <a:srcRect l="0" t="0" r="0" b="0"/>
          <a:stretch>
            <a:fillRect/>
          </a:stretch>
        </p:blipFill>
        <p:spPr>
          <a:xfrm flipH="false" flipV="false" rot="0">
            <a:off x="1389759" y="6257492"/>
            <a:ext cx="214682" cy="231196"/>
          </a:xfrm>
          <a:prstGeom prst="rect">
            <a:avLst/>
          </a:prstGeom>
        </p:spPr>
      </p:pic>
      <p:sp>
        <p:nvSpPr>
          <p:cNvPr name="TextBox 8" id="8"/>
          <p:cNvSpPr txBox="true"/>
          <p:nvPr/>
        </p:nvSpPr>
        <p:spPr>
          <a:xfrm rot="0">
            <a:off x="1913255" y="6209867"/>
            <a:ext cx="12827635" cy="73088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a:rPr>
              <a:t>Các repository được lưu trữ trên Github. Github là một dịch vụ cung cấp kho lưu trữ mã nguồn Git. Github giúp quản lý, chia sẻ source code cho các lập trình viên.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232776" y="3353418"/>
            <a:ext cx="9542685" cy="4418245"/>
          </a:xfrm>
          <a:prstGeom prst="rect">
            <a:avLst/>
          </a:prstGeom>
        </p:spPr>
      </p:pic>
      <p:sp>
        <p:nvSpPr>
          <p:cNvPr name="TextBox 3" id="3"/>
          <p:cNvSpPr txBox="true"/>
          <p:nvPr/>
        </p:nvSpPr>
        <p:spPr>
          <a:xfrm rot="0">
            <a:off x="721402" y="1786600"/>
            <a:ext cx="14273447" cy="73723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Bold"/>
              </a:rPr>
              <a:t>Git coi các dữ liệu của nó giống như một tập hợp “ảnh” (snapshot) của một hệ thống tập tin nhỏ. Mỗi lần “commit” hoặc lưu trạng thái hiện tại của dự án, git sẽ chụp một “snapshot” ghi lại nội dung của tất cả các tập tin tại thời điểm đó</a:t>
            </a:r>
          </a:p>
        </p:txBody>
      </p:sp>
      <p:sp>
        <p:nvSpPr>
          <p:cNvPr name="TextBox 4" id="4"/>
          <p:cNvSpPr txBox="true"/>
          <p:nvPr/>
        </p:nvSpPr>
        <p:spPr>
          <a:xfrm rot="0">
            <a:off x="721402" y="581022"/>
            <a:ext cx="9052484" cy="736163"/>
          </a:xfrm>
          <a:prstGeom prst="rect">
            <a:avLst/>
          </a:prstGeom>
        </p:spPr>
        <p:txBody>
          <a:bodyPr anchor="t" rtlCol="false" tIns="0" lIns="0" bIns="0" rIns="0">
            <a:spAutoFit/>
          </a:bodyPr>
          <a:lstStyle/>
          <a:p>
            <a:pPr>
              <a:lnSpc>
                <a:spcPts val="5996"/>
              </a:lnSpc>
            </a:pPr>
            <a:r>
              <a:rPr lang="en-US" sz="4612">
                <a:solidFill>
                  <a:srgbClr val="191919"/>
                </a:solidFill>
                <a:latin typeface="Open Sans 1 Bold"/>
              </a:rPr>
              <a:t>Cách Git lưu trữ dữ liệu</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80110" y="356895"/>
            <a:ext cx="9052484" cy="738875"/>
          </a:xfrm>
          <a:prstGeom prst="rect">
            <a:avLst/>
          </a:prstGeom>
        </p:spPr>
        <p:txBody>
          <a:bodyPr anchor="t" rtlCol="false" tIns="0" lIns="0" bIns="0" rIns="0">
            <a:spAutoFit/>
          </a:bodyPr>
          <a:lstStyle/>
          <a:p>
            <a:pPr>
              <a:lnSpc>
                <a:spcPts val="5996"/>
              </a:lnSpc>
            </a:pPr>
            <a:r>
              <a:rPr lang="en-US" sz="4612">
                <a:solidFill>
                  <a:srgbClr val="191919"/>
                </a:solidFill>
                <a:latin typeface="Open Sans 1 Bold"/>
              </a:rPr>
              <a:t>Trạng thái của Local Repo</a:t>
            </a:r>
          </a:p>
        </p:txBody>
      </p:sp>
      <p:sp>
        <p:nvSpPr>
          <p:cNvPr name="AutoShape 3" id="3"/>
          <p:cNvSpPr/>
          <p:nvPr/>
        </p:nvSpPr>
        <p:spPr>
          <a:xfrm rot="0">
            <a:off x="2940119" y="1444035"/>
            <a:ext cx="4241331" cy="5254123"/>
          </a:xfrm>
          <a:prstGeom prst="rect">
            <a:avLst/>
          </a:prstGeom>
          <a:solidFill>
            <a:srgbClr val="EFEFEF"/>
          </a:solidFill>
        </p:spPr>
      </p:sp>
      <p:grpSp>
        <p:nvGrpSpPr>
          <p:cNvPr name="Group 4" id="4"/>
          <p:cNvGrpSpPr/>
          <p:nvPr/>
        </p:nvGrpSpPr>
        <p:grpSpPr>
          <a:xfrm rot="0">
            <a:off x="6367442" y="5838849"/>
            <a:ext cx="814008" cy="859308"/>
            <a:chOff x="0" y="0"/>
            <a:chExt cx="1085344" cy="1145745"/>
          </a:xfrm>
        </p:grpSpPr>
        <p:sp>
          <p:nvSpPr>
            <p:cNvPr name="AutoShape 5" id="5"/>
            <p:cNvSpPr/>
            <p:nvPr/>
          </p:nvSpPr>
          <p:spPr>
            <a:xfrm rot="0">
              <a:off x="0" y="0"/>
              <a:ext cx="1085344" cy="1145745"/>
            </a:xfrm>
            <a:prstGeom prst="rect">
              <a:avLst/>
            </a:prstGeom>
            <a:solidFill>
              <a:srgbClr val="3363B4"/>
            </a:solidFill>
          </p:spPr>
        </p:sp>
        <p:sp>
          <p:nvSpPr>
            <p:cNvPr name="AutoShape 6" id="6"/>
            <p:cNvSpPr/>
            <p:nvPr/>
          </p:nvSpPr>
          <p:spPr>
            <a:xfrm rot="0">
              <a:off x="374653" y="556600"/>
              <a:ext cx="336038" cy="0"/>
            </a:xfrm>
            <a:prstGeom prst="line">
              <a:avLst/>
            </a:prstGeom>
            <a:ln cap="flat" w="32544">
              <a:solidFill>
                <a:srgbClr val="FFFFFF"/>
              </a:solidFill>
              <a:prstDash val="solid"/>
              <a:headEnd type="none" len="sm" w="sm"/>
              <a:tailEnd type="arrow" len="sm" w="med"/>
            </a:ln>
          </p:spPr>
        </p:sp>
      </p:grpSp>
      <p:sp>
        <p:nvSpPr>
          <p:cNvPr name="AutoShape 7" id="7"/>
          <p:cNvSpPr/>
          <p:nvPr/>
        </p:nvSpPr>
        <p:spPr>
          <a:xfrm rot="0">
            <a:off x="7751272" y="1444035"/>
            <a:ext cx="4241331" cy="5254123"/>
          </a:xfrm>
          <a:prstGeom prst="rect">
            <a:avLst/>
          </a:prstGeom>
          <a:solidFill>
            <a:srgbClr val="EFEFEF"/>
          </a:solidFill>
        </p:spPr>
      </p:sp>
      <p:grpSp>
        <p:nvGrpSpPr>
          <p:cNvPr name="Group 8" id="8"/>
          <p:cNvGrpSpPr/>
          <p:nvPr/>
        </p:nvGrpSpPr>
        <p:grpSpPr>
          <a:xfrm rot="0">
            <a:off x="11178596" y="5838849"/>
            <a:ext cx="814008" cy="859308"/>
            <a:chOff x="0" y="0"/>
            <a:chExt cx="1085344" cy="1145745"/>
          </a:xfrm>
        </p:grpSpPr>
        <p:sp>
          <p:nvSpPr>
            <p:cNvPr name="AutoShape 9" id="9"/>
            <p:cNvSpPr/>
            <p:nvPr/>
          </p:nvSpPr>
          <p:spPr>
            <a:xfrm rot="0">
              <a:off x="0" y="0"/>
              <a:ext cx="1085344" cy="1145745"/>
            </a:xfrm>
            <a:prstGeom prst="rect">
              <a:avLst/>
            </a:prstGeom>
            <a:solidFill>
              <a:srgbClr val="3363B4"/>
            </a:solidFill>
          </p:spPr>
        </p:sp>
        <p:sp>
          <p:nvSpPr>
            <p:cNvPr name="AutoShape 10" id="10"/>
            <p:cNvSpPr/>
            <p:nvPr/>
          </p:nvSpPr>
          <p:spPr>
            <a:xfrm rot="0">
              <a:off x="374653" y="556600"/>
              <a:ext cx="336038" cy="0"/>
            </a:xfrm>
            <a:prstGeom prst="line">
              <a:avLst/>
            </a:prstGeom>
            <a:ln cap="flat" w="32544">
              <a:solidFill>
                <a:srgbClr val="FFFFFF"/>
              </a:solidFill>
              <a:prstDash val="solid"/>
              <a:headEnd type="none" len="sm" w="sm"/>
              <a:tailEnd type="arrow" len="sm" w="med"/>
            </a:ln>
          </p:spPr>
        </p:sp>
      </p:grpSp>
      <p:grpSp>
        <p:nvGrpSpPr>
          <p:cNvPr name="Group 11" id="11"/>
          <p:cNvGrpSpPr/>
          <p:nvPr/>
        </p:nvGrpSpPr>
        <p:grpSpPr>
          <a:xfrm rot="0">
            <a:off x="3476484" y="1984500"/>
            <a:ext cx="3168601" cy="2477122"/>
            <a:chOff x="0" y="0"/>
            <a:chExt cx="4224801" cy="3302829"/>
          </a:xfrm>
        </p:grpSpPr>
        <p:sp>
          <p:nvSpPr>
            <p:cNvPr name="TextBox 12" id="12"/>
            <p:cNvSpPr txBox="true"/>
            <p:nvPr/>
          </p:nvSpPr>
          <p:spPr>
            <a:xfrm rot="0">
              <a:off x="0" y="-19050"/>
              <a:ext cx="4224801" cy="445735"/>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Untracked Files</a:t>
              </a:r>
            </a:p>
          </p:txBody>
        </p:sp>
        <p:sp>
          <p:nvSpPr>
            <p:cNvPr name="TextBox 13" id="13"/>
            <p:cNvSpPr txBox="true"/>
            <p:nvPr/>
          </p:nvSpPr>
          <p:spPr>
            <a:xfrm rot="0">
              <a:off x="0" y="1247616"/>
              <a:ext cx="4224801" cy="15345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Là những file không nằm trong danh sách theo dõi của Git</a:t>
              </a:r>
            </a:p>
          </p:txBody>
        </p:sp>
      </p:grpSp>
      <p:grpSp>
        <p:nvGrpSpPr>
          <p:cNvPr name="Group 14" id="14"/>
          <p:cNvGrpSpPr/>
          <p:nvPr/>
        </p:nvGrpSpPr>
        <p:grpSpPr>
          <a:xfrm rot="0">
            <a:off x="8287637" y="1984500"/>
            <a:ext cx="3168601" cy="1305547"/>
            <a:chOff x="0" y="0"/>
            <a:chExt cx="4224801" cy="1740729"/>
          </a:xfrm>
        </p:grpSpPr>
        <p:sp>
          <p:nvSpPr>
            <p:cNvPr name="TextBox 15" id="15"/>
            <p:cNvSpPr txBox="true"/>
            <p:nvPr/>
          </p:nvSpPr>
          <p:spPr>
            <a:xfrm rot="0">
              <a:off x="0" y="-19050"/>
              <a:ext cx="4224801" cy="445735"/>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Tracked Files</a:t>
              </a:r>
            </a:p>
          </p:txBody>
        </p:sp>
        <p:sp>
          <p:nvSpPr>
            <p:cNvPr name="TextBox 16" id="16"/>
            <p:cNvSpPr txBox="true"/>
            <p:nvPr/>
          </p:nvSpPr>
          <p:spPr>
            <a:xfrm rot="0">
              <a:off x="0" y="1247616"/>
              <a:ext cx="4224801" cy="15345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Là những files đã được thêm vào danh sách theo dõi của Git</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78681" y="846369"/>
            <a:ext cx="9052484" cy="738875"/>
          </a:xfrm>
          <a:prstGeom prst="rect">
            <a:avLst/>
          </a:prstGeom>
        </p:spPr>
        <p:txBody>
          <a:bodyPr anchor="t" rtlCol="false" tIns="0" lIns="0" bIns="0" rIns="0">
            <a:spAutoFit/>
          </a:bodyPr>
          <a:lstStyle/>
          <a:p>
            <a:pPr>
              <a:lnSpc>
                <a:spcPts val="5996"/>
              </a:lnSpc>
            </a:pPr>
            <a:r>
              <a:rPr lang="en-US" sz="4612">
                <a:solidFill>
                  <a:srgbClr val="191919"/>
                </a:solidFill>
                <a:latin typeface="Open Sans 1 Bold"/>
              </a:rPr>
              <a:t>Trạng thái của Tracked Files</a:t>
            </a:r>
          </a:p>
        </p:txBody>
      </p:sp>
      <p:sp>
        <p:nvSpPr>
          <p:cNvPr name="AutoShape 3" id="3"/>
          <p:cNvSpPr/>
          <p:nvPr/>
        </p:nvSpPr>
        <p:spPr>
          <a:xfrm rot="0">
            <a:off x="10874992" y="2666867"/>
            <a:ext cx="4241331" cy="5254123"/>
          </a:xfrm>
          <a:prstGeom prst="rect">
            <a:avLst/>
          </a:prstGeom>
          <a:solidFill>
            <a:srgbClr val="EFEFEF"/>
          </a:solidFill>
        </p:spPr>
      </p:sp>
      <p:grpSp>
        <p:nvGrpSpPr>
          <p:cNvPr name="Group 4" id="4"/>
          <p:cNvGrpSpPr/>
          <p:nvPr/>
        </p:nvGrpSpPr>
        <p:grpSpPr>
          <a:xfrm rot="0">
            <a:off x="8836074" y="3551632"/>
            <a:ext cx="814008" cy="859308"/>
            <a:chOff x="0" y="0"/>
            <a:chExt cx="1085344" cy="1145745"/>
          </a:xfrm>
        </p:grpSpPr>
        <p:sp>
          <p:nvSpPr>
            <p:cNvPr name="AutoShape 5" id="5"/>
            <p:cNvSpPr/>
            <p:nvPr/>
          </p:nvSpPr>
          <p:spPr>
            <a:xfrm rot="0">
              <a:off x="0" y="0"/>
              <a:ext cx="1085344" cy="1145745"/>
            </a:xfrm>
            <a:prstGeom prst="rect">
              <a:avLst/>
            </a:prstGeom>
            <a:solidFill>
              <a:srgbClr val="3363B4"/>
            </a:solidFill>
          </p:spPr>
        </p:sp>
        <p:sp>
          <p:nvSpPr>
            <p:cNvPr name="AutoShape 6" id="6"/>
            <p:cNvSpPr/>
            <p:nvPr/>
          </p:nvSpPr>
          <p:spPr>
            <a:xfrm rot="0">
              <a:off x="374653" y="556600"/>
              <a:ext cx="336038" cy="0"/>
            </a:xfrm>
            <a:prstGeom prst="line">
              <a:avLst/>
            </a:prstGeom>
            <a:ln cap="flat" w="32544">
              <a:solidFill>
                <a:srgbClr val="FFFFFF"/>
              </a:solidFill>
              <a:prstDash val="solid"/>
              <a:headEnd type="none" len="sm" w="sm"/>
              <a:tailEnd type="arrow" len="sm" w="med"/>
            </a:ln>
          </p:spPr>
        </p:sp>
      </p:grpSp>
      <p:sp>
        <p:nvSpPr>
          <p:cNvPr name="AutoShape 7" id="7"/>
          <p:cNvSpPr/>
          <p:nvPr/>
        </p:nvSpPr>
        <p:spPr>
          <a:xfrm rot="0">
            <a:off x="880110" y="2671543"/>
            <a:ext cx="4241331" cy="5254123"/>
          </a:xfrm>
          <a:prstGeom prst="rect">
            <a:avLst/>
          </a:prstGeom>
          <a:solidFill>
            <a:srgbClr val="EFEFEF"/>
          </a:solidFill>
        </p:spPr>
      </p:sp>
      <p:grpSp>
        <p:nvGrpSpPr>
          <p:cNvPr name="Group 8" id="8"/>
          <p:cNvGrpSpPr/>
          <p:nvPr/>
        </p:nvGrpSpPr>
        <p:grpSpPr>
          <a:xfrm rot="0">
            <a:off x="4307433" y="7066357"/>
            <a:ext cx="814008" cy="859308"/>
            <a:chOff x="0" y="0"/>
            <a:chExt cx="1085344" cy="1145745"/>
          </a:xfrm>
        </p:grpSpPr>
        <p:sp>
          <p:nvSpPr>
            <p:cNvPr name="AutoShape 9" id="9"/>
            <p:cNvSpPr/>
            <p:nvPr/>
          </p:nvSpPr>
          <p:spPr>
            <a:xfrm rot="0">
              <a:off x="0" y="0"/>
              <a:ext cx="1085344" cy="1145745"/>
            </a:xfrm>
            <a:prstGeom prst="rect">
              <a:avLst/>
            </a:prstGeom>
            <a:solidFill>
              <a:srgbClr val="3363B4"/>
            </a:solidFill>
          </p:spPr>
        </p:sp>
        <p:sp>
          <p:nvSpPr>
            <p:cNvPr name="AutoShape 10" id="10"/>
            <p:cNvSpPr/>
            <p:nvPr/>
          </p:nvSpPr>
          <p:spPr>
            <a:xfrm rot="0">
              <a:off x="374653" y="556600"/>
              <a:ext cx="336038" cy="0"/>
            </a:xfrm>
            <a:prstGeom prst="line">
              <a:avLst/>
            </a:prstGeom>
            <a:ln cap="flat" w="32544">
              <a:solidFill>
                <a:srgbClr val="FFFFFF"/>
              </a:solidFill>
              <a:prstDash val="solid"/>
              <a:headEnd type="none" len="sm" w="sm"/>
              <a:tailEnd type="arrow" len="sm" w="med"/>
            </a:ln>
          </p:spPr>
        </p:sp>
      </p:grpSp>
      <p:sp>
        <p:nvSpPr>
          <p:cNvPr name="AutoShape 11" id="11"/>
          <p:cNvSpPr/>
          <p:nvPr/>
        </p:nvSpPr>
        <p:spPr>
          <a:xfrm rot="0">
            <a:off x="5945116" y="2671543"/>
            <a:ext cx="4241331" cy="5254123"/>
          </a:xfrm>
          <a:prstGeom prst="rect">
            <a:avLst/>
          </a:prstGeom>
          <a:solidFill>
            <a:srgbClr val="EFEFEF"/>
          </a:solidFill>
        </p:spPr>
      </p:sp>
      <p:sp>
        <p:nvSpPr>
          <p:cNvPr name="AutoShape 12" id="12"/>
          <p:cNvSpPr/>
          <p:nvPr/>
        </p:nvSpPr>
        <p:spPr>
          <a:xfrm rot="0">
            <a:off x="9372439" y="7066357"/>
            <a:ext cx="814008" cy="859308"/>
          </a:xfrm>
          <a:prstGeom prst="rect">
            <a:avLst/>
          </a:prstGeom>
          <a:solidFill>
            <a:srgbClr val="3363B4"/>
          </a:solidFill>
        </p:spPr>
      </p:sp>
      <p:sp>
        <p:nvSpPr>
          <p:cNvPr name="AutoShape 13" id="13"/>
          <p:cNvSpPr/>
          <p:nvPr/>
        </p:nvSpPr>
        <p:spPr>
          <a:xfrm rot="0">
            <a:off x="9650082" y="7481724"/>
            <a:ext cx="381390" cy="0"/>
          </a:xfrm>
          <a:prstGeom prst="line">
            <a:avLst/>
          </a:prstGeom>
          <a:ln cap="flat" w="28575">
            <a:solidFill>
              <a:srgbClr val="FFFFFF"/>
            </a:solidFill>
            <a:prstDash val="solid"/>
            <a:headEnd type="none" len="sm" w="sm"/>
            <a:tailEnd type="arrow" len="sm" w="med"/>
          </a:ln>
        </p:spPr>
      </p:sp>
      <p:grpSp>
        <p:nvGrpSpPr>
          <p:cNvPr name="Group 14" id="14"/>
          <p:cNvGrpSpPr/>
          <p:nvPr/>
        </p:nvGrpSpPr>
        <p:grpSpPr>
          <a:xfrm rot="0">
            <a:off x="11411358" y="3145133"/>
            <a:ext cx="3168601" cy="2870359"/>
            <a:chOff x="0" y="0"/>
            <a:chExt cx="4224801" cy="3827145"/>
          </a:xfrm>
        </p:grpSpPr>
        <p:sp>
          <p:nvSpPr>
            <p:cNvPr name="TextBox 15" id="15"/>
            <p:cNvSpPr txBox="true"/>
            <p:nvPr/>
          </p:nvSpPr>
          <p:spPr>
            <a:xfrm rot="0">
              <a:off x="0" y="-19050"/>
              <a:ext cx="4224801" cy="449351"/>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Committed</a:t>
              </a:r>
            </a:p>
          </p:txBody>
        </p:sp>
        <p:sp>
          <p:nvSpPr>
            <p:cNvPr name="TextBox 16" id="16"/>
            <p:cNvSpPr txBox="true"/>
            <p:nvPr/>
          </p:nvSpPr>
          <p:spPr>
            <a:xfrm rot="0">
              <a:off x="0" y="1251232"/>
              <a:ext cx="4224801" cy="20552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Committed nghĩa là dữ liệu đã được lưu trữ một cách an toàn trong cơ sở dữ liệu</a:t>
              </a:r>
            </a:p>
          </p:txBody>
        </p:sp>
      </p:grpSp>
      <p:grpSp>
        <p:nvGrpSpPr>
          <p:cNvPr name="Group 17" id="17"/>
          <p:cNvGrpSpPr/>
          <p:nvPr/>
        </p:nvGrpSpPr>
        <p:grpSpPr>
          <a:xfrm rot="0">
            <a:off x="1416475" y="3212007"/>
            <a:ext cx="3168601" cy="1698784"/>
            <a:chOff x="0" y="0"/>
            <a:chExt cx="4224801" cy="2265045"/>
          </a:xfrm>
        </p:grpSpPr>
        <p:sp>
          <p:nvSpPr>
            <p:cNvPr name="TextBox 18" id="18"/>
            <p:cNvSpPr txBox="true"/>
            <p:nvPr/>
          </p:nvSpPr>
          <p:spPr>
            <a:xfrm rot="0">
              <a:off x="0" y="-19050"/>
              <a:ext cx="4224801" cy="449351"/>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Modified</a:t>
              </a:r>
            </a:p>
          </p:txBody>
        </p:sp>
        <p:sp>
          <p:nvSpPr>
            <p:cNvPr name="TextBox 19" id="19"/>
            <p:cNvSpPr txBox="true"/>
            <p:nvPr/>
          </p:nvSpPr>
          <p:spPr>
            <a:xfrm rot="0">
              <a:off x="0" y="1251232"/>
              <a:ext cx="4224801" cy="20552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Modified nghĩa là bạn đã thay đổi tập tin nhưng chưa commit vào cơ sở dữ liệu</a:t>
              </a:r>
            </a:p>
          </p:txBody>
        </p:sp>
      </p:grpSp>
      <p:grpSp>
        <p:nvGrpSpPr>
          <p:cNvPr name="Group 20" id="20"/>
          <p:cNvGrpSpPr/>
          <p:nvPr/>
        </p:nvGrpSpPr>
        <p:grpSpPr>
          <a:xfrm rot="0">
            <a:off x="6481481" y="3212007"/>
            <a:ext cx="3168601" cy="1698784"/>
            <a:chOff x="0" y="0"/>
            <a:chExt cx="4224801" cy="2265045"/>
          </a:xfrm>
        </p:grpSpPr>
        <p:sp>
          <p:nvSpPr>
            <p:cNvPr name="TextBox 21" id="21"/>
            <p:cNvSpPr txBox="true"/>
            <p:nvPr/>
          </p:nvSpPr>
          <p:spPr>
            <a:xfrm rot="0">
              <a:off x="0" y="-19050"/>
              <a:ext cx="4224801" cy="449351"/>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Staged</a:t>
              </a:r>
            </a:p>
          </p:txBody>
        </p:sp>
        <p:sp>
          <p:nvSpPr>
            <p:cNvPr name="TextBox 22" id="22"/>
            <p:cNvSpPr txBox="true"/>
            <p:nvPr/>
          </p:nvSpPr>
          <p:spPr>
            <a:xfrm rot="0">
              <a:off x="0" y="1251232"/>
              <a:ext cx="4224801" cy="20552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Staged là bạn đã thêm các file bị thay đổi để chuẩn bị cho lần commit sắp tới </a:t>
              </a:r>
            </a:p>
          </p:txBody>
        </p:sp>
      </p:grpSp>
      <p:grpSp>
        <p:nvGrpSpPr>
          <p:cNvPr name="Group 23" id="23"/>
          <p:cNvGrpSpPr/>
          <p:nvPr/>
        </p:nvGrpSpPr>
        <p:grpSpPr>
          <a:xfrm rot="0">
            <a:off x="14333886" y="7080644"/>
            <a:ext cx="814008" cy="859308"/>
            <a:chOff x="0" y="0"/>
            <a:chExt cx="1085344" cy="1145745"/>
          </a:xfrm>
        </p:grpSpPr>
        <p:sp>
          <p:nvSpPr>
            <p:cNvPr name="AutoShape 24" id="24"/>
            <p:cNvSpPr/>
            <p:nvPr/>
          </p:nvSpPr>
          <p:spPr>
            <a:xfrm rot="0">
              <a:off x="0" y="0"/>
              <a:ext cx="1085344" cy="1145745"/>
            </a:xfrm>
            <a:prstGeom prst="rect">
              <a:avLst/>
            </a:prstGeom>
            <a:solidFill>
              <a:srgbClr val="3363B4"/>
            </a:solidFill>
          </p:spPr>
        </p:sp>
        <p:sp>
          <p:nvSpPr>
            <p:cNvPr name="AutoShape 25" id="25"/>
            <p:cNvSpPr/>
            <p:nvPr/>
          </p:nvSpPr>
          <p:spPr>
            <a:xfrm rot="0">
              <a:off x="374653" y="556600"/>
              <a:ext cx="336038" cy="0"/>
            </a:xfrm>
            <a:prstGeom prst="line">
              <a:avLst/>
            </a:prstGeom>
            <a:ln cap="flat" w="32544">
              <a:solidFill>
                <a:srgbClr val="FFFFFF"/>
              </a:solidFill>
              <a:prstDash val="solid"/>
              <a:headEnd type="none" len="sm" w="sm"/>
              <a:tailEnd type="arrow" len="sm" w="med"/>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31777" y="1720845"/>
            <a:ext cx="7557445" cy="6200145"/>
          </a:xfrm>
          <a:prstGeom prst="rect">
            <a:avLst/>
          </a:prstGeom>
        </p:spPr>
      </p:pic>
      <p:sp>
        <p:nvSpPr>
          <p:cNvPr name="TextBox 3" id="3"/>
          <p:cNvSpPr txBox="true"/>
          <p:nvPr/>
        </p:nvSpPr>
        <p:spPr>
          <a:xfrm rot="0">
            <a:off x="880110" y="643890"/>
            <a:ext cx="14273447" cy="415290"/>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Roboto"/>
              </a:rPr>
              <a:t>Từ những trạng thái của Git đã tạo ra 3 phần riêng biệt của một dự án sử dụng git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80110" y="535822"/>
            <a:ext cx="4241331" cy="4212333"/>
          </a:xfrm>
          <a:prstGeom prst="rect">
            <a:avLst/>
          </a:prstGeom>
          <a:solidFill>
            <a:srgbClr val="EFEFEF"/>
          </a:solidFill>
        </p:spPr>
      </p:sp>
      <p:sp>
        <p:nvSpPr>
          <p:cNvPr name="AutoShape 3" id="3"/>
          <p:cNvSpPr/>
          <p:nvPr/>
        </p:nvSpPr>
        <p:spPr>
          <a:xfrm rot="0">
            <a:off x="5691263" y="535822"/>
            <a:ext cx="4241331" cy="4212333"/>
          </a:xfrm>
          <a:prstGeom prst="rect">
            <a:avLst/>
          </a:prstGeom>
          <a:solidFill>
            <a:srgbClr val="EFEFEF"/>
          </a:solidFill>
        </p:spPr>
      </p:sp>
      <p:sp>
        <p:nvSpPr>
          <p:cNvPr name="AutoShape 4" id="4"/>
          <p:cNvSpPr/>
          <p:nvPr/>
        </p:nvSpPr>
        <p:spPr>
          <a:xfrm rot="0">
            <a:off x="10502416" y="535822"/>
            <a:ext cx="4241331" cy="4212333"/>
          </a:xfrm>
          <a:prstGeom prst="rect">
            <a:avLst/>
          </a:prstGeom>
          <a:solidFill>
            <a:srgbClr val="EFEFEF"/>
          </a:solidFill>
        </p:spPr>
      </p:sp>
      <p:grpSp>
        <p:nvGrpSpPr>
          <p:cNvPr name="Group 5" id="5"/>
          <p:cNvGrpSpPr/>
          <p:nvPr/>
        </p:nvGrpSpPr>
        <p:grpSpPr>
          <a:xfrm rot="0">
            <a:off x="1416475" y="1076286"/>
            <a:ext cx="3168601" cy="2482413"/>
            <a:chOff x="0" y="0"/>
            <a:chExt cx="4224801" cy="3309885"/>
          </a:xfrm>
        </p:grpSpPr>
        <p:sp>
          <p:nvSpPr>
            <p:cNvPr name="TextBox 6" id="6"/>
            <p:cNvSpPr txBox="true"/>
            <p:nvPr/>
          </p:nvSpPr>
          <p:spPr>
            <a:xfrm rot="0">
              <a:off x="0" y="-19050"/>
              <a:ext cx="4224801" cy="452790"/>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Working Directory</a:t>
              </a:r>
            </a:p>
          </p:txBody>
        </p:sp>
        <p:sp>
          <p:nvSpPr>
            <p:cNvPr name="TextBox 7" id="7"/>
            <p:cNvSpPr txBox="true"/>
            <p:nvPr/>
          </p:nvSpPr>
          <p:spPr>
            <a:xfrm rot="0">
              <a:off x="0" y="1254672"/>
              <a:ext cx="4224801" cy="15345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Là thư mục chính của dự án hoặc là bản sao của dự án </a:t>
              </a:r>
            </a:p>
          </p:txBody>
        </p:sp>
      </p:grpSp>
      <p:grpSp>
        <p:nvGrpSpPr>
          <p:cNvPr name="Group 8" id="8"/>
          <p:cNvGrpSpPr/>
          <p:nvPr/>
        </p:nvGrpSpPr>
        <p:grpSpPr>
          <a:xfrm rot="0">
            <a:off x="6227628" y="1076286"/>
            <a:ext cx="3168601" cy="2089309"/>
            <a:chOff x="0" y="0"/>
            <a:chExt cx="4224801" cy="2785745"/>
          </a:xfrm>
        </p:grpSpPr>
        <p:sp>
          <p:nvSpPr>
            <p:cNvPr name="TextBox 9" id="9"/>
            <p:cNvSpPr txBox="true"/>
            <p:nvPr/>
          </p:nvSpPr>
          <p:spPr>
            <a:xfrm rot="0">
              <a:off x="0" y="-19050"/>
              <a:ext cx="4224801" cy="449351"/>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Staging Area</a:t>
              </a:r>
            </a:p>
          </p:txBody>
        </p:sp>
        <p:sp>
          <p:nvSpPr>
            <p:cNvPr name="TextBox 10" id="10"/>
            <p:cNvSpPr txBox="true"/>
            <p:nvPr/>
          </p:nvSpPr>
          <p:spPr>
            <a:xfrm rot="0">
              <a:off x="0" y="1251232"/>
              <a:ext cx="4224801" cy="25759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Là nơi chứa một hoặc nhiều file cần được commit. Các file này là những file mới hoặc đã chỉnh sửa</a:t>
              </a:r>
            </a:p>
          </p:txBody>
        </p:sp>
      </p:grpSp>
      <p:grpSp>
        <p:nvGrpSpPr>
          <p:cNvPr name="Group 11" id="11"/>
          <p:cNvGrpSpPr/>
          <p:nvPr/>
        </p:nvGrpSpPr>
        <p:grpSpPr>
          <a:xfrm rot="0">
            <a:off x="11038782" y="1076286"/>
            <a:ext cx="3168601" cy="2479834"/>
            <a:chOff x="0" y="0"/>
            <a:chExt cx="4224801" cy="3306445"/>
          </a:xfrm>
        </p:grpSpPr>
        <p:sp>
          <p:nvSpPr>
            <p:cNvPr name="TextBox 12" id="12"/>
            <p:cNvSpPr txBox="true"/>
            <p:nvPr/>
          </p:nvSpPr>
          <p:spPr>
            <a:xfrm rot="0">
              <a:off x="0" y="-19050"/>
              <a:ext cx="4224801" cy="449351"/>
            </a:xfrm>
            <a:prstGeom prst="rect">
              <a:avLst/>
            </a:prstGeom>
          </p:spPr>
          <p:txBody>
            <a:bodyPr anchor="t" rtlCol="false" tIns="0" lIns="0" bIns="0" rIns="0">
              <a:spAutoFit/>
            </a:bodyPr>
            <a:lstStyle/>
            <a:p>
              <a:pPr marL="0" indent="0" lvl="0">
                <a:lnSpc>
                  <a:spcPts val="2776"/>
                </a:lnSpc>
              </a:pPr>
              <a:r>
                <a:rPr lang="en-US" sz="2135" spc="-64">
                  <a:solidFill>
                    <a:srgbClr val="191919"/>
                  </a:solidFill>
                  <a:latin typeface="Open Sans 2 Bold"/>
                </a:rPr>
                <a:t>Thư mục Git</a:t>
              </a:r>
            </a:p>
          </p:txBody>
        </p:sp>
        <p:sp>
          <p:nvSpPr>
            <p:cNvPr name="TextBox 13" id="13"/>
            <p:cNvSpPr txBox="true"/>
            <p:nvPr/>
          </p:nvSpPr>
          <p:spPr>
            <a:xfrm rot="0">
              <a:off x="0" y="1251232"/>
              <a:ext cx="4224801" cy="3096613"/>
            </a:xfrm>
            <a:prstGeom prst="rect">
              <a:avLst/>
            </a:prstGeom>
          </p:spPr>
          <p:txBody>
            <a:bodyPr anchor="t" rtlCol="false" tIns="0" lIns="0" bIns="0" rIns="0">
              <a:spAutoFit/>
            </a:bodyPr>
            <a:lstStyle/>
            <a:p>
              <a:pPr>
                <a:lnSpc>
                  <a:spcPts val="3109"/>
                </a:lnSpc>
                <a:spcBef>
                  <a:spcPct val="0"/>
                </a:spcBef>
              </a:pPr>
              <a:r>
                <a:rPr lang="en-US" sz="2220">
                  <a:solidFill>
                    <a:srgbClr val="191919"/>
                  </a:solidFill>
                  <a:latin typeface="Open Sans Light"/>
                </a:rPr>
                <a:t>Là nơi git lưu trữ dữ liệu các metadata và cơ sở dữ liệu cho dự án của bạn. Khu vực này sẽ lưu trữ và tiếp nhận các commit từ staging area</a:t>
              </a:r>
            </a:p>
          </p:txBody>
        </p:sp>
      </p:grpSp>
      <p:sp>
        <p:nvSpPr>
          <p:cNvPr name="TextBox 14" id="14"/>
          <p:cNvSpPr txBox="true"/>
          <p:nvPr/>
        </p:nvSpPr>
        <p:spPr>
          <a:xfrm rot="0">
            <a:off x="283699" y="5166346"/>
            <a:ext cx="4585076" cy="344355"/>
          </a:xfrm>
          <a:prstGeom prst="rect">
            <a:avLst/>
          </a:prstGeom>
        </p:spPr>
        <p:txBody>
          <a:bodyPr anchor="t" rtlCol="false" tIns="0" lIns="0" bIns="0" rIns="0">
            <a:spAutoFit/>
          </a:bodyPr>
          <a:lstStyle/>
          <a:p>
            <a:pPr algn="ctr">
              <a:lnSpc>
                <a:spcPts val="2776"/>
              </a:lnSpc>
              <a:spcBef>
                <a:spcPct val="0"/>
              </a:spcBef>
            </a:pPr>
            <a:r>
              <a:rPr lang="en-US" sz="2135" spc="-64">
                <a:solidFill>
                  <a:srgbClr val="191919"/>
                </a:solidFill>
                <a:latin typeface="Open Sans 2 Bold"/>
              </a:rPr>
              <a:t>Tiến trình workflow cơ bản </a:t>
            </a:r>
          </a:p>
        </p:txBody>
      </p:sp>
      <p:sp>
        <p:nvSpPr>
          <p:cNvPr name="TextBox 15" id="15"/>
          <p:cNvSpPr txBox="true"/>
          <p:nvPr/>
        </p:nvSpPr>
        <p:spPr>
          <a:xfrm rot="0">
            <a:off x="1529403" y="5837195"/>
            <a:ext cx="12565052" cy="381762"/>
          </a:xfrm>
          <a:prstGeom prst="rect">
            <a:avLst/>
          </a:prstGeom>
        </p:spPr>
        <p:txBody>
          <a:bodyPr anchor="t" rtlCol="false" tIns="0" lIns="0" bIns="0" rIns="0">
            <a:spAutoFit/>
          </a:bodyPr>
          <a:lstStyle/>
          <a:p>
            <a:pPr>
              <a:lnSpc>
                <a:spcPts val="3108"/>
              </a:lnSpc>
            </a:pPr>
            <a:r>
              <a:rPr lang="en-US" sz="2220">
                <a:solidFill>
                  <a:srgbClr val="191919"/>
                </a:solidFill>
                <a:latin typeface="Open Sans Light"/>
              </a:rPr>
              <a:t>Thay đổi các tập tin trong thư mục làm việc</a:t>
            </a:r>
          </a:p>
        </p:txBody>
      </p:sp>
      <p:sp>
        <p:nvSpPr>
          <p:cNvPr name="TextBox 16" id="16"/>
          <p:cNvSpPr txBox="true"/>
          <p:nvPr/>
        </p:nvSpPr>
        <p:spPr>
          <a:xfrm rot="0">
            <a:off x="1527974" y="6701471"/>
            <a:ext cx="12565052" cy="381762"/>
          </a:xfrm>
          <a:prstGeom prst="rect">
            <a:avLst/>
          </a:prstGeom>
        </p:spPr>
        <p:txBody>
          <a:bodyPr anchor="t" rtlCol="false" tIns="0" lIns="0" bIns="0" rIns="0">
            <a:spAutoFit/>
          </a:bodyPr>
          <a:lstStyle/>
          <a:p>
            <a:pPr>
              <a:lnSpc>
                <a:spcPts val="3108"/>
              </a:lnSpc>
            </a:pPr>
            <a:r>
              <a:rPr lang="en-US" sz="2220">
                <a:solidFill>
                  <a:srgbClr val="191919"/>
                </a:solidFill>
                <a:latin typeface="Open Sans Light"/>
              </a:rPr>
              <a:t>Tổ chức các tập tin, tạo mới ảnh của các tập tin đó vào khu vực tổ chức</a:t>
            </a:r>
          </a:p>
        </p:txBody>
      </p:sp>
      <p:sp>
        <p:nvSpPr>
          <p:cNvPr name="TextBox 17" id="17"/>
          <p:cNvSpPr txBox="true"/>
          <p:nvPr/>
        </p:nvSpPr>
        <p:spPr>
          <a:xfrm rot="0">
            <a:off x="1527974" y="7539228"/>
            <a:ext cx="12565052" cy="381762"/>
          </a:xfrm>
          <a:prstGeom prst="rect">
            <a:avLst/>
          </a:prstGeom>
        </p:spPr>
        <p:txBody>
          <a:bodyPr anchor="t" rtlCol="false" tIns="0" lIns="0" bIns="0" rIns="0">
            <a:spAutoFit/>
          </a:bodyPr>
          <a:lstStyle/>
          <a:p>
            <a:pPr>
              <a:lnSpc>
                <a:spcPts val="3108"/>
              </a:lnSpc>
            </a:pPr>
            <a:r>
              <a:rPr lang="en-US" sz="2220">
                <a:solidFill>
                  <a:srgbClr val="191919"/>
                </a:solidFill>
                <a:latin typeface="Open Sans Light"/>
              </a:rPr>
              <a:t>Commit, ảnh của các tập tin trong khu vực tổ chức sẽ được lưu trữ vĩnh viễn vào thư mục Git</a:t>
            </a:r>
          </a:p>
        </p:txBody>
      </p:sp>
      <p:pic>
        <p:nvPicPr>
          <p:cNvPr name="Picture 18" id="18"/>
          <p:cNvPicPr>
            <a:picLocks noChangeAspect="true"/>
          </p:cNvPicPr>
          <p:nvPr/>
        </p:nvPicPr>
        <p:blipFill>
          <a:blip r:embed="rId2"/>
          <a:srcRect l="0" t="0" r="0" b="0"/>
          <a:stretch>
            <a:fillRect/>
          </a:stretch>
        </p:blipFill>
        <p:spPr>
          <a:xfrm flipH="false" flipV="false" rot="0">
            <a:off x="1109018" y="5936290"/>
            <a:ext cx="214682" cy="231196"/>
          </a:xfrm>
          <a:prstGeom prst="rect">
            <a:avLst/>
          </a:prstGeom>
        </p:spPr>
      </p:pic>
      <p:pic>
        <p:nvPicPr>
          <p:cNvPr name="Picture 19" id="19"/>
          <p:cNvPicPr>
            <a:picLocks noChangeAspect="true"/>
          </p:cNvPicPr>
          <p:nvPr/>
        </p:nvPicPr>
        <p:blipFill>
          <a:blip r:embed="rId2"/>
          <a:srcRect l="0" t="0" r="0" b="0"/>
          <a:stretch>
            <a:fillRect/>
          </a:stretch>
        </p:blipFill>
        <p:spPr>
          <a:xfrm flipH="false" flipV="false" rot="0">
            <a:off x="1109018" y="6800566"/>
            <a:ext cx="214682" cy="231196"/>
          </a:xfrm>
          <a:prstGeom prst="rect">
            <a:avLst/>
          </a:prstGeom>
        </p:spPr>
      </p:pic>
      <p:pic>
        <p:nvPicPr>
          <p:cNvPr name="Picture 20" id="20"/>
          <p:cNvPicPr>
            <a:picLocks noChangeAspect="true"/>
          </p:cNvPicPr>
          <p:nvPr/>
        </p:nvPicPr>
        <p:blipFill>
          <a:blip r:embed="rId2"/>
          <a:srcRect l="0" t="0" r="0" b="0"/>
          <a:stretch>
            <a:fillRect/>
          </a:stretch>
        </p:blipFill>
        <p:spPr>
          <a:xfrm flipH="false" flipV="false" rot="0">
            <a:off x="1109018" y="7638323"/>
            <a:ext cx="214682" cy="23119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2348" y="407011"/>
            <a:ext cx="9052484" cy="635000"/>
          </a:xfrm>
          <a:prstGeom prst="rect">
            <a:avLst/>
          </a:prstGeom>
        </p:spPr>
        <p:txBody>
          <a:bodyPr anchor="t" rtlCol="false" tIns="0" lIns="0" bIns="0" rIns="0">
            <a:spAutoFit/>
          </a:bodyPr>
          <a:lstStyle/>
          <a:p>
            <a:pPr>
              <a:lnSpc>
                <a:spcPts val="5199"/>
              </a:lnSpc>
            </a:pPr>
            <a:r>
              <a:rPr lang="en-US" sz="3999">
                <a:solidFill>
                  <a:srgbClr val="191919"/>
                </a:solidFill>
                <a:latin typeface="Open Sans 1 Bold"/>
              </a:rPr>
              <a:t>Cơ bản về Git</a:t>
            </a:r>
          </a:p>
        </p:txBody>
      </p:sp>
      <p:sp>
        <p:nvSpPr>
          <p:cNvPr name="TextBox 3" id="3"/>
          <p:cNvSpPr txBox="true"/>
          <p:nvPr/>
        </p:nvSpPr>
        <p:spPr>
          <a:xfrm rot="0">
            <a:off x="973368" y="3029423"/>
            <a:ext cx="5186313" cy="406400"/>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Khởi tạo kho chứa Git</a:t>
            </a:r>
          </a:p>
        </p:txBody>
      </p:sp>
      <p:sp>
        <p:nvSpPr>
          <p:cNvPr name="TextBox 4" id="4"/>
          <p:cNvSpPr txBox="true"/>
          <p:nvPr/>
        </p:nvSpPr>
        <p:spPr>
          <a:xfrm rot="0">
            <a:off x="973368" y="5514554"/>
            <a:ext cx="6460579"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Tạo một bản sao từ kho chứa đã tồn tại</a:t>
            </a:r>
          </a:p>
        </p:txBody>
      </p:sp>
      <p:sp>
        <p:nvSpPr>
          <p:cNvPr name="TextBox 5" id="5"/>
          <p:cNvSpPr txBox="true"/>
          <p:nvPr/>
        </p:nvSpPr>
        <p:spPr>
          <a:xfrm rot="0">
            <a:off x="1159885" y="3724832"/>
            <a:ext cx="13301605"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191919"/>
                </a:solidFill>
                <a:latin typeface="Open Sans Light Bold"/>
              </a:rPr>
              <a:t>Git init</a:t>
            </a:r>
            <a:r>
              <a:rPr lang="en-US" sz="2220">
                <a:solidFill>
                  <a:srgbClr val="191919"/>
                </a:solidFill>
                <a:latin typeface="Open Sans Light"/>
              </a:rPr>
              <a:t> : Tạo một file mới có tên </a:t>
            </a:r>
            <a:r>
              <a:rPr lang="en-US" sz="2220">
                <a:solidFill>
                  <a:srgbClr val="FF1616"/>
                </a:solidFill>
                <a:latin typeface="Open Sans Light Italics"/>
              </a:rPr>
              <a:t>.git</a:t>
            </a:r>
            <a:r>
              <a:rPr lang="en-US" sz="2220">
                <a:solidFill>
                  <a:srgbClr val="191919"/>
                </a:solidFill>
                <a:latin typeface="Open Sans Light"/>
              </a:rPr>
              <a:t>, thư mục này chứa tất cả các tập tin cần thiết cho kho chứa dự án - những thông tin này là metadata. Có một file </a:t>
            </a:r>
            <a:r>
              <a:rPr lang="en-US" sz="2220">
                <a:solidFill>
                  <a:srgbClr val="FF1616"/>
                </a:solidFill>
                <a:latin typeface="Open Sans Light Bold Italics"/>
              </a:rPr>
              <a:t>HEAD</a:t>
            </a:r>
            <a:r>
              <a:rPr lang="en-US" sz="2220">
                <a:solidFill>
                  <a:srgbClr val="191919"/>
                </a:solidFill>
                <a:latin typeface="Open Sans Light"/>
              </a:rPr>
              <a:t> cũng được tạo ra trỏ tới commit hiện tại</a:t>
            </a:r>
          </a:p>
        </p:txBody>
      </p:sp>
      <p:sp>
        <p:nvSpPr>
          <p:cNvPr name="TextBox 6" id="6"/>
          <p:cNvSpPr txBox="true"/>
          <p:nvPr/>
        </p:nvSpPr>
        <p:spPr>
          <a:xfrm rot="0">
            <a:off x="1159885" y="6046678"/>
            <a:ext cx="12285005"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191919"/>
                </a:solidFill>
                <a:latin typeface="Open Sans Light Bold"/>
              </a:rPr>
              <a:t>Git clone [url] : </a:t>
            </a:r>
            <a:r>
              <a:rPr lang="en-US" sz="2220">
                <a:solidFill>
                  <a:srgbClr val="191919"/>
                </a:solidFill>
                <a:latin typeface="Open Sans Light"/>
              </a:rPr>
              <a:t>tạo một bản sao repo ở local từ kho chứa dự án Git. Khi clone repo về sẽ kèm theo thư mục </a:t>
            </a:r>
            <a:r>
              <a:rPr lang="en-US" sz="2220">
                <a:solidFill>
                  <a:srgbClr val="FF1616"/>
                </a:solidFill>
                <a:latin typeface="Open Sans Light Italics"/>
              </a:rPr>
              <a:t>.git</a:t>
            </a:r>
            <a:r>
              <a:rPr lang="en-US" sz="2220">
                <a:solidFill>
                  <a:srgbClr val="191919"/>
                </a:solidFill>
                <a:latin typeface="Open Sans Light"/>
              </a:rPr>
              <a:t> có sẵn giúp tự động kết nối với remote repo.</a:t>
            </a:r>
          </a:p>
        </p:txBody>
      </p:sp>
      <p:sp>
        <p:nvSpPr>
          <p:cNvPr name="TextBox 7" id="7"/>
          <p:cNvSpPr txBox="true"/>
          <p:nvPr/>
        </p:nvSpPr>
        <p:spPr>
          <a:xfrm rot="0">
            <a:off x="752348" y="1194823"/>
            <a:ext cx="14273447" cy="730885"/>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Roboto Bold"/>
              </a:rPr>
              <a:t>Bạn có thể tạo một dự án sử dụng Git theo hai phương pháp chính. Thứ nhất là dùng một dự án hoặc một thư mục đã có sẵn để nhập vào Git. Thứ hai là tạo bản sao của một kho chứa Git đã có sẵn trên máy chú</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37313" y="3450716"/>
            <a:ext cx="8946374" cy="3066874"/>
          </a:xfrm>
          <a:prstGeom prst="rect">
            <a:avLst/>
          </a:prstGeom>
        </p:spPr>
      </p:pic>
      <p:sp>
        <p:nvSpPr>
          <p:cNvPr name="TextBox 3" id="3"/>
          <p:cNvSpPr txBox="true"/>
          <p:nvPr/>
        </p:nvSpPr>
        <p:spPr>
          <a:xfrm rot="0">
            <a:off x="752348" y="851535"/>
            <a:ext cx="6460579" cy="403225"/>
          </a:xfrm>
          <a:prstGeom prst="rect">
            <a:avLst/>
          </a:prstGeom>
        </p:spPr>
        <p:txBody>
          <a:bodyPr anchor="t" rtlCol="false" tIns="0" lIns="0" bIns="0" rIns="0">
            <a:spAutoFit/>
          </a:bodyPr>
          <a:lstStyle/>
          <a:p>
            <a:pPr marL="0" indent="0" lvl="0">
              <a:lnSpc>
                <a:spcPts val="3249"/>
              </a:lnSpc>
            </a:pPr>
            <a:r>
              <a:rPr lang="en-US" sz="2499" spc="-74">
                <a:solidFill>
                  <a:srgbClr val="3363B4"/>
                </a:solidFill>
                <a:latin typeface="Open Sans 2 Bold"/>
              </a:rPr>
              <a:t>Kiểm tra trạng thái của tập tin</a:t>
            </a:r>
          </a:p>
        </p:txBody>
      </p:sp>
      <p:sp>
        <p:nvSpPr>
          <p:cNvPr name="TextBox 4" id="4"/>
          <p:cNvSpPr txBox="true"/>
          <p:nvPr/>
        </p:nvSpPr>
        <p:spPr>
          <a:xfrm rot="0">
            <a:off x="938865" y="1482781"/>
            <a:ext cx="12828098" cy="778616"/>
          </a:xfrm>
          <a:prstGeom prst="rect">
            <a:avLst/>
          </a:prstGeom>
        </p:spPr>
        <p:txBody>
          <a:bodyPr anchor="t" rtlCol="false" tIns="0" lIns="0" bIns="0" rIns="0">
            <a:spAutoFit/>
          </a:bodyPr>
          <a:lstStyle/>
          <a:p>
            <a:pPr marL="479478" indent="-239739" lvl="1">
              <a:lnSpc>
                <a:spcPts val="3109"/>
              </a:lnSpc>
              <a:buFont typeface="Arial"/>
              <a:buChar char="•"/>
            </a:pPr>
            <a:r>
              <a:rPr lang="en-US" sz="2220">
                <a:solidFill>
                  <a:srgbClr val="3363B4"/>
                </a:solidFill>
                <a:latin typeface="Open Sans Light Bold Italics"/>
              </a:rPr>
              <a:t>Git status</a:t>
            </a:r>
            <a:r>
              <a:rPr lang="en-US" sz="2220">
                <a:solidFill>
                  <a:srgbClr val="191919"/>
                </a:solidFill>
                <a:latin typeface="Open Sans Light"/>
              </a:rPr>
              <a:t> : có thể xem được tình trạng của tất cả các file, những file nào đang nằm trong staging area và nằm ngoài staging 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DAErrYsb9Vs</dc:identifier>
  <dcterms:modified xsi:type="dcterms:W3CDTF">2011-08-01T06:04:30Z</dcterms:modified>
  <cp:revision>1</cp:revision>
  <dc:title>TÌM HIỂU VỀ GIT (Trang bìa Facebook)</dc:title>
</cp:coreProperties>
</file>