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2" r:id="rId36"/>
    <p:sldId id="293" r:id="rId37"/>
    <p:sldId id="295" r:id="rId38"/>
    <p:sldId id="296" r:id="rId39"/>
    <p:sldId id="297" r:id="rId40"/>
    <p:sldId id="298" r:id="rId41"/>
    <p:sldId id="299" r:id="rId42"/>
    <p:sldId id="300" r:id="rId43"/>
    <p:sldId id="303" r:id="rId44"/>
    <p:sldId id="305" r:id="rId45"/>
    <p:sldId id="306" r:id="rId46"/>
    <p:sldId id="307" r:id="rId47"/>
    <p:sldId id="308" r:id="rId48"/>
    <p:sldId id="309" r:id="rId49"/>
    <p:sldId id="310" r:id="rId50"/>
    <p:sldId id="311" r:id="rId51"/>
    <p:sldId id="312" r:id="rId52"/>
    <p:sldId id="313" r:id="rId53"/>
  </p:sldIdLst>
  <p:sldSz cx="9144000" cy="5143500" type="screen16x9"/>
  <p:notesSz cx="6858000" cy="9144000"/>
  <p:embeddedFontLst>
    <p:embeddedFont>
      <p:font typeface="Barlow Semi Condensed" panose="020B0604020202020204" charset="0"/>
      <p:regular r:id="rId55"/>
      <p:bold r:id="rId56"/>
      <p:italic r:id="rId57"/>
      <p:boldItalic r:id="rId58"/>
    </p:embeddedFont>
    <p:embeddedFont>
      <p:font typeface="Barlow Semi Condensed Medium" panose="020B0604020202020204" charset="0"/>
      <p:regular r:id="rId59"/>
      <p:bold r:id="rId60"/>
      <p:italic r:id="rId61"/>
      <p:boldItalic r:id="rId62"/>
    </p:embeddedFont>
    <p:embeddedFont>
      <p:font typeface="Fjalla One" panose="020B0604020202020204" charset="0"/>
      <p:regular r:id="rId63"/>
    </p:embeddedFont>
    <p:embeddedFont>
      <p:font typeface="Roboto" panose="02000000000000000000" pitchFamily="2" charset="0"/>
      <p:regular r:id="rId64"/>
      <p:bold r:id="rId65"/>
      <p:italic r:id="rId66"/>
      <p:boldItalic r:id="rId67"/>
    </p:embeddedFont>
    <p:embeddedFont>
      <p:font typeface="Roboto Condensed Light" panose="02000000000000000000" pitchFamily="2" charset="0"/>
      <p:regular r:id="rId68"/>
      <p: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07914A-D5E9-4097-9B60-63DA3D736A1B}">
  <a:tblStyle styleId="{0907914A-D5E9-4097-9B60-63DA3D736A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e911a5c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e911a5c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e911a5c0cd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e911a5c0cd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ed1f31d80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ed1f31d80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ed1f31d801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ed1f31d801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3"/>
        <p:cNvGrpSpPr/>
        <p:nvPr/>
      </p:nvGrpSpPr>
      <p:grpSpPr>
        <a:xfrm>
          <a:off x="0" y="0"/>
          <a:ext cx="0" cy="0"/>
          <a:chOff x="0" y="0"/>
          <a:chExt cx="0" cy="0"/>
        </a:xfrm>
      </p:grpSpPr>
      <p:sp>
        <p:nvSpPr>
          <p:cNvPr id="2234" name="Google Shape;2234;ged1f31d801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5" name="Google Shape;2235;ged1f31d801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ed1f31d801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ed1f31d801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ed1f31d801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ed1f31d801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ed1f31d801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ed1f31d801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ed1f31d801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ed1f31d801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e911a5c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e911a5c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3"/>
        <p:cNvGrpSpPr/>
        <p:nvPr/>
      </p:nvGrpSpPr>
      <p:grpSpPr>
        <a:xfrm>
          <a:off x="0" y="0"/>
          <a:ext cx="0" cy="0"/>
          <a:chOff x="0" y="0"/>
          <a:chExt cx="0" cy="0"/>
        </a:xfrm>
      </p:grpSpPr>
      <p:sp>
        <p:nvSpPr>
          <p:cNvPr id="2264" name="Google Shape;2264;ged1f31d801_3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ed1f31d801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ed1f31d801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ed1f31d801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ged1f31d801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ed1f31d801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ed1f31d801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ed1f31d801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7"/>
        <p:cNvGrpSpPr/>
        <p:nvPr/>
      </p:nvGrpSpPr>
      <p:grpSpPr>
        <a:xfrm>
          <a:off x="0" y="0"/>
          <a:ext cx="0" cy="0"/>
          <a:chOff x="0" y="0"/>
          <a:chExt cx="0" cy="0"/>
        </a:xfrm>
      </p:grpSpPr>
      <p:sp>
        <p:nvSpPr>
          <p:cNvPr id="2288" name="Google Shape;2288;ged1f31d801_4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9" name="Google Shape;2289;ged1f31d801_4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ed1f31d801_4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ed1f31d801_4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ed1f31d801_4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ed1f31d801_4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ed1f31d801_4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ed1f31d801_4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ed1f31d801_4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ed1f31d801_4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ed1f31d801_4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ed1f31d801_4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ge911a5c0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e911a5c0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ed1f31d801_4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ed1f31d801_4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ed1f31d801_4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ed1f31d801_4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ed1f31d801_4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ed1f31d801_4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ed1f31d801_4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ed1f31d801_4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ged1f31d801_4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5" name="Google Shape;2375;ged1f31d801_4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ed1f31d801_4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ed1f31d801_4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ea5d1f4a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ea5d1f4a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ea5d1f4a9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ea5d1f4a9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ea5d1f4a9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ea5d1f4a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ea5d1f4a9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ea5d1f4a9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e911a5c0c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e911a5c0c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ea5d1f4a9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ea5d1f4a9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ea5d1f4a9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ea5d1f4a9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1"/>
        <p:cNvGrpSpPr/>
        <p:nvPr/>
      </p:nvGrpSpPr>
      <p:grpSpPr>
        <a:xfrm>
          <a:off x="0" y="0"/>
          <a:ext cx="0" cy="0"/>
          <a:chOff x="0" y="0"/>
          <a:chExt cx="0" cy="0"/>
        </a:xfrm>
      </p:grpSpPr>
      <p:sp>
        <p:nvSpPr>
          <p:cNvPr id="2452" name="Google Shape;2452;gea5d1f4a9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3" name="Google Shape;2453;gea5d1f4a9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4"/>
        <p:cNvGrpSpPr/>
        <p:nvPr/>
      </p:nvGrpSpPr>
      <p:grpSpPr>
        <a:xfrm>
          <a:off x="0" y="0"/>
          <a:ext cx="0" cy="0"/>
          <a:chOff x="0" y="0"/>
          <a:chExt cx="0" cy="0"/>
        </a:xfrm>
      </p:grpSpPr>
      <p:sp>
        <p:nvSpPr>
          <p:cNvPr id="2475" name="Google Shape;2475;gea5d1f4a9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6" name="Google Shape;2476;gea5d1f4a9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ea5d1f4a9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ea5d1f4a9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ea5d1f4a9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ea5d1f4a9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2"/>
        <p:cNvGrpSpPr/>
        <p:nvPr/>
      </p:nvGrpSpPr>
      <p:grpSpPr>
        <a:xfrm>
          <a:off x="0" y="0"/>
          <a:ext cx="0" cy="0"/>
          <a:chOff x="0" y="0"/>
          <a:chExt cx="0" cy="0"/>
        </a:xfrm>
      </p:grpSpPr>
      <p:sp>
        <p:nvSpPr>
          <p:cNvPr id="2503" name="Google Shape;2503;gea5d1f4a9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4" name="Google Shape;2504;gea5d1f4a9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ea5d1f4a9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ea5d1f4a9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6"/>
        <p:cNvGrpSpPr/>
        <p:nvPr/>
      </p:nvGrpSpPr>
      <p:grpSpPr>
        <a:xfrm>
          <a:off x="0" y="0"/>
          <a:ext cx="0" cy="0"/>
          <a:chOff x="0" y="0"/>
          <a:chExt cx="0" cy="0"/>
        </a:xfrm>
      </p:grpSpPr>
      <p:sp>
        <p:nvSpPr>
          <p:cNvPr id="2517" name="Google Shape;2517;gea5d1f4a99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8" name="Google Shape;2518;gea5d1f4a9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ea5d1f4a9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ea5d1f4a9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e911a5c0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e911a5c0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ea5d1f4a9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6" name="Google Shape;2536;gea5d1f4a9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ea5d1f4a9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ea5d1f4a9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ea5d1f4a9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ea5d1f4a9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e911a5c0c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6" name="Google Shape;1926;ge911a5c0c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e911a5c0c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e911a5c0c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e911a5c0c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e911a5c0c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e911a5c0c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e911a5c0c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1" r:id="rId10"/>
    <p:sldLayoutId id="2147483667" r:id="rId11"/>
    <p:sldLayoutId id="2147483669" r:id="rId12"/>
    <p:sldLayoutId id="2147483671" r:id="rId13"/>
    <p:sldLayoutId id="2147483673" r:id="rId14"/>
    <p:sldLayoutId id="2147483674" r:id="rId15"/>
    <p:sldLayoutId id="2147483675" r:id="rId16"/>
    <p:sldLayoutId id="214748367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72375" y="2649025"/>
            <a:ext cx="33750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a:solidFill>
                  <a:schemeClr val="accent5"/>
                </a:solidFill>
                <a:latin typeface="Roboto"/>
                <a:ea typeface="Roboto"/>
                <a:cs typeface="Roboto"/>
                <a:sym typeface="Roboto"/>
              </a:rPr>
              <a:t>Cài đặt Wordpress ,Wordpress so với Blogspost</a:t>
            </a:r>
            <a:endParaRPr sz="4000">
              <a:solidFill>
                <a:schemeClr val="accent5"/>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4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chemeClr val="accent1"/>
                </a:solidFill>
                <a:latin typeface="Roboto"/>
                <a:ea typeface="Roboto"/>
                <a:cs typeface="Roboto"/>
                <a:sym typeface="Roboto"/>
              </a:rPr>
              <a:t>Ưu điểm</a:t>
            </a:r>
            <a:endParaRPr sz="5000">
              <a:solidFill>
                <a:schemeClr val="accent1"/>
              </a:solidFill>
              <a:latin typeface="Roboto"/>
              <a:ea typeface="Roboto"/>
              <a:cs typeface="Roboto"/>
              <a:sym typeface="Roboto"/>
            </a:endParaRPr>
          </a:p>
        </p:txBody>
      </p:sp>
      <p:sp>
        <p:nvSpPr>
          <p:cNvPr id="1994" name="Google Shape;1994;p44"/>
          <p:cNvSpPr txBox="1">
            <a:spLocks noGrp="1"/>
          </p:cNvSpPr>
          <p:nvPr>
            <p:ph type="subTitle" idx="1"/>
          </p:nvPr>
        </p:nvSpPr>
        <p:spPr>
          <a:xfrm>
            <a:off x="3694126" y="21627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Thiết kế trang web đa dạng</a:t>
            </a:r>
            <a:endParaRPr/>
          </a:p>
        </p:txBody>
      </p:sp>
      <p:sp>
        <p:nvSpPr>
          <p:cNvPr id="1995" name="Google Shape;1995;p44"/>
          <p:cNvSpPr txBox="1">
            <a:spLocks noGrp="1"/>
          </p:cNvSpPr>
          <p:nvPr>
            <p:ph type="subTitle" idx="2"/>
          </p:nvPr>
        </p:nvSpPr>
        <p:spPr>
          <a:xfrm>
            <a:off x="1024078" y="21627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Hỗ trợ nhiều loại ngôn ngữ</a:t>
            </a:r>
            <a:endParaRPr/>
          </a:p>
        </p:txBody>
      </p:sp>
      <p:sp>
        <p:nvSpPr>
          <p:cNvPr id="1996" name="Google Shape;1996;p44"/>
          <p:cNvSpPr txBox="1">
            <a:spLocks noGrp="1"/>
          </p:cNvSpPr>
          <p:nvPr>
            <p:ph type="subTitle" idx="3"/>
          </p:nvPr>
        </p:nvSpPr>
        <p:spPr>
          <a:xfrm>
            <a:off x="6355030" y="21627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Tối ưu hóa chi phí</a:t>
            </a:r>
            <a:endParaRPr/>
          </a:p>
        </p:txBody>
      </p:sp>
      <p:grpSp>
        <p:nvGrpSpPr>
          <p:cNvPr id="1997" name="Google Shape;1997;p44"/>
          <p:cNvGrpSpPr/>
          <p:nvPr/>
        </p:nvGrpSpPr>
        <p:grpSpPr>
          <a:xfrm>
            <a:off x="7061873" y="1657232"/>
            <a:ext cx="420810" cy="420790"/>
            <a:chOff x="1413250" y="2680675"/>
            <a:chExt cx="297750" cy="297525"/>
          </a:xfrm>
        </p:grpSpPr>
        <p:sp>
          <p:nvSpPr>
            <p:cNvPr id="1998" name="Google Shape;1998;p44"/>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4"/>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4"/>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4"/>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4"/>
          <p:cNvGrpSpPr/>
          <p:nvPr/>
        </p:nvGrpSpPr>
        <p:grpSpPr>
          <a:xfrm>
            <a:off x="4360277" y="1688667"/>
            <a:ext cx="469296" cy="420805"/>
            <a:chOff x="-50154850" y="2316775"/>
            <a:chExt cx="300100" cy="300125"/>
          </a:xfrm>
        </p:grpSpPr>
        <p:sp>
          <p:nvSpPr>
            <p:cNvPr id="2003" name="Google Shape;2003;p44"/>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4"/>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2005;p44"/>
          <p:cNvGrpSpPr/>
          <p:nvPr/>
        </p:nvGrpSpPr>
        <p:grpSpPr>
          <a:xfrm>
            <a:off x="1719020" y="1688677"/>
            <a:ext cx="523396" cy="453740"/>
            <a:chOff x="3865000" y="847675"/>
            <a:chExt cx="483150" cy="452925"/>
          </a:xfrm>
        </p:grpSpPr>
        <p:sp>
          <p:nvSpPr>
            <p:cNvPr id="2006" name="Google Shape;2006;p44"/>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7" name="Google Shape;2007;p44"/>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8" name="Google Shape;2008;p44"/>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9" name="Google Shape;2009;p44"/>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10" name="Google Shape;2010;p44"/>
          <p:cNvSpPr txBox="1">
            <a:spLocks noGrp="1"/>
          </p:cNvSpPr>
          <p:nvPr>
            <p:ph type="subTitle" idx="4"/>
          </p:nvPr>
        </p:nvSpPr>
        <p:spPr>
          <a:xfrm>
            <a:off x="3689551" y="292074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Tăng chất lượng và lưu lượng  truy cập  website bằng cách tăng hiển thị của website hoặc page</a:t>
            </a:r>
            <a:endParaRPr>
              <a:latin typeface="Barlow Semi Condensed"/>
              <a:ea typeface="Barlow Semi Condensed"/>
              <a:cs typeface="Barlow Semi Condensed"/>
              <a:sym typeface="Barlow Semi Condensed"/>
            </a:endParaRPr>
          </a:p>
        </p:txBody>
      </p:sp>
      <p:sp>
        <p:nvSpPr>
          <p:cNvPr id="2011" name="Google Shape;2011;p44"/>
          <p:cNvSpPr txBox="1">
            <a:spLocks noGrp="1"/>
          </p:cNvSpPr>
          <p:nvPr>
            <p:ph type="subTitle" idx="4"/>
          </p:nvPr>
        </p:nvSpPr>
        <p:spPr>
          <a:xfrm>
            <a:off x="893300"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WordPress hỗ trợ 52 ngôn ngữ trong đó có tiếng Việt. Vì vậy người dùng có thể dễ dàng làm việc và thao tác trên đó.</a:t>
            </a:r>
            <a:endParaRPr>
              <a:latin typeface="Barlow Semi Condensed"/>
              <a:ea typeface="Barlow Semi Condensed"/>
              <a:cs typeface="Barlow Semi Condensed"/>
              <a:sym typeface="Barlow Semi Condensed"/>
            </a:endParaRPr>
          </a:p>
        </p:txBody>
      </p:sp>
      <p:sp>
        <p:nvSpPr>
          <p:cNvPr id="2012" name="Google Shape;2012;p44"/>
          <p:cNvSpPr txBox="1">
            <a:spLocks noGrp="1"/>
          </p:cNvSpPr>
          <p:nvPr>
            <p:ph type="subTitle" idx="4"/>
          </p:nvPr>
        </p:nvSpPr>
        <p:spPr>
          <a:xfrm>
            <a:off x="6403925"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Hệ thống quản trị rất dễ dàng, tất cả các mục như bài đăng, giao diện, cài đặt, … được sắp xếp dễ hiểu, khoa học và hợp lý cho người mới bắt đầu sử dụng.</a:t>
            </a:r>
            <a:endParaRPr>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16"/>
        <p:cNvGrpSpPr/>
        <p:nvPr/>
      </p:nvGrpSpPr>
      <p:grpSpPr>
        <a:xfrm>
          <a:off x="0" y="0"/>
          <a:ext cx="0" cy="0"/>
          <a:chOff x="0" y="0"/>
          <a:chExt cx="0" cy="0"/>
        </a:xfrm>
      </p:grpSpPr>
      <p:sp>
        <p:nvSpPr>
          <p:cNvPr id="2017" name="Google Shape;2017;p4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latin typeface="Roboto"/>
                <a:ea typeface="Roboto"/>
                <a:cs typeface="Roboto"/>
                <a:sym typeface="Roboto"/>
              </a:rPr>
              <a:t>4. Nhược điểm</a:t>
            </a:r>
            <a:endParaRPr sz="3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46"/>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chemeClr val="accent1"/>
                </a:solidFill>
                <a:latin typeface="Roboto"/>
                <a:ea typeface="Roboto"/>
                <a:cs typeface="Roboto"/>
                <a:sym typeface="Roboto"/>
              </a:rPr>
              <a:t>Nhược điểm</a:t>
            </a:r>
            <a:endParaRPr sz="5000">
              <a:solidFill>
                <a:schemeClr val="accent1"/>
              </a:solidFill>
              <a:latin typeface="Roboto"/>
              <a:ea typeface="Roboto"/>
              <a:cs typeface="Roboto"/>
              <a:sym typeface="Roboto"/>
            </a:endParaRPr>
          </a:p>
        </p:txBody>
      </p:sp>
      <p:sp>
        <p:nvSpPr>
          <p:cNvPr id="2023" name="Google Shape;2023;p46"/>
          <p:cNvSpPr txBox="1">
            <a:spLocks noGrp="1"/>
          </p:cNvSpPr>
          <p:nvPr>
            <p:ph type="subTitle" idx="1"/>
          </p:nvPr>
        </p:nvSpPr>
        <p:spPr>
          <a:xfrm>
            <a:off x="3694126" y="21627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Cài đặt template và plugin</a:t>
            </a:r>
            <a:endParaRPr/>
          </a:p>
        </p:txBody>
      </p:sp>
      <p:sp>
        <p:nvSpPr>
          <p:cNvPr id="2024" name="Google Shape;2024;p46"/>
          <p:cNvSpPr txBox="1">
            <a:spLocks noGrp="1"/>
          </p:cNvSpPr>
          <p:nvPr>
            <p:ph type="subTitle" idx="2"/>
          </p:nvPr>
        </p:nvSpPr>
        <p:spPr>
          <a:xfrm>
            <a:off x="1024078" y="21627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Bảo mật không tốt</a:t>
            </a:r>
            <a:endParaRPr/>
          </a:p>
        </p:txBody>
      </p:sp>
      <p:sp>
        <p:nvSpPr>
          <p:cNvPr id="2025" name="Google Shape;2025;p46"/>
          <p:cNvSpPr txBox="1">
            <a:spLocks noGrp="1"/>
          </p:cNvSpPr>
          <p:nvPr>
            <p:ph type="subTitle" idx="3"/>
          </p:nvPr>
        </p:nvSpPr>
        <p:spPr>
          <a:xfrm>
            <a:off x="6355024" y="2162775"/>
            <a:ext cx="21357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Phù hợp với doanh nghiệp nhỏ</a:t>
            </a:r>
            <a:endParaRPr/>
          </a:p>
        </p:txBody>
      </p:sp>
      <p:grpSp>
        <p:nvGrpSpPr>
          <p:cNvPr id="2026" name="Google Shape;2026;p46"/>
          <p:cNvGrpSpPr/>
          <p:nvPr/>
        </p:nvGrpSpPr>
        <p:grpSpPr>
          <a:xfrm>
            <a:off x="7061873" y="1657232"/>
            <a:ext cx="420810" cy="420790"/>
            <a:chOff x="1413250" y="2680675"/>
            <a:chExt cx="297750" cy="297525"/>
          </a:xfrm>
        </p:grpSpPr>
        <p:sp>
          <p:nvSpPr>
            <p:cNvPr id="2027" name="Google Shape;2027;p46"/>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46"/>
          <p:cNvGrpSpPr/>
          <p:nvPr/>
        </p:nvGrpSpPr>
        <p:grpSpPr>
          <a:xfrm>
            <a:off x="4360277" y="1688667"/>
            <a:ext cx="469296" cy="420805"/>
            <a:chOff x="-50154850" y="2316775"/>
            <a:chExt cx="300100" cy="300125"/>
          </a:xfrm>
        </p:grpSpPr>
        <p:sp>
          <p:nvSpPr>
            <p:cNvPr id="2032" name="Google Shape;2032;p46"/>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46"/>
          <p:cNvSpPr txBox="1">
            <a:spLocks noGrp="1"/>
          </p:cNvSpPr>
          <p:nvPr>
            <p:ph type="subTitle" idx="4"/>
          </p:nvPr>
        </p:nvSpPr>
        <p:spPr>
          <a:xfrm>
            <a:off x="3689551" y="292074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Cài </a:t>
            </a:r>
            <a:r>
              <a:rPr lang="en"/>
              <a:t>đặt không </a:t>
            </a:r>
            <a:r>
              <a:rPr lang="en" dirty="0"/>
              <a:t>đúng cách có thể dẫn đến nhiều xung đột xảy ra khi sử dụng</a:t>
            </a:r>
            <a:endParaRPr dirty="0">
              <a:latin typeface="Barlow Semi Condensed"/>
              <a:ea typeface="Barlow Semi Condensed"/>
              <a:cs typeface="Barlow Semi Condensed"/>
              <a:sym typeface="Barlow Semi Condensed"/>
            </a:endParaRPr>
          </a:p>
        </p:txBody>
      </p:sp>
      <p:sp>
        <p:nvSpPr>
          <p:cNvPr id="2035" name="Google Shape;2035;p46"/>
          <p:cNvSpPr txBox="1">
            <a:spLocks noGrp="1"/>
          </p:cNvSpPr>
          <p:nvPr>
            <p:ph type="subTitle" idx="4"/>
          </p:nvPr>
        </p:nvSpPr>
        <p:spPr>
          <a:xfrm>
            <a:off x="893300"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Sự phổ biến của CMS WordPress khiến các trang web dễ dàng bị tấn công bởi những kẻ phá hoại</a:t>
            </a:r>
            <a:endParaRPr>
              <a:latin typeface="Barlow Semi Condensed"/>
              <a:ea typeface="Barlow Semi Condensed"/>
              <a:cs typeface="Barlow Semi Condensed"/>
              <a:sym typeface="Barlow Semi Condensed"/>
            </a:endParaRPr>
          </a:p>
        </p:txBody>
      </p:sp>
      <p:sp>
        <p:nvSpPr>
          <p:cNvPr id="2036" name="Google Shape;2036;p46"/>
          <p:cNvSpPr txBox="1">
            <a:spLocks noGrp="1"/>
          </p:cNvSpPr>
          <p:nvPr>
            <p:ph type="subTitle" idx="4"/>
          </p:nvPr>
        </p:nvSpPr>
        <p:spPr>
          <a:xfrm>
            <a:off x="6403925"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Chỉ phù hợp với doanh nghiệp vừa và nhỏ. Đây không phải là giải pháp tối ưu đối với các công ty lớn</a:t>
            </a:r>
            <a:endParaRPr>
              <a:latin typeface="Barlow Semi Condensed"/>
              <a:ea typeface="Barlow Semi Condensed"/>
              <a:cs typeface="Barlow Semi Condensed"/>
              <a:sym typeface="Barlow Semi Condensed"/>
            </a:endParaRPr>
          </a:p>
        </p:txBody>
      </p:sp>
      <p:grpSp>
        <p:nvGrpSpPr>
          <p:cNvPr id="2037" name="Google Shape;2037;p46"/>
          <p:cNvGrpSpPr/>
          <p:nvPr/>
        </p:nvGrpSpPr>
        <p:grpSpPr>
          <a:xfrm>
            <a:off x="1725491" y="1749027"/>
            <a:ext cx="420808" cy="420813"/>
            <a:chOff x="-34418125" y="2271100"/>
            <a:chExt cx="296950" cy="293025"/>
          </a:xfrm>
        </p:grpSpPr>
        <p:sp>
          <p:nvSpPr>
            <p:cNvPr id="2038" name="Google Shape;2038;p46"/>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6"/>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6"/>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6"/>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6"/>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47"/>
          <p:cNvSpPr txBox="1">
            <a:spLocks noGrp="1"/>
          </p:cNvSpPr>
          <p:nvPr>
            <p:ph type="ctrTitle"/>
          </p:nvPr>
        </p:nvSpPr>
        <p:spPr>
          <a:xfrm>
            <a:off x="5021225" y="1675650"/>
            <a:ext cx="33750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a:solidFill>
                  <a:schemeClr val="accent5"/>
                </a:solidFill>
                <a:latin typeface="Roboto"/>
                <a:ea typeface="Roboto"/>
                <a:cs typeface="Roboto"/>
                <a:sym typeface="Roboto"/>
              </a:rPr>
              <a:t>Cài đặt Wordpress </a:t>
            </a:r>
            <a:endParaRPr sz="4000">
              <a:solidFill>
                <a:schemeClr val="accent5"/>
              </a:solidFill>
              <a:latin typeface="Roboto"/>
              <a:ea typeface="Roboto"/>
              <a:cs typeface="Roboto"/>
              <a:sym typeface="Roboto"/>
            </a:endParaRPr>
          </a:p>
        </p:txBody>
      </p:sp>
      <p:grpSp>
        <p:nvGrpSpPr>
          <p:cNvPr id="2048" name="Google Shape;2048;p47"/>
          <p:cNvGrpSpPr/>
          <p:nvPr/>
        </p:nvGrpSpPr>
        <p:grpSpPr>
          <a:xfrm>
            <a:off x="460680" y="369878"/>
            <a:ext cx="4355094" cy="4187274"/>
            <a:chOff x="1260950" y="-166737"/>
            <a:chExt cx="5129675" cy="5643987"/>
          </a:xfrm>
        </p:grpSpPr>
        <p:sp>
          <p:nvSpPr>
            <p:cNvPr id="2049" name="Google Shape;2049;p47"/>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7"/>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7"/>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7"/>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7"/>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7"/>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7"/>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7"/>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7"/>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7"/>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7"/>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7"/>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7"/>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7"/>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7"/>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7"/>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7"/>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7"/>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7"/>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7"/>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7"/>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7"/>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7"/>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7"/>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7"/>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7"/>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7"/>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7"/>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7"/>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7"/>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7"/>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7"/>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7"/>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7"/>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7"/>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7"/>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7"/>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7"/>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7"/>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7"/>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7"/>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7"/>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7"/>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7"/>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7"/>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7"/>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48"/>
          <p:cNvSpPr txBox="1">
            <a:spLocks noGrp="1"/>
          </p:cNvSpPr>
          <p:nvPr>
            <p:ph type="title"/>
          </p:nvPr>
        </p:nvSpPr>
        <p:spPr>
          <a:xfrm>
            <a:off x="1568850" y="34057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Cài đặt: Download file</a:t>
            </a:r>
            <a:endParaRPr sz="3400">
              <a:latin typeface="Times New Roman"/>
              <a:ea typeface="Times New Roman"/>
              <a:cs typeface="Times New Roman"/>
              <a:sym typeface="Times New Roman"/>
            </a:endParaRPr>
          </a:p>
        </p:txBody>
      </p:sp>
      <p:pic>
        <p:nvPicPr>
          <p:cNvPr id="2232" name="Google Shape;2232;p48"/>
          <p:cNvPicPr preferRelativeResize="0"/>
          <p:nvPr/>
        </p:nvPicPr>
        <p:blipFill>
          <a:blip r:embed="rId3">
            <a:alphaModFix/>
          </a:blip>
          <a:stretch>
            <a:fillRect/>
          </a:stretch>
        </p:blipFill>
        <p:spPr>
          <a:xfrm>
            <a:off x="0" y="1226800"/>
            <a:ext cx="9144001" cy="3988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6"/>
        <p:cNvGrpSpPr/>
        <p:nvPr/>
      </p:nvGrpSpPr>
      <p:grpSpPr>
        <a:xfrm>
          <a:off x="0" y="0"/>
          <a:ext cx="0" cy="0"/>
          <a:chOff x="0" y="0"/>
          <a:chExt cx="0" cy="0"/>
        </a:xfrm>
      </p:grpSpPr>
      <p:sp>
        <p:nvSpPr>
          <p:cNvPr id="2237" name="Google Shape;2237;p49"/>
          <p:cNvSpPr txBox="1">
            <a:spLocks noGrp="1"/>
          </p:cNvSpPr>
          <p:nvPr>
            <p:ph type="title"/>
          </p:nvPr>
        </p:nvSpPr>
        <p:spPr>
          <a:xfrm>
            <a:off x="1568850" y="34057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Cài đặt</a:t>
            </a:r>
            <a:endParaRPr sz="3400">
              <a:latin typeface="Times New Roman"/>
              <a:ea typeface="Times New Roman"/>
              <a:cs typeface="Times New Roman"/>
              <a:sym typeface="Times New Roman"/>
            </a:endParaRPr>
          </a:p>
        </p:txBody>
      </p:sp>
      <p:pic>
        <p:nvPicPr>
          <p:cNvPr id="2238" name="Google Shape;2238;p49"/>
          <p:cNvPicPr preferRelativeResize="0"/>
          <p:nvPr/>
        </p:nvPicPr>
        <p:blipFill>
          <a:blip r:embed="rId3">
            <a:alphaModFix/>
          </a:blip>
          <a:stretch>
            <a:fillRect/>
          </a:stretch>
        </p:blipFill>
        <p:spPr>
          <a:xfrm>
            <a:off x="0" y="1109925"/>
            <a:ext cx="9144001" cy="4033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2243" name="Google Shape;2243;p50"/>
          <p:cNvSpPr txBox="1">
            <a:spLocks noGrp="1"/>
          </p:cNvSpPr>
          <p:nvPr>
            <p:ph type="title"/>
          </p:nvPr>
        </p:nvSpPr>
        <p:spPr>
          <a:xfrm>
            <a:off x="1568850" y="34057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Tạo thư mục thuyettrinh </a:t>
            </a:r>
            <a:endParaRPr sz="3400">
              <a:latin typeface="Times New Roman"/>
              <a:ea typeface="Times New Roman"/>
              <a:cs typeface="Times New Roman"/>
              <a:sym typeface="Times New Roman"/>
            </a:endParaRPr>
          </a:p>
        </p:txBody>
      </p:sp>
      <p:pic>
        <p:nvPicPr>
          <p:cNvPr id="2244" name="Google Shape;2244;p50"/>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p51"/>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Copy tất file ở wordpress vào thuyết trình</a:t>
            </a:r>
            <a:endParaRPr sz="3400">
              <a:latin typeface="Times New Roman"/>
              <a:ea typeface="Times New Roman"/>
              <a:cs typeface="Times New Roman"/>
              <a:sym typeface="Times New Roman"/>
            </a:endParaRPr>
          </a:p>
        </p:txBody>
      </p:sp>
      <p:pic>
        <p:nvPicPr>
          <p:cNvPr id="2250" name="Google Shape;2250;p51"/>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sp>
        <p:nvSpPr>
          <p:cNvPr id="2255" name="Google Shape;2255;p52"/>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Truy cập user account -&gt; add user</a:t>
            </a:r>
            <a:endParaRPr sz="3400">
              <a:latin typeface="Times New Roman"/>
              <a:ea typeface="Times New Roman"/>
              <a:cs typeface="Times New Roman"/>
              <a:sym typeface="Times New Roman"/>
            </a:endParaRPr>
          </a:p>
        </p:txBody>
      </p:sp>
      <p:pic>
        <p:nvPicPr>
          <p:cNvPr id="2256" name="Google Shape;2256;p52"/>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53"/>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Tạo tài khoản sử dụng(nhớ để localhost)</a:t>
            </a:r>
            <a:endParaRPr sz="3400">
              <a:latin typeface="Times New Roman"/>
              <a:ea typeface="Times New Roman"/>
              <a:cs typeface="Times New Roman"/>
              <a:sym typeface="Times New Roman"/>
            </a:endParaRPr>
          </a:p>
        </p:txBody>
      </p:sp>
      <p:pic>
        <p:nvPicPr>
          <p:cNvPr id="2262" name="Google Shape;2262;p53"/>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36"/>
          <p:cNvSpPr txBox="1">
            <a:spLocks noGrp="1"/>
          </p:cNvSpPr>
          <p:nvPr>
            <p:ph type="title"/>
          </p:nvPr>
        </p:nvSpPr>
        <p:spPr>
          <a:xfrm>
            <a:off x="2367350" y="2611425"/>
            <a:ext cx="44496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Wordpress là gì ?</a:t>
            </a:r>
            <a:endParaRPr sz="4700"/>
          </a:p>
        </p:txBody>
      </p:sp>
      <p:sp>
        <p:nvSpPr>
          <p:cNvPr id="1890" name="Google Shape;1890;p36"/>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6"/>
        <p:cNvGrpSpPr/>
        <p:nvPr/>
      </p:nvGrpSpPr>
      <p:grpSpPr>
        <a:xfrm>
          <a:off x="0" y="0"/>
          <a:ext cx="0" cy="0"/>
          <a:chOff x="0" y="0"/>
          <a:chExt cx="0" cy="0"/>
        </a:xfrm>
      </p:grpSpPr>
      <p:sp>
        <p:nvSpPr>
          <p:cNvPr id="2267" name="Google Shape;2267;p54"/>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Truy nhập: localhost/thuyettrinh/</a:t>
            </a:r>
            <a:endParaRPr sz="3400">
              <a:latin typeface="Times New Roman"/>
              <a:ea typeface="Times New Roman"/>
              <a:cs typeface="Times New Roman"/>
              <a:sym typeface="Times New Roman"/>
            </a:endParaRPr>
          </a:p>
        </p:txBody>
      </p:sp>
      <p:pic>
        <p:nvPicPr>
          <p:cNvPr id="2268" name="Google Shape;2268;p54"/>
          <p:cNvPicPr preferRelativeResize="0"/>
          <p:nvPr/>
        </p:nvPicPr>
        <p:blipFill>
          <a:blip r:embed="rId3">
            <a:alphaModFix/>
          </a:blip>
          <a:stretch>
            <a:fillRect/>
          </a:stretch>
        </p:blipFill>
        <p:spPr>
          <a:xfrm>
            <a:off x="0" y="1160100"/>
            <a:ext cx="8991599" cy="405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55"/>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a:t>
            </a:r>
            <a:endParaRPr sz="3400">
              <a:latin typeface="Times New Roman"/>
              <a:ea typeface="Times New Roman"/>
              <a:cs typeface="Times New Roman"/>
              <a:sym typeface="Times New Roman"/>
            </a:endParaRPr>
          </a:p>
          <a:p>
            <a:pPr marL="0" lvl="0" indent="0" algn="l" rtl="0">
              <a:spcBef>
                <a:spcPts val="0"/>
              </a:spcBef>
              <a:spcAft>
                <a:spcPts val="0"/>
              </a:spcAft>
              <a:buNone/>
            </a:pPr>
            <a:r>
              <a:rPr lang="en" sz="3400">
                <a:latin typeface="Times New Roman"/>
                <a:ea typeface="Times New Roman"/>
                <a:cs typeface="Times New Roman"/>
                <a:sym typeface="Times New Roman"/>
              </a:rPr>
              <a:t>Truy nhập: localhost/thuyettrinh/</a:t>
            </a:r>
            <a:endParaRPr sz="3400">
              <a:latin typeface="Times New Roman"/>
              <a:ea typeface="Times New Roman"/>
              <a:cs typeface="Times New Roman"/>
              <a:sym typeface="Times New Roman"/>
            </a:endParaRPr>
          </a:p>
        </p:txBody>
      </p:sp>
      <p:pic>
        <p:nvPicPr>
          <p:cNvPr id="2274" name="Google Shape;2274;p55"/>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79" name="Google Shape;2279;p56"/>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   </a:t>
            </a:r>
            <a:endParaRPr sz="3400">
              <a:latin typeface="Times New Roman"/>
              <a:ea typeface="Times New Roman"/>
              <a:cs typeface="Times New Roman"/>
              <a:sym typeface="Times New Roman"/>
            </a:endParaRPr>
          </a:p>
          <a:p>
            <a:pPr marL="0" lvl="0" indent="0" algn="l" rtl="0">
              <a:spcBef>
                <a:spcPts val="0"/>
              </a:spcBef>
              <a:spcAft>
                <a:spcPts val="0"/>
              </a:spcAft>
              <a:buNone/>
            </a:pPr>
            <a:r>
              <a:rPr lang="en" sz="3400">
                <a:latin typeface="Times New Roman"/>
                <a:ea typeface="Times New Roman"/>
                <a:cs typeface="Times New Roman"/>
                <a:sym typeface="Times New Roman"/>
              </a:rPr>
              <a:t>Truy nhập: localhost/thuyettrinh/</a:t>
            </a:r>
            <a:endParaRPr sz="3400">
              <a:latin typeface="Times New Roman"/>
              <a:ea typeface="Times New Roman"/>
              <a:cs typeface="Times New Roman"/>
              <a:sym typeface="Times New Roman"/>
            </a:endParaRPr>
          </a:p>
        </p:txBody>
      </p:sp>
      <p:pic>
        <p:nvPicPr>
          <p:cNvPr id="2280" name="Google Shape;2280;p56"/>
          <p:cNvPicPr preferRelativeResize="0"/>
          <p:nvPr/>
        </p:nvPicPr>
        <p:blipFill>
          <a:blip r:embed="rId3">
            <a:alphaModFix/>
          </a:blip>
          <a:stretch>
            <a:fillRect/>
          </a:stretch>
        </p:blipFill>
        <p:spPr>
          <a:xfrm>
            <a:off x="0" y="1088775"/>
            <a:ext cx="9144001" cy="4132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5" name="Google Shape;2285;p57"/>
          <p:cNvSpPr txBox="1">
            <a:spLocks noGrp="1"/>
          </p:cNvSpPr>
          <p:nvPr>
            <p:ph type="title"/>
          </p:nvPr>
        </p:nvSpPr>
        <p:spPr>
          <a:xfrm>
            <a:off x="556350" y="340575"/>
            <a:ext cx="8102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400">
              <a:latin typeface="Times New Roman"/>
              <a:ea typeface="Times New Roman"/>
              <a:cs typeface="Times New Roman"/>
              <a:sym typeface="Times New Roman"/>
            </a:endParaRPr>
          </a:p>
          <a:p>
            <a:pPr marL="0" lvl="0" indent="0" algn="l" rtl="0">
              <a:spcBef>
                <a:spcPts val="0"/>
              </a:spcBef>
              <a:spcAft>
                <a:spcPts val="0"/>
              </a:spcAft>
              <a:buNone/>
            </a:pPr>
            <a:r>
              <a:rPr lang="en" sz="3400">
                <a:latin typeface="Times New Roman"/>
                <a:ea typeface="Times New Roman"/>
                <a:cs typeface="Times New Roman"/>
                <a:sym typeface="Times New Roman"/>
              </a:rPr>
              <a:t>Truy nhập: localhost/thuyettrinh/</a:t>
            </a:r>
            <a:endParaRPr sz="3400">
              <a:latin typeface="Times New Roman"/>
              <a:ea typeface="Times New Roman"/>
              <a:cs typeface="Times New Roman"/>
              <a:sym typeface="Times New Roman"/>
            </a:endParaRPr>
          </a:p>
        </p:txBody>
      </p:sp>
      <p:pic>
        <p:nvPicPr>
          <p:cNvPr id="2286" name="Google Shape;2286;p57"/>
          <p:cNvPicPr preferRelativeResize="0"/>
          <p:nvPr/>
        </p:nvPicPr>
        <p:blipFill>
          <a:blip r:embed="rId3">
            <a:alphaModFix/>
          </a:blip>
          <a:stretch>
            <a:fillRect/>
          </a:stretch>
        </p:blipFill>
        <p:spPr>
          <a:xfrm>
            <a:off x="0" y="1088775"/>
            <a:ext cx="9144001" cy="4054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0"/>
        <p:cNvGrpSpPr/>
        <p:nvPr/>
      </p:nvGrpSpPr>
      <p:grpSpPr>
        <a:xfrm>
          <a:off x="0" y="0"/>
          <a:ext cx="0" cy="0"/>
          <a:chOff x="0" y="0"/>
          <a:chExt cx="0" cy="0"/>
        </a:xfrm>
      </p:grpSpPr>
      <p:sp>
        <p:nvSpPr>
          <p:cNvPr id="2291" name="Google Shape;2291;p58"/>
          <p:cNvSpPr txBox="1">
            <a:spLocks noGrp="1"/>
          </p:cNvSpPr>
          <p:nvPr>
            <p:ph type="title"/>
          </p:nvPr>
        </p:nvSpPr>
        <p:spPr>
          <a:xfrm>
            <a:off x="2134913" y="571125"/>
            <a:ext cx="4525500" cy="11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Wordpress và Blogger</a:t>
            </a:r>
            <a:endParaRPr sz="4700"/>
          </a:p>
        </p:txBody>
      </p:sp>
      <p:pic>
        <p:nvPicPr>
          <p:cNvPr id="2292" name="Google Shape;2292;p58"/>
          <p:cNvPicPr preferRelativeResize="0"/>
          <p:nvPr/>
        </p:nvPicPr>
        <p:blipFill>
          <a:blip r:embed="rId3">
            <a:alphaModFix/>
          </a:blip>
          <a:stretch>
            <a:fillRect/>
          </a:stretch>
        </p:blipFill>
        <p:spPr>
          <a:xfrm>
            <a:off x="2420550" y="2015775"/>
            <a:ext cx="3954215" cy="230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59"/>
          <p:cNvSpPr txBox="1">
            <a:spLocks noGrp="1"/>
          </p:cNvSpPr>
          <p:nvPr>
            <p:ph type="title"/>
          </p:nvPr>
        </p:nvSpPr>
        <p:spPr>
          <a:xfrm>
            <a:off x="2962656" y="269653"/>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Blogger là gì ?</a:t>
            </a:r>
            <a:endParaRPr/>
          </a:p>
        </p:txBody>
      </p:sp>
      <p:sp>
        <p:nvSpPr>
          <p:cNvPr id="2298" name="Google Shape;2298;p59"/>
          <p:cNvSpPr txBox="1">
            <a:spLocks noGrp="1"/>
          </p:cNvSpPr>
          <p:nvPr>
            <p:ph type="subTitle" idx="2"/>
          </p:nvPr>
        </p:nvSpPr>
        <p:spPr>
          <a:xfrm>
            <a:off x="683950" y="911700"/>
            <a:ext cx="33012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Blogger là một dịch vụ viết blog miễn phí của Google.</a:t>
            </a:r>
            <a:endParaRPr/>
          </a:p>
          <a:p>
            <a:pPr marL="0" lvl="0" indent="0" algn="l" rtl="0">
              <a:spcBef>
                <a:spcPts val="0"/>
              </a:spcBef>
              <a:spcAft>
                <a:spcPts val="0"/>
              </a:spcAft>
              <a:buNone/>
            </a:pPr>
            <a:endParaRPr/>
          </a:p>
          <a:p>
            <a:pPr marL="0" lvl="0" indent="0" algn="l" rtl="0">
              <a:spcBef>
                <a:spcPts val="0"/>
              </a:spcBef>
              <a:spcAft>
                <a:spcPts val="0"/>
              </a:spcAft>
              <a:buNone/>
            </a:pPr>
            <a:r>
              <a:rPr lang="en"/>
              <a:t>Ra mắt vào năm 1999 bởi Pyra Labs, phần mềm đã được Google mua lại vào năm 2003.</a:t>
            </a:r>
            <a:endParaRPr/>
          </a:p>
          <a:p>
            <a:pPr marL="0" lvl="0" indent="0" algn="l" rtl="0">
              <a:spcBef>
                <a:spcPts val="0"/>
              </a:spcBef>
              <a:spcAft>
                <a:spcPts val="0"/>
              </a:spcAft>
              <a:buNone/>
            </a:pPr>
            <a:endParaRPr/>
          </a:p>
          <a:p>
            <a:pPr marL="0" lvl="0" indent="0" algn="l" rtl="0">
              <a:spcBef>
                <a:spcPts val="0"/>
              </a:spcBef>
              <a:spcAft>
                <a:spcPts val="0"/>
              </a:spcAft>
              <a:buNone/>
            </a:pPr>
            <a:r>
              <a:rPr lang="en"/>
              <a:t>Sau đó được tái thiết kế để có sản phẩm như ngày hôm nay.</a:t>
            </a:r>
            <a:endParaRPr/>
          </a:p>
          <a:p>
            <a:pPr marL="0" lvl="0" indent="0" algn="l" rtl="0">
              <a:spcBef>
                <a:spcPts val="0"/>
              </a:spcBef>
              <a:spcAft>
                <a:spcPts val="0"/>
              </a:spcAft>
              <a:buNone/>
            </a:pPr>
            <a:endParaRPr/>
          </a:p>
          <a:p>
            <a:pPr marL="0" lvl="0" indent="0" algn="l" rtl="0">
              <a:spcBef>
                <a:spcPts val="0"/>
              </a:spcBef>
              <a:spcAft>
                <a:spcPts val="0"/>
              </a:spcAft>
              <a:buNone/>
            </a:pPr>
            <a:r>
              <a:rPr lang="en"/>
              <a:t>Blogger là một dịch vụ lưu trữ blog miễn phí cho phép chúng ta tạo một blog.</a:t>
            </a:r>
            <a:endParaRPr/>
          </a:p>
          <a:p>
            <a:pPr marL="0" lvl="0" indent="0" algn="l" rtl="0">
              <a:spcBef>
                <a:spcPts val="0"/>
              </a:spcBef>
              <a:spcAft>
                <a:spcPts val="0"/>
              </a:spcAft>
              <a:buNone/>
            </a:pPr>
            <a:endParaRPr/>
          </a:p>
          <a:p>
            <a:pPr marL="0" lvl="0" indent="0" algn="l" rtl="0">
              <a:spcBef>
                <a:spcPts val="0"/>
              </a:spcBef>
              <a:spcAft>
                <a:spcPts val="0"/>
              </a:spcAft>
              <a:buNone/>
            </a:pPr>
            <a:r>
              <a:rPr lang="en"/>
              <a:t>Bạn sẽ có một tên miền phụ Blogspot miễn phí cho blog mới của mình.</a:t>
            </a:r>
            <a:endParaRPr/>
          </a:p>
          <a:p>
            <a:pPr marL="0" lvl="0" indent="0" algn="l" rtl="0">
              <a:spcBef>
                <a:spcPts val="0"/>
              </a:spcBef>
              <a:spcAft>
                <a:spcPts val="0"/>
              </a:spcAft>
              <a:buNone/>
            </a:pPr>
            <a:endParaRPr/>
          </a:p>
        </p:txBody>
      </p:sp>
      <p:pic>
        <p:nvPicPr>
          <p:cNvPr id="2299" name="Google Shape;2299;p59"/>
          <p:cNvPicPr preferRelativeResize="0"/>
          <p:nvPr/>
        </p:nvPicPr>
        <p:blipFill>
          <a:blip r:embed="rId3">
            <a:alphaModFix/>
          </a:blip>
          <a:stretch>
            <a:fillRect/>
          </a:stretch>
        </p:blipFill>
        <p:spPr>
          <a:xfrm>
            <a:off x="4186600" y="842350"/>
            <a:ext cx="4858150" cy="3703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grpSp>
        <p:nvGrpSpPr>
          <p:cNvPr id="2304" name="Google Shape;2304;p60"/>
          <p:cNvGrpSpPr/>
          <p:nvPr/>
        </p:nvGrpSpPr>
        <p:grpSpPr>
          <a:xfrm>
            <a:off x="4360149" y="632092"/>
            <a:ext cx="3879489" cy="3879489"/>
            <a:chOff x="4522050" y="622650"/>
            <a:chExt cx="3898200" cy="3898200"/>
          </a:xfrm>
        </p:grpSpPr>
        <p:sp>
          <p:nvSpPr>
            <p:cNvPr id="2305" name="Google Shape;2305;p60"/>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60"/>
          <p:cNvSpPr txBox="1">
            <a:spLocks noGrp="1"/>
          </p:cNvSpPr>
          <p:nvPr>
            <p:ph type="subTitle" idx="1"/>
          </p:nvPr>
        </p:nvSpPr>
        <p:spPr>
          <a:xfrm>
            <a:off x="558325" y="1984250"/>
            <a:ext cx="35943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Tính dễ sử dụng</a:t>
            </a:r>
            <a:endParaRPr sz="4000">
              <a:latin typeface="Barlow Semi Condensed"/>
              <a:ea typeface="Barlow Semi Condensed"/>
              <a:cs typeface="Barlow Semi Condensed"/>
              <a:sym typeface="Barlow Semi Condensed"/>
            </a:endParaRPr>
          </a:p>
        </p:txBody>
      </p:sp>
      <p:pic>
        <p:nvPicPr>
          <p:cNvPr id="2308" name="Google Shape;2308;p60"/>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grpSp>
        <p:nvGrpSpPr>
          <p:cNvPr id="2313" name="Google Shape;2313;p61"/>
          <p:cNvGrpSpPr/>
          <p:nvPr/>
        </p:nvGrpSpPr>
        <p:grpSpPr>
          <a:xfrm>
            <a:off x="5002199" y="687942"/>
            <a:ext cx="3879489" cy="3879489"/>
            <a:chOff x="4522050" y="622650"/>
            <a:chExt cx="3898200" cy="3898200"/>
          </a:xfrm>
        </p:grpSpPr>
        <p:sp>
          <p:nvSpPr>
            <p:cNvPr id="2314" name="Google Shape;2314;p61"/>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61"/>
          <p:cNvSpPr txBox="1">
            <a:spLocks noGrp="1"/>
          </p:cNvSpPr>
          <p:nvPr>
            <p:ph type="subTitle" idx="1"/>
          </p:nvPr>
        </p:nvSpPr>
        <p:spPr>
          <a:xfrm>
            <a:off x="1280100" y="1102163"/>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a:p>
            <a:pPr marL="0" lvl="0" indent="0" algn="l" rtl="0">
              <a:spcBef>
                <a:spcPts val="0"/>
              </a:spcBef>
              <a:spcAft>
                <a:spcPts val="0"/>
              </a:spcAft>
              <a:buNone/>
            </a:pPr>
            <a:r>
              <a:rPr lang="en" sz="1200" dirty="0"/>
              <a:t>Bạn không nhất thiết có kỹ năng code</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chọn giao diện WordPress theo nhu cầu.</a:t>
            </a:r>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cài đặt các plugin WordPress phù hợp để nâng cao các tính năng trong blog.</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Thêm nội dung vào WordPress rất dễ với tính năng bài viết và trang sẵn có.</a:t>
            </a:r>
            <a:endParaRPr sz="1200" dirty="0"/>
          </a:p>
          <a:p>
            <a:pPr marL="0" lvl="0" indent="0" algn="l" rtl="0">
              <a:spcBef>
                <a:spcPts val="0"/>
              </a:spcBef>
              <a:spcAft>
                <a:spcPts val="0"/>
              </a:spcAft>
              <a:buNone/>
            </a:pPr>
            <a:endParaRPr dirty="0"/>
          </a:p>
        </p:txBody>
      </p:sp>
      <p:pic>
        <p:nvPicPr>
          <p:cNvPr id="2317" name="Google Shape;2317;p61"/>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grpSp>
        <p:nvGrpSpPr>
          <p:cNvPr id="2322" name="Google Shape;2322;p62"/>
          <p:cNvGrpSpPr/>
          <p:nvPr/>
        </p:nvGrpSpPr>
        <p:grpSpPr>
          <a:xfrm>
            <a:off x="5002199" y="687942"/>
            <a:ext cx="3879489" cy="3879489"/>
            <a:chOff x="4522050" y="622650"/>
            <a:chExt cx="3898200" cy="3898200"/>
          </a:xfrm>
        </p:grpSpPr>
        <p:sp>
          <p:nvSpPr>
            <p:cNvPr id="2323" name="Google Shape;2323;p62"/>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2"/>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5" name="Google Shape;2325;p62"/>
          <p:cNvSpPr txBox="1">
            <a:spLocks noGrp="1"/>
          </p:cNvSpPr>
          <p:nvPr>
            <p:ph type="subTitle" idx="1"/>
          </p:nvPr>
        </p:nvSpPr>
        <p:spPr>
          <a:xfrm>
            <a:off x="1481622" y="1007173"/>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Khác với WordPress, Blogger là một nền tảng viết blog đơn giản, nơi bạn có thể tạo một blog chỉ với vài phút.</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Bạn chỉ cần một tài khoản Google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US" sz="1200" dirty="0" err="1"/>
              <a:t>Tùy</a:t>
            </a:r>
            <a:r>
              <a:rPr lang="en-US" sz="1200" dirty="0"/>
              <a:t> </a:t>
            </a:r>
            <a:r>
              <a:rPr lang="en-US" sz="1200" dirty="0" err="1"/>
              <a:t>chỉnh</a:t>
            </a:r>
            <a:r>
              <a:rPr lang="en-US" sz="1200" dirty="0"/>
              <a:t> </a:t>
            </a:r>
            <a:r>
              <a:rPr lang="en-US" sz="1200" dirty="0" err="1"/>
              <a:t>cần</a:t>
            </a:r>
            <a:r>
              <a:rPr lang="en-US" sz="1200" dirty="0"/>
              <a:t> </a:t>
            </a:r>
            <a:r>
              <a:rPr lang="en-US" sz="1200" dirty="0" err="1"/>
              <a:t>biết</a:t>
            </a:r>
            <a:r>
              <a:rPr lang="en-US" sz="1200" dirty="0"/>
              <a:t> HTML.</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US" sz="1200" dirty="0"/>
              <a:t>WP(</a:t>
            </a:r>
            <a:r>
              <a:rPr lang="en-US" sz="1200" dirty="0" err="1"/>
              <a:t>Kéo</a:t>
            </a:r>
            <a:r>
              <a:rPr lang="en-US" sz="1200" dirty="0"/>
              <a:t> </a:t>
            </a:r>
            <a:r>
              <a:rPr lang="en-US" sz="1200" dirty="0" err="1"/>
              <a:t>thả</a:t>
            </a:r>
            <a:r>
              <a:rPr lang="en-US" sz="1200" dirty="0"/>
              <a:t>)</a:t>
            </a:r>
            <a:endParaRPr sz="1200" dirty="0"/>
          </a:p>
          <a:p>
            <a:pPr marL="0" lvl="0" indent="0" algn="l" rtl="0">
              <a:spcBef>
                <a:spcPts val="0"/>
              </a:spcBef>
              <a:spcAft>
                <a:spcPts val="0"/>
              </a:spcAft>
              <a:buNone/>
            </a:pPr>
            <a:endParaRPr sz="1200" dirty="0"/>
          </a:p>
        </p:txBody>
      </p:sp>
      <p:pic>
        <p:nvPicPr>
          <p:cNvPr id="2326" name="Google Shape;2326;p62"/>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0"/>
        <p:cNvGrpSpPr/>
        <p:nvPr/>
      </p:nvGrpSpPr>
      <p:grpSpPr>
        <a:xfrm>
          <a:off x="0" y="0"/>
          <a:ext cx="0" cy="0"/>
          <a:chOff x="0" y="0"/>
          <a:chExt cx="0" cy="0"/>
        </a:xfrm>
      </p:grpSpPr>
      <p:sp>
        <p:nvSpPr>
          <p:cNvPr id="2331" name="Google Shape;2331;p63"/>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latin typeface="Roboto"/>
                <a:ea typeface="Roboto"/>
                <a:cs typeface="Roboto"/>
                <a:sym typeface="Roboto"/>
              </a:rPr>
              <a:t>Quyền sở hữu</a:t>
            </a:r>
            <a:endParaRPr sz="3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grpSp>
        <p:nvGrpSpPr>
          <p:cNvPr id="1895" name="Google Shape;1895;p37"/>
          <p:cNvGrpSpPr/>
          <p:nvPr/>
        </p:nvGrpSpPr>
        <p:grpSpPr>
          <a:xfrm>
            <a:off x="4360149" y="632092"/>
            <a:ext cx="3879489" cy="3879489"/>
            <a:chOff x="4522050" y="622650"/>
            <a:chExt cx="3898200" cy="3898200"/>
          </a:xfrm>
        </p:grpSpPr>
        <p:sp>
          <p:nvSpPr>
            <p:cNvPr id="1896" name="Google Shape;1896;p37"/>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8" name="Google Shape;1898;p37"/>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WordPress là một Hệ quản trị nội dung Mã nguồn mở miễn phí viết bằng ngôn ngữ lập trình PHP cùng với cơ sở dữ liệu MySQL hoặc MariaDB</a:t>
            </a:r>
            <a:endParaRPr>
              <a:latin typeface="Barlow Semi Condensed"/>
              <a:ea typeface="Barlow Semi Condensed"/>
              <a:cs typeface="Barlow Semi Condensed"/>
              <a:sym typeface="Barlow Semi Condensed"/>
            </a:endParaRPr>
          </a:p>
        </p:txBody>
      </p:sp>
      <p:pic>
        <p:nvPicPr>
          <p:cNvPr id="1899" name="Google Shape;1899;p37"/>
          <p:cNvPicPr preferRelativeResize="0"/>
          <p:nvPr/>
        </p:nvPicPr>
        <p:blipFill>
          <a:blip r:embed="rId3">
            <a:alphaModFix/>
          </a:blip>
          <a:stretch>
            <a:fillRect/>
          </a:stretch>
        </p:blipFill>
        <p:spPr>
          <a:xfrm>
            <a:off x="4807050" y="1732113"/>
            <a:ext cx="2985686" cy="16794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grpSp>
        <p:nvGrpSpPr>
          <p:cNvPr id="2336" name="Google Shape;2336;p64"/>
          <p:cNvGrpSpPr/>
          <p:nvPr/>
        </p:nvGrpSpPr>
        <p:grpSpPr>
          <a:xfrm>
            <a:off x="5002199" y="687942"/>
            <a:ext cx="3879489" cy="3879489"/>
            <a:chOff x="4522050" y="622650"/>
            <a:chExt cx="3898200" cy="3898200"/>
          </a:xfrm>
        </p:grpSpPr>
        <p:sp>
          <p:nvSpPr>
            <p:cNvPr id="2337" name="Google Shape;2337;p6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9" name="Google Shape;2339;p64"/>
          <p:cNvSpPr txBox="1">
            <a:spLocks noGrp="1"/>
          </p:cNvSpPr>
          <p:nvPr>
            <p:ph type="subTitle" idx="1"/>
          </p:nvPr>
        </p:nvSpPr>
        <p:spPr>
          <a:xfrm>
            <a:off x="1251322" y="1474773"/>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bạn tự quản lý mọi thứ, tự mua hosting, domain…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pic>
        <p:nvPicPr>
          <p:cNvPr id="2340" name="Google Shape;2340;p64"/>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grpSp>
        <p:nvGrpSpPr>
          <p:cNvPr id="2345" name="Google Shape;2345;p65"/>
          <p:cNvGrpSpPr/>
          <p:nvPr/>
        </p:nvGrpSpPr>
        <p:grpSpPr>
          <a:xfrm>
            <a:off x="5002199" y="687942"/>
            <a:ext cx="3879489" cy="3879489"/>
            <a:chOff x="4522050" y="622650"/>
            <a:chExt cx="3898200" cy="3898200"/>
          </a:xfrm>
        </p:grpSpPr>
        <p:sp>
          <p:nvSpPr>
            <p:cNvPr id="2346" name="Google Shape;2346;p65"/>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5"/>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8" name="Google Shape;2348;p65"/>
          <p:cNvSpPr txBox="1">
            <a:spLocks noGrp="1"/>
          </p:cNvSpPr>
          <p:nvPr>
            <p:ph type="subTitle" idx="1"/>
          </p:nvPr>
        </p:nvSpPr>
        <p:spPr>
          <a:xfrm>
            <a:off x="1346950" y="1056025"/>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 Blogger là một dịch vụ viết blog được cung cấp bởi Google.</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Tuy nhiên, blog lại không thuộc sở hữu của bạn.</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Google điều hành dịch vụ này và có quyền tắt hoặc tắt quyền truy cập của bạn bất cứ lúc nào.</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p:txBody>
      </p:sp>
      <p:pic>
        <p:nvPicPr>
          <p:cNvPr id="2349" name="Google Shape;2349;p65"/>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3"/>
        <p:cNvGrpSpPr/>
        <p:nvPr/>
      </p:nvGrpSpPr>
      <p:grpSpPr>
        <a:xfrm>
          <a:off x="0" y="0"/>
          <a:ext cx="0" cy="0"/>
          <a:chOff x="0" y="0"/>
          <a:chExt cx="0" cy="0"/>
        </a:xfrm>
      </p:grpSpPr>
      <p:sp>
        <p:nvSpPr>
          <p:cNvPr id="2354" name="Google Shape;2354;p66"/>
          <p:cNvSpPr txBox="1">
            <a:spLocks noGrp="1"/>
          </p:cNvSpPr>
          <p:nvPr>
            <p:ph type="title"/>
          </p:nvPr>
        </p:nvSpPr>
        <p:spPr>
          <a:xfrm>
            <a:off x="896100" y="1984450"/>
            <a:ext cx="34572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Tính linh hoạt</a:t>
            </a:r>
            <a:endParaRPr sz="35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grpSp>
        <p:nvGrpSpPr>
          <p:cNvPr id="2359" name="Google Shape;2359;p67"/>
          <p:cNvGrpSpPr/>
          <p:nvPr/>
        </p:nvGrpSpPr>
        <p:grpSpPr>
          <a:xfrm>
            <a:off x="5002199" y="687942"/>
            <a:ext cx="3879489" cy="3879489"/>
            <a:chOff x="4522050" y="622650"/>
            <a:chExt cx="3898200" cy="3898200"/>
          </a:xfrm>
        </p:grpSpPr>
        <p:sp>
          <p:nvSpPr>
            <p:cNvPr id="2360" name="Google Shape;2360;p67"/>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2" name="Google Shape;2362;p67"/>
          <p:cNvSpPr txBox="1">
            <a:spLocks noGrp="1"/>
          </p:cNvSpPr>
          <p:nvPr>
            <p:ph type="subTitle" idx="1"/>
          </p:nvPr>
        </p:nvSpPr>
        <p:spPr>
          <a:xfrm>
            <a:off x="1251322" y="1474773"/>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WordPress là một phần mềm mã nguồn mở, rất dễ dàng để thêm tính năng với plug-in.</a:t>
            </a:r>
            <a:br>
              <a:rPr lang="en" sz="1200" dirty="0"/>
            </a:br>
            <a:br>
              <a:rPr lang="en" sz="1200" dirty="0"/>
            </a:br>
            <a:r>
              <a:rPr lang="en" sz="1200" dirty="0"/>
              <a:t>Có thể tùy chỉnh mọi thứ nếu biết code.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2363" name="Google Shape;2363;p67"/>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grpSp>
        <p:nvGrpSpPr>
          <p:cNvPr id="2377" name="Google Shape;2377;p69"/>
          <p:cNvGrpSpPr/>
          <p:nvPr/>
        </p:nvGrpSpPr>
        <p:grpSpPr>
          <a:xfrm>
            <a:off x="5002199" y="687942"/>
            <a:ext cx="3879489" cy="3879489"/>
            <a:chOff x="4522050" y="622650"/>
            <a:chExt cx="3898200" cy="3898200"/>
          </a:xfrm>
        </p:grpSpPr>
        <p:sp>
          <p:nvSpPr>
            <p:cNvPr id="2378" name="Google Shape;2378;p69"/>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9"/>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0" name="Google Shape;2380;p69"/>
          <p:cNvSpPr txBox="1">
            <a:spLocks noGrp="1"/>
          </p:cNvSpPr>
          <p:nvPr>
            <p:ph type="subTitle" idx="1"/>
          </p:nvPr>
        </p:nvSpPr>
        <p:spPr>
          <a:xfrm>
            <a:off x="1346950" y="1056025"/>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400" dirty="0">
                <a:solidFill>
                  <a:srgbClr val="333333"/>
                </a:solidFill>
                <a:highlight>
                  <a:srgbClr val="FFFFFF"/>
                </a:highlight>
                <a:latin typeface="Arial"/>
                <a:ea typeface="Arial"/>
                <a:cs typeface="Arial"/>
                <a:sym typeface="Arial"/>
              </a:rPr>
              <a:t>Rất khó để thêm một tính năng hay thay đổi giao diện theo ý bạn muốn.</a:t>
            </a:r>
          </a:p>
          <a:p>
            <a:pPr marL="0" lvl="0" indent="0" algn="l" rtl="0">
              <a:spcBef>
                <a:spcPts val="0"/>
              </a:spcBef>
              <a:spcAft>
                <a:spcPts val="0"/>
              </a:spcAft>
              <a:buNone/>
            </a:pPr>
            <a:endParaRPr lang="en" sz="1400" dirty="0">
              <a:solidFill>
                <a:srgbClr val="333333"/>
              </a:solidFill>
              <a:highlight>
                <a:srgbClr val="FFFFFF"/>
              </a:highlight>
              <a:latin typeface="Arial"/>
              <a:ea typeface="Arial"/>
              <a:cs typeface="Arial"/>
              <a:sym typeface="Arial"/>
            </a:endParaRPr>
          </a:p>
          <a:p>
            <a:r>
              <a:rPr lang="vi-VN" sz="1400" dirty="0" err="1">
                <a:solidFill>
                  <a:srgbClr val="333333"/>
                </a:solidFill>
                <a:highlight>
                  <a:srgbClr val="FFFFFF"/>
                </a:highlight>
                <a:latin typeface="Arial"/>
                <a:ea typeface="Arial"/>
                <a:cs typeface="Arial"/>
                <a:sym typeface="Arial"/>
              </a:rPr>
              <a:t>Các</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tùy</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chọn</a:t>
            </a:r>
            <a:r>
              <a:rPr lang="vi-VN" sz="1400" dirty="0">
                <a:solidFill>
                  <a:srgbClr val="333333"/>
                </a:solidFill>
                <a:highlight>
                  <a:srgbClr val="FFFFFF"/>
                </a:highlight>
                <a:latin typeface="Arial"/>
                <a:ea typeface="Arial"/>
                <a:cs typeface="Arial"/>
                <a:sym typeface="Arial"/>
              </a:rPr>
              <a:t> nâng cao như </a:t>
            </a:r>
            <a:r>
              <a:rPr lang="vi-VN" sz="1400" dirty="0" err="1">
                <a:solidFill>
                  <a:srgbClr val="333333"/>
                </a:solidFill>
                <a:highlight>
                  <a:srgbClr val="FFFFFF"/>
                </a:highlight>
                <a:latin typeface="Arial"/>
                <a:ea typeface="Arial"/>
                <a:cs typeface="Arial"/>
                <a:sym typeface="Arial"/>
              </a:rPr>
              <a:t>popup</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eCommerce</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v.v</a:t>
            </a:r>
            <a:r>
              <a:rPr lang="vi-VN" sz="1400" dirty="0">
                <a:solidFill>
                  <a:srgbClr val="333333"/>
                </a:solidFill>
                <a:highlight>
                  <a:srgbClr val="FFFFFF"/>
                </a:highlight>
                <a:latin typeface="Arial"/>
                <a:ea typeface="Arial"/>
                <a:cs typeface="Arial"/>
                <a:sym typeface="Arial"/>
              </a:rPr>
              <a:t> … không </a:t>
            </a:r>
            <a:r>
              <a:rPr lang="vi-VN" sz="1400" dirty="0" err="1">
                <a:solidFill>
                  <a:srgbClr val="333333"/>
                </a:solidFill>
                <a:highlight>
                  <a:srgbClr val="FFFFFF"/>
                </a:highlight>
                <a:latin typeface="Arial"/>
                <a:ea typeface="Arial"/>
                <a:cs typeface="Arial"/>
                <a:sym typeface="Arial"/>
              </a:rPr>
              <a:t>có</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sẵn</a:t>
            </a:r>
            <a:r>
              <a:rPr lang="vi-VN" sz="1400" dirty="0">
                <a:solidFill>
                  <a:srgbClr val="333333"/>
                </a:solidFill>
                <a:highlight>
                  <a:srgbClr val="FFFFFF"/>
                </a:highlight>
                <a:latin typeface="Arial"/>
                <a:ea typeface="Arial"/>
                <a:cs typeface="Arial"/>
                <a:sym typeface="Arial"/>
              </a:rPr>
              <a:t> trên </a:t>
            </a:r>
            <a:r>
              <a:rPr lang="vi-VN" sz="1400" dirty="0" err="1">
                <a:solidFill>
                  <a:srgbClr val="333333"/>
                </a:solidFill>
                <a:highlight>
                  <a:srgbClr val="FFFFFF"/>
                </a:highlight>
                <a:latin typeface="Arial"/>
                <a:ea typeface="Arial"/>
                <a:cs typeface="Arial"/>
                <a:sym typeface="Arial"/>
              </a:rPr>
              <a:t>nền</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tảng</a:t>
            </a:r>
            <a:r>
              <a:rPr lang="vi-VN" sz="1400" dirty="0">
                <a:solidFill>
                  <a:srgbClr val="333333"/>
                </a:solidFill>
                <a:highlight>
                  <a:srgbClr val="FFFFFF"/>
                </a:highlight>
                <a:latin typeface="Arial"/>
                <a:ea typeface="Arial"/>
                <a:cs typeface="Arial"/>
                <a:sym typeface="Arial"/>
              </a:rPr>
              <a:t> </a:t>
            </a:r>
            <a:r>
              <a:rPr lang="vi-VN" sz="1400" dirty="0" err="1">
                <a:solidFill>
                  <a:srgbClr val="333333"/>
                </a:solidFill>
                <a:highlight>
                  <a:srgbClr val="FFFFFF"/>
                </a:highlight>
                <a:latin typeface="Arial"/>
                <a:ea typeface="Arial"/>
                <a:cs typeface="Arial"/>
                <a:sym typeface="Arial"/>
              </a:rPr>
              <a:t>Blogger</a:t>
            </a:r>
            <a:r>
              <a:rPr lang="vi-VN" sz="1400" dirty="0">
                <a:solidFill>
                  <a:srgbClr val="333333"/>
                </a:solidFill>
                <a:highlight>
                  <a:srgbClr val="FFFFFF"/>
                </a:highlight>
                <a:latin typeface="Arial"/>
                <a:ea typeface="Arial"/>
                <a:cs typeface="Arial"/>
                <a:sym typeface="Arial"/>
              </a:rPr>
              <a:t>.</a:t>
            </a:r>
          </a:p>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rgbClr val="333333"/>
              </a:solidFill>
              <a:highlight>
                <a:srgbClr val="FFFFFF"/>
              </a:highlight>
              <a:latin typeface="Arial"/>
              <a:ea typeface="Arial"/>
              <a:cs typeface="Arial"/>
              <a:sym typeface="Arial"/>
            </a:endParaRPr>
          </a:p>
        </p:txBody>
      </p:sp>
      <p:pic>
        <p:nvPicPr>
          <p:cNvPr id="2381" name="Google Shape;2381;p69"/>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4"/>
        <p:cNvGrpSpPr/>
        <p:nvPr/>
      </p:nvGrpSpPr>
      <p:grpSpPr>
        <a:xfrm>
          <a:off x="0" y="0"/>
          <a:ext cx="0" cy="0"/>
          <a:chOff x="0" y="0"/>
          <a:chExt cx="0" cy="0"/>
        </a:xfrm>
      </p:grpSpPr>
      <p:sp>
        <p:nvSpPr>
          <p:cNvPr id="2395" name="Google Shape;2395;p71"/>
          <p:cNvSpPr txBox="1">
            <a:spLocks noGrp="1"/>
          </p:cNvSpPr>
          <p:nvPr>
            <p:ph type="title"/>
          </p:nvPr>
        </p:nvSpPr>
        <p:spPr>
          <a:xfrm>
            <a:off x="621125" y="1984450"/>
            <a:ext cx="37323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Tùy chọn thiết kế và giao diện</a:t>
            </a:r>
            <a:endParaRPr sz="35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grpSp>
        <p:nvGrpSpPr>
          <p:cNvPr id="2400" name="Google Shape;2400;p72"/>
          <p:cNvGrpSpPr/>
          <p:nvPr/>
        </p:nvGrpSpPr>
        <p:grpSpPr>
          <a:xfrm>
            <a:off x="5002199" y="687942"/>
            <a:ext cx="3879489" cy="3879489"/>
            <a:chOff x="4522050" y="622650"/>
            <a:chExt cx="3898200" cy="3898200"/>
          </a:xfrm>
        </p:grpSpPr>
        <p:sp>
          <p:nvSpPr>
            <p:cNvPr id="2401" name="Google Shape;2401;p72"/>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2"/>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3" name="Google Shape;2403;p72"/>
          <p:cNvSpPr txBox="1">
            <a:spLocks noGrp="1"/>
          </p:cNvSpPr>
          <p:nvPr>
            <p:ph type="subTitle" idx="1"/>
          </p:nvPr>
        </p:nvSpPr>
        <p:spPr>
          <a:xfrm>
            <a:off x="1272272" y="1381612"/>
            <a:ext cx="3291900" cy="21558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WordPress có rất rất nhiều theme miễn phí đến trả phí.</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Có rất nhiều các nhà phát triển theme dành riêng cho WordPress.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2404" name="Google Shape;2404;p72"/>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grpSp>
        <p:nvGrpSpPr>
          <p:cNvPr id="2418" name="Google Shape;2418;p74"/>
          <p:cNvGrpSpPr/>
          <p:nvPr/>
        </p:nvGrpSpPr>
        <p:grpSpPr>
          <a:xfrm>
            <a:off x="5002199" y="687942"/>
            <a:ext cx="3879489" cy="3879489"/>
            <a:chOff x="4522050" y="622650"/>
            <a:chExt cx="3898200" cy="3898200"/>
          </a:xfrm>
        </p:grpSpPr>
        <p:sp>
          <p:nvSpPr>
            <p:cNvPr id="2419" name="Google Shape;2419;p7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1" name="Google Shape;2421;p74"/>
          <p:cNvSpPr txBox="1">
            <a:spLocks noGrp="1"/>
          </p:cNvSpPr>
          <p:nvPr>
            <p:ph type="subTitle" idx="1"/>
          </p:nvPr>
        </p:nvSpPr>
        <p:spPr>
          <a:xfrm>
            <a:off x="1346950" y="1056025"/>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Ít mẫu, tùy chọn tùy chỉnh cơ bản và thiếu lựa chọn bố cục</a:t>
            </a:r>
            <a:endParaRPr sz="1200" dirty="0">
              <a:solidFill>
                <a:srgbClr val="333333"/>
              </a:solidFill>
              <a:highlight>
                <a:srgbClr val="FFFFFF"/>
              </a:highlight>
              <a:latin typeface="Arial"/>
              <a:ea typeface="Arial"/>
              <a:cs typeface="Arial"/>
              <a:sym typeface="Arial"/>
            </a:endParaRPr>
          </a:p>
        </p:txBody>
      </p:sp>
      <p:pic>
        <p:nvPicPr>
          <p:cNvPr id="2422" name="Google Shape;2422;p74"/>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6"/>
        <p:cNvGrpSpPr/>
        <p:nvPr/>
      </p:nvGrpSpPr>
      <p:grpSpPr>
        <a:xfrm>
          <a:off x="0" y="0"/>
          <a:ext cx="0" cy="0"/>
          <a:chOff x="0" y="0"/>
          <a:chExt cx="0" cy="0"/>
        </a:xfrm>
      </p:grpSpPr>
      <p:sp>
        <p:nvSpPr>
          <p:cNvPr id="2427" name="Google Shape;2427;p75"/>
          <p:cNvSpPr txBox="1">
            <a:spLocks noGrp="1"/>
          </p:cNvSpPr>
          <p:nvPr>
            <p:ph type="title"/>
          </p:nvPr>
        </p:nvSpPr>
        <p:spPr>
          <a:xfrm>
            <a:off x="621125" y="1984450"/>
            <a:ext cx="37323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Bảo mật</a:t>
            </a:r>
            <a:endParaRPr sz="35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grpSp>
        <p:nvGrpSpPr>
          <p:cNvPr id="2432" name="Google Shape;2432;p76"/>
          <p:cNvGrpSpPr/>
          <p:nvPr/>
        </p:nvGrpSpPr>
        <p:grpSpPr>
          <a:xfrm>
            <a:off x="5002199" y="687942"/>
            <a:ext cx="3879489" cy="3879489"/>
            <a:chOff x="4522050" y="622650"/>
            <a:chExt cx="3898200" cy="3898200"/>
          </a:xfrm>
        </p:grpSpPr>
        <p:sp>
          <p:nvSpPr>
            <p:cNvPr id="2433" name="Google Shape;2433;p76"/>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6"/>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5" name="Google Shape;2435;p76"/>
          <p:cNvSpPr txBox="1">
            <a:spLocks noGrp="1"/>
          </p:cNvSpPr>
          <p:nvPr>
            <p:ph type="subTitle" idx="1"/>
          </p:nvPr>
        </p:nvSpPr>
        <p:spPr>
          <a:xfrm>
            <a:off x="1286247" y="881597"/>
            <a:ext cx="3291900" cy="1487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WordPress phụ thuộc và trình độ của bạn.</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Có rất nhiều plugin bảo mật WordPress sẽ giúp bạn việc này.</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2436" name="Google Shape;2436;p76"/>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38"/>
          <p:cNvSpPr txBox="1">
            <a:spLocks noGrp="1"/>
          </p:cNvSpPr>
          <p:nvPr>
            <p:ph type="title"/>
          </p:nvPr>
        </p:nvSpPr>
        <p:spPr>
          <a:xfrm>
            <a:off x="2367350" y="2611425"/>
            <a:ext cx="4525500" cy="11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WordPress.org WordPress.com</a:t>
            </a:r>
            <a:endParaRPr sz="4700"/>
          </a:p>
        </p:txBody>
      </p:sp>
      <p:sp>
        <p:nvSpPr>
          <p:cNvPr id="1905" name="Google Shape;1905;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grpSp>
        <p:nvGrpSpPr>
          <p:cNvPr id="2441" name="Google Shape;2441;p77"/>
          <p:cNvGrpSpPr/>
          <p:nvPr/>
        </p:nvGrpSpPr>
        <p:grpSpPr>
          <a:xfrm>
            <a:off x="5002199" y="687942"/>
            <a:ext cx="3879489" cy="3879489"/>
            <a:chOff x="4522050" y="622650"/>
            <a:chExt cx="3898200" cy="3898200"/>
          </a:xfrm>
        </p:grpSpPr>
        <p:sp>
          <p:nvSpPr>
            <p:cNvPr id="2442" name="Google Shape;2442;p77"/>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7"/>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4" name="Google Shape;2444;p77"/>
          <p:cNvSpPr txBox="1">
            <a:spLocks noGrp="1"/>
          </p:cNvSpPr>
          <p:nvPr>
            <p:ph type="subTitle" idx="1"/>
          </p:nvPr>
        </p:nvSpPr>
        <p:spPr>
          <a:xfrm>
            <a:off x="1346950" y="1160700"/>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Sử dụng Blogger, bạn có lợi thế về nền tảng an toàn, mạnh mẽ của Google.</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Người dùng không cần lo lắng về việc quản lý tài nguyên máy chủ, bảo vệ blog hoặc sao lưu.</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p:txBody>
      </p:sp>
      <p:pic>
        <p:nvPicPr>
          <p:cNvPr id="2445" name="Google Shape;2445;p77"/>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9"/>
        <p:cNvGrpSpPr/>
        <p:nvPr/>
      </p:nvGrpSpPr>
      <p:grpSpPr>
        <a:xfrm>
          <a:off x="0" y="0"/>
          <a:ext cx="0" cy="0"/>
          <a:chOff x="0" y="0"/>
          <a:chExt cx="0" cy="0"/>
        </a:xfrm>
      </p:grpSpPr>
      <p:sp>
        <p:nvSpPr>
          <p:cNvPr id="2450" name="Google Shape;2450;p78"/>
          <p:cNvSpPr txBox="1">
            <a:spLocks noGrp="1"/>
          </p:cNvSpPr>
          <p:nvPr>
            <p:ph type="title"/>
          </p:nvPr>
        </p:nvSpPr>
        <p:spPr>
          <a:xfrm>
            <a:off x="621125" y="1984450"/>
            <a:ext cx="37323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Hỗ trợ</a:t>
            </a:r>
            <a:endParaRPr sz="35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54"/>
        <p:cNvGrpSpPr/>
        <p:nvPr/>
      </p:nvGrpSpPr>
      <p:grpSpPr>
        <a:xfrm>
          <a:off x="0" y="0"/>
          <a:ext cx="0" cy="0"/>
          <a:chOff x="0" y="0"/>
          <a:chExt cx="0" cy="0"/>
        </a:xfrm>
      </p:grpSpPr>
      <p:grpSp>
        <p:nvGrpSpPr>
          <p:cNvPr id="2455" name="Google Shape;2455;p79"/>
          <p:cNvGrpSpPr/>
          <p:nvPr/>
        </p:nvGrpSpPr>
        <p:grpSpPr>
          <a:xfrm>
            <a:off x="5002199" y="687942"/>
            <a:ext cx="3879489" cy="3879489"/>
            <a:chOff x="4522050" y="622650"/>
            <a:chExt cx="3898200" cy="3898200"/>
          </a:xfrm>
        </p:grpSpPr>
        <p:sp>
          <p:nvSpPr>
            <p:cNvPr id="2456" name="Google Shape;2456;p79"/>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9"/>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8" name="Google Shape;2458;p79"/>
          <p:cNvSpPr txBox="1">
            <a:spLocks noGrp="1"/>
          </p:cNvSpPr>
          <p:nvPr>
            <p:ph type="subTitle" idx="1"/>
          </p:nvPr>
        </p:nvSpPr>
        <p:spPr>
          <a:xfrm>
            <a:off x="1286247" y="107004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WordPress có một hệ thống hỗ trợ cộng đồng rất tích cực.</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Có các diễn đàn trả lời câu hỏi theo từng chủ đề và plugin trên WordPress.org.</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2459" name="Google Shape;2459;p79"/>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77"/>
        <p:cNvGrpSpPr/>
        <p:nvPr/>
      </p:nvGrpSpPr>
      <p:grpSpPr>
        <a:xfrm>
          <a:off x="0" y="0"/>
          <a:ext cx="0" cy="0"/>
          <a:chOff x="0" y="0"/>
          <a:chExt cx="0" cy="0"/>
        </a:xfrm>
      </p:grpSpPr>
      <p:grpSp>
        <p:nvGrpSpPr>
          <p:cNvPr id="2478" name="Google Shape;2478;p82"/>
          <p:cNvGrpSpPr/>
          <p:nvPr/>
        </p:nvGrpSpPr>
        <p:grpSpPr>
          <a:xfrm>
            <a:off x="5002199" y="687942"/>
            <a:ext cx="3879489" cy="3879489"/>
            <a:chOff x="4522050" y="622650"/>
            <a:chExt cx="3898200" cy="3898200"/>
          </a:xfrm>
        </p:grpSpPr>
        <p:sp>
          <p:nvSpPr>
            <p:cNvPr id="2479" name="Google Shape;2479;p82"/>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2"/>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1" name="Google Shape;2481;p82"/>
          <p:cNvSpPr txBox="1">
            <a:spLocks noGrp="1"/>
          </p:cNvSpPr>
          <p:nvPr>
            <p:ph type="subTitle" idx="1"/>
          </p:nvPr>
        </p:nvSpPr>
        <p:spPr>
          <a:xfrm>
            <a:off x="1346950" y="1160700"/>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Các phương thức hỗ trợ rất hạn chế đối với Blogger.</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Nền tảng này có bộ tài liệu rất cơ bản</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p:txBody>
      </p:sp>
      <p:pic>
        <p:nvPicPr>
          <p:cNvPr id="2482" name="Google Shape;2482;p82"/>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1"/>
        <p:cNvGrpSpPr/>
        <p:nvPr/>
      </p:nvGrpSpPr>
      <p:grpSpPr>
        <a:xfrm>
          <a:off x="0" y="0"/>
          <a:ext cx="0" cy="0"/>
          <a:chOff x="0" y="0"/>
          <a:chExt cx="0" cy="0"/>
        </a:xfrm>
      </p:grpSpPr>
      <p:sp>
        <p:nvSpPr>
          <p:cNvPr id="2492" name="Google Shape;2492;p84"/>
          <p:cNvSpPr txBox="1">
            <a:spLocks noGrp="1"/>
          </p:cNvSpPr>
          <p:nvPr>
            <p:ph type="title"/>
          </p:nvPr>
        </p:nvSpPr>
        <p:spPr>
          <a:xfrm>
            <a:off x="362900" y="1984450"/>
            <a:ext cx="39906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Khả năng sử dụng lâu dài</a:t>
            </a:r>
            <a:endParaRPr sz="35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grpSp>
        <p:nvGrpSpPr>
          <p:cNvPr id="2497" name="Google Shape;2497;p85"/>
          <p:cNvGrpSpPr/>
          <p:nvPr/>
        </p:nvGrpSpPr>
        <p:grpSpPr>
          <a:xfrm>
            <a:off x="5002199" y="687942"/>
            <a:ext cx="3879489" cy="3879489"/>
            <a:chOff x="4522050" y="622650"/>
            <a:chExt cx="3898200" cy="3898200"/>
          </a:xfrm>
        </p:grpSpPr>
        <p:sp>
          <p:nvSpPr>
            <p:cNvPr id="2498" name="Google Shape;2498;p85"/>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5"/>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0" name="Google Shape;2500;p85"/>
          <p:cNvSpPr txBox="1">
            <a:spLocks noGrp="1"/>
          </p:cNvSpPr>
          <p:nvPr>
            <p:ph type="subTitle" idx="1"/>
          </p:nvPr>
        </p:nvSpPr>
        <p:spPr>
          <a:xfrm>
            <a:off x="1198800" y="881600"/>
            <a:ext cx="3803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a:p>
            <a:pPr marL="0" lvl="0" indent="0" algn="l" rtl="0">
              <a:spcBef>
                <a:spcPts val="0"/>
              </a:spcBef>
              <a:spcAft>
                <a:spcPts val="0"/>
              </a:spcAft>
              <a:buNone/>
            </a:pPr>
            <a:r>
              <a:rPr lang="en" sz="1200" dirty="0"/>
              <a:t>WordPress vẫn đang được tiếp tục update và cài tiến rất nhiều.</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Hàng nghìn doanh nghiệp trên thế giới đều phụ thuộc vào WordPress.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2501" name="Google Shape;2501;p85"/>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05"/>
        <p:cNvGrpSpPr/>
        <p:nvPr/>
      </p:nvGrpSpPr>
      <p:grpSpPr>
        <a:xfrm>
          <a:off x="0" y="0"/>
          <a:ext cx="0" cy="0"/>
          <a:chOff x="0" y="0"/>
          <a:chExt cx="0" cy="0"/>
        </a:xfrm>
      </p:grpSpPr>
      <p:grpSp>
        <p:nvGrpSpPr>
          <p:cNvPr id="2506" name="Google Shape;2506;p86"/>
          <p:cNvGrpSpPr/>
          <p:nvPr/>
        </p:nvGrpSpPr>
        <p:grpSpPr>
          <a:xfrm>
            <a:off x="5002199" y="687942"/>
            <a:ext cx="3879489" cy="3879489"/>
            <a:chOff x="4522050" y="622650"/>
            <a:chExt cx="3898200" cy="3898200"/>
          </a:xfrm>
        </p:grpSpPr>
        <p:sp>
          <p:nvSpPr>
            <p:cNvPr id="2507" name="Google Shape;2507;p86"/>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6"/>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86"/>
          <p:cNvSpPr txBox="1">
            <a:spLocks noGrp="1"/>
          </p:cNvSpPr>
          <p:nvPr>
            <p:ph type="subTitle" idx="1"/>
          </p:nvPr>
        </p:nvSpPr>
        <p:spPr>
          <a:xfrm>
            <a:off x="1346950" y="1795428"/>
            <a:ext cx="3426600" cy="1481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Blogger đã không có bất kỳ bản cập nhật lớn nào trong một thời gian rất dài.</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p:txBody>
      </p:sp>
      <p:pic>
        <p:nvPicPr>
          <p:cNvPr id="2510" name="Google Shape;2510;p86"/>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4"/>
        <p:cNvGrpSpPr/>
        <p:nvPr/>
      </p:nvGrpSpPr>
      <p:grpSpPr>
        <a:xfrm>
          <a:off x="0" y="0"/>
          <a:ext cx="0" cy="0"/>
          <a:chOff x="0" y="0"/>
          <a:chExt cx="0" cy="0"/>
        </a:xfrm>
      </p:grpSpPr>
      <p:sp>
        <p:nvSpPr>
          <p:cNvPr id="2515" name="Google Shape;2515;p87"/>
          <p:cNvSpPr txBox="1">
            <a:spLocks noGrp="1"/>
          </p:cNvSpPr>
          <p:nvPr>
            <p:ph type="title"/>
          </p:nvPr>
        </p:nvSpPr>
        <p:spPr>
          <a:xfrm>
            <a:off x="362900" y="1984450"/>
            <a:ext cx="39906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Tính di động</a:t>
            </a:r>
            <a:endParaRPr sz="35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9"/>
        <p:cNvGrpSpPr/>
        <p:nvPr/>
      </p:nvGrpSpPr>
      <p:grpSpPr>
        <a:xfrm>
          <a:off x="0" y="0"/>
          <a:ext cx="0" cy="0"/>
          <a:chOff x="0" y="0"/>
          <a:chExt cx="0" cy="0"/>
        </a:xfrm>
      </p:grpSpPr>
      <p:grpSp>
        <p:nvGrpSpPr>
          <p:cNvPr id="2520" name="Google Shape;2520;p88"/>
          <p:cNvGrpSpPr/>
          <p:nvPr/>
        </p:nvGrpSpPr>
        <p:grpSpPr>
          <a:xfrm>
            <a:off x="5002199" y="687942"/>
            <a:ext cx="3879489" cy="3879489"/>
            <a:chOff x="4522050" y="622650"/>
            <a:chExt cx="3898200" cy="3898200"/>
          </a:xfrm>
        </p:grpSpPr>
        <p:sp>
          <p:nvSpPr>
            <p:cNvPr id="2521" name="Google Shape;2521;p88"/>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8"/>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3" name="Google Shape;2523;p88"/>
          <p:cNvSpPr txBox="1">
            <a:spLocks noGrp="1"/>
          </p:cNvSpPr>
          <p:nvPr>
            <p:ph type="subTitle" idx="1"/>
          </p:nvPr>
        </p:nvSpPr>
        <p:spPr>
          <a:xfrm>
            <a:off x="927898" y="1624644"/>
            <a:ext cx="3803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r>
              <a:rPr lang="en" sz="1300" dirty="0"/>
              <a:t>Di chuyển web sang một máy chủ mới, thay đổi tên miền hoặc thậm chí chuyển sang các hệ thống quản lý nội dung khác.</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endParaRPr sz="1300" dirty="0"/>
          </a:p>
        </p:txBody>
      </p:sp>
      <p:pic>
        <p:nvPicPr>
          <p:cNvPr id="2524" name="Google Shape;2524;p88"/>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28"/>
        <p:cNvGrpSpPr/>
        <p:nvPr/>
      </p:nvGrpSpPr>
      <p:grpSpPr>
        <a:xfrm>
          <a:off x="0" y="0"/>
          <a:ext cx="0" cy="0"/>
          <a:chOff x="0" y="0"/>
          <a:chExt cx="0" cy="0"/>
        </a:xfrm>
      </p:grpSpPr>
      <p:grpSp>
        <p:nvGrpSpPr>
          <p:cNvPr id="2529" name="Google Shape;2529;p89"/>
          <p:cNvGrpSpPr/>
          <p:nvPr/>
        </p:nvGrpSpPr>
        <p:grpSpPr>
          <a:xfrm>
            <a:off x="5002199" y="687942"/>
            <a:ext cx="3879489" cy="3879489"/>
            <a:chOff x="4522050" y="622650"/>
            <a:chExt cx="3898200" cy="3898200"/>
          </a:xfrm>
        </p:grpSpPr>
        <p:sp>
          <p:nvSpPr>
            <p:cNvPr id="2530" name="Google Shape;2530;p89"/>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9"/>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2" name="Google Shape;2532;p89"/>
          <p:cNvSpPr txBox="1">
            <a:spLocks noGrp="1"/>
          </p:cNvSpPr>
          <p:nvPr>
            <p:ph type="subTitle" idx="1"/>
          </p:nvPr>
        </p:nvSpPr>
        <p:spPr>
          <a:xfrm>
            <a:off x="1346950" y="1160700"/>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Di chuyển website từ Blogger sang một nền tảng khác không hề dễ dàng.</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Rủi ro là người đăng ký và theo dõi trong quá trình di chuyển.</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p:txBody>
      </p:sp>
      <p:pic>
        <p:nvPicPr>
          <p:cNvPr id="2533" name="Google Shape;2533;p89"/>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39"/>
          <p:cNvSpPr txBox="1">
            <a:spLocks noGrp="1"/>
          </p:cNvSpPr>
          <p:nvPr>
            <p:ph type="title"/>
          </p:nvPr>
        </p:nvSpPr>
        <p:spPr>
          <a:xfrm>
            <a:off x="1540200" y="338325"/>
            <a:ext cx="608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WordPress.org             WordPress.com</a:t>
            </a:r>
            <a:endParaRPr/>
          </a:p>
        </p:txBody>
      </p:sp>
      <p:sp>
        <p:nvSpPr>
          <p:cNvPr id="1911" name="Google Shape;1911;p39"/>
          <p:cNvSpPr/>
          <p:nvPr/>
        </p:nvSpPr>
        <p:spPr>
          <a:xfrm>
            <a:off x="4665800"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48202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1369075"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15211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txBox="1">
            <a:spLocks noGrp="1"/>
          </p:cNvSpPr>
          <p:nvPr>
            <p:ph type="subTitle" idx="2"/>
          </p:nvPr>
        </p:nvSpPr>
        <p:spPr>
          <a:xfrm>
            <a:off x="154020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phải mua Hosting khoảng 3.49$/tháng và tên miền 10$/năm(thường được tặng khi mua hosting)</a:t>
            </a:r>
            <a:endParaRPr>
              <a:latin typeface="Barlow Semi Condensed"/>
              <a:ea typeface="Barlow Semi Condensed"/>
              <a:cs typeface="Barlow Semi Condensed"/>
              <a:sym typeface="Barlow Semi Condensed"/>
            </a:endParaRPr>
          </a:p>
        </p:txBody>
      </p:sp>
      <p:sp>
        <p:nvSpPr>
          <p:cNvPr id="1916" name="Google Shape;1916;p39"/>
          <p:cNvSpPr txBox="1">
            <a:spLocks noGrp="1"/>
          </p:cNvSpPr>
          <p:nvPr>
            <p:ph type="subTitle" idx="4"/>
          </p:nvPr>
        </p:nvSpPr>
        <p:spPr>
          <a:xfrm>
            <a:off x="1881326" y="1586517"/>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Giá cả bình dân</a:t>
            </a:r>
            <a:endParaRPr sz="1800"/>
          </a:p>
        </p:txBody>
      </p:sp>
      <p:sp>
        <p:nvSpPr>
          <p:cNvPr id="1917" name="Google Shape;1917;p39"/>
          <p:cNvSpPr txBox="1">
            <a:spLocks noGrp="1"/>
          </p:cNvSpPr>
          <p:nvPr>
            <p:ph type="subTitle" idx="4"/>
          </p:nvPr>
        </p:nvSpPr>
        <p:spPr>
          <a:xfrm>
            <a:off x="1900201" y="3339267"/>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Hỗ trợ theme đầy đủ</a:t>
            </a:r>
            <a:endParaRPr sz="1800"/>
          </a:p>
        </p:txBody>
      </p:sp>
      <p:sp>
        <p:nvSpPr>
          <p:cNvPr id="1918" name="Google Shape;1918;p39"/>
          <p:cNvSpPr txBox="1">
            <a:spLocks noGrp="1"/>
          </p:cNvSpPr>
          <p:nvPr>
            <p:ph type="subTitle" idx="2"/>
          </p:nvPr>
        </p:nvSpPr>
        <p:spPr>
          <a:xfrm>
            <a:off x="481805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Về cơ bản WordPress.com là miễn phí nhưng có giới hạn  -lên đến 3GB dung lượng với tên miền là subdomain của .wordpress.com</a:t>
            </a:r>
            <a:endParaRPr>
              <a:latin typeface="Barlow Semi Condensed"/>
              <a:ea typeface="Barlow Semi Condensed"/>
              <a:cs typeface="Barlow Semi Condensed"/>
              <a:sym typeface="Barlow Semi Condensed"/>
            </a:endParaRPr>
          </a:p>
        </p:txBody>
      </p:sp>
      <p:sp>
        <p:nvSpPr>
          <p:cNvPr id="1919" name="Google Shape;1919;p39"/>
          <p:cNvSpPr txBox="1">
            <a:spLocks noGrp="1"/>
          </p:cNvSpPr>
          <p:nvPr>
            <p:ph type="subTitle" idx="4"/>
          </p:nvPr>
        </p:nvSpPr>
        <p:spPr>
          <a:xfrm>
            <a:off x="5178051" y="1586517"/>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Miễn phí</a:t>
            </a:r>
            <a:endParaRPr sz="1800"/>
          </a:p>
        </p:txBody>
      </p:sp>
      <p:sp>
        <p:nvSpPr>
          <p:cNvPr id="1920" name="Google Shape;1920;p39"/>
          <p:cNvSpPr txBox="1">
            <a:spLocks noGrp="1"/>
          </p:cNvSpPr>
          <p:nvPr>
            <p:ph type="subTitle" idx="4"/>
          </p:nvPr>
        </p:nvSpPr>
        <p:spPr>
          <a:xfrm>
            <a:off x="5178051" y="3339267"/>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Giới hạn theme</a:t>
            </a:r>
            <a:endParaRPr sz="1800"/>
          </a:p>
        </p:txBody>
      </p:sp>
      <p:sp>
        <p:nvSpPr>
          <p:cNvPr id="1921" name="Google Shape;1921;p39"/>
          <p:cNvSpPr txBox="1">
            <a:spLocks noGrp="1"/>
          </p:cNvSpPr>
          <p:nvPr>
            <p:ph type="subTitle" idx="2"/>
          </p:nvPr>
        </p:nvSpPr>
        <p:spPr>
          <a:xfrm>
            <a:off x="1521150" y="36500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có thể upload theme miễn phí , trả phí , tự chỉnh sửa .Bạn có thể tự chỉnh sửa theme của website theo ý mình</a:t>
            </a:r>
            <a:endParaRPr>
              <a:latin typeface="Barlow Semi Condensed"/>
              <a:ea typeface="Barlow Semi Condensed"/>
              <a:cs typeface="Barlow Semi Condensed"/>
              <a:sym typeface="Barlow Semi Condensed"/>
            </a:endParaRPr>
          </a:p>
        </p:txBody>
      </p:sp>
      <p:sp>
        <p:nvSpPr>
          <p:cNvPr id="1922" name="Google Shape;1922;p39"/>
          <p:cNvSpPr txBox="1">
            <a:spLocks noGrp="1"/>
          </p:cNvSpPr>
          <p:nvPr>
            <p:ph type="subTitle" idx="2"/>
          </p:nvPr>
        </p:nvSpPr>
        <p:spPr>
          <a:xfrm>
            <a:off x="4818050" y="36500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không thể upload và giói hạn theme có thể sử dụng .Trả thêm 30$/năm để có thể chỉnh sửa code</a:t>
            </a:r>
            <a:endParaRPr>
              <a:latin typeface="Barlow Semi Condensed"/>
              <a:ea typeface="Barlow Semi Condensed"/>
              <a:cs typeface="Barlow Semi Condensed"/>
              <a:sym typeface="Barlow Semi Condensed"/>
            </a:endParaRPr>
          </a:p>
        </p:txBody>
      </p:sp>
      <p:pic>
        <p:nvPicPr>
          <p:cNvPr id="1923" name="Google Shape;1923;p39"/>
          <p:cNvPicPr preferRelativeResize="0"/>
          <p:nvPr/>
        </p:nvPicPr>
        <p:blipFill>
          <a:blip r:embed="rId3">
            <a:alphaModFix/>
          </a:blip>
          <a:stretch>
            <a:fillRect/>
          </a:stretch>
        </p:blipFill>
        <p:spPr>
          <a:xfrm>
            <a:off x="1824025" y="0"/>
            <a:ext cx="5495925" cy="10270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7"/>
        <p:cNvGrpSpPr/>
        <p:nvPr/>
      </p:nvGrpSpPr>
      <p:grpSpPr>
        <a:xfrm>
          <a:off x="0" y="0"/>
          <a:ext cx="0" cy="0"/>
          <a:chOff x="0" y="0"/>
          <a:chExt cx="0" cy="0"/>
        </a:xfrm>
      </p:grpSpPr>
      <p:sp>
        <p:nvSpPr>
          <p:cNvPr id="2538" name="Google Shape;2538;p90"/>
          <p:cNvSpPr txBox="1">
            <a:spLocks noGrp="1"/>
          </p:cNvSpPr>
          <p:nvPr>
            <p:ph type="title"/>
          </p:nvPr>
        </p:nvSpPr>
        <p:spPr>
          <a:xfrm>
            <a:off x="362900" y="1984450"/>
            <a:ext cx="39906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Roboto"/>
                <a:ea typeface="Roboto"/>
                <a:cs typeface="Roboto"/>
                <a:sym typeface="Roboto"/>
              </a:rPr>
              <a:t>Chi Phí</a:t>
            </a:r>
            <a:endParaRPr sz="35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grpSp>
        <p:nvGrpSpPr>
          <p:cNvPr id="2543" name="Google Shape;2543;p91"/>
          <p:cNvGrpSpPr/>
          <p:nvPr/>
        </p:nvGrpSpPr>
        <p:grpSpPr>
          <a:xfrm>
            <a:off x="5002199" y="687942"/>
            <a:ext cx="3879489" cy="3879489"/>
            <a:chOff x="4522050" y="622650"/>
            <a:chExt cx="3898200" cy="3898200"/>
          </a:xfrm>
        </p:grpSpPr>
        <p:sp>
          <p:nvSpPr>
            <p:cNvPr id="2544" name="Google Shape;2544;p91"/>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1"/>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91"/>
          <p:cNvSpPr txBox="1">
            <a:spLocks noGrp="1"/>
          </p:cNvSpPr>
          <p:nvPr>
            <p:ph type="subTitle" idx="1"/>
          </p:nvPr>
        </p:nvSpPr>
        <p:spPr>
          <a:xfrm>
            <a:off x="1156925" y="1237525"/>
            <a:ext cx="3803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WordPress là miễn phí, nhưng bạn sẽ cần mua gói lưu trữ , tên miền ,tự thuê host để bắt đầu một blog.</a:t>
            </a:r>
            <a:br>
              <a:rPr lang="en" sz="1300" dirty="0"/>
            </a:br>
            <a:r>
              <a:rPr lang="en" sz="1300" dirty="0"/>
              <a:t>Tự mua plug-in trả phí.</a:t>
            </a:r>
            <a:br>
              <a:rPr lang="en" sz="1300" dirty="0"/>
            </a:br>
            <a:br>
              <a:rPr lang="en" sz="1300" dirty="0"/>
            </a:br>
            <a:endParaRPr sz="1300" dirty="0"/>
          </a:p>
          <a:p>
            <a:pPr marL="0" lvl="0" indent="0" algn="l" rtl="0">
              <a:spcBef>
                <a:spcPts val="0"/>
              </a:spcBef>
              <a:spcAft>
                <a:spcPts val="0"/>
              </a:spcAft>
              <a:buNone/>
            </a:pPr>
            <a:endParaRPr sz="1300" dirty="0"/>
          </a:p>
          <a:p>
            <a:pPr marL="0" lvl="0" indent="0" algn="l" rtl="0">
              <a:spcBef>
                <a:spcPts val="0"/>
              </a:spcBef>
              <a:spcAft>
                <a:spcPts val="0"/>
              </a:spcAft>
              <a:buNone/>
            </a:pPr>
            <a:endParaRPr sz="1300" dirty="0"/>
          </a:p>
        </p:txBody>
      </p:sp>
      <p:pic>
        <p:nvPicPr>
          <p:cNvPr id="2547" name="Google Shape;2547;p91"/>
          <p:cNvPicPr preferRelativeResize="0"/>
          <p:nvPr/>
        </p:nvPicPr>
        <p:blipFill>
          <a:blip r:embed="rId3">
            <a:alphaModFix/>
          </a:blip>
          <a:stretch>
            <a:fillRect/>
          </a:stretch>
        </p:blipFill>
        <p:spPr>
          <a:xfrm>
            <a:off x="5449100" y="1787963"/>
            <a:ext cx="2985686" cy="16794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grpSp>
        <p:nvGrpSpPr>
          <p:cNvPr id="2552" name="Google Shape;2552;p92"/>
          <p:cNvGrpSpPr/>
          <p:nvPr/>
        </p:nvGrpSpPr>
        <p:grpSpPr>
          <a:xfrm>
            <a:off x="5002199" y="687942"/>
            <a:ext cx="3879489" cy="3879489"/>
            <a:chOff x="4522050" y="622650"/>
            <a:chExt cx="3898200" cy="3898200"/>
          </a:xfrm>
        </p:grpSpPr>
        <p:sp>
          <p:nvSpPr>
            <p:cNvPr id="2553" name="Google Shape;2553;p92"/>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2"/>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92"/>
          <p:cNvSpPr txBox="1">
            <a:spLocks noGrp="1"/>
          </p:cNvSpPr>
          <p:nvPr>
            <p:ph type="subTitle" idx="1"/>
          </p:nvPr>
        </p:nvSpPr>
        <p:spPr>
          <a:xfrm>
            <a:off x="1346950" y="1160700"/>
            <a:ext cx="3426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Blogger là một dịch vụ viết blog hoàn toàn miễn phí. </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Nếu bạn muốn sử dụng một tên miền tùy chỉnh, bạn sẽ phải mua tên miền từ một công ty đăng ký tên miền như Domain.com.</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dirty="0">
                <a:solidFill>
                  <a:srgbClr val="333333"/>
                </a:solidFill>
                <a:highlight>
                  <a:srgbClr val="FFFFFF"/>
                </a:highlight>
                <a:latin typeface="Arial"/>
                <a:ea typeface="Arial"/>
                <a:cs typeface="Arial"/>
                <a:sym typeface="Arial"/>
              </a:rPr>
              <a:t>Nền tảng Blogger tiết kiệm khá nhiều chi phí tuy nhiên những tính năng đem lại không làm hài lòng nhiều người dùng.</a:t>
            </a:r>
            <a:endParaRPr sz="12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dirty="0">
              <a:solidFill>
                <a:srgbClr val="333333"/>
              </a:solidFill>
              <a:highlight>
                <a:srgbClr val="FFFFFF"/>
              </a:highlight>
              <a:latin typeface="Arial"/>
              <a:ea typeface="Arial"/>
              <a:cs typeface="Arial"/>
              <a:sym typeface="Arial"/>
            </a:endParaRPr>
          </a:p>
        </p:txBody>
      </p:sp>
      <p:pic>
        <p:nvPicPr>
          <p:cNvPr id="2556" name="Google Shape;2556;p92"/>
          <p:cNvPicPr preferRelativeResize="0"/>
          <p:nvPr/>
        </p:nvPicPr>
        <p:blipFill>
          <a:blip r:embed="rId3">
            <a:alphaModFix/>
          </a:blip>
          <a:stretch>
            <a:fillRect/>
          </a:stretch>
        </p:blipFill>
        <p:spPr>
          <a:xfrm>
            <a:off x="5711975" y="1341785"/>
            <a:ext cx="2459927" cy="24599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40"/>
          <p:cNvSpPr txBox="1">
            <a:spLocks noGrp="1"/>
          </p:cNvSpPr>
          <p:nvPr>
            <p:ph type="title"/>
          </p:nvPr>
        </p:nvSpPr>
        <p:spPr>
          <a:xfrm>
            <a:off x="1540200" y="338325"/>
            <a:ext cx="608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WordPress.org             WordPress.com</a:t>
            </a:r>
            <a:endParaRPr/>
          </a:p>
        </p:txBody>
      </p:sp>
      <p:sp>
        <p:nvSpPr>
          <p:cNvPr id="1929" name="Google Shape;1929;p40"/>
          <p:cNvSpPr/>
          <p:nvPr/>
        </p:nvSpPr>
        <p:spPr>
          <a:xfrm>
            <a:off x="4665800"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48202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1369075"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15211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txBox="1">
            <a:spLocks noGrp="1"/>
          </p:cNvSpPr>
          <p:nvPr>
            <p:ph type="subTitle" idx="2"/>
          </p:nvPr>
        </p:nvSpPr>
        <p:spPr>
          <a:xfrm>
            <a:off x="154020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phải tự chịu trách nhiệm về cập nhập , tối ưu , chống spam , sao lưu - hoặc bạn phải thuê ai đó để làm việc đó</a:t>
            </a:r>
            <a:endParaRPr>
              <a:latin typeface="Barlow Semi Condensed"/>
              <a:ea typeface="Barlow Semi Condensed"/>
              <a:cs typeface="Barlow Semi Condensed"/>
              <a:sym typeface="Barlow Semi Condensed"/>
            </a:endParaRPr>
          </a:p>
        </p:txBody>
      </p:sp>
      <p:sp>
        <p:nvSpPr>
          <p:cNvPr id="1934" name="Google Shape;1934;p40"/>
          <p:cNvSpPr txBox="1">
            <a:spLocks noGrp="1"/>
          </p:cNvSpPr>
          <p:nvPr>
            <p:ph type="subTitle" idx="4"/>
          </p:nvPr>
        </p:nvSpPr>
        <p:spPr>
          <a:xfrm>
            <a:off x="1752600" y="1586525"/>
            <a:ext cx="23430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Phải bảo dưỡng liên tục</a:t>
            </a:r>
            <a:endParaRPr sz="1800"/>
          </a:p>
        </p:txBody>
      </p:sp>
      <p:sp>
        <p:nvSpPr>
          <p:cNvPr id="1935" name="Google Shape;1935;p40"/>
          <p:cNvSpPr txBox="1">
            <a:spLocks noGrp="1"/>
          </p:cNvSpPr>
          <p:nvPr>
            <p:ph type="subTitle" idx="4"/>
          </p:nvPr>
        </p:nvSpPr>
        <p:spPr>
          <a:xfrm>
            <a:off x="1752600" y="3339275"/>
            <a:ext cx="24480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Cho phép sự dụng Plugin</a:t>
            </a:r>
            <a:endParaRPr sz="1800"/>
          </a:p>
        </p:txBody>
      </p:sp>
      <p:sp>
        <p:nvSpPr>
          <p:cNvPr id="1936" name="Google Shape;1936;p40"/>
          <p:cNvSpPr txBox="1">
            <a:spLocks noGrp="1"/>
          </p:cNvSpPr>
          <p:nvPr>
            <p:ph type="subTitle" idx="2"/>
          </p:nvPr>
        </p:nvSpPr>
        <p:spPr>
          <a:xfrm>
            <a:off x="481805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koong cần bận tâm gì cả vì WordPress.com sẽ chịu trách nhiệm về mọi thứ từ cập nhập , sao lưu và nhiều hơn thế </a:t>
            </a:r>
            <a:endParaRPr>
              <a:latin typeface="Barlow Semi Condensed"/>
              <a:ea typeface="Barlow Semi Condensed"/>
              <a:cs typeface="Barlow Semi Condensed"/>
              <a:sym typeface="Barlow Semi Condensed"/>
            </a:endParaRPr>
          </a:p>
        </p:txBody>
      </p:sp>
      <p:sp>
        <p:nvSpPr>
          <p:cNvPr id="1937" name="Google Shape;1937;p40"/>
          <p:cNvSpPr txBox="1">
            <a:spLocks noGrp="1"/>
          </p:cNvSpPr>
          <p:nvPr>
            <p:ph type="subTitle" idx="4"/>
          </p:nvPr>
        </p:nvSpPr>
        <p:spPr>
          <a:xfrm>
            <a:off x="5178050" y="1586525"/>
            <a:ext cx="21849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Không cần bảo dưỡng</a:t>
            </a:r>
            <a:endParaRPr sz="1800"/>
          </a:p>
        </p:txBody>
      </p:sp>
      <p:sp>
        <p:nvSpPr>
          <p:cNvPr id="1938" name="Google Shape;1938;p40"/>
          <p:cNvSpPr txBox="1">
            <a:spLocks noGrp="1"/>
          </p:cNvSpPr>
          <p:nvPr>
            <p:ph type="subTitle" idx="4"/>
          </p:nvPr>
        </p:nvSpPr>
        <p:spPr>
          <a:xfrm>
            <a:off x="4943475" y="3339275"/>
            <a:ext cx="26100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Không được sử dụng Plugin</a:t>
            </a:r>
            <a:endParaRPr sz="1800"/>
          </a:p>
        </p:txBody>
      </p:sp>
      <p:sp>
        <p:nvSpPr>
          <p:cNvPr id="1939" name="Google Shape;1939;p40"/>
          <p:cNvSpPr txBox="1">
            <a:spLocks noGrp="1"/>
          </p:cNvSpPr>
          <p:nvPr>
            <p:ph type="subTitle" idx="2"/>
          </p:nvPr>
        </p:nvSpPr>
        <p:spPr>
          <a:xfrm>
            <a:off x="1521150" y="36500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có thể sử dụng mọi plugin cho phép bạn thêm bất kỳ tính năng hay những thức đặc biệt bạn cần cho website</a:t>
            </a:r>
            <a:endParaRPr>
              <a:latin typeface="Barlow Semi Condensed"/>
              <a:ea typeface="Barlow Semi Condensed"/>
              <a:cs typeface="Barlow Semi Condensed"/>
              <a:sym typeface="Barlow Semi Condensed"/>
            </a:endParaRPr>
          </a:p>
        </p:txBody>
      </p:sp>
      <p:sp>
        <p:nvSpPr>
          <p:cNvPr id="1940" name="Google Shape;1940;p40"/>
          <p:cNvSpPr txBox="1">
            <a:spLocks noGrp="1"/>
          </p:cNvSpPr>
          <p:nvPr>
            <p:ph type="subTitle" idx="2"/>
          </p:nvPr>
        </p:nvSpPr>
        <p:spPr>
          <a:xfrm>
            <a:off x="4818050" y="36500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không thể upload hay sử dụng plugin và giới hạn một số tính năng cố định có sẵn </a:t>
            </a:r>
            <a:endParaRPr>
              <a:latin typeface="Barlow Semi Condensed"/>
              <a:ea typeface="Barlow Semi Condensed"/>
              <a:cs typeface="Barlow Semi Condensed"/>
              <a:sym typeface="Barlow Semi Condensed"/>
            </a:endParaRPr>
          </a:p>
        </p:txBody>
      </p:sp>
      <p:pic>
        <p:nvPicPr>
          <p:cNvPr id="1941" name="Google Shape;1941;p40"/>
          <p:cNvPicPr preferRelativeResize="0"/>
          <p:nvPr/>
        </p:nvPicPr>
        <p:blipFill>
          <a:blip r:embed="rId3">
            <a:alphaModFix/>
          </a:blip>
          <a:stretch>
            <a:fillRect/>
          </a:stretch>
        </p:blipFill>
        <p:spPr>
          <a:xfrm>
            <a:off x="1824038" y="0"/>
            <a:ext cx="5495925" cy="102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41"/>
          <p:cNvSpPr txBox="1">
            <a:spLocks noGrp="1"/>
          </p:cNvSpPr>
          <p:nvPr>
            <p:ph type="title"/>
          </p:nvPr>
        </p:nvSpPr>
        <p:spPr>
          <a:xfrm>
            <a:off x="1540200" y="338325"/>
            <a:ext cx="608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WordPress.org             WordPress.com</a:t>
            </a:r>
            <a:endParaRPr/>
          </a:p>
        </p:txBody>
      </p:sp>
      <p:sp>
        <p:nvSpPr>
          <p:cNvPr id="1947" name="Google Shape;1947;p41"/>
          <p:cNvSpPr/>
          <p:nvPr/>
        </p:nvSpPr>
        <p:spPr>
          <a:xfrm>
            <a:off x="4665800"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1"/>
          <p:cNvSpPr/>
          <p:nvPr/>
        </p:nvSpPr>
        <p:spPr>
          <a:xfrm>
            <a:off x="48202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1369075" y="1135700"/>
            <a:ext cx="3109200" cy="38178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1"/>
          <p:cNvSpPr/>
          <p:nvPr/>
        </p:nvSpPr>
        <p:spPr>
          <a:xfrm>
            <a:off x="1521150" y="1329350"/>
            <a:ext cx="2804700" cy="33957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1"/>
          <p:cNvSpPr txBox="1">
            <a:spLocks noGrp="1"/>
          </p:cNvSpPr>
          <p:nvPr>
            <p:ph type="subTitle" idx="2"/>
          </p:nvPr>
        </p:nvSpPr>
        <p:spPr>
          <a:xfrm>
            <a:off x="154020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có thể kiếm tiền từ site bằng cách đặt những banner quảng cáo , affilliate link , và bất cứ thứ gì bạn muốn</a:t>
            </a:r>
            <a:endParaRPr>
              <a:latin typeface="Barlow Semi Condensed"/>
              <a:ea typeface="Barlow Semi Condensed"/>
              <a:cs typeface="Barlow Semi Condensed"/>
              <a:sym typeface="Barlow Semi Condensed"/>
            </a:endParaRPr>
          </a:p>
        </p:txBody>
      </p:sp>
      <p:sp>
        <p:nvSpPr>
          <p:cNvPr id="1952" name="Google Shape;1952;p41"/>
          <p:cNvSpPr txBox="1">
            <a:spLocks noGrp="1"/>
          </p:cNvSpPr>
          <p:nvPr>
            <p:ph type="subTitle" idx="4"/>
          </p:nvPr>
        </p:nvSpPr>
        <p:spPr>
          <a:xfrm>
            <a:off x="1752600" y="1586525"/>
            <a:ext cx="23430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Tự do kiếm tiền</a:t>
            </a:r>
            <a:endParaRPr sz="1800"/>
          </a:p>
        </p:txBody>
      </p:sp>
      <p:sp>
        <p:nvSpPr>
          <p:cNvPr id="1953" name="Google Shape;1953;p41"/>
          <p:cNvSpPr txBox="1">
            <a:spLocks noGrp="1"/>
          </p:cNvSpPr>
          <p:nvPr>
            <p:ph type="subTitle" idx="2"/>
          </p:nvPr>
        </p:nvSpPr>
        <p:spPr>
          <a:xfrm>
            <a:off x="4818050" y="1976675"/>
            <a:ext cx="280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Bạn không được phép đặt banner trên website mình , đến khi đạt 25.000page view/tháng . Bạn cần nộp đơn xin phép</a:t>
            </a:r>
            <a:endParaRPr>
              <a:latin typeface="Barlow Semi Condensed"/>
              <a:ea typeface="Barlow Semi Condensed"/>
              <a:cs typeface="Barlow Semi Condensed"/>
              <a:sym typeface="Barlow Semi Condensed"/>
            </a:endParaRPr>
          </a:p>
        </p:txBody>
      </p:sp>
      <p:sp>
        <p:nvSpPr>
          <p:cNvPr id="1954" name="Google Shape;1954;p41"/>
          <p:cNvSpPr txBox="1">
            <a:spLocks noGrp="1"/>
          </p:cNvSpPr>
          <p:nvPr>
            <p:ph type="subTitle" idx="4"/>
          </p:nvPr>
        </p:nvSpPr>
        <p:spPr>
          <a:xfrm>
            <a:off x="5086350" y="1586525"/>
            <a:ext cx="2276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Giới hạn việc kiếm tiền</a:t>
            </a:r>
            <a:endParaRPr sz="1800"/>
          </a:p>
        </p:txBody>
      </p:sp>
      <p:pic>
        <p:nvPicPr>
          <p:cNvPr id="1955" name="Google Shape;1955;p41"/>
          <p:cNvPicPr preferRelativeResize="0"/>
          <p:nvPr/>
        </p:nvPicPr>
        <p:blipFill>
          <a:blip r:embed="rId3">
            <a:alphaModFix/>
          </a:blip>
          <a:stretch>
            <a:fillRect/>
          </a:stretch>
        </p:blipFill>
        <p:spPr>
          <a:xfrm>
            <a:off x="1824038" y="0"/>
            <a:ext cx="5495925" cy="102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grpSp>
        <p:nvGrpSpPr>
          <p:cNvPr id="1960" name="Google Shape;1960;p42"/>
          <p:cNvGrpSpPr/>
          <p:nvPr/>
        </p:nvGrpSpPr>
        <p:grpSpPr>
          <a:xfrm>
            <a:off x="4360149" y="632092"/>
            <a:ext cx="3879489" cy="3879489"/>
            <a:chOff x="4522050" y="622650"/>
            <a:chExt cx="3898200" cy="3898200"/>
          </a:xfrm>
        </p:grpSpPr>
        <p:sp>
          <p:nvSpPr>
            <p:cNvPr id="1961" name="Google Shape;1961;p42"/>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3" name="Google Shape;1963;p42"/>
          <p:cNvSpPr txBox="1">
            <a:spLocks noGrp="1"/>
          </p:cNvSpPr>
          <p:nvPr>
            <p:ph type="subTitle" idx="1"/>
          </p:nvPr>
        </p:nvSpPr>
        <p:spPr>
          <a:xfrm>
            <a:off x="795147" y="192709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900">
                <a:solidFill>
                  <a:schemeClr val="accent1"/>
                </a:solidFill>
                <a:latin typeface="Roboto"/>
                <a:ea typeface="Roboto"/>
                <a:cs typeface="Roboto"/>
                <a:sym typeface="Roboto"/>
              </a:rPr>
              <a:t>3.Ưu điểm</a:t>
            </a:r>
            <a:endParaRPr sz="4900">
              <a:solidFill>
                <a:schemeClr val="accent1"/>
              </a:solidFill>
              <a:latin typeface="Roboto"/>
              <a:ea typeface="Roboto"/>
              <a:cs typeface="Roboto"/>
              <a:sym typeface="Roboto"/>
            </a:endParaRPr>
          </a:p>
        </p:txBody>
      </p:sp>
      <p:pic>
        <p:nvPicPr>
          <p:cNvPr id="1964" name="Google Shape;1964;p42"/>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3"/>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chemeClr val="accent1"/>
                </a:solidFill>
                <a:latin typeface="Roboto"/>
                <a:ea typeface="Roboto"/>
                <a:cs typeface="Roboto"/>
                <a:sym typeface="Roboto"/>
              </a:rPr>
              <a:t>Ưu điểm</a:t>
            </a:r>
            <a:endParaRPr sz="5000">
              <a:solidFill>
                <a:schemeClr val="accent1"/>
              </a:solidFill>
              <a:latin typeface="Roboto"/>
              <a:ea typeface="Roboto"/>
              <a:cs typeface="Roboto"/>
              <a:sym typeface="Roboto"/>
            </a:endParaRPr>
          </a:p>
        </p:txBody>
      </p:sp>
      <p:sp>
        <p:nvSpPr>
          <p:cNvPr id="1970" name="Google Shape;1970;p43"/>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Tối ưu SEO</a:t>
            </a:r>
            <a:endParaRPr/>
          </a:p>
        </p:txBody>
      </p:sp>
      <p:sp>
        <p:nvSpPr>
          <p:cNvPr id="1971" name="Google Shape;1971;p43"/>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Dễ sử dụng</a:t>
            </a:r>
            <a:endParaRPr/>
          </a:p>
        </p:txBody>
      </p:sp>
      <p:sp>
        <p:nvSpPr>
          <p:cNvPr id="1972" name="Google Shape;1972;p43"/>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Dễ quản lý</a:t>
            </a:r>
            <a:endParaRPr/>
          </a:p>
        </p:txBody>
      </p:sp>
      <p:sp>
        <p:nvSpPr>
          <p:cNvPr id="1973" name="Google Shape;1973;p43"/>
          <p:cNvSpPr txBox="1">
            <a:spLocks noGrp="1"/>
          </p:cNvSpPr>
          <p:nvPr>
            <p:ph type="subTitle" idx="4"/>
          </p:nvPr>
        </p:nvSpPr>
        <p:spPr>
          <a:xfrm>
            <a:off x="3689551" y="292074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Tăng chất lượng và lưu lượng  truy cập  website</a:t>
            </a:r>
            <a:endParaRPr dirty="0">
              <a:latin typeface="Barlow Semi Condensed"/>
              <a:ea typeface="Barlow Semi Condensed"/>
              <a:cs typeface="Barlow Semi Condensed"/>
              <a:sym typeface="Barlow Semi Condensed"/>
            </a:endParaRPr>
          </a:p>
        </p:txBody>
      </p:sp>
      <p:grpSp>
        <p:nvGrpSpPr>
          <p:cNvPr id="1974" name="Google Shape;1974;p43"/>
          <p:cNvGrpSpPr/>
          <p:nvPr/>
        </p:nvGrpSpPr>
        <p:grpSpPr>
          <a:xfrm>
            <a:off x="1696099" y="1908349"/>
            <a:ext cx="420796" cy="370732"/>
            <a:chOff x="-3137650" y="2067900"/>
            <a:chExt cx="291450" cy="256775"/>
          </a:xfrm>
        </p:grpSpPr>
        <p:sp>
          <p:nvSpPr>
            <p:cNvPr id="1975" name="Google Shape;1975;p43"/>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76" name="Google Shape;1976;p43"/>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77" name="Google Shape;1977;p43"/>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1978" name="Google Shape;1978;p43"/>
          <p:cNvGrpSpPr/>
          <p:nvPr/>
        </p:nvGrpSpPr>
        <p:grpSpPr>
          <a:xfrm>
            <a:off x="7027102" y="1909371"/>
            <a:ext cx="421914" cy="420759"/>
            <a:chOff x="-2571737" y="2403625"/>
            <a:chExt cx="292225" cy="291425"/>
          </a:xfrm>
        </p:grpSpPr>
        <p:sp>
          <p:nvSpPr>
            <p:cNvPr id="1979" name="Google Shape;1979;p43"/>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0" name="Google Shape;1980;p43"/>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1" name="Google Shape;1981;p43"/>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2" name="Google Shape;1982;p43"/>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3" name="Google Shape;1983;p43"/>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4" name="Google Shape;1984;p43"/>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985" name="Google Shape;1985;p43"/>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1986" name="Google Shape;1986;p43"/>
          <p:cNvSpPr/>
          <p:nvPr/>
        </p:nvSpPr>
        <p:spPr>
          <a:xfrm>
            <a:off x="4325525" y="1908348"/>
            <a:ext cx="492953" cy="420765"/>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7" name="Google Shape;1987;p43"/>
          <p:cNvSpPr txBox="1">
            <a:spLocks noGrp="1"/>
          </p:cNvSpPr>
          <p:nvPr>
            <p:ph type="subTitle" idx="4"/>
          </p:nvPr>
        </p:nvSpPr>
        <p:spPr>
          <a:xfrm>
            <a:off x="893300"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Dùng WordPress khi thiết kế trang web là dễ sử dụng. Thao tác đơn giản rất đơn giản, dễ hiểu và dễ vận hành nên người sử dụng không cần biết kiến ​​thức lập trình nâng cao.</a:t>
            </a:r>
            <a:endParaRPr>
              <a:latin typeface="Barlow Semi Condensed"/>
              <a:ea typeface="Barlow Semi Condensed"/>
              <a:cs typeface="Barlow Semi Condensed"/>
              <a:sym typeface="Barlow Semi Condensed"/>
            </a:endParaRPr>
          </a:p>
        </p:txBody>
      </p:sp>
      <p:sp>
        <p:nvSpPr>
          <p:cNvPr id="1988" name="Google Shape;1988;p43"/>
          <p:cNvSpPr txBox="1">
            <a:spLocks noGrp="1"/>
          </p:cNvSpPr>
          <p:nvPr>
            <p:ph type="subTitle" idx="4"/>
          </p:nvPr>
        </p:nvSpPr>
        <p:spPr>
          <a:xfrm>
            <a:off x="6403925" y="2920750"/>
            <a:ext cx="2135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Hệ thống quản trị rất dễ dàng, tất cả các mục như bài đăng, giao diện, cài đặt, … được sắp xếp dễ hiểu, khoa học và hợp lý cho người mới bắt đầu sử dụng.</a:t>
            </a:r>
            <a:endParaRPr>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1431</Words>
  <Application>Microsoft Office PowerPoint</Application>
  <PresentationFormat>On-screen Show (16:9)</PresentationFormat>
  <Paragraphs>157</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Barlow Semi Condensed Medium</vt:lpstr>
      <vt:lpstr>Roboto Condensed Light</vt:lpstr>
      <vt:lpstr>Roboto</vt:lpstr>
      <vt:lpstr>Times New Roman</vt:lpstr>
      <vt:lpstr>Barlow Semi Condensed</vt:lpstr>
      <vt:lpstr>Fjalla One</vt:lpstr>
      <vt:lpstr>Arial</vt:lpstr>
      <vt:lpstr>Technology Consulting by Slidesgo</vt:lpstr>
      <vt:lpstr>Cài đặt Wordpress ,Wordpress so với Blogspost</vt:lpstr>
      <vt:lpstr>Wordpress là gì ?</vt:lpstr>
      <vt:lpstr>PowerPoint Presentation</vt:lpstr>
      <vt:lpstr>WordPress.org WordPress.com</vt:lpstr>
      <vt:lpstr>WordPress.org             WordPress.com</vt:lpstr>
      <vt:lpstr>WordPress.org             WordPress.com</vt:lpstr>
      <vt:lpstr>WordPress.org             WordPress.com</vt:lpstr>
      <vt:lpstr>PowerPoint Presentation</vt:lpstr>
      <vt:lpstr>Ưu điểm</vt:lpstr>
      <vt:lpstr>Ưu điểm</vt:lpstr>
      <vt:lpstr>4. Nhược điểm</vt:lpstr>
      <vt:lpstr>Nhược điểm</vt:lpstr>
      <vt:lpstr>Cài đặt Wordpress </vt:lpstr>
      <vt:lpstr>Cài đặt: Download file</vt:lpstr>
      <vt:lpstr>Cài đặt</vt:lpstr>
      <vt:lpstr>Tạo thư mục thuyettrinh </vt:lpstr>
      <vt:lpstr>Copy tất file ở wordpress vào thuyết trình</vt:lpstr>
      <vt:lpstr>           Truy cập user account -&gt; add user</vt:lpstr>
      <vt:lpstr>     Tạo tài khoản sử dụng(nhớ để localhost)</vt:lpstr>
      <vt:lpstr>   Truy nhập: localhost/thuyettrinh/</vt:lpstr>
      <vt:lpstr>    Truy nhập: localhost/thuyettrinh/</vt:lpstr>
      <vt:lpstr>    Truy nhập: localhost/thuyettrinh/</vt:lpstr>
      <vt:lpstr> Truy nhập: localhost/thuyettrinh/</vt:lpstr>
      <vt:lpstr>Wordpress và Blogger</vt:lpstr>
      <vt:lpstr>Blogger là gì ?</vt:lpstr>
      <vt:lpstr>PowerPoint Presentation</vt:lpstr>
      <vt:lpstr>PowerPoint Presentation</vt:lpstr>
      <vt:lpstr>PowerPoint Presentation</vt:lpstr>
      <vt:lpstr>Quyền sở hữu</vt:lpstr>
      <vt:lpstr>PowerPoint Presentation</vt:lpstr>
      <vt:lpstr>PowerPoint Presentation</vt:lpstr>
      <vt:lpstr>Tính linh hoạt</vt:lpstr>
      <vt:lpstr>PowerPoint Presentation</vt:lpstr>
      <vt:lpstr>PowerPoint Presentation</vt:lpstr>
      <vt:lpstr>Tùy chọn thiết kế và giao diện</vt:lpstr>
      <vt:lpstr>PowerPoint Presentation</vt:lpstr>
      <vt:lpstr>PowerPoint Presentation</vt:lpstr>
      <vt:lpstr>Bảo mật</vt:lpstr>
      <vt:lpstr>PowerPoint Presentation</vt:lpstr>
      <vt:lpstr>PowerPoint Presentation</vt:lpstr>
      <vt:lpstr>Hỗ trợ</vt:lpstr>
      <vt:lpstr>PowerPoint Presentation</vt:lpstr>
      <vt:lpstr>PowerPoint Presentation</vt:lpstr>
      <vt:lpstr>Khả năng sử dụng lâu dài</vt:lpstr>
      <vt:lpstr>PowerPoint Presentation</vt:lpstr>
      <vt:lpstr>PowerPoint Presentation</vt:lpstr>
      <vt:lpstr>Tính di động</vt:lpstr>
      <vt:lpstr>PowerPoint Presentation</vt:lpstr>
      <vt:lpstr>PowerPoint Presentation</vt:lpstr>
      <vt:lpstr>Chi Phí</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Wordpress ,Wordpress so với Blogspost</dc:title>
  <cp:lastModifiedBy>Phuc Nguyen Xuan</cp:lastModifiedBy>
  <cp:revision>25</cp:revision>
  <dcterms:modified xsi:type="dcterms:W3CDTF">2021-09-06T16:02:03Z</dcterms:modified>
</cp:coreProperties>
</file>