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8" r:id="rId4"/>
    <p:sldId id="260" r:id="rId5"/>
    <p:sldId id="262" r:id="rId6"/>
    <p:sldId id="263" r:id="rId7"/>
    <p:sldId id="257" r:id="rId8"/>
    <p:sldId id="264" r:id="rId9"/>
    <p:sldId id="275" r:id="rId10"/>
    <p:sldId id="27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04B98-D5FB-4839-9F9D-B3B1068BC5F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8EE5C-6023-4FE2-AFAB-A6EBDBE7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7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217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283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575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677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894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424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64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861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86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845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896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424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50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84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71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13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28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C41C-AD5E-40DC-B1C7-8F517EA9EA7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9E6-641F-47D9-8BC4-64769C114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C41C-AD5E-40DC-B1C7-8F517EA9EA7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9E6-641F-47D9-8BC4-64769C114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C41C-AD5E-40DC-B1C7-8F517EA9EA7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9E6-641F-47D9-8BC4-64769C114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56700" y="56700"/>
            <a:ext cx="2666800" cy="26668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91800" y="1155200"/>
            <a:ext cx="5580800" cy="49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Font typeface="Lexend Deca"/>
              <a:buChar char="⬡"/>
              <a:defRPr sz="4000">
                <a:latin typeface="Lexend Deca"/>
                <a:ea typeface="Lexend Deca"/>
                <a:cs typeface="Lexend Deca"/>
                <a:sym typeface="Lexend Deca"/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101885" y="874823"/>
            <a:ext cx="81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1504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807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849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670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C41C-AD5E-40DC-B1C7-8F517EA9EA7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9E6-641F-47D9-8BC4-64769C114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7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C41C-AD5E-40DC-B1C7-8F517EA9EA7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9E6-641F-47D9-8BC4-64769C114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C41C-AD5E-40DC-B1C7-8F517EA9EA7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9E6-641F-47D9-8BC4-64769C114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C41C-AD5E-40DC-B1C7-8F517EA9EA7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9E6-641F-47D9-8BC4-64769C114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3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C41C-AD5E-40DC-B1C7-8F517EA9EA7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9E6-641F-47D9-8BC4-64769C114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1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C41C-AD5E-40DC-B1C7-8F517EA9EA7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9E6-641F-47D9-8BC4-64769C114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2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C41C-AD5E-40DC-B1C7-8F517EA9EA7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9E6-641F-47D9-8BC4-64769C114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C41C-AD5E-40DC-B1C7-8F517EA9EA7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9E6-641F-47D9-8BC4-64769C114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C41C-AD5E-40DC-B1C7-8F517EA9EA7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A9E6-641F-47D9-8BC4-64769C114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3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apachefriends.org/downloa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Slide.vn 1"/>
          <p:cNvSpPr txBox="1">
            <a:spLocks noGrp="1"/>
          </p:cNvSpPr>
          <p:nvPr>
            <p:ph type="ctrTitle"/>
          </p:nvPr>
        </p:nvSpPr>
        <p:spPr>
          <a:xfrm>
            <a:off x="914400" y="2463867"/>
            <a:ext cx="6052000" cy="1546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Lexend Deca"/>
              </a:rPr>
              <a:t>Cài</a:t>
            </a:r>
            <a:r>
              <a:rPr lang="en-US" sz="7200" b="1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sz="7200" b="1" dirty="0" err="1">
                <a:solidFill>
                  <a:schemeClr val="bg1"/>
                </a:solidFill>
                <a:latin typeface="Lexend Deca"/>
              </a:rPr>
              <a:t>đặt</a:t>
            </a:r>
            <a:r>
              <a:rPr lang="en-US" sz="7200" b="1" dirty="0">
                <a:solidFill>
                  <a:schemeClr val="bg1"/>
                </a:solidFill>
                <a:latin typeface="Lexend Deca"/>
              </a:rPr>
              <a:t> Localhost </a:t>
            </a:r>
            <a:r>
              <a:rPr lang="en-US" sz="7200" b="1" dirty="0" err="1">
                <a:solidFill>
                  <a:schemeClr val="bg1"/>
                </a:solidFill>
                <a:latin typeface="Lexend Deca"/>
              </a:rPr>
              <a:t>bằng</a:t>
            </a:r>
            <a:r>
              <a:rPr lang="en-US" sz="7200" b="1" dirty="0">
                <a:solidFill>
                  <a:schemeClr val="bg1"/>
                </a:solidFill>
                <a:latin typeface="Lexend Deca"/>
              </a:rPr>
              <a:t> XAMPP</a:t>
            </a:r>
            <a:endParaRPr sz="7200" b="1" dirty="0">
              <a:solidFill>
                <a:schemeClr val="bg1"/>
              </a:solidFill>
              <a:latin typeface="Lexend Deca"/>
            </a:endParaRPr>
          </a:p>
        </p:txBody>
      </p:sp>
      <p:pic>
        <p:nvPicPr>
          <p:cNvPr id="61" name="9Slide.vn 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108" y="1301267"/>
            <a:ext cx="2377133" cy="27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9Slide.vn 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419" y="504432"/>
            <a:ext cx="883333" cy="96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9Slide.vn 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5027" y="1179481"/>
            <a:ext cx="642767" cy="70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9Slide.vn 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5590" y="5379435"/>
            <a:ext cx="781553" cy="91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9Slide.vn 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05866" y="4832586"/>
            <a:ext cx="429133" cy="5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9Slide.vn 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52791" y="5010510"/>
            <a:ext cx="429133" cy="5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43189" y="5430486"/>
            <a:ext cx="29530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Lexend Deca"/>
              </a:rPr>
              <a:t>Vũ</a:t>
            </a:r>
            <a:r>
              <a:rPr lang="en-US" sz="1400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Lexend Deca"/>
              </a:rPr>
              <a:t>Đức</a:t>
            </a:r>
            <a:r>
              <a:rPr lang="en-US" sz="1400" dirty="0">
                <a:solidFill>
                  <a:schemeClr val="bg1"/>
                </a:solidFill>
                <a:latin typeface="Lexend Deca"/>
              </a:rPr>
              <a:t> Anh-B18DCCN041</a:t>
            </a:r>
          </a:p>
          <a:p>
            <a:r>
              <a:rPr lang="en-US" sz="1400" dirty="0" err="1">
                <a:solidFill>
                  <a:schemeClr val="bg1"/>
                </a:solidFill>
                <a:latin typeface="Lexend Deca"/>
              </a:rPr>
              <a:t>Đào</a:t>
            </a:r>
            <a:r>
              <a:rPr lang="en-US" sz="1400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Lexend Deca"/>
              </a:rPr>
              <a:t>Nguyên</a:t>
            </a:r>
            <a:r>
              <a:rPr lang="en-US" sz="1400" dirty="0">
                <a:solidFill>
                  <a:schemeClr val="bg1"/>
                </a:solidFill>
                <a:latin typeface="Lexend Deca"/>
              </a:rPr>
              <a:t> Chung-B18DCCN085</a:t>
            </a:r>
          </a:p>
          <a:p>
            <a:endParaRPr lang="en-US" sz="1400" dirty="0">
              <a:solidFill>
                <a:schemeClr val="bg1"/>
              </a:solidFill>
              <a:latin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308649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680667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530206"/>
            <a:ext cx="7020269" cy="1007919"/>
            <a:chOff x="0" y="530206"/>
            <a:chExt cx="7545588" cy="1007919"/>
          </a:xfrm>
        </p:grpSpPr>
        <p:sp>
          <p:nvSpPr>
            <p:cNvPr id="9" name="Rectangle 8"/>
            <p:cNvSpPr/>
            <p:nvPr/>
          </p:nvSpPr>
          <p:spPr>
            <a:xfrm>
              <a:off x="1842618" y="530206"/>
              <a:ext cx="386035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Cài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đặt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XAMPP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0" y="1533379"/>
              <a:ext cx="7545588" cy="474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9Slide.vn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915" y="5201158"/>
            <a:ext cx="1521480" cy="15372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9Slide.vn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589" y="188209"/>
            <a:ext cx="1521480" cy="15372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9Slide.vn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8788" y="2423855"/>
            <a:ext cx="1521480" cy="15372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4" name="Picture 2" descr="Mở ảnh">
            <a:extLst>
              <a:ext uri="{FF2B5EF4-FFF2-40B4-BE49-F238E27FC236}">
                <a16:creationId xmlns:a16="http://schemas.microsoft.com/office/drawing/2014/main" id="{2E80C160-2410-46D9-A6E5-96352D995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11" y="1833411"/>
            <a:ext cx="24813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ở ảnh">
            <a:extLst>
              <a:ext uri="{FF2B5EF4-FFF2-40B4-BE49-F238E27FC236}">
                <a16:creationId xmlns:a16="http://schemas.microsoft.com/office/drawing/2014/main" id="{6A06D99F-4DD9-4862-8223-BA9C401D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81" y="1833412"/>
            <a:ext cx="238208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hông có mô tả.">
            <a:extLst>
              <a:ext uri="{FF2B5EF4-FFF2-40B4-BE49-F238E27FC236}">
                <a16:creationId xmlns:a16="http://schemas.microsoft.com/office/drawing/2014/main" id="{DFA785E5-4FB1-4080-BA0B-7534F5271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988" y="1833412"/>
            <a:ext cx="2420345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ở ảnh">
            <a:extLst>
              <a:ext uri="{FF2B5EF4-FFF2-40B4-BE49-F238E27FC236}">
                <a16:creationId xmlns:a16="http://schemas.microsoft.com/office/drawing/2014/main" id="{AF75D2BF-EBA9-44F4-A463-2AA44BC41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709" y="4399560"/>
            <a:ext cx="2610839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ở ảnh">
            <a:extLst>
              <a:ext uri="{FF2B5EF4-FFF2-40B4-BE49-F238E27FC236}">
                <a16:creationId xmlns:a16="http://schemas.microsoft.com/office/drawing/2014/main" id="{D742C9EC-0969-4B18-843F-5565861CE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81" y="4403744"/>
            <a:ext cx="24813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219785-F461-44BD-A41C-DFB6C2814232}"/>
              </a:ext>
            </a:extLst>
          </p:cNvPr>
          <p:cNvSpPr txBox="1"/>
          <p:nvPr/>
        </p:nvSpPr>
        <p:spPr>
          <a:xfrm>
            <a:off x="1865176" y="3861786"/>
            <a:ext cx="42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6EAC9-407E-47A3-9D8F-42F1C6A7FE49}"/>
              </a:ext>
            </a:extLst>
          </p:cNvPr>
          <p:cNvSpPr txBox="1"/>
          <p:nvPr/>
        </p:nvSpPr>
        <p:spPr>
          <a:xfrm>
            <a:off x="5628444" y="3786036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64DEE-AF1F-4C69-B7A1-AF3638983440}"/>
              </a:ext>
            </a:extLst>
          </p:cNvPr>
          <p:cNvSpPr txBox="1"/>
          <p:nvPr/>
        </p:nvSpPr>
        <p:spPr>
          <a:xfrm>
            <a:off x="9747682" y="3786036"/>
            <a:ext cx="53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B2641-02AA-4A2B-A2C8-4AC1F4A410F4}"/>
              </a:ext>
            </a:extLst>
          </p:cNvPr>
          <p:cNvSpPr txBox="1"/>
          <p:nvPr/>
        </p:nvSpPr>
        <p:spPr>
          <a:xfrm>
            <a:off x="3089429" y="6418555"/>
            <a:ext cx="44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03FD8-A943-4461-8A72-65AF2BF29274}"/>
              </a:ext>
            </a:extLst>
          </p:cNvPr>
          <p:cNvSpPr txBox="1"/>
          <p:nvPr/>
        </p:nvSpPr>
        <p:spPr>
          <a:xfrm>
            <a:off x="8309499" y="6327794"/>
            <a:ext cx="42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7242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530206"/>
            <a:ext cx="7545588" cy="1007919"/>
            <a:chOff x="0" y="530206"/>
            <a:chExt cx="7545588" cy="1007919"/>
          </a:xfrm>
        </p:grpSpPr>
        <p:sp>
          <p:nvSpPr>
            <p:cNvPr id="9" name="Rectangle 8"/>
            <p:cNvSpPr/>
            <p:nvPr/>
          </p:nvSpPr>
          <p:spPr>
            <a:xfrm>
              <a:off x="1842618" y="530206"/>
              <a:ext cx="386035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Cài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đặt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XAMPP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0" y="1533379"/>
              <a:ext cx="7545588" cy="474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9Slide.vn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914" y="5201158"/>
            <a:ext cx="1635331" cy="15372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9Slide.vn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588" y="188209"/>
            <a:ext cx="1635331" cy="15372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9Slide.vn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8787" y="2423855"/>
            <a:ext cx="1635331" cy="15372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03" y="2325179"/>
            <a:ext cx="7427748" cy="410584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76185" y="1778265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Lexend Deca"/>
              </a:rPr>
              <a:t>Bảng</a:t>
            </a:r>
            <a:r>
              <a:rPr lang="en-US" sz="2400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exend Deca"/>
              </a:rPr>
              <a:t>điều</a:t>
            </a:r>
            <a:r>
              <a:rPr lang="en-US" sz="2400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exend Deca"/>
              </a:rPr>
              <a:t>khiển</a:t>
            </a:r>
            <a:r>
              <a:rPr lang="en-US" sz="2400" dirty="0">
                <a:solidFill>
                  <a:schemeClr val="bg1"/>
                </a:solidFill>
                <a:latin typeface="Lexend Deca"/>
              </a:rPr>
              <a:t> XAMPP</a:t>
            </a:r>
          </a:p>
        </p:txBody>
      </p:sp>
    </p:spTree>
    <p:extLst>
      <p:ext uri="{BB962C8B-B14F-4D97-AF65-F5344CB8AC3E}">
        <p14:creationId xmlns:p14="http://schemas.microsoft.com/office/powerpoint/2010/main" val="412016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9Slide.vn 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799375" y="1027903"/>
            <a:ext cx="426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Lexend Deca"/>
              </a:rPr>
              <a:t>Lưu</a:t>
            </a:r>
            <a:r>
              <a:rPr lang="en-US" sz="4000" b="1" dirty="0">
                <a:solidFill>
                  <a:schemeClr val="bg1"/>
                </a:solidFill>
                <a:latin typeface="Lexend Deca"/>
              </a:rPr>
              <a:t> ý </a:t>
            </a:r>
            <a:r>
              <a:rPr lang="en-US" sz="4000" b="1" dirty="0" err="1">
                <a:solidFill>
                  <a:schemeClr val="bg1"/>
                </a:solidFill>
                <a:latin typeface="Lexend Deca"/>
              </a:rPr>
              <a:t>khi</a:t>
            </a:r>
            <a:r>
              <a:rPr lang="en-US" sz="4000" b="1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Lexend Deca"/>
              </a:rPr>
              <a:t>cài</a:t>
            </a:r>
            <a:r>
              <a:rPr lang="en-US" sz="4000" b="1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Lexend Deca"/>
              </a:rPr>
              <a:t>đặt</a:t>
            </a:r>
            <a:endParaRPr lang="en-US" sz="4000" b="1" dirty="0">
              <a:solidFill>
                <a:schemeClr val="bg1"/>
              </a:solidFill>
              <a:latin typeface="Lexend De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0772" y="49454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559" y="2103406"/>
            <a:ext cx="5483441" cy="703672"/>
          </a:xfrm>
        </p:spPr>
        <p:txBody>
          <a:bodyPr/>
          <a:lstStyle/>
          <a:p>
            <a:pPr marL="50799" indent="0" algn="just">
              <a:buNone/>
            </a:pPr>
            <a:r>
              <a:rPr lang="en-US" sz="1800" dirty="0" err="1">
                <a:solidFill>
                  <a:schemeClr val="bg1"/>
                </a:solidFill>
              </a:rPr>
              <a:t>Không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nên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dùng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đồng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thời</a:t>
            </a:r>
            <a:r>
              <a:rPr lang="en-US" sz="1800" dirty="0">
                <a:solidFill>
                  <a:schemeClr val="bg1"/>
                </a:solidFill>
              </a:rPr>
              <a:t> 2 hay </a:t>
            </a:r>
            <a:r>
              <a:rPr lang="en-US" sz="1800" dirty="0" err="1">
                <a:solidFill>
                  <a:schemeClr val="bg1"/>
                </a:solidFill>
              </a:rPr>
              <a:t>nhiều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công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cụ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tạo</a:t>
            </a:r>
            <a:r>
              <a:rPr lang="en-US" sz="1800" dirty="0">
                <a:solidFill>
                  <a:schemeClr val="bg1"/>
                </a:solidFill>
              </a:rPr>
              <a:t> localhost do  </a:t>
            </a:r>
            <a:r>
              <a:rPr lang="en-US" sz="1800" dirty="0" err="1">
                <a:solidFill>
                  <a:schemeClr val="bg1"/>
                </a:solidFill>
              </a:rPr>
              <a:t>có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thể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tạo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xung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đột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12874" y="1735789"/>
            <a:ext cx="599283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2560" y="3276118"/>
            <a:ext cx="5717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>
                <a:solidFill>
                  <a:schemeClr val="bg1"/>
                </a:solidFill>
                <a:latin typeface="Lexend Deca"/>
              </a:rPr>
              <a:t>Tắt tường lửa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: 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Do những phần mềm này chặn cổng 80 và các ứng dụng web server nên XAMPP không hoạt động được.</a:t>
            </a:r>
          </a:p>
          <a:p>
            <a:pPr algn="just"/>
            <a:endParaRPr lang="en-US" dirty="0">
              <a:solidFill>
                <a:schemeClr val="bg1"/>
              </a:solidFill>
              <a:latin typeface="Lexend De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559" y="4660546"/>
            <a:ext cx="5797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exend Deca"/>
              </a:rPr>
              <a:t>Tắt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UAC Windows: 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để tránh trường hợp bị giới hạn quyền truy cập.</a:t>
            </a:r>
            <a:endParaRPr lang="en-US" dirty="0">
              <a:solidFill>
                <a:schemeClr val="bg1"/>
              </a:solidFill>
              <a:latin typeface="Lexend Deca"/>
            </a:endParaRPr>
          </a:p>
          <a:p>
            <a:endParaRPr lang="en-US" dirty="0">
              <a:solidFill>
                <a:schemeClr val="bg1"/>
              </a:solidFill>
              <a:latin typeface="Lexend Deca"/>
            </a:endParaRPr>
          </a:p>
        </p:txBody>
      </p:sp>
      <p:pic>
        <p:nvPicPr>
          <p:cNvPr id="4098" name="Picture 2" descr="Mở ảnh">
            <a:extLst>
              <a:ext uri="{FF2B5EF4-FFF2-40B4-BE49-F238E27FC236}">
                <a16:creationId xmlns:a16="http://schemas.microsoft.com/office/drawing/2014/main" id="{787AAC95-015C-400A-9AC0-059F9578B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536" y="2199350"/>
            <a:ext cx="5483441" cy="371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94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319191"/>
            <a:ext cx="7545588" cy="1007919"/>
            <a:chOff x="0" y="530206"/>
            <a:chExt cx="7545588" cy="1007919"/>
          </a:xfrm>
        </p:grpSpPr>
        <p:sp>
          <p:nvSpPr>
            <p:cNvPr id="9" name="Rectangle 8"/>
            <p:cNvSpPr/>
            <p:nvPr/>
          </p:nvSpPr>
          <p:spPr>
            <a:xfrm>
              <a:off x="1842618" y="530206"/>
              <a:ext cx="425629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Sử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dụng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XAMPP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0" y="1533379"/>
              <a:ext cx="7545588" cy="474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41921" y="3235569"/>
            <a:ext cx="3682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>
                <a:solidFill>
                  <a:schemeClr val="bg1"/>
                </a:solidFill>
                <a:latin typeface="Lexend Deca"/>
              </a:rPr>
              <a:t>Start 2 ứng dụng là Apache và MySQL. Đây là máy chủ webserver và máy chủ cơ sở dữ liệu</a:t>
            </a:r>
          </a:p>
          <a:p>
            <a:pPr algn="just"/>
            <a:br>
              <a:rPr lang="vi-VN" dirty="0">
                <a:solidFill>
                  <a:schemeClr val="bg1"/>
                </a:solidFill>
                <a:latin typeface="Lexend Deca"/>
              </a:rPr>
            </a:br>
            <a:endParaRPr lang="en-US" dirty="0">
              <a:solidFill>
                <a:schemeClr val="bg1"/>
              </a:solidFill>
              <a:latin typeface="Lexend Dec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18" y="1622397"/>
            <a:ext cx="7047727" cy="456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6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319191"/>
            <a:ext cx="7545588" cy="1007919"/>
            <a:chOff x="0" y="530206"/>
            <a:chExt cx="7545588" cy="1007919"/>
          </a:xfrm>
        </p:grpSpPr>
        <p:sp>
          <p:nvSpPr>
            <p:cNvPr id="9" name="Rectangle 8"/>
            <p:cNvSpPr/>
            <p:nvPr/>
          </p:nvSpPr>
          <p:spPr>
            <a:xfrm>
              <a:off x="1842618" y="530206"/>
              <a:ext cx="425629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Sử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dụng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XAMPP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0" y="1533379"/>
              <a:ext cx="7545588" cy="474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229" y="2017871"/>
            <a:ext cx="8896524" cy="45397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29699" y="1622397"/>
            <a:ext cx="313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exend Deca"/>
              </a:rPr>
              <a:t>Truy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cập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máy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chủ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webserver</a:t>
            </a:r>
          </a:p>
          <a:p>
            <a:endParaRPr lang="en-US" dirty="0">
              <a:solidFill>
                <a:schemeClr val="bg1"/>
              </a:solidFill>
              <a:latin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389190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319191"/>
            <a:ext cx="7545588" cy="1007919"/>
            <a:chOff x="0" y="530206"/>
            <a:chExt cx="7545588" cy="1007919"/>
          </a:xfrm>
        </p:grpSpPr>
        <p:sp>
          <p:nvSpPr>
            <p:cNvPr id="9" name="Rectangle 8"/>
            <p:cNvSpPr/>
            <p:nvPr/>
          </p:nvSpPr>
          <p:spPr>
            <a:xfrm>
              <a:off x="1842618" y="530206"/>
              <a:ext cx="425629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Sử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dụng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XAMPP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0" y="1533379"/>
              <a:ext cx="7545588" cy="474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501564" y="1467653"/>
            <a:ext cx="3439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exend Deca"/>
              </a:rPr>
              <a:t>Truy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cập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máy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chủ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cơ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sở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dữ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liệu</a:t>
            </a:r>
            <a:endParaRPr lang="en-US" dirty="0">
              <a:solidFill>
                <a:schemeClr val="bg1"/>
              </a:solidFill>
              <a:latin typeface="Lexend Deca"/>
            </a:endParaRPr>
          </a:p>
          <a:p>
            <a:endParaRPr lang="en-US" dirty="0">
              <a:solidFill>
                <a:schemeClr val="bg1"/>
              </a:solidFill>
              <a:latin typeface="Lexend De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644" y="1864987"/>
            <a:ext cx="9610533" cy="48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8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319191"/>
            <a:ext cx="7545588" cy="1007919"/>
            <a:chOff x="0" y="530206"/>
            <a:chExt cx="7545588" cy="1007919"/>
          </a:xfrm>
        </p:grpSpPr>
        <p:sp>
          <p:nvSpPr>
            <p:cNvPr id="9" name="Rectangle 8"/>
            <p:cNvSpPr/>
            <p:nvPr/>
          </p:nvSpPr>
          <p:spPr>
            <a:xfrm>
              <a:off x="1842618" y="530206"/>
              <a:ext cx="520046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Thêm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một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trang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web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0" y="1533379"/>
              <a:ext cx="7545588" cy="474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03" y="1432114"/>
            <a:ext cx="5241838" cy="2569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03" y="4115426"/>
            <a:ext cx="5241838" cy="2620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928" y="4177031"/>
            <a:ext cx="6268117" cy="24977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39225" y="1700933"/>
            <a:ext cx="5668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vi-VN" dirty="0">
                <a:solidFill>
                  <a:schemeClr val="bg1"/>
                </a:solidFill>
                <a:latin typeface="Lexend Deca"/>
              </a:rPr>
              <a:t> Thao tác với thư mục và tệp tin</a:t>
            </a:r>
          </a:p>
          <a:p>
            <a:pPr algn="just"/>
            <a:r>
              <a:rPr lang="vi-VN" dirty="0">
                <a:solidFill>
                  <a:schemeClr val="bg1"/>
                </a:solidFill>
                <a:latin typeface="Lexend Deca"/>
              </a:rPr>
              <a:t>     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vào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file: 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xampp/htdocs</a:t>
            </a:r>
          </a:p>
          <a:p>
            <a:pPr algn="just"/>
            <a:r>
              <a:rPr lang="vi-VN" dirty="0">
                <a:solidFill>
                  <a:schemeClr val="bg1"/>
                </a:solidFill>
                <a:latin typeface="Lexend Deca"/>
              </a:rPr>
              <a:t>    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(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htdocs là thư mục chứa tất cả những gì mà bạn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          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muốn hiển thị ra ngoài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)</a:t>
            </a:r>
            <a:endParaRPr lang="vi-VN" dirty="0">
              <a:solidFill>
                <a:schemeClr val="bg1"/>
              </a:solidFill>
              <a:latin typeface="Lexend Deca"/>
            </a:endParaRPr>
          </a:p>
          <a:p>
            <a:pPr algn="just"/>
            <a:r>
              <a:rPr lang="vi-VN" dirty="0">
                <a:solidFill>
                  <a:schemeClr val="bg1"/>
                </a:solidFill>
                <a:latin typeface="Lexend Deca"/>
              </a:rPr>
              <a:t>- VD: tạo thư mục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laptrinhweb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 và hiển thị</a:t>
            </a:r>
          </a:p>
          <a:p>
            <a:pPr algn="just"/>
            <a:r>
              <a:rPr lang="vi-VN" dirty="0">
                <a:solidFill>
                  <a:schemeClr val="bg1"/>
                </a:solidFill>
                <a:latin typeface="Lexend Deca"/>
              </a:rPr>
              <a:t> </a:t>
            </a:r>
            <a:br>
              <a:rPr lang="vi-VN" dirty="0">
                <a:solidFill>
                  <a:schemeClr val="bg1"/>
                </a:solidFill>
                <a:latin typeface="Lexend Deca"/>
              </a:rPr>
            </a:br>
            <a:endParaRPr lang="en-US" dirty="0">
              <a:solidFill>
                <a:schemeClr val="bg1"/>
              </a:solidFill>
              <a:latin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91969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319191"/>
            <a:ext cx="7545588" cy="1007919"/>
            <a:chOff x="0" y="530206"/>
            <a:chExt cx="7545588" cy="1007919"/>
          </a:xfrm>
        </p:grpSpPr>
        <p:sp>
          <p:nvSpPr>
            <p:cNvPr id="9" name="Rectangle 8"/>
            <p:cNvSpPr/>
            <p:nvPr/>
          </p:nvSpPr>
          <p:spPr>
            <a:xfrm>
              <a:off x="1842618" y="530206"/>
              <a:ext cx="520046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Thêm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một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trang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web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0" y="1533379"/>
              <a:ext cx="7545588" cy="474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291840" y="151931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vi-VN" dirty="0">
              <a:solidFill>
                <a:schemeClr val="bg1"/>
              </a:solidFill>
              <a:latin typeface="Lexend Deca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6" y="1622397"/>
            <a:ext cx="10993384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9Slide.vn 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351" name="9Slide.vn 2"/>
          <p:cNvSpPr txBox="1">
            <a:spLocks noGrp="1"/>
          </p:cNvSpPr>
          <p:nvPr>
            <p:ph type="ctrTitle" idx="4294967295"/>
          </p:nvPr>
        </p:nvSpPr>
        <p:spPr>
          <a:xfrm>
            <a:off x="914400" y="1789000"/>
            <a:ext cx="4823200" cy="12380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352" name="9Slide.vn 3"/>
          <p:cNvSpPr txBox="1">
            <a:spLocks noGrp="1"/>
          </p:cNvSpPr>
          <p:nvPr>
            <p:ph type="subTitle" idx="4294967295"/>
          </p:nvPr>
        </p:nvSpPr>
        <p:spPr>
          <a:xfrm>
            <a:off x="914400" y="3069396"/>
            <a:ext cx="4823200" cy="1999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2400" b="1" dirty="0">
                <a:latin typeface="Muli"/>
                <a:ea typeface="Muli"/>
                <a:cs typeface="Muli"/>
                <a:sym typeface="Muli"/>
              </a:rPr>
              <a:t>Any </a:t>
            </a:r>
            <a:r>
              <a:rPr lang="en" sz="2400" b="1">
                <a:latin typeface="Muli"/>
                <a:ea typeface="Muli"/>
                <a:cs typeface="Muli"/>
                <a:sym typeface="Muli"/>
              </a:rPr>
              <a:t>questions?</a:t>
            </a:r>
            <a:endParaRPr sz="2400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53" name="9Slide.vn 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200" y="3574701"/>
            <a:ext cx="4228432" cy="25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9Slide.vn 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019" y="2553307"/>
            <a:ext cx="731600" cy="213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9Slide.vn 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5879" y="775467"/>
            <a:ext cx="1706267" cy="199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94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951914" y="4527454"/>
            <a:ext cx="1266092" cy="12098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Lexend Deca"/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951914" y="2096085"/>
            <a:ext cx="1266092" cy="12098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Lexend Deca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51495" y="422031"/>
            <a:ext cx="37737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err="1">
                <a:solidFill>
                  <a:schemeClr val="bg1"/>
                </a:solidFill>
                <a:latin typeface="Lexend Deca"/>
              </a:rPr>
              <a:t>Nội</a:t>
            </a:r>
            <a:r>
              <a:rPr lang="en-US" sz="7000" dirty="0">
                <a:solidFill>
                  <a:schemeClr val="bg1"/>
                </a:solidFill>
                <a:latin typeface="Lexend Deca"/>
              </a:rPr>
              <a:t> dung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28863" y="2193164"/>
            <a:ext cx="2981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Lexend Deca"/>
              </a:rPr>
              <a:t>Localhost </a:t>
            </a:r>
            <a:r>
              <a:rPr lang="en-US" sz="3000" dirty="0" err="1">
                <a:solidFill>
                  <a:schemeClr val="bg1"/>
                </a:solidFill>
                <a:latin typeface="Lexend Deca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Lexend Deca"/>
              </a:rPr>
              <a:t>gì</a:t>
            </a:r>
            <a:r>
              <a:rPr lang="en-US" sz="3000" dirty="0">
                <a:solidFill>
                  <a:schemeClr val="bg1"/>
                </a:solidFill>
                <a:latin typeface="Lexend Deca"/>
              </a:rPr>
              <a:t> ?</a:t>
            </a:r>
          </a:p>
          <a:p>
            <a:r>
              <a:rPr lang="en-US" sz="3000" dirty="0">
                <a:solidFill>
                  <a:schemeClr val="bg1"/>
                </a:solidFill>
                <a:latin typeface="Lexend Deca"/>
              </a:rPr>
              <a:t>XAMPP </a:t>
            </a:r>
            <a:r>
              <a:rPr lang="en-US" sz="3000" dirty="0" err="1">
                <a:solidFill>
                  <a:schemeClr val="bg1"/>
                </a:solidFill>
                <a:latin typeface="Lexend Deca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Lexend Deca"/>
              </a:rPr>
              <a:t>gì</a:t>
            </a:r>
            <a:r>
              <a:rPr lang="en-US" sz="3000" dirty="0">
                <a:solidFill>
                  <a:schemeClr val="bg1"/>
                </a:solidFill>
                <a:latin typeface="Lexend Deca"/>
              </a:rPr>
              <a:t> 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51563" y="3208827"/>
            <a:ext cx="4649440" cy="1209822"/>
            <a:chOff x="6421902" y="2096085"/>
            <a:chExt cx="4649440" cy="1209822"/>
          </a:xfrm>
        </p:grpSpPr>
        <p:sp>
          <p:nvSpPr>
            <p:cNvPr id="16" name="Oval 15"/>
            <p:cNvSpPr/>
            <p:nvPr/>
          </p:nvSpPr>
          <p:spPr>
            <a:xfrm>
              <a:off x="6421902" y="2096085"/>
              <a:ext cx="1266092" cy="120982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Lexend Deca"/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7989" y="2423996"/>
              <a:ext cx="311335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err="1">
                  <a:solidFill>
                    <a:schemeClr val="bg1"/>
                  </a:solidFill>
                  <a:latin typeface="Lexend Deca"/>
                </a:rPr>
                <a:t>Sử</a:t>
              </a:r>
              <a:r>
                <a:rPr lang="en-US" sz="3000" dirty="0">
                  <a:solidFill>
                    <a:schemeClr val="bg1"/>
                  </a:solidFill>
                  <a:latin typeface="Lexend Deca"/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  <a:latin typeface="Lexend Deca"/>
                </a:rPr>
                <a:t>dụng</a:t>
              </a:r>
              <a:r>
                <a:rPr lang="en-US" sz="3000" dirty="0">
                  <a:solidFill>
                    <a:schemeClr val="bg1"/>
                  </a:solidFill>
                  <a:latin typeface="Lexend Deca"/>
                </a:rPr>
                <a:t> XAMPP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371165" y="4855365"/>
            <a:ext cx="3360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Lexend Deca"/>
              </a:rPr>
              <a:t>Cài</a:t>
            </a:r>
            <a:r>
              <a:rPr lang="en-US" sz="3000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Lexend Deca"/>
              </a:rPr>
              <a:t>đặt</a:t>
            </a:r>
            <a:r>
              <a:rPr lang="en-US" sz="3000" dirty="0">
                <a:solidFill>
                  <a:schemeClr val="bg1"/>
                </a:solidFill>
                <a:latin typeface="Lexend Deca"/>
              </a:rPr>
              <a:t> XAMPP</a:t>
            </a:r>
          </a:p>
        </p:txBody>
      </p:sp>
    </p:spTree>
    <p:extLst>
      <p:ext uri="{BB962C8B-B14F-4D97-AF65-F5344CB8AC3E}">
        <p14:creationId xmlns:p14="http://schemas.microsoft.com/office/powerpoint/2010/main" val="390832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9Slide.vn 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910" y="2687920"/>
            <a:ext cx="2046490" cy="16027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06769" y="658008"/>
            <a:ext cx="3373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exend Deca"/>
              </a:rPr>
              <a:t>LOCALHOST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19311"/>
            <a:ext cx="64711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2845" y="2226255"/>
            <a:ext cx="567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b="1" dirty="0">
                <a:solidFill>
                  <a:schemeClr val="bg1"/>
                </a:solidFill>
                <a:latin typeface="Lexend Deca"/>
              </a:rPr>
              <a:t>Localhost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 được ghép của 2 chữ “local” (máy tính của bạn) và “host” (máy chủ) là thuật ngữ chỉ máy chủ chạy trên máy tính cá nhân.</a:t>
            </a:r>
            <a:endParaRPr lang="en-US" dirty="0">
              <a:solidFill>
                <a:schemeClr val="bg1"/>
              </a:solidFill>
              <a:latin typeface="Lexend De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844" y="3983137"/>
            <a:ext cx="5670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b="1" dirty="0">
                <a:solidFill>
                  <a:schemeClr val="bg1"/>
                </a:solidFill>
                <a:latin typeface="Lexend Deca"/>
              </a:rPr>
              <a:t>Localhost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 cơ bản nó như một webserver bao gồm: </a:t>
            </a:r>
            <a:r>
              <a:rPr lang="vi-VN" b="1" dirty="0">
                <a:solidFill>
                  <a:schemeClr val="bg1"/>
                </a:solidFill>
                <a:latin typeface="Lexend Deca"/>
              </a:rPr>
              <a:t>Apache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, </a:t>
            </a:r>
            <a:r>
              <a:rPr lang="vi-VN" b="1" dirty="0">
                <a:solidFill>
                  <a:schemeClr val="bg1"/>
                </a:solidFill>
                <a:latin typeface="Lexend Deca"/>
              </a:rPr>
              <a:t>MySQL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, </a:t>
            </a:r>
            <a:r>
              <a:rPr lang="vi-VN" b="1" dirty="0">
                <a:solidFill>
                  <a:schemeClr val="bg1"/>
                </a:solidFill>
                <a:latin typeface="Lexend Deca"/>
              </a:rPr>
              <a:t>PHP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 và </a:t>
            </a:r>
            <a:r>
              <a:rPr lang="vi-VN" b="1" dirty="0">
                <a:solidFill>
                  <a:schemeClr val="bg1"/>
                </a:solidFill>
                <a:latin typeface="Lexend Deca"/>
              </a:rPr>
              <a:t>PHPmyadmin.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Chúng được cài đặt và sử dụng trên chính chiếc máy tính của bạn, dùng chính ổ cứng máy tính để làm không gian lưu trữ và cài đặt trang web.</a:t>
            </a:r>
            <a:endParaRPr lang="en-US" dirty="0">
              <a:solidFill>
                <a:schemeClr val="bg1"/>
              </a:solidFill>
              <a:latin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172523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8" name="9Slide.vn 4"/>
          <p:cNvSpPr txBox="1">
            <a:spLocks/>
          </p:cNvSpPr>
          <p:nvPr/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0" y="602900"/>
            <a:ext cx="5725551" cy="930479"/>
            <a:chOff x="0" y="602900"/>
            <a:chExt cx="5725551" cy="930479"/>
          </a:xfrm>
        </p:grpSpPr>
        <p:sp>
          <p:nvSpPr>
            <p:cNvPr id="9" name="Rectangle 8"/>
            <p:cNvSpPr/>
            <p:nvPr/>
          </p:nvSpPr>
          <p:spPr>
            <a:xfrm>
              <a:off x="344063" y="602900"/>
              <a:ext cx="347915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XAMPP </a:t>
              </a:r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là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gì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?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0" y="1505243"/>
              <a:ext cx="5725551" cy="2813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203555" y="2312368"/>
            <a:ext cx="4025204" cy="2759598"/>
            <a:chOff x="7016900" y="2418385"/>
            <a:chExt cx="4025204" cy="275959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1967" y="2418385"/>
              <a:ext cx="2135070" cy="203020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016900" y="4654763"/>
              <a:ext cx="4025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Lexend Deca"/>
                </a:rPr>
                <a:t>Cross-Platform (X) + Apache (A) + </a:t>
              </a:r>
              <a:r>
                <a:rPr lang="en-US" sz="1400" dirty="0" err="1">
                  <a:solidFill>
                    <a:schemeClr val="bg1"/>
                  </a:solidFill>
                  <a:latin typeface="Lexend Deca"/>
                </a:rPr>
                <a:t>MariaDB</a:t>
              </a:r>
              <a:r>
                <a:rPr lang="en-US" sz="1400" dirty="0">
                  <a:solidFill>
                    <a:schemeClr val="bg1"/>
                  </a:solidFill>
                  <a:latin typeface="Lexend Deca"/>
                </a:rPr>
                <a:t> (M)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exend Deca"/>
                </a:rPr>
                <a:t>+ PHP (P) + Perl (P)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182767" y="2096492"/>
            <a:ext cx="5908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vi-VN" b="1" dirty="0">
                <a:solidFill>
                  <a:schemeClr val="bg1"/>
                </a:solidFill>
                <a:latin typeface="Lexend Deca"/>
              </a:rPr>
              <a:t>Xampp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 là chương trình tạo máy chủ Web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(Web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Server)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tích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hợp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sẵn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exend Deca"/>
              </a:rPr>
              <a:t>Apache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,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exend Deca"/>
              </a:rPr>
              <a:t>PHP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,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exend Deca"/>
              </a:rPr>
              <a:t>MySQL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,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exend Deca"/>
              </a:rPr>
              <a:t>FTP Server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và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các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công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cụ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như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Lexend Deca"/>
              </a:rPr>
              <a:t>phpMyAdmin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.</a:t>
            </a:r>
            <a:endParaRPr lang="en-US" dirty="0">
              <a:solidFill>
                <a:schemeClr val="bg1"/>
              </a:solidFill>
              <a:latin typeface="Lexend De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063" y="3922165"/>
            <a:ext cx="538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b="1" dirty="0">
                <a:solidFill>
                  <a:schemeClr val="bg1"/>
                </a:solidFill>
                <a:latin typeface="Lexend Deca"/>
              </a:rPr>
              <a:t>Xampp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 là một chương trình mã nguồn mở máy chủ web đa nền được phát triển bởi </a:t>
            </a:r>
            <a:r>
              <a:rPr lang="vi-VN" b="1" dirty="0">
                <a:solidFill>
                  <a:schemeClr val="bg1"/>
                </a:solidFill>
                <a:latin typeface="Lexend Deca"/>
              </a:rPr>
              <a:t>Apache Friends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, bao gồm chủ yếu là </a:t>
            </a:r>
            <a:r>
              <a:rPr lang="vi-V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exend Deca"/>
              </a:rPr>
              <a:t>Apache HTTP Server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, </a:t>
            </a:r>
            <a:r>
              <a:rPr lang="vi-V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exend Deca"/>
              </a:rPr>
              <a:t>MariaDB database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, và interpreters dành cho những đối tượng sử dụng ngôn ngữ </a:t>
            </a:r>
            <a:r>
              <a:rPr lang="vi-V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exend Deca"/>
              </a:rPr>
              <a:t>PHP</a:t>
            </a:r>
            <a:r>
              <a:rPr lang="vi-VN" dirty="0">
                <a:solidFill>
                  <a:schemeClr val="bg1"/>
                </a:solidFill>
                <a:latin typeface="Lexend Deca"/>
              </a:rPr>
              <a:t> và </a:t>
            </a:r>
            <a:r>
              <a:rPr lang="vi-V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exend Deca"/>
              </a:rPr>
              <a:t>Perl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309903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08" y="1810091"/>
            <a:ext cx="2135070" cy="20302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602900"/>
            <a:ext cx="5725551" cy="930479"/>
            <a:chOff x="0" y="602900"/>
            <a:chExt cx="5725551" cy="930479"/>
          </a:xfrm>
        </p:grpSpPr>
        <p:sp>
          <p:nvSpPr>
            <p:cNvPr id="9" name="Rectangle 8"/>
            <p:cNvSpPr/>
            <p:nvPr/>
          </p:nvSpPr>
          <p:spPr>
            <a:xfrm>
              <a:off x="344063" y="602900"/>
              <a:ext cx="532902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XAMPP </a:t>
              </a:r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dùng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làm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gì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?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0" y="1505243"/>
              <a:ext cx="5725551" cy="2813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110" y="4621404"/>
            <a:ext cx="2843466" cy="1062744"/>
          </a:xfrm>
          <a:prstGeom prst="rect">
            <a:avLst/>
          </a:prstGeom>
        </p:spPr>
      </p:pic>
      <p:sp>
        <p:nvSpPr>
          <p:cNvPr id="23" name="9Slide.vn 19"/>
          <p:cNvSpPr/>
          <p:nvPr/>
        </p:nvSpPr>
        <p:spPr>
          <a:xfrm>
            <a:off x="9064987" y="3840298"/>
            <a:ext cx="459712" cy="781106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44063" y="2147994"/>
            <a:ext cx="538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latin typeface="Lexend Deca"/>
              </a:rPr>
              <a:t>Phần mềm XAMPP được ứng dụng để xây dựng và phát triển các website theo ngôn ngữ PHP.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063" y="3319299"/>
            <a:ext cx="538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chemeClr val="bg1"/>
                </a:solidFill>
                <a:latin typeface="Lexend Deca"/>
              </a:rPr>
              <a:t>Sử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để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nghiên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cứu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phát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triển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website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qua Localhost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của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máy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tính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cá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nhân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063" y="4490604"/>
            <a:ext cx="538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>
                <a:solidFill>
                  <a:schemeClr val="bg1"/>
                </a:solidFill>
                <a:latin typeface="Lexend Deca"/>
              </a:rPr>
              <a:t>Được các lập trình viên sử dụng trong nhiều tình huống như học tập, thử nghiệm lập trình website, nghiên cứu nâng cấp website. </a:t>
            </a:r>
          </a:p>
          <a:p>
            <a:pPr algn="just"/>
            <a:endParaRPr lang="en-US" dirty="0">
              <a:solidFill>
                <a:schemeClr val="bg1"/>
              </a:solidFill>
              <a:latin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14758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27" name="Group 26"/>
          <p:cNvGrpSpPr/>
          <p:nvPr/>
        </p:nvGrpSpPr>
        <p:grpSpPr>
          <a:xfrm>
            <a:off x="4444002" y="2191046"/>
            <a:ext cx="2958543" cy="2418012"/>
            <a:chOff x="4084152" y="2537546"/>
            <a:chExt cx="2749437" cy="20216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355" y="2537546"/>
              <a:ext cx="1625029" cy="1545216"/>
            </a:xfrm>
            <a:prstGeom prst="rect">
              <a:avLst/>
            </a:prstGeom>
          </p:spPr>
        </p:pic>
        <p:pic>
          <p:nvPicPr>
            <p:cNvPr id="7" name="9Slide.vn 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84152" y="3121533"/>
              <a:ext cx="2749437" cy="14377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Rectangle 22"/>
          <p:cNvSpPr/>
          <p:nvPr/>
        </p:nvSpPr>
        <p:spPr>
          <a:xfrm>
            <a:off x="2924098" y="177897"/>
            <a:ext cx="52533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Lexend Deca"/>
              </a:rPr>
              <a:t>Ưu</a:t>
            </a:r>
            <a:r>
              <a:rPr lang="en-US" sz="4000" b="1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Lexend Deca"/>
              </a:rPr>
              <a:t>điểm</a:t>
            </a:r>
            <a:r>
              <a:rPr lang="en-US" sz="4000" b="1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Lexend Deca"/>
              </a:rPr>
              <a:t>của</a:t>
            </a:r>
            <a:r>
              <a:rPr lang="en-US" sz="4000" b="1" dirty="0">
                <a:solidFill>
                  <a:schemeClr val="bg1"/>
                </a:solidFill>
                <a:latin typeface="Lexend Deca"/>
              </a:rPr>
              <a:t> XAMPP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562896" y="927279"/>
            <a:ext cx="6091707" cy="2575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9Slide.vn 127"/>
          <p:cNvSpPr/>
          <p:nvPr/>
        </p:nvSpPr>
        <p:spPr>
          <a:xfrm>
            <a:off x="7800716" y="1191627"/>
            <a:ext cx="2978901" cy="16978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TextBox 53"/>
          <p:cNvSpPr txBox="1"/>
          <p:nvPr/>
        </p:nvSpPr>
        <p:spPr>
          <a:xfrm>
            <a:off x="8198889" y="1571358"/>
            <a:ext cx="205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Lexend Deca"/>
              </a:rPr>
              <a:t>Có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thể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chạy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trên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tất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cả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các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hệ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điều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hành</a:t>
            </a:r>
            <a:endParaRPr lang="en-US" dirty="0">
              <a:solidFill>
                <a:schemeClr val="bg1"/>
              </a:solidFill>
              <a:latin typeface="Lexend Deca"/>
            </a:endParaRPr>
          </a:p>
        </p:txBody>
      </p:sp>
      <p:sp>
        <p:nvSpPr>
          <p:cNvPr id="56" name="9Slide.vn 127"/>
          <p:cNvSpPr/>
          <p:nvPr/>
        </p:nvSpPr>
        <p:spPr>
          <a:xfrm>
            <a:off x="7800717" y="3580327"/>
            <a:ext cx="3172083" cy="198334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9Slide.vn 127"/>
          <p:cNvSpPr/>
          <p:nvPr/>
        </p:nvSpPr>
        <p:spPr>
          <a:xfrm flipH="1">
            <a:off x="584281" y="3795292"/>
            <a:ext cx="2978901" cy="162753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9Slide.vn 127"/>
          <p:cNvSpPr/>
          <p:nvPr/>
        </p:nvSpPr>
        <p:spPr>
          <a:xfrm flipH="1">
            <a:off x="461966" y="1261980"/>
            <a:ext cx="2978901" cy="162753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TextBox 54"/>
          <p:cNvSpPr txBox="1"/>
          <p:nvPr/>
        </p:nvSpPr>
        <p:spPr>
          <a:xfrm>
            <a:off x="8104998" y="3749285"/>
            <a:ext cx="2602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Lexend Deca"/>
              </a:rPr>
              <a:t>Cấu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hình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đơn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giản,nhiều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năng:giả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lập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Server,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giả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lập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Mail Server,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hỗ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trợ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SSL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trên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Localhost.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1483" y="3971835"/>
            <a:ext cx="220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Lexend Deca"/>
              </a:rPr>
              <a:t>tích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hợp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nhiều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thành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: Apache, PHP, MySQL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9894" y="1571358"/>
            <a:ext cx="2233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Lexend Deca"/>
              </a:rPr>
              <a:t>Mã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nguồn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mở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có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giao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diện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lý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khá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tiện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lợi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71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9Slide.vn 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799375" y="1027903"/>
            <a:ext cx="62536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Lexend Deca"/>
              </a:rPr>
              <a:t>Khuyết</a:t>
            </a:r>
            <a:r>
              <a:rPr lang="en-US" sz="4000" b="1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Lexend Deca"/>
              </a:rPr>
              <a:t>điểm</a:t>
            </a:r>
            <a:r>
              <a:rPr lang="en-US" sz="4000" b="1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Lexend Deca"/>
              </a:rPr>
              <a:t>của</a:t>
            </a:r>
            <a:r>
              <a:rPr lang="en-US" sz="4000" b="1" dirty="0">
                <a:solidFill>
                  <a:schemeClr val="bg1"/>
                </a:solidFill>
                <a:latin typeface="Lexend Deca"/>
              </a:rPr>
              <a:t> XAMPP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0772" y="49454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375" y="2680110"/>
            <a:ext cx="6253635" cy="1359627"/>
          </a:xfrm>
        </p:spPr>
        <p:txBody>
          <a:bodyPr/>
          <a:lstStyle/>
          <a:p>
            <a:pPr marL="50799" indent="0">
              <a:buNone/>
            </a:pPr>
            <a:r>
              <a:rPr lang="vi-VN" sz="2400" dirty="0">
                <a:solidFill>
                  <a:schemeClr val="bg1"/>
                </a:solidFill>
              </a:rPr>
              <a:t>Do cấu hình đơn giản nên XAMPP gây ra một số bất tiện như: không hỗ trợ cấu hình Module, không có Version MySQL.</a:t>
            </a:r>
          </a:p>
          <a:p>
            <a:pPr marL="50799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374" y="4153061"/>
            <a:ext cx="6253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bg1"/>
                </a:solidFill>
                <a:latin typeface="Lexend Deca"/>
              </a:rPr>
              <a:t>Dung lượng nặng, lên đến 141Mb.</a:t>
            </a:r>
          </a:p>
          <a:p>
            <a:endParaRPr lang="en-US" sz="2400" dirty="0">
              <a:solidFill>
                <a:schemeClr val="bg1"/>
              </a:solidFill>
              <a:latin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84486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530206"/>
            <a:ext cx="7545588" cy="1007919"/>
            <a:chOff x="0" y="530206"/>
            <a:chExt cx="7545588" cy="1007919"/>
          </a:xfrm>
        </p:grpSpPr>
        <p:sp>
          <p:nvSpPr>
            <p:cNvPr id="9" name="Rectangle 8"/>
            <p:cNvSpPr/>
            <p:nvPr/>
          </p:nvSpPr>
          <p:spPr>
            <a:xfrm>
              <a:off x="1842618" y="530206"/>
              <a:ext cx="386035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Cài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đặt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XAMPP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0" y="1533379"/>
              <a:ext cx="7545588" cy="474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9Slide.vn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914" y="5201158"/>
            <a:ext cx="1635331" cy="15372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9Slide.vn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588" y="188209"/>
            <a:ext cx="1635331" cy="15372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9Slide.vn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8787" y="2423855"/>
            <a:ext cx="1635331" cy="153726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" name="9Slide.vn 3"/>
          <p:cNvGrpSpPr/>
          <p:nvPr/>
        </p:nvGrpSpPr>
        <p:grpSpPr>
          <a:xfrm>
            <a:off x="422031" y="1793602"/>
            <a:ext cx="7793501" cy="4801933"/>
            <a:chOff x="1177450" y="241631"/>
            <a:chExt cx="6173152" cy="3616776"/>
          </a:xfrm>
        </p:grpSpPr>
        <p:sp>
          <p:nvSpPr>
            <p:cNvPr id="16" name="9Slide.vn 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9Slide.vn 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9Slide.vn 6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9Slide.vn 7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085" y="2027684"/>
            <a:ext cx="6040190" cy="40267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14526" y="2625722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Lexend Deca"/>
              </a:rPr>
              <a:t>Tải</a:t>
            </a:r>
            <a:r>
              <a:rPr lang="en-US" sz="2400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exend Deca"/>
              </a:rPr>
              <a:t>Xuống</a:t>
            </a:r>
            <a:endParaRPr lang="en-US" sz="2400" dirty="0">
              <a:solidFill>
                <a:schemeClr val="bg1"/>
              </a:solidFill>
              <a:latin typeface="Lexend De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4526" y="3404093"/>
            <a:ext cx="247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chemeClr val="bg1"/>
                </a:solidFill>
                <a:latin typeface="Lexend Deca"/>
              </a:rPr>
              <a:t>Chọn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phiên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bản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phù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hợp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và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tải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về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tiến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hành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cài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xend Deca"/>
              </a:rPr>
              <a:t>đặt</a:t>
            </a:r>
            <a:r>
              <a:rPr lang="en-US" dirty="0">
                <a:solidFill>
                  <a:schemeClr val="bg1"/>
                </a:solidFill>
                <a:latin typeface="Lexend Deca"/>
              </a:rPr>
              <a:t>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695165" y="3087387"/>
            <a:ext cx="2342749" cy="11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ở ảnh">
            <a:extLst>
              <a:ext uri="{FF2B5EF4-FFF2-40B4-BE49-F238E27FC236}">
                <a16:creationId xmlns:a16="http://schemas.microsoft.com/office/drawing/2014/main" id="{0A188278-672E-4B1E-A220-4EFBB042B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101" y="4422787"/>
            <a:ext cx="3472144" cy="216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43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530206"/>
            <a:ext cx="7545588" cy="1007919"/>
            <a:chOff x="0" y="530206"/>
            <a:chExt cx="7545588" cy="1007919"/>
          </a:xfrm>
        </p:grpSpPr>
        <p:sp>
          <p:nvSpPr>
            <p:cNvPr id="9" name="Rectangle 8"/>
            <p:cNvSpPr/>
            <p:nvPr/>
          </p:nvSpPr>
          <p:spPr>
            <a:xfrm>
              <a:off x="1842618" y="530206"/>
              <a:ext cx="386035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Cài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Lexend Deca"/>
                </a:rPr>
                <a:t>đặt</a:t>
              </a:r>
              <a:r>
                <a:rPr lang="en-US" sz="4000" b="1" dirty="0">
                  <a:solidFill>
                    <a:schemeClr val="bg1"/>
                  </a:solidFill>
                  <a:latin typeface="Lexend Deca"/>
                </a:rPr>
                <a:t> XAMPP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0" y="1533379"/>
              <a:ext cx="7545588" cy="474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9Slide.vn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914" y="5201158"/>
            <a:ext cx="1635331" cy="15372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9Slide.vn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588" y="188209"/>
            <a:ext cx="1635331" cy="15372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9Slide.vn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8787" y="2423855"/>
            <a:ext cx="1635331" cy="153726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745D2-2887-426F-A3FB-53D7DC68E4F8}"/>
              </a:ext>
            </a:extLst>
          </p:cNvPr>
          <p:cNvSpPr txBox="1"/>
          <p:nvPr/>
        </p:nvSpPr>
        <p:spPr>
          <a:xfrm>
            <a:off x="355107" y="1970843"/>
            <a:ext cx="731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2200" b="0" i="0" dirty="0">
                <a:solidFill>
                  <a:schemeClr val="bg1"/>
                </a:solidFill>
                <a:effectLst/>
                <a:latin typeface="+mj-lt"/>
              </a:rPr>
              <a:t>Cách cài đặt XAMPP trên Windows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200" b="0" i="0" dirty="0">
                <a:solidFill>
                  <a:schemeClr val="bg1"/>
                </a:solidFill>
                <a:effectLst/>
                <a:latin typeface="+mj-lt"/>
              </a:rPr>
              <a:t>Bước 1: Download phần mềm tại trang chủ của XAMPP </a:t>
            </a:r>
            <a:r>
              <a:rPr lang="vi-VN" sz="2200" b="0" i="0" u="none" strike="noStrike" dirty="0">
                <a:solidFill>
                  <a:schemeClr val="bg1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https://www.apachefriends.org/download.html</a:t>
            </a:r>
            <a:r>
              <a:rPr lang="vi-VN" sz="22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200" b="0" i="0" dirty="0">
                <a:solidFill>
                  <a:schemeClr val="bg1"/>
                </a:solidFill>
                <a:effectLst/>
                <a:latin typeface="+mj-lt"/>
              </a:rPr>
              <a:t>Bước 2: Trong file vừa tải xuống, click chuột chọn tệp tin có đuôi .exe.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200" b="0" i="0" dirty="0">
                <a:solidFill>
                  <a:schemeClr val="bg1"/>
                </a:solidFill>
                <a:effectLst/>
                <a:latin typeface="+mj-lt"/>
              </a:rPr>
              <a:t>Bước 3: Trong cửa sổ “Set up”, chọn các phần mềm muốn </a:t>
            </a:r>
            <a:r>
              <a:rPr lang="vi-VN" sz="2200" b="0" i="0">
                <a:solidFill>
                  <a:schemeClr val="bg1"/>
                </a:solidFill>
                <a:effectLst/>
                <a:latin typeface="+mj-lt"/>
              </a:rPr>
              <a:t>cài đặt. </a:t>
            </a:r>
            <a:r>
              <a:rPr lang="vi-VN" sz="2200" b="0" i="0" dirty="0">
                <a:solidFill>
                  <a:schemeClr val="bg1"/>
                </a:solidFill>
                <a:effectLst/>
                <a:latin typeface="+mj-lt"/>
              </a:rPr>
              <a:t>Sau đó, nhấn Next.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200" b="0" i="0" dirty="0">
                <a:solidFill>
                  <a:schemeClr val="bg1"/>
                </a:solidFill>
                <a:effectLst/>
                <a:latin typeface="+mj-lt"/>
              </a:rPr>
              <a:t>Bước 4: Chọn thư mục để cài đặt rồi click Next.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200" b="0" i="0" dirty="0">
                <a:solidFill>
                  <a:schemeClr val="bg1"/>
                </a:solidFill>
                <a:effectLst/>
                <a:latin typeface="+mj-lt"/>
              </a:rPr>
              <a:t>Bước 5: Nhấn finish để kết thúc.</a:t>
            </a:r>
          </a:p>
          <a:p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334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714</Words>
  <Application>Microsoft Office PowerPoint</Application>
  <PresentationFormat>Widescreen</PresentationFormat>
  <Paragraphs>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Lexend Deca</vt:lpstr>
      <vt:lpstr>Muli</vt:lpstr>
      <vt:lpstr>Times New Roman</vt:lpstr>
      <vt:lpstr>Office Theme</vt:lpstr>
      <vt:lpstr>Cài đặt Localhost bằng XAMPP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</dc:creator>
  <cp:lastModifiedBy>Đức Anh Vũ</cp:lastModifiedBy>
  <cp:revision>43</cp:revision>
  <dcterms:created xsi:type="dcterms:W3CDTF">2021-08-28T02:45:44Z</dcterms:created>
  <dcterms:modified xsi:type="dcterms:W3CDTF">2021-09-01T01:16:09Z</dcterms:modified>
</cp:coreProperties>
</file>