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57" r:id="rId3"/>
    <p:sldId id="258" r:id="rId4"/>
    <p:sldId id="295" r:id="rId5"/>
    <p:sldId id="296" r:id="rId6"/>
    <p:sldId id="300" r:id="rId7"/>
    <p:sldId id="297" r:id="rId8"/>
    <p:sldId id="299" r:id="rId9"/>
    <p:sldId id="298" r:id="rId10"/>
    <p:sldId id="301" r:id="rId11"/>
    <p:sldId id="302" r:id="rId12"/>
    <p:sldId id="304" r:id="rId13"/>
    <p:sldId id="305" r:id="rId14"/>
    <p:sldId id="306" r:id="rId15"/>
    <p:sldId id="307" r:id="rId16"/>
    <p:sldId id="308"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Work Sans" panose="020B0604020202020204" pitchFamily="2" charset="0"/>
      <p:regular r:id="rId23"/>
      <p:bold r:id="rId24"/>
      <p:italic r:id="rId25"/>
      <p:boldItalic r:id="rId26"/>
    </p:embeddedFont>
    <p:embeddedFont>
      <p:font typeface="Work Sans Regular"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019065-8F8B-47CA-826B-94EE7306BCF2}">
  <a:tblStyle styleId="{A3019065-8F8B-47CA-826B-94EE7306BCF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8BCFC0-2B5E-4678-8293-E22EB3B9744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333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7584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007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591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1pPr>
            <a:lvl2pPr marL="914400" lvl="1" indent="-355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2pPr>
            <a:lvl3pPr marL="1371600" lvl="2" indent="-355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3pPr>
            <a:lvl4pPr marL="1828800" lvl="3" indent="-355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4pPr>
            <a:lvl5pPr marL="2286000" lvl="4" indent="-355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5pPr>
            <a:lvl6pPr marL="2743200" lvl="5" indent="-355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6pPr>
            <a:lvl7pPr marL="3200400" lvl="6" indent="-355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7pPr>
            <a:lvl8pPr marL="3657600" lvl="7" indent="-355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8pPr>
            <a:lvl9pPr marL="4114800" lvl="8" indent="-355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hostinger.vn/huong-dan/lam-the-nao-de-cau-hinh-filezilla-client/" TargetMode="External"/><Relationship Id="rId2" Type="http://schemas.openxmlformats.org/officeDocument/2006/relationships/hyperlink" Target="https://wordpress.org/download/" TargetMode="Externa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hyperlink" Target="https://filezilla-project.or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070422" y="793749"/>
            <a:ext cx="4914000" cy="9952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Lập trình web</a:t>
            </a:r>
            <a:endParaRPr dirty="0"/>
          </a:p>
        </p:txBody>
      </p:sp>
      <p:grpSp>
        <p:nvGrpSpPr>
          <p:cNvPr id="59" name="Google Shape;59;p12"/>
          <p:cNvGrpSpPr/>
          <p:nvPr/>
        </p:nvGrpSpPr>
        <p:grpSpPr>
          <a:xfrm>
            <a:off x="6867248" y="652997"/>
            <a:ext cx="1580904" cy="1684493"/>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B73BDBDE-11DA-4552-8BB1-E003AF0D9E27}"/>
              </a:ext>
            </a:extLst>
          </p:cNvPr>
          <p:cNvSpPr txBox="1"/>
          <p:nvPr/>
        </p:nvSpPr>
        <p:spPr>
          <a:xfrm>
            <a:off x="1785647" y="2208798"/>
            <a:ext cx="4198775" cy="307777"/>
          </a:xfrm>
          <a:prstGeom prst="rect">
            <a:avLst/>
          </a:prstGeom>
          <a:noFill/>
        </p:spPr>
        <p:txBody>
          <a:bodyPr wrap="square" rtlCol="0">
            <a:spAutoFit/>
          </a:bodyPr>
          <a:lstStyle/>
          <a:p>
            <a:r>
              <a:rPr lang="en-US" dirty="0"/>
              <a:t>So </a:t>
            </a:r>
            <a:r>
              <a:rPr lang="en-US" dirty="0" err="1"/>
              <a:t>sánh</a:t>
            </a:r>
            <a:r>
              <a:rPr lang="en-US" dirty="0"/>
              <a:t> </a:t>
            </a:r>
            <a:r>
              <a:rPr lang="en-US" dirty="0" err="1"/>
              <a:t>Wordpress</a:t>
            </a:r>
            <a:r>
              <a:rPr lang="en-US" dirty="0"/>
              <a:t> </a:t>
            </a:r>
            <a:r>
              <a:rPr lang="en-US" dirty="0" err="1"/>
              <a:t>và</a:t>
            </a:r>
            <a:r>
              <a:rPr lang="en-US" dirty="0"/>
              <a:t> Blogpost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B87218-F50C-4462-829E-B05C3A1967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10</a:t>
            </a:fld>
            <a:endParaRPr lang="e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8143F2-5846-4A16-8FF3-E2C1868233A0}"/>
              </a:ext>
            </a:extLst>
          </p:cNvPr>
          <p:cNvSpPr txBox="1"/>
          <p:nvPr/>
        </p:nvSpPr>
        <p:spPr>
          <a:xfrm>
            <a:off x="749559" y="936172"/>
            <a:ext cx="4027714" cy="4267835"/>
          </a:xfrm>
          <a:prstGeom prst="rect">
            <a:avLst/>
          </a:prstGeom>
          <a:noFill/>
        </p:spPr>
        <p:txBody>
          <a:bodyPr wrap="square">
            <a:spAutoFit/>
          </a:bodyPr>
          <a:lstStyle/>
          <a:p>
            <a:pPr rtl="0">
              <a:spcBef>
                <a:spcPts val="0"/>
              </a:spcBef>
              <a:spcAft>
                <a:spcPts val="0"/>
              </a:spcAft>
            </a:pPr>
            <a:r>
              <a:rPr lang="vi-VN" sz="1400" b="0" i="0" u="none" strike="noStrike" dirty="0">
                <a:solidFill>
                  <a:srgbClr val="000000"/>
                </a:solidFill>
                <a:effectLst/>
                <a:latin typeface="Times New Roman" panose="02020603050405020304" pitchFamily="18" charset="0"/>
                <a:cs typeface="Times New Roman" panose="02020603050405020304" pitchFamily="18" charset="0"/>
              </a:rPr>
              <a:t>Blogger là một dịch vụ được thiết kế với các công cụ tối thiểu.</a:t>
            </a:r>
            <a:endParaRPr lang="vi-VN" b="0" dirty="0">
              <a:effectLst/>
              <a:latin typeface="Times New Roman" panose="02020603050405020304" pitchFamily="18" charset="0"/>
              <a:cs typeface="Times New Roman" panose="02020603050405020304" pitchFamily="18" charset="0"/>
            </a:endParaRPr>
          </a:p>
          <a:p>
            <a:pPr rtl="0">
              <a:spcBef>
                <a:spcPts val="750"/>
              </a:spcBef>
              <a:spcAft>
                <a:spcPts val="0"/>
              </a:spcAft>
            </a:pPr>
            <a:r>
              <a:rPr lang="vi-VN" sz="1400" b="0" i="0" u="none" strike="noStrike" dirty="0">
                <a:solidFill>
                  <a:srgbClr val="000000"/>
                </a:solidFill>
                <a:effectLst/>
                <a:latin typeface="Times New Roman" panose="02020603050405020304" pitchFamily="18" charset="0"/>
                <a:cs typeface="Times New Roman" panose="02020603050405020304" pitchFamily="18" charset="0"/>
              </a:rPr>
              <a:t>Có nghĩa là mọi thứ khá cơ bản, phục vụ chủ yếu cho mục đích xuất bản.</a:t>
            </a:r>
            <a:endParaRPr lang="vi-VN" b="0" dirty="0">
              <a:effectLst/>
              <a:latin typeface="Times New Roman" panose="02020603050405020304" pitchFamily="18" charset="0"/>
              <a:cs typeface="Times New Roman" panose="02020603050405020304" pitchFamily="18" charset="0"/>
            </a:endParaRPr>
          </a:p>
          <a:p>
            <a:pPr rtl="0">
              <a:spcBef>
                <a:spcPts val="750"/>
              </a:spcBef>
              <a:spcAft>
                <a:spcPts val="0"/>
              </a:spcAft>
            </a:pPr>
            <a:r>
              <a:rPr lang="vi-VN" sz="1400" b="0" i="0" u="none" strike="noStrike" dirty="0">
                <a:solidFill>
                  <a:srgbClr val="000000"/>
                </a:solidFill>
                <a:effectLst/>
                <a:latin typeface="Times New Roman" panose="02020603050405020304" pitchFamily="18" charset="0"/>
                <a:cs typeface="Times New Roman" panose="02020603050405020304" pitchFamily="18" charset="0"/>
              </a:rPr>
              <a:t>Rất khó để thêm một tính năng hay thay đổi giao diện theo ý muốn. Trừ khi bạn là nhà phát triển.</a:t>
            </a:r>
            <a:endParaRPr lang="vi-VN" b="0" dirty="0">
              <a:effectLst/>
              <a:latin typeface="Times New Roman" panose="02020603050405020304" pitchFamily="18" charset="0"/>
              <a:cs typeface="Times New Roman" panose="02020603050405020304" pitchFamily="18" charset="0"/>
            </a:endParaRPr>
          </a:p>
          <a:p>
            <a:pPr rtl="0">
              <a:spcBef>
                <a:spcPts val="750"/>
              </a:spcBef>
              <a:spcAft>
                <a:spcPts val="0"/>
              </a:spcAft>
            </a:pPr>
            <a:r>
              <a:rPr lang="vi-VN" sz="1400" b="0" i="0" u="none" strike="noStrike" dirty="0">
                <a:solidFill>
                  <a:srgbClr val="000000"/>
                </a:solidFill>
                <a:effectLst/>
                <a:latin typeface="Times New Roman" panose="02020603050405020304" pitchFamily="18" charset="0"/>
                <a:cs typeface="Times New Roman" panose="02020603050405020304" pitchFamily="18" charset="0"/>
              </a:rPr>
              <a:t>Blogger có một bộ gồm 25 tiện ích tích hợp (tương tự như các tiện ích WordPress). Để thêm các tính năng như quảng cáo, liên kết đăng ký, biểu mẫu liên hệ, v.v.</a:t>
            </a:r>
            <a:endParaRPr lang="vi-VN" b="0" dirty="0">
              <a:effectLst/>
              <a:latin typeface="Times New Roman" panose="02020603050405020304" pitchFamily="18" charset="0"/>
              <a:cs typeface="Times New Roman" panose="02020603050405020304" pitchFamily="18" charset="0"/>
            </a:endParaRPr>
          </a:p>
          <a:p>
            <a:pPr rtl="0">
              <a:spcBef>
                <a:spcPts val="750"/>
              </a:spcBef>
              <a:spcAft>
                <a:spcPts val="0"/>
              </a:spcAft>
            </a:pPr>
            <a:r>
              <a:rPr lang="vi-VN" sz="1400" b="0" i="0" u="none" strike="noStrike" dirty="0">
                <a:solidFill>
                  <a:srgbClr val="000000"/>
                </a:solidFill>
                <a:effectLst/>
                <a:latin typeface="Times New Roman" panose="02020603050405020304" pitchFamily="18" charset="0"/>
                <a:cs typeface="Times New Roman" panose="02020603050405020304" pitchFamily="18" charset="0"/>
              </a:rPr>
              <a:t>Nhưng những module này với chức năng hạn chế và không có lựa chọn thay thế.</a:t>
            </a:r>
            <a:endParaRPr lang="vi-VN" b="0" dirty="0">
              <a:effectLst/>
              <a:latin typeface="Times New Roman" panose="02020603050405020304" pitchFamily="18" charset="0"/>
              <a:cs typeface="Times New Roman" panose="02020603050405020304" pitchFamily="18" charset="0"/>
            </a:endParaRPr>
          </a:p>
          <a:p>
            <a:pPr rtl="0">
              <a:spcBef>
                <a:spcPts val="750"/>
              </a:spcBef>
              <a:spcAft>
                <a:spcPts val="0"/>
              </a:spcAft>
            </a:pPr>
            <a:r>
              <a:rPr lang="vi-VN" sz="1400" b="0" i="0" u="none" strike="noStrike" dirty="0">
                <a:solidFill>
                  <a:srgbClr val="000000"/>
                </a:solidFill>
                <a:effectLst/>
                <a:latin typeface="Times New Roman" panose="02020603050405020304" pitchFamily="18" charset="0"/>
                <a:cs typeface="Times New Roman" panose="02020603050405020304" pitchFamily="18" charset="0"/>
              </a:rPr>
              <a:t>Chưa hết, các tùy chọn nâng cao như popup, eCommerce, v.v … không có sẵn trên nền tảng Blogger.</a:t>
            </a:r>
            <a:endParaRPr lang="vi-VN" b="0" dirty="0">
              <a:effectLst/>
              <a:latin typeface="Times New Roman" panose="02020603050405020304" pitchFamily="18" charset="0"/>
              <a:cs typeface="Times New Roman" panose="02020603050405020304" pitchFamily="18" charset="0"/>
            </a:endParaRPr>
          </a:p>
          <a:p>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3786634-4447-4FAC-BEC3-CBE18AA37529}"/>
              </a:ext>
            </a:extLst>
          </p:cNvPr>
          <p:cNvSpPr txBox="1"/>
          <p:nvPr/>
        </p:nvSpPr>
        <p:spPr>
          <a:xfrm>
            <a:off x="684246" y="566840"/>
            <a:ext cx="3439886" cy="738664"/>
          </a:xfrm>
          <a:prstGeom prst="rect">
            <a:avLst/>
          </a:prstGeom>
          <a:noFill/>
        </p:spPr>
        <p:txBody>
          <a:bodyPr wrap="square">
            <a:spAutoFit/>
          </a:bodyPr>
          <a:lstStyle/>
          <a:p>
            <a:pPr algn="ctr" rtl="0">
              <a:spcBef>
                <a:spcPts val="0"/>
              </a:spcBef>
              <a:spcAft>
                <a:spcPts val="0"/>
              </a:spcAft>
            </a:pPr>
            <a:r>
              <a:rPr lang="en-US" sz="1400" b="0" i="0" u="none" strike="noStrike" dirty="0">
                <a:solidFill>
                  <a:srgbClr val="595959"/>
                </a:solidFill>
                <a:effectLst/>
                <a:latin typeface="Times New Roman" panose="02020603050405020304" pitchFamily="18" charset="0"/>
                <a:cs typeface="Times New Roman" panose="02020603050405020304" pitchFamily="18" charset="0"/>
              </a:rPr>
              <a:t>BLOGPSOT</a:t>
            </a:r>
            <a:endParaRPr lang="en-US" b="0" dirty="0">
              <a:effectLst/>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E4A6A3-E5E6-4666-BFB8-F9C260A85FBD}"/>
              </a:ext>
            </a:extLst>
          </p:cNvPr>
          <p:cNvSpPr txBox="1"/>
          <p:nvPr/>
        </p:nvSpPr>
        <p:spPr>
          <a:xfrm>
            <a:off x="4858139" y="1020147"/>
            <a:ext cx="3850060" cy="3088025"/>
          </a:xfrm>
          <a:prstGeom prst="rect">
            <a:avLst/>
          </a:prstGeom>
          <a:noFill/>
        </p:spPr>
        <p:txBody>
          <a:bodyPr wrap="square" rtlCol="0">
            <a:spAutoFit/>
          </a:bodyPr>
          <a:lstStyle/>
          <a:p>
            <a:pPr rtl="0">
              <a:spcBef>
                <a:spcPts val="0"/>
              </a:spcBef>
              <a:spcAft>
                <a:spcPts val="0"/>
              </a:spcAft>
            </a:pPr>
            <a:r>
              <a:rPr lang="vi-VN" b="0" i="0" u="none" strike="noStrike" dirty="0">
                <a:solidFill>
                  <a:srgbClr val="000000"/>
                </a:solidFill>
                <a:effectLst/>
                <a:latin typeface="Times New Roman" panose="02020603050405020304" pitchFamily="18" charset="0"/>
                <a:cs typeface="Times New Roman" panose="02020603050405020304" pitchFamily="18" charset="0"/>
              </a:rPr>
              <a:t>WordPress là một phần mềm mã nguồn mở, rất dễ dàng để thêm tính năng.</a:t>
            </a:r>
            <a:endParaRPr lang="vi-VN" b="0" dirty="0">
              <a:effectLst/>
              <a:latin typeface="Times New Roman" panose="02020603050405020304" pitchFamily="18" charset="0"/>
              <a:cs typeface="Times New Roman" panose="02020603050405020304" pitchFamily="18" charset="0"/>
            </a:endParaRPr>
          </a:p>
          <a:p>
            <a:pPr rtl="0">
              <a:spcBef>
                <a:spcPts val="750"/>
              </a:spcBef>
              <a:spcAft>
                <a:spcPts val="0"/>
              </a:spcAft>
            </a:pPr>
            <a:r>
              <a:rPr lang="vi-VN" b="0" i="0" u="none" strike="noStrike" dirty="0">
                <a:solidFill>
                  <a:srgbClr val="000000"/>
                </a:solidFill>
                <a:effectLst/>
                <a:latin typeface="Times New Roman" panose="02020603050405020304" pitchFamily="18" charset="0"/>
                <a:cs typeface="Times New Roman" panose="02020603050405020304" pitchFamily="18" charset="0"/>
              </a:rPr>
              <a:t>Điểm nổi bật góp phần nên sự thành công của WordPress chính là Theme và Plugin.</a:t>
            </a:r>
            <a:endParaRPr lang="vi-VN" b="0" dirty="0">
              <a:effectLst/>
              <a:latin typeface="Times New Roman" panose="02020603050405020304" pitchFamily="18" charset="0"/>
              <a:cs typeface="Times New Roman" panose="02020603050405020304" pitchFamily="18" charset="0"/>
            </a:endParaRPr>
          </a:p>
          <a:p>
            <a:pPr rtl="0">
              <a:spcBef>
                <a:spcPts val="750"/>
              </a:spcBef>
              <a:spcAft>
                <a:spcPts val="0"/>
              </a:spcAft>
            </a:pPr>
            <a:r>
              <a:rPr lang="vi-VN" b="0" i="0" u="none" strike="noStrike" dirty="0">
                <a:solidFill>
                  <a:srgbClr val="000000"/>
                </a:solidFill>
                <a:effectLst/>
                <a:latin typeface="Times New Roman" panose="02020603050405020304" pitchFamily="18" charset="0"/>
                <a:cs typeface="Times New Roman" panose="02020603050405020304" pitchFamily="18" charset="0"/>
              </a:rPr>
              <a:t>Theme giúp bạn dễ dàng thay đổi giao diện của Website.</a:t>
            </a:r>
            <a:endParaRPr lang="vi-VN" b="0" dirty="0">
              <a:effectLst/>
              <a:latin typeface="Times New Roman" panose="02020603050405020304" pitchFamily="18" charset="0"/>
              <a:cs typeface="Times New Roman" panose="02020603050405020304" pitchFamily="18" charset="0"/>
            </a:endParaRPr>
          </a:p>
          <a:p>
            <a:pPr rtl="0">
              <a:spcBef>
                <a:spcPts val="750"/>
              </a:spcBef>
              <a:spcAft>
                <a:spcPts val="0"/>
              </a:spcAft>
            </a:pPr>
            <a:r>
              <a:rPr lang="vi-VN" b="0" i="0" u="none" strike="noStrike" dirty="0">
                <a:solidFill>
                  <a:srgbClr val="000000"/>
                </a:solidFill>
                <a:effectLst/>
                <a:latin typeface="Times New Roman" panose="02020603050405020304" pitchFamily="18" charset="0"/>
                <a:cs typeface="Times New Roman" panose="02020603050405020304" pitchFamily="18" charset="0"/>
              </a:rPr>
              <a:t>Plugin giúp bạn thêm nhiều chức năng cho webiste.</a:t>
            </a:r>
            <a:endParaRPr lang="vi-VN" b="0" dirty="0">
              <a:effectLst/>
              <a:latin typeface="Times New Roman" panose="02020603050405020304" pitchFamily="18" charset="0"/>
              <a:cs typeface="Times New Roman" panose="02020603050405020304" pitchFamily="18" charset="0"/>
            </a:endParaRPr>
          </a:p>
          <a:p>
            <a:pPr rtl="0">
              <a:spcBef>
                <a:spcPts val="750"/>
              </a:spcBef>
              <a:spcAft>
                <a:spcPts val="0"/>
              </a:spcAft>
            </a:pPr>
            <a:r>
              <a:rPr lang="vi-VN" b="0" i="0" u="none" strike="noStrike" dirty="0">
                <a:solidFill>
                  <a:srgbClr val="000000"/>
                </a:solidFill>
                <a:effectLst/>
                <a:latin typeface="Times New Roman" panose="02020603050405020304" pitchFamily="18" charset="0"/>
                <a:cs typeface="Times New Roman" panose="02020603050405020304" pitchFamily="18" charset="0"/>
              </a:rPr>
              <a:t>Với Theme và plugin giúp bạn dễ dàng thiết kế website bán hàng online, thương mại điện tử…</a:t>
            </a:r>
            <a:endParaRPr lang="vi-VN" b="0" dirty="0">
              <a:effectLst/>
              <a:latin typeface="Times New Roman" panose="02020603050405020304" pitchFamily="18" charset="0"/>
              <a:cs typeface="Times New Roman" panose="02020603050405020304" pitchFamily="18" charset="0"/>
            </a:endParaRPr>
          </a:p>
          <a:p>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DAF8EA7-A176-4961-9B03-5A5BB1DA937B}"/>
              </a:ext>
            </a:extLst>
          </p:cNvPr>
          <p:cNvSpPr txBox="1"/>
          <p:nvPr/>
        </p:nvSpPr>
        <p:spPr>
          <a:xfrm>
            <a:off x="5579706" y="566840"/>
            <a:ext cx="2295331"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WORDPRESS</a:t>
            </a:r>
          </a:p>
        </p:txBody>
      </p:sp>
    </p:spTree>
    <p:extLst>
      <p:ext uri="{BB962C8B-B14F-4D97-AF65-F5344CB8AC3E}">
        <p14:creationId xmlns:p14="http://schemas.microsoft.com/office/powerpoint/2010/main" val="117333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35F89C-82D1-47CF-99D8-2E53ED60C0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11</a:t>
            </a:fld>
            <a:endParaRPr lang="en">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0CC2EA6-04F8-4073-9E99-A4B8B1B7DD8B}"/>
              </a:ext>
            </a:extLst>
          </p:cNvPr>
          <p:cNvSpPr txBox="1"/>
          <p:nvPr/>
        </p:nvSpPr>
        <p:spPr>
          <a:xfrm>
            <a:off x="3856653" y="609600"/>
            <a:ext cx="1430694" cy="30777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B1B15BC-54FF-48E4-A503-933F67D91F3C}"/>
              </a:ext>
            </a:extLst>
          </p:cNvPr>
          <p:cNvSpPr txBox="1"/>
          <p:nvPr/>
        </p:nvSpPr>
        <p:spPr>
          <a:xfrm>
            <a:off x="771331" y="1486678"/>
            <a:ext cx="3470987" cy="1815882"/>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Cộng đồng của Blogger phát triển cũng tương đối khá</a:t>
            </a:r>
          </a:p>
          <a:p>
            <a:r>
              <a:rPr lang="vi-VN" dirty="0">
                <a:latin typeface="Times New Roman" panose="02020603050405020304" pitchFamily="18" charset="0"/>
                <a:cs typeface="Times New Roman" panose="02020603050405020304" pitchFamily="18" charset="0"/>
              </a:rPr>
              <a:t>nhưng càng ngày càng giảm và ít hoạt động hơn, Google</a:t>
            </a:r>
          </a:p>
          <a:p>
            <a:r>
              <a:rPr lang="vi-VN" dirty="0">
                <a:latin typeface="Times New Roman" panose="02020603050405020304" pitchFamily="18" charset="0"/>
                <a:cs typeface="Times New Roman" panose="02020603050405020304" pitchFamily="18" charset="0"/>
              </a:rPr>
              <a:t>có diễn đàn riêng dành cho những người sử dụng</a:t>
            </a:r>
          </a:p>
          <a:p>
            <a:r>
              <a:rPr lang="vi-VN" dirty="0">
                <a:latin typeface="Times New Roman" panose="02020603050405020304" pitchFamily="18" charset="0"/>
                <a:cs typeface="Times New Roman" panose="02020603050405020304" pitchFamily="18" charset="0"/>
              </a:rPr>
              <a:t>Blogger, tuy nhiên mức độ hoạt động không cao.</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A077A4E-3340-45FD-8D96-40A3DCE69E6F}"/>
              </a:ext>
            </a:extLst>
          </p:cNvPr>
          <p:cNvSpPr txBox="1"/>
          <p:nvPr/>
        </p:nvSpPr>
        <p:spPr>
          <a:xfrm>
            <a:off x="4242318" y="1424473"/>
            <a:ext cx="4814595" cy="1169551"/>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WordPress có cộng đồng sử dụng đông đảo nhất trong</a:t>
            </a:r>
          </a:p>
          <a:p>
            <a:r>
              <a:rPr lang="vi-VN" dirty="0">
                <a:latin typeface="Times New Roman" panose="02020603050405020304" pitchFamily="18" charset="0"/>
                <a:cs typeface="Times New Roman" panose="02020603050405020304" pitchFamily="18" charset="0"/>
              </a:rPr>
              <a:t>các mã nguồn mở phục vụ việc phát triển website, với</a:t>
            </a:r>
          </a:p>
          <a:p>
            <a:r>
              <a:rPr lang="vi-VN" dirty="0">
                <a:latin typeface="Times New Roman" panose="02020603050405020304" pitchFamily="18" charset="0"/>
                <a:cs typeface="Times New Roman" panose="02020603050405020304" pitchFamily="18" charset="0"/>
              </a:rPr>
              <a:t>cộng đồng to lớn này, hầu như các lỗi lớn đến nhỏ bạn</a:t>
            </a:r>
          </a:p>
          <a:p>
            <a:r>
              <a:rPr lang="vi-VN" dirty="0">
                <a:latin typeface="Times New Roman" panose="02020603050405020304" pitchFamily="18" charset="0"/>
                <a:cs typeface="Times New Roman" panose="02020603050405020304" pitchFamily="18" charset="0"/>
              </a:rPr>
              <a:t>đều có thể tìm đến trên Google để giải quyết.</a:t>
            </a:r>
          </a:p>
          <a:p>
            <a:endParaRPr lang="vi-V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03BCF2D-74D1-48D7-943C-F051B3900D78}"/>
              </a:ext>
            </a:extLst>
          </p:cNvPr>
          <p:cNvSpPr txBox="1"/>
          <p:nvPr/>
        </p:nvSpPr>
        <p:spPr>
          <a:xfrm>
            <a:off x="4192554" y="2424122"/>
            <a:ext cx="3837993" cy="1169551"/>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Như vậy có thể nói, WordPress là mã nguồn hoàn hảo để</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phát triển website, Matt Cutts, điều hành phụ trách về</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mảng chất lượng tìm kiếm và webspam của Google cũng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đang sử dụng WordPress cho blog cá nhân của mình.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97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35F89C-82D1-47CF-99D8-2E53ED60C0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Times New Roman" panose="02020603050405020304" pitchFamily="18" charset="0"/>
                <a:cs typeface="Times New Roman" panose="02020603050405020304" pitchFamily="18" charset="0"/>
              </a:rPr>
              <a:t>12</a:t>
            </a:fld>
            <a:endParaRPr lang="en">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0CC2EA6-04F8-4073-9E99-A4B8B1B7DD8B}"/>
              </a:ext>
            </a:extLst>
          </p:cNvPr>
          <p:cNvSpPr txBox="1"/>
          <p:nvPr/>
        </p:nvSpPr>
        <p:spPr>
          <a:xfrm>
            <a:off x="3856653" y="609600"/>
            <a:ext cx="1430694" cy="30777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B1B15BC-54FF-48E4-A503-933F67D91F3C}"/>
              </a:ext>
            </a:extLst>
          </p:cNvPr>
          <p:cNvSpPr txBox="1"/>
          <p:nvPr/>
        </p:nvSpPr>
        <p:spPr>
          <a:xfrm>
            <a:off x="391887" y="1486678"/>
            <a:ext cx="3850432" cy="1867178"/>
          </a:xfrm>
          <a:prstGeom prst="rect">
            <a:avLst/>
          </a:prstGeom>
          <a:noFill/>
        </p:spPr>
        <p:txBody>
          <a:bodyPr wrap="square" rtlCol="0">
            <a:spAutoFit/>
          </a:bodyPr>
          <a:lstStyle/>
          <a:p>
            <a:pPr rtl="0">
              <a:spcBef>
                <a:spcPts val="0"/>
              </a:spcBef>
              <a:spcAft>
                <a:spcPts val="0"/>
              </a:spcAft>
            </a:pPr>
            <a:r>
              <a:rPr lang="vi-VN" b="0" i="0" u="none" strike="noStrike" dirty="0">
                <a:solidFill>
                  <a:srgbClr val="000000"/>
                </a:solidFill>
                <a:effectLst/>
                <a:latin typeface="Times New Roman" panose="02020603050405020304" pitchFamily="18" charset="0"/>
                <a:cs typeface="Times New Roman" panose="02020603050405020304" pitchFamily="18" charset="0"/>
              </a:rPr>
              <a:t>Sử dụng Blogger, bạn có lợi thế về nền tảng an toàn, mạnh mẽ của Google.</a:t>
            </a:r>
            <a:endParaRPr lang="vi-VN" b="0" dirty="0">
              <a:effectLst/>
              <a:latin typeface="Times New Roman" panose="02020603050405020304" pitchFamily="18" charset="0"/>
              <a:cs typeface="Times New Roman" panose="02020603050405020304" pitchFamily="18" charset="0"/>
            </a:endParaRPr>
          </a:p>
          <a:p>
            <a:pPr rtl="0">
              <a:spcBef>
                <a:spcPts val="200"/>
              </a:spcBef>
              <a:spcAft>
                <a:spcPts val="0"/>
              </a:spcAft>
            </a:pPr>
            <a:r>
              <a:rPr lang="vi-VN" b="0" i="0" u="none" strike="noStrike" dirty="0">
                <a:solidFill>
                  <a:srgbClr val="000000"/>
                </a:solidFill>
                <a:effectLst/>
                <a:latin typeface="Times New Roman" panose="02020603050405020304" pitchFamily="18" charset="0"/>
                <a:cs typeface="Times New Roman" panose="02020603050405020304" pitchFamily="18" charset="0"/>
              </a:rPr>
              <a:t>Bạn không cần lo lắng về việc quản lý tài nguyên máy chủ, bảo vệ blog hoặc sao lưu.</a:t>
            </a:r>
            <a:endParaRPr lang="vi-VN" b="0" dirty="0">
              <a:effectLst/>
              <a:latin typeface="Times New Roman" panose="02020603050405020304" pitchFamily="18" charset="0"/>
              <a:cs typeface="Times New Roman" panose="02020603050405020304" pitchFamily="18" charset="0"/>
            </a:endParaRPr>
          </a:p>
          <a:p>
            <a:pPr rtl="0">
              <a:spcBef>
                <a:spcPts val="200"/>
              </a:spcBef>
              <a:spcAft>
                <a:spcPts val="0"/>
              </a:spcAft>
            </a:pPr>
            <a:r>
              <a:rPr lang="vi-VN" b="0" i="0" u="none" strike="noStrike" dirty="0">
                <a:solidFill>
                  <a:srgbClr val="000000"/>
                </a:solidFill>
                <a:effectLst/>
                <a:latin typeface="Times New Roman" panose="02020603050405020304" pitchFamily="18" charset="0"/>
                <a:cs typeface="Times New Roman" panose="02020603050405020304" pitchFamily="18" charset="0"/>
              </a:rPr>
              <a:t>Bạn chỉ cần bảo vệ tài khoản đăng nhập/gmail của mình.</a:t>
            </a:r>
            <a:endParaRPr lang="vi-VN" b="0" dirty="0">
              <a:effectLst/>
              <a:latin typeface="Times New Roman" panose="02020603050405020304" pitchFamily="18" charset="0"/>
              <a:cs typeface="Times New Roman" panose="02020603050405020304" pitchFamily="18" charset="0"/>
            </a:endParaRPr>
          </a:p>
          <a:p>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A077A4E-3340-45FD-8D96-40A3DCE69E6F}"/>
              </a:ext>
            </a:extLst>
          </p:cNvPr>
          <p:cNvSpPr txBox="1"/>
          <p:nvPr/>
        </p:nvSpPr>
        <p:spPr>
          <a:xfrm>
            <a:off x="4522237" y="1499119"/>
            <a:ext cx="4329403" cy="2975173"/>
          </a:xfrm>
          <a:prstGeom prst="rect">
            <a:avLst/>
          </a:prstGeom>
          <a:noFill/>
        </p:spPr>
        <p:txBody>
          <a:bodyPr wrap="square" rtlCol="0">
            <a:spAutoFit/>
          </a:bodyPr>
          <a:lstStyle/>
          <a:p>
            <a:pPr rtl="0">
              <a:spcBef>
                <a:spcPts val="0"/>
              </a:spcBef>
              <a:spcAft>
                <a:spcPts val="0"/>
              </a:spcAft>
            </a:pPr>
            <a:r>
              <a:rPr lang="vi-VN" b="0" i="0" u="none" strike="noStrike" dirty="0">
                <a:solidFill>
                  <a:srgbClr val="000000"/>
                </a:solidFill>
                <a:effectLst/>
                <a:latin typeface="Times New Roman" panose="02020603050405020304" pitchFamily="18" charset="0"/>
                <a:cs typeface="Times New Roman" panose="02020603050405020304" pitchFamily="18" charset="0"/>
              </a:rPr>
              <a:t>Đối với mình WordPress khá an toàn, nhưng nó sẽ phụ thuộc và trình độ của quản lý website của bạn.</a:t>
            </a:r>
            <a:endParaRPr lang="vi-VN" b="0" dirty="0">
              <a:effectLst/>
              <a:latin typeface="Times New Roman" panose="02020603050405020304" pitchFamily="18" charset="0"/>
              <a:cs typeface="Times New Roman" panose="02020603050405020304" pitchFamily="18" charset="0"/>
            </a:endParaRPr>
          </a:p>
          <a:p>
            <a:pPr rtl="0">
              <a:spcBef>
                <a:spcPts val="750"/>
              </a:spcBef>
              <a:spcAft>
                <a:spcPts val="0"/>
              </a:spcAft>
            </a:pPr>
            <a:r>
              <a:rPr lang="vi-VN" b="0" i="0" u="none" strike="noStrike" dirty="0">
                <a:solidFill>
                  <a:srgbClr val="000000"/>
                </a:solidFill>
                <a:effectLst/>
                <a:latin typeface="Times New Roman" panose="02020603050405020304" pitchFamily="18" charset="0"/>
                <a:cs typeface="Times New Roman" panose="02020603050405020304" pitchFamily="18" charset="0"/>
              </a:rPr>
              <a:t>Những bước bảo mật cho Website WordPress:</a:t>
            </a:r>
            <a:endParaRPr lang="vi-VN" b="0" dirty="0">
              <a:effectLst/>
              <a:latin typeface="Times New Roman" panose="02020603050405020304" pitchFamily="18" charset="0"/>
              <a:cs typeface="Times New Roman" panose="02020603050405020304" pitchFamily="18" charset="0"/>
            </a:endParaRPr>
          </a:p>
          <a:p>
            <a:pPr rtl="0">
              <a:spcBef>
                <a:spcPts val="750"/>
              </a:spcBef>
              <a:spcAft>
                <a:spcPts val="0"/>
              </a:spcAft>
            </a:pPr>
            <a:r>
              <a:rPr lang="vi-VN" b="0" i="0" u="none" strike="noStrike" dirty="0">
                <a:solidFill>
                  <a:srgbClr val="000000"/>
                </a:solidFill>
                <a:effectLst/>
                <a:latin typeface="Times New Roman" panose="02020603050405020304" pitchFamily="18" charset="0"/>
                <a:cs typeface="Times New Roman" panose="02020603050405020304" pitchFamily="18" charset="0"/>
              </a:rPr>
              <a:t>Đơn giản như đổi đường dẫn đăng nhập, đặt mật khẩu mạnh hơn…</a:t>
            </a:r>
            <a:endParaRPr lang="vi-VN" b="0" dirty="0">
              <a:effectLst/>
              <a:latin typeface="Times New Roman" panose="02020603050405020304" pitchFamily="18" charset="0"/>
              <a:cs typeface="Times New Roman" panose="02020603050405020304" pitchFamily="18" charset="0"/>
            </a:endParaRPr>
          </a:p>
          <a:p>
            <a:pPr rtl="0">
              <a:spcBef>
                <a:spcPts val="750"/>
              </a:spcBef>
              <a:spcAft>
                <a:spcPts val="0"/>
              </a:spcAft>
            </a:pPr>
            <a:r>
              <a:rPr lang="vi-VN" b="0" i="0" u="none" strike="noStrike" dirty="0">
                <a:solidFill>
                  <a:srgbClr val="000000"/>
                </a:solidFill>
                <a:effectLst/>
                <a:latin typeface="Times New Roman" panose="02020603050405020304" pitchFamily="18" charset="0"/>
                <a:cs typeface="Times New Roman" panose="02020603050405020304" pitchFamily="18" charset="0"/>
              </a:rPr>
              <a:t>Có rất nhiều plugin bảo mật WordPress như: iThemes Security...</a:t>
            </a:r>
            <a:endParaRPr lang="vi-VN" b="0" dirty="0">
              <a:effectLst/>
              <a:latin typeface="Times New Roman" panose="02020603050405020304" pitchFamily="18" charset="0"/>
              <a:cs typeface="Times New Roman" panose="02020603050405020304" pitchFamily="18" charset="0"/>
            </a:endParaRPr>
          </a:p>
          <a:p>
            <a:pPr rtl="0">
              <a:spcBef>
                <a:spcPts val="750"/>
              </a:spcBef>
              <a:spcAft>
                <a:spcPts val="0"/>
              </a:spcAft>
            </a:pPr>
            <a:r>
              <a:rPr lang="vi-VN" b="0" i="0" u="none" strike="noStrike" dirty="0">
                <a:solidFill>
                  <a:srgbClr val="000000"/>
                </a:solidFill>
                <a:effectLst/>
                <a:latin typeface="Times New Roman" panose="02020603050405020304" pitchFamily="18" charset="0"/>
                <a:cs typeface="Times New Roman" panose="02020603050405020304" pitchFamily="18" charset="0"/>
              </a:rPr>
              <a:t>Ngoài ra nên backup hay sao chép website thường xuyên.</a:t>
            </a:r>
            <a:endParaRPr lang="vi-VN" b="0" dirty="0">
              <a:effectLst/>
              <a:latin typeface="Times New Roman" panose="02020603050405020304" pitchFamily="18" charset="0"/>
              <a:cs typeface="Times New Roman" panose="02020603050405020304" pitchFamily="18" charset="0"/>
            </a:endParaRPr>
          </a:p>
          <a:p>
            <a:pPr rtl="0">
              <a:spcBef>
                <a:spcPts val="750"/>
              </a:spcBef>
              <a:spcAft>
                <a:spcPts val="0"/>
              </a:spcAft>
            </a:pPr>
            <a:r>
              <a:rPr lang="vi-VN" b="0" i="0" u="none" strike="noStrike" dirty="0">
                <a:solidFill>
                  <a:srgbClr val="000000"/>
                </a:solidFill>
                <a:effectLst/>
                <a:latin typeface="Times New Roman" panose="02020603050405020304" pitchFamily="18" charset="0"/>
                <a:cs typeface="Times New Roman" panose="02020603050405020304" pitchFamily="18" charset="0"/>
              </a:rPr>
              <a:t>Sử dụng cơ chế để chống DDoS và Botnet</a:t>
            </a:r>
            <a:endParaRPr lang="vi-VN" b="0" dirty="0">
              <a:effectLst/>
              <a:latin typeface="Times New Roman" panose="02020603050405020304" pitchFamily="18" charset="0"/>
              <a:cs typeface="Times New Roman" panose="02020603050405020304" pitchFamily="18" charset="0"/>
            </a:endParaRPr>
          </a:p>
          <a:p>
            <a:br>
              <a:rPr lang="vi-VN"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17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3B7D34-F69F-4A6E-9633-F360C65669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1100" smtClean="0">
                <a:latin typeface="Times New Roman" panose="02020603050405020304" pitchFamily="18" charset="0"/>
                <a:cs typeface="Times New Roman" panose="02020603050405020304" pitchFamily="18" charset="0"/>
              </a:rPr>
              <a:t>13</a:t>
            </a:fld>
            <a:endParaRPr lang="en" sz="11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454FB79-913E-4A57-A0F7-E16F75FF1575}"/>
              </a:ext>
            </a:extLst>
          </p:cNvPr>
          <p:cNvSpPr txBox="1"/>
          <p:nvPr/>
        </p:nvSpPr>
        <p:spPr>
          <a:xfrm>
            <a:off x="2876940" y="657875"/>
            <a:ext cx="4572000" cy="261610"/>
          </a:xfrm>
          <a:prstGeom prst="rect">
            <a:avLst/>
          </a:prstGeom>
          <a:noFill/>
        </p:spPr>
        <p:txBody>
          <a:bodyPr wrap="square">
            <a:spAutoFit/>
          </a:bodyPr>
          <a:lstStyle/>
          <a:p>
            <a:r>
              <a:rPr lang="en-US" sz="1100" dirty="0">
                <a:latin typeface="Times New Roman" panose="02020603050405020304" pitchFamily="18" charset="0"/>
                <a:cs typeface="Times New Roman" panose="02020603050405020304" pitchFamily="18" charset="0"/>
              </a:rPr>
              <a:t>KHẢ NĂNG TỐI ƯU HÓA MARKETING</a:t>
            </a:r>
          </a:p>
        </p:txBody>
      </p:sp>
      <p:sp>
        <p:nvSpPr>
          <p:cNvPr id="6" name="TextBox 5">
            <a:extLst>
              <a:ext uri="{FF2B5EF4-FFF2-40B4-BE49-F238E27FC236}">
                <a16:creationId xmlns:a16="http://schemas.microsoft.com/office/drawing/2014/main" id="{8F8CF2F5-DFB0-46F3-AE28-2F35CF5D3EB9}"/>
              </a:ext>
            </a:extLst>
          </p:cNvPr>
          <p:cNvSpPr txBox="1"/>
          <p:nvPr/>
        </p:nvSpPr>
        <p:spPr>
          <a:xfrm>
            <a:off x="4572000" y="1166862"/>
            <a:ext cx="4572000" cy="1107996"/>
          </a:xfrm>
          <a:prstGeom prst="rect">
            <a:avLst/>
          </a:prstGeom>
          <a:noFill/>
        </p:spPr>
        <p:txBody>
          <a:bodyPr wrap="square">
            <a:spAutoFit/>
          </a:bodyPr>
          <a:lstStyle/>
          <a:p>
            <a:r>
              <a:rPr lang="en-US" sz="1100" dirty="0">
                <a:latin typeface="Times New Roman" panose="02020603050405020304" pitchFamily="18" charset="0"/>
                <a:cs typeface="Times New Roman" panose="02020603050405020304" pitchFamily="18" charset="0"/>
              </a:rPr>
              <a:t>WordPress </a:t>
            </a:r>
            <a:r>
              <a:rPr lang="en-US" sz="1100" dirty="0" err="1">
                <a:latin typeface="Times New Roman" panose="02020603050405020304" pitchFamily="18" charset="0"/>
                <a:cs typeface="Times New Roman" panose="02020603050405020304" pitchFamily="18" charset="0"/>
              </a:rPr>
              <a:t>có</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mức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tối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ưu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hóa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rất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tốt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cho</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những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việc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này</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bởi</a:t>
            </a:r>
            <a:endParaRPr lang="en-US" sz="1100" dirty="0">
              <a:latin typeface="Times New Roman" panose="02020603050405020304" pitchFamily="18" charset="0"/>
              <a:cs typeface="Times New Roman" panose="02020603050405020304" pitchFamily="18" charset="0"/>
            </a:endParaRPr>
          </a:p>
          <a:p>
            <a:r>
              <a:rPr lang="en-US" sz="1100" dirty="0" err="1">
                <a:latin typeface="Times New Roman" panose="02020603050405020304" pitchFamily="18" charset="0"/>
                <a:cs typeface="Times New Roman" panose="02020603050405020304" pitchFamily="18" charset="0"/>
              </a:rPr>
              <a:t>vì</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nó</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là</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mã</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nguồn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mở</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hút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rất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nhiều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nhà</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phát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triển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ứng</a:t>
            </a:r>
            <a:endParaRPr lang="en-US" sz="1100" dirty="0">
              <a:latin typeface="Times New Roman" panose="02020603050405020304" pitchFamily="18" charset="0"/>
              <a:cs typeface="Times New Roman" panose="02020603050405020304" pitchFamily="18" charset="0"/>
            </a:endParaRPr>
          </a:p>
          <a:p>
            <a:r>
              <a:rPr lang="en-US" sz="1100" dirty="0" err="1">
                <a:latin typeface="Times New Roman" panose="02020603050405020304" pitchFamily="18" charset="0"/>
                <a:cs typeface="Times New Roman" panose="02020603050405020304" pitchFamily="18" charset="0"/>
              </a:rPr>
              <a:t>dụng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Bạn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sẽ</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có</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thể</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tìm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được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tất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cả</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các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ứng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dụng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chuyên</a:t>
            </a:r>
            <a:endParaRPr lang="en-US" sz="1100" dirty="0">
              <a:latin typeface="Times New Roman" panose="02020603050405020304" pitchFamily="18" charset="0"/>
              <a:cs typeface="Times New Roman" panose="02020603050405020304" pitchFamily="18" charset="0"/>
            </a:endParaRPr>
          </a:p>
          <a:p>
            <a:r>
              <a:rPr lang="en-US" sz="1100" dirty="0" err="1">
                <a:latin typeface="Times New Roman" panose="02020603050405020304" pitchFamily="18" charset="0"/>
                <a:cs typeface="Times New Roman" panose="02020603050405020304" pitchFamily="18" charset="0"/>
              </a:rPr>
              <a:t>nghiệp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nhằm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phát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triển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trang</a:t>
            </a:r>
            <a:r>
              <a:rPr lang="en-US" sz="1100" dirty="0">
                <a:latin typeface="Times New Roman" panose="02020603050405020304" pitchFamily="18" charset="0"/>
                <a:cs typeface="Times New Roman" panose="02020603050405020304" pitchFamily="18" charset="0"/>
              </a:rPr>
              <a:t> web </a:t>
            </a:r>
            <a:r>
              <a:rPr lang="en-US" sz="1100" dirty="0" err="1">
                <a:latin typeface="Times New Roman" panose="02020603050405020304" pitchFamily="18" charset="0"/>
                <a:cs typeface="Times New Roman" panose="02020603050405020304" pitchFamily="18" charset="0"/>
              </a:rPr>
              <a:t>theo</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nhu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cầu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của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bạn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ví</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dụ</a:t>
            </a:r>
            <a:endParaRPr lang="en-US" sz="1100" dirty="0">
              <a:latin typeface="Times New Roman" panose="02020603050405020304" pitchFamily="18" charset="0"/>
              <a:cs typeface="Times New Roman" panose="02020603050405020304" pitchFamily="18" charset="0"/>
            </a:endParaRPr>
          </a:p>
          <a:p>
            <a:r>
              <a:rPr lang="en-US" sz="1100" dirty="0" err="1">
                <a:latin typeface="Times New Roman" panose="02020603050405020304" pitchFamily="18" charset="0"/>
                <a:cs typeface="Times New Roman" panose="02020603050405020304" pitchFamily="18" charset="0"/>
              </a:rPr>
              <a:t>như</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về</a:t>
            </a:r>
            <a:r>
              <a:rPr lang="en-US" sz="1100" dirty="0">
                <a:latin typeface="Times New Roman" panose="02020603050405020304" pitchFamily="18" charset="0"/>
                <a:cs typeface="Times New Roman" panose="02020603050405020304" pitchFamily="18" charset="0"/>
              </a:rPr>
              <a:t> SEO, email marketing, banner </a:t>
            </a:r>
            <a:r>
              <a:rPr lang="en-US" sz="1100" dirty="0" err="1">
                <a:latin typeface="Times New Roman" panose="02020603050405020304" pitchFamily="18" charset="0"/>
                <a:cs typeface="Times New Roman" panose="02020603050405020304" pitchFamily="18" charset="0"/>
              </a:rPr>
              <a:t>quảng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cáo</a:t>
            </a:r>
            <a:r>
              <a:rPr lang="en-US" sz="1100" dirty="0">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bạn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có</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thể</a:t>
            </a:r>
            <a:endParaRPr lang="en-US" sz="1100" dirty="0">
              <a:latin typeface="Times New Roman" panose="02020603050405020304" pitchFamily="18" charset="0"/>
              <a:cs typeface="Times New Roman" panose="02020603050405020304" pitchFamily="18" charset="0"/>
            </a:endParaRPr>
          </a:p>
          <a:p>
            <a:r>
              <a:rPr lang="en-US" sz="1100" dirty="0" err="1">
                <a:latin typeface="Times New Roman" panose="02020603050405020304" pitchFamily="18" charset="0"/>
                <a:cs typeface="Times New Roman" panose="02020603050405020304" pitchFamily="18" charset="0"/>
              </a:rPr>
              <a:t>làm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bất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cứ</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thứ</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gì</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theo</a:t>
            </a:r>
            <a:r>
              <a:rPr lang="en-US" sz="1100" dirty="0">
                <a:latin typeface="Times New Roman" panose="02020603050405020304" pitchFamily="18" charset="0"/>
                <a:cs typeface="Times New Roman" panose="02020603050405020304" pitchFamily="18" charset="0"/>
              </a:rPr>
              <a:t> ý </a:t>
            </a:r>
            <a:r>
              <a:rPr lang="en-US" sz="1100" dirty="0" err="1">
                <a:latin typeface="Times New Roman" panose="02020603050405020304" pitchFamily="18" charset="0"/>
                <a:cs typeface="Times New Roman" panose="02020603050405020304" pitchFamily="18" charset="0"/>
              </a:rPr>
              <a:t>của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bạn</a:t>
            </a:r>
            <a:r>
              <a:rPr lang="en-US" sz="1100"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4AEB83DD-21F5-47B3-AB5B-E99B6A620DD5}"/>
              </a:ext>
            </a:extLst>
          </p:cNvPr>
          <p:cNvSpPr txBox="1"/>
          <p:nvPr/>
        </p:nvSpPr>
        <p:spPr>
          <a:xfrm>
            <a:off x="513183" y="1166862"/>
            <a:ext cx="3455437" cy="938719"/>
          </a:xfrm>
          <a:prstGeom prst="rect">
            <a:avLst/>
          </a:prstGeom>
          <a:noFill/>
        </p:spPr>
        <p:txBody>
          <a:bodyPr wrap="square">
            <a:spAutoFit/>
          </a:bodyPr>
          <a:lstStyle/>
          <a:p>
            <a:r>
              <a:rPr lang="en-US" sz="1100" dirty="0">
                <a:latin typeface="Times New Roman" panose="02020603050405020304" pitchFamily="18" charset="0"/>
                <a:cs typeface="Times New Roman" panose="02020603050405020304" pitchFamily="18" charset="0"/>
              </a:rPr>
              <a:t>Blogger </a:t>
            </a:r>
            <a:r>
              <a:rPr lang="en-US" sz="1100" dirty="0" err="1">
                <a:latin typeface="Times New Roman" panose="02020603050405020304" pitchFamily="18" charset="0"/>
                <a:cs typeface="Times New Roman" panose="02020603050405020304" pitchFamily="18" charset="0"/>
              </a:rPr>
              <a:t>là</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một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sản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phẩm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từ</a:t>
            </a:r>
            <a:r>
              <a:rPr lang="en-US" sz="1100" dirty="0">
                <a:latin typeface="Times New Roman" panose="02020603050405020304" pitchFamily="18" charset="0"/>
                <a:cs typeface="Times New Roman" panose="02020603050405020304" pitchFamily="18" charset="0"/>
              </a:rPr>
              <a:t> Google, </a:t>
            </a:r>
            <a:r>
              <a:rPr lang="en-US" sz="1100" dirty="0" err="1">
                <a:latin typeface="Times New Roman" panose="02020603050405020304" pitchFamily="18" charset="0"/>
                <a:cs typeface="Times New Roman" panose="02020603050405020304" pitchFamily="18" charset="0"/>
              </a:rPr>
              <a:t>máy</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chủ</a:t>
            </a:r>
            <a:r>
              <a:rPr lang="en-US" sz="1100" dirty="0">
                <a:latin typeface="Times New Roman" panose="02020603050405020304" pitchFamily="18" charset="0"/>
                <a:cs typeface="Times New Roman" panose="02020603050405020304" pitchFamily="18" charset="0"/>
              </a:rPr>
              <a:t> Google</a:t>
            </a:r>
          </a:p>
          <a:p>
            <a:r>
              <a:rPr lang="en-US" sz="1100" dirty="0" err="1">
                <a:latin typeface="Times New Roman" panose="02020603050405020304" pitchFamily="18" charset="0"/>
                <a:cs typeface="Times New Roman" panose="02020603050405020304" pitchFamily="18" charset="0"/>
              </a:rPr>
              <a:t>nên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có</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tốc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độ</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tải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trang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rất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nhanh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có</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thể</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tùy</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biến</a:t>
            </a:r>
            <a:r>
              <a:rPr lang="en-US" sz="1100" dirty="0">
                <a:latin typeface="Times New Roman" panose="02020603050405020304" pitchFamily="18" charset="0"/>
                <a:cs typeface="Times New Roman" panose="02020603050405020304" pitchFamily="18" charset="0"/>
              </a:rPr>
              <a:t> SEO </a:t>
            </a:r>
            <a:r>
              <a:rPr lang="en-US" sz="1100" dirty="0" err="1">
                <a:latin typeface="Times New Roman" panose="02020603050405020304" pitchFamily="18" charset="0"/>
                <a:cs typeface="Times New Roman" panose="02020603050405020304" pitchFamily="18" charset="0"/>
              </a:rPr>
              <a:t>rất</a:t>
            </a:r>
            <a:endParaRPr lang="en-US" sz="1100" dirty="0">
              <a:latin typeface="Times New Roman" panose="02020603050405020304" pitchFamily="18" charset="0"/>
              <a:cs typeface="Times New Roman" panose="02020603050405020304" pitchFamily="18" charset="0"/>
            </a:endParaRPr>
          </a:p>
          <a:p>
            <a:r>
              <a:rPr lang="en-US" sz="1100" dirty="0" err="1">
                <a:latin typeface="Times New Roman" panose="02020603050405020304" pitchFamily="18" charset="0"/>
                <a:cs typeface="Times New Roman" panose="02020603050405020304" pitchFamily="18" charset="0"/>
              </a:rPr>
              <a:t>tốt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nhưng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cộng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đồng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phát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triển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các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ứng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dụng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tính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năng</a:t>
            </a:r>
            <a:endParaRPr lang="en-US" sz="1100" dirty="0">
              <a:latin typeface="Times New Roman" panose="02020603050405020304" pitchFamily="18" charset="0"/>
              <a:cs typeface="Times New Roman" panose="02020603050405020304" pitchFamily="18" charset="0"/>
            </a:endParaRPr>
          </a:p>
          <a:p>
            <a:r>
              <a:rPr lang="en-US" sz="1100" dirty="0" err="1">
                <a:latin typeface="Times New Roman" panose="02020603050405020304" pitchFamily="18" charset="0"/>
                <a:cs typeface="Times New Roman" panose="02020603050405020304" pitchFamily="18" charset="0"/>
              </a:rPr>
              <a:t>lại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không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nhiều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như</a:t>
            </a:r>
            <a:r>
              <a:rPr lang="en-US" sz="1100" dirty="0">
                <a:latin typeface="Times New Roman" panose="02020603050405020304" pitchFamily="18" charset="0"/>
                <a:cs typeface="Times New Roman" panose="02020603050405020304" pitchFamily="18" charset="0"/>
              </a:rPr>
              <a:t> WordPress, </a:t>
            </a:r>
            <a:r>
              <a:rPr lang="en-US" sz="1100" dirty="0" err="1">
                <a:latin typeface="Times New Roman" panose="02020603050405020304" pitchFamily="18" charset="0"/>
                <a:cs typeface="Times New Roman" panose="02020603050405020304" pitchFamily="18" charset="0"/>
              </a:rPr>
              <a:t>vì</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vậy</a:t>
            </a:r>
            <a:r>
              <a:rPr lang="en-US" sz="1100" dirty="0">
                <a:latin typeface="Times New Roman" panose="02020603050405020304" pitchFamily="18" charset="0"/>
                <a:cs typeface="Times New Roman" panose="02020603050405020304" pitchFamily="18" charset="0"/>
              </a:rPr>
              <a:t> Blogger </a:t>
            </a:r>
            <a:r>
              <a:rPr lang="en-US" sz="1100" dirty="0" err="1">
                <a:latin typeface="Times New Roman" panose="02020603050405020304" pitchFamily="18" charset="0"/>
                <a:cs typeface="Times New Roman" panose="02020603050405020304" pitchFamily="18" charset="0"/>
              </a:rPr>
              <a:t>lại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yếu</a:t>
            </a:r>
            <a:endParaRPr lang="en-US" sz="1100" dirty="0">
              <a:latin typeface="Times New Roman" panose="02020603050405020304" pitchFamily="18" charset="0"/>
              <a:cs typeface="Times New Roman" panose="02020603050405020304" pitchFamily="18" charset="0"/>
            </a:endParaRPr>
          </a:p>
          <a:p>
            <a:r>
              <a:rPr lang="en-US" sz="1100" dirty="0" err="1">
                <a:latin typeface="Times New Roman" panose="02020603050405020304" pitchFamily="18" charset="0"/>
                <a:cs typeface="Times New Roman" panose="02020603050405020304" pitchFamily="18" charset="0"/>
              </a:rPr>
              <a:t>về</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điểm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này</a:t>
            </a:r>
            <a:r>
              <a:rPr lang="en-US" sz="11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6901FBD2-1C96-47A3-B9E9-D982087F7B55}"/>
              </a:ext>
            </a:extLst>
          </p:cNvPr>
          <p:cNvSpPr txBox="1"/>
          <p:nvPr/>
        </p:nvSpPr>
        <p:spPr>
          <a:xfrm>
            <a:off x="513183" y="2272725"/>
            <a:ext cx="4058817" cy="1107996"/>
          </a:xfrm>
          <a:prstGeom prst="rect">
            <a:avLst/>
          </a:prstGeom>
          <a:noFill/>
        </p:spPr>
        <p:txBody>
          <a:bodyPr wrap="square">
            <a:spAutoFit/>
          </a:bodyPr>
          <a:lstStyle/>
          <a:p>
            <a:r>
              <a:rPr lang="en-US" sz="1100" dirty="0" err="1">
                <a:latin typeface="Times New Roman" panose="02020603050405020304" pitchFamily="18" charset="0"/>
                <a:cs typeface="Times New Roman" panose="02020603050405020304" pitchFamily="18" charset="0"/>
              </a:rPr>
              <a:t>Một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điều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quan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trọng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nữa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là</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các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nhà</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mạng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Việt</a:t>
            </a:r>
            <a:r>
              <a:rPr lang="en-US" sz="1100" dirty="0">
                <a:latin typeface="Times New Roman" panose="02020603050405020304" pitchFamily="18" charset="0"/>
                <a:cs typeface="Times New Roman" panose="02020603050405020304" pitchFamily="18" charset="0"/>
              </a:rPr>
              <a:t> Nam</a:t>
            </a:r>
          </a:p>
          <a:p>
            <a:r>
              <a:rPr lang="en-US" sz="1100" dirty="0" err="1">
                <a:latin typeface="Times New Roman" panose="02020603050405020304" pitchFamily="18" charset="0"/>
                <a:cs typeface="Times New Roman" panose="02020603050405020304" pitchFamily="18" charset="0"/>
              </a:rPr>
              <a:t>thỉnh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thoảng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lại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chặn</a:t>
            </a:r>
            <a:r>
              <a:rPr lang="en-US" sz="1100" dirty="0">
                <a:latin typeface="Times New Roman" panose="02020603050405020304" pitchFamily="18" charset="0"/>
                <a:cs typeface="Times New Roman" panose="02020603050405020304" pitchFamily="18" charset="0"/>
              </a:rPr>
              <a:t> Blogger, </a:t>
            </a:r>
            <a:r>
              <a:rPr lang="en-US" sz="1100" dirty="0" err="1">
                <a:latin typeface="Times New Roman" panose="02020603050405020304" pitchFamily="18" charset="0"/>
                <a:cs typeface="Times New Roman" panose="02020603050405020304" pitchFamily="18" charset="0"/>
              </a:rPr>
              <a:t>phải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đổi</a:t>
            </a:r>
            <a:r>
              <a:rPr lang="en-US" sz="1100" dirty="0">
                <a:latin typeface="Times New Roman" panose="02020603050405020304" pitchFamily="18" charset="0"/>
                <a:cs typeface="Times New Roman" panose="02020603050405020304" pitchFamily="18" charset="0"/>
              </a:rPr>
              <a:t> sang </a:t>
            </a:r>
            <a:r>
              <a:rPr lang="en-US" sz="1100" dirty="0" err="1">
                <a:latin typeface="Times New Roman" panose="02020603050405020304" pitchFamily="18" charset="0"/>
                <a:cs typeface="Times New Roman" panose="02020603050405020304" pitchFamily="18" charset="0"/>
              </a:rPr>
              <a:t>dns</a:t>
            </a:r>
            <a:r>
              <a:rPr lang="en-US" sz="1100" dirty="0">
                <a:latin typeface="Times New Roman" panose="02020603050405020304" pitchFamily="18" charset="0"/>
                <a:cs typeface="Times New Roman" panose="02020603050405020304" pitchFamily="18" charset="0"/>
              </a:rPr>
              <a:t> google</a:t>
            </a:r>
          </a:p>
          <a:p>
            <a:r>
              <a:rPr lang="en-US" sz="1100" dirty="0" err="1">
                <a:latin typeface="Times New Roman" panose="02020603050405020304" pitchFamily="18" charset="0"/>
                <a:cs typeface="Times New Roman" panose="02020603050405020304" pitchFamily="18" charset="0"/>
              </a:rPr>
              <a:t>mới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vào</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được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nên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nếu</a:t>
            </a:r>
            <a:r>
              <a:rPr lang="en-US" sz="1100" dirty="0">
                <a:latin typeface="Times New Roman" panose="02020603050405020304" pitchFamily="18" charset="0"/>
                <a:cs typeface="Times New Roman" panose="02020603050405020304" pitchFamily="18" charset="0"/>
              </a:rPr>
              <a:t> ai </a:t>
            </a:r>
            <a:r>
              <a:rPr lang="en-US" sz="1100" dirty="0" err="1">
                <a:latin typeface="Times New Roman" panose="02020603050405020304" pitchFamily="18" charset="0"/>
                <a:cs typeface="Times New Roman" panose="02020603050405020304" pitchFamily="18" charset="0"/>
              </a:rPr>
              <a:t>làm</a:t>
            </a:r>
            <a:r>
              <a:rPr lang="en-US" sz="1100" dirty="0">
                <a:latin typeface="Times New Roman" panose="02020603050405020304" pitchFamily="18" charset="0"/>
                <a:cs typeface="Times New Roman" panose="02020603050405020304" pitchFamily="18" charset="0"/>
              </a:rPr>
              <a:t> website </a:t>
            </a:r>
            <a:r>
              <a:rPr lang="en-US" sz="1100" dirty="0" err="1">
                <a:latin typeface="Times New Roman" panose="02020603050405020304" pitchFamily="18" charset="0"/>
                <a:cs typeface="Times New Roman" panose="02020603050405020304" pitchFamily="18" charset="0"/>
              </a:rPr>
              <a:t>bán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hàng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dịch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vụ</a:t>
            </a:r>
            <a:r>
              <a:rPr lang="en-US" sz="1100" dirty="0">
                <a:latin typeface="Times New Roman" panose="02020603050405020304" pitchFamily="18" charset="0"/>
                <a:cs typeface="Times New Roman" panose="02020603050405020304" pitchFamily="18" charset="0"/>
              </a:rPr>
              <a:t>,</a:t>
            </a:r>
          </a:p>
          <a:p>
            <a:r>
              <a:rPr lang="en-US" sz="1100" dirty="0" err="1">
                <a:latin typeface="Times New Roman" panose="02020603050405020304" pitchFamily="18" charset="0"/>
                <a:cs typeface="Times New Roman" panose="02020603050405020304" pitchFamily="18" charset="0"/>
              </a:rPr>
              <a:t>sản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phẩm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với</a:t>
            </a:r>
            <a:r>
              <a:rPr lang="en-US" sz="1100" dirty="0">
                <a:latin typeface="Times New Roman" panose="02020603050405020304" pitchFamily="18" charset="0"/>
                <a:cs typeface="Times New Roman" panose="02020603050405020304" pitchFamily="18" charset="0"/>
              </a:rPr>
              <a:t> Blogger </a:t>
            </a:r>
            <a:r>
              <a:rPr lang="en-US" sz="1100" dirty="0" err="1">
                <a:latin typeface="Times New Roman" panose="02020603050405020304" pitchFamily="18" charset="0"/>
                <a:cs typeface="Times New Roman" panose="02020603050405020304" pitchFamily="18" charset="0"/>
              </a:rPr>
              <a:t>mà</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đang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có</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kết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quả</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khá</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tốt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mà</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bị</a:t>
            </a:r>
            <a:endParaRPr lang="en-US" sz="1100" dirty="0">
              <a:latin typeface="Times New Roman" panose="02020603050405020304" pitchFamily="18" charset="0"/>
              <a:cs typeface="Times New Roman" panose="02020603050405020304" pitchFamily="18" charset="0"/>
            </a:endParaRPr>
          </a:p>
          <a:p>
            <a:r>
              <a:rPr lang="en-US" sz="1100" dirty="0" err="1">
                <a:latin typeface="Times New Roman" panose="02020603050405020304" pitchFamily="18" charset="0"/>
                <a:cs typeface="Times New Roman" panose="02020603050405020304" pitchFamily="18" charset="0"/>
              </a:rPr>
              <a:t>các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nhà</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mạng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Việt</a:t>
            </a:r>
            <a:r>
              <a:rPr lang="en-US" sz="1100" dirty="0">
                <a:latin typeface="Times New Roman" panose="02020603050405020304" pitchFamily="18" charset="0"/>
                <a:cs typeface="Times New Roman" panose="02020603050405020304" pitchFamily="18" charset="0"/>
              </a:rPr>
              <a:t> Nam </a:t>
            </a:r>
            <a:r>
              <a:rPr lang="en-US" sz="1100" dirty="0" err="1">
                <a:latin typeface="Times New Roman" panose="02020603050405020304" pitchFamily="18" charset="0"/>
                <a:cs typeface="Times New Roman" panose="02020603050405020304" pitchFamily="18" charset="0"/>
              </a:rPr>
              <a:t>chặn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thì</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sẽ</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ảnh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hưởng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rất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lớn</a:t>
            </a:r>
            <a:endParaRPr lang="en-US" sz="1100" dirty="0">
              <a:latin typeface="Times New Roman" panose="02020603050405020304" pitchFamily="18" charset="0"/>
              <a:cs typeface="Times New Roman" panose="02020603050405020304" pitchFamily="18" charset="0"/>
            </a:endParaRPr>
          </a:p>
          <a:p>
            <a:r>
              <a:rPr lang="en-US" sz="1100" dirty="0" err="1">
                <a:latin typeface="Times New Roman" panose="02020603050405020304" pitchFamily="18" charset="0"/>
                <a:cs typeface="Times New Roman" panose="02020603050405020304" pitchFamily="18" charset="0"/>
              </a:rPr>
              <a:t>đến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doanh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thu</a:t>
            </a:r>
            <a:r>
              <a:rPr lang="en-US" sz="11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67214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562BD0-35DB-40CC-AEA7-1C53033E3A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Box 2">
            <a:extLst>
              <a:ext uri="{FF2B5EF4-FFF2-40B4-BE49-F238E27FC236}">
                <a16:creationId xmlns:a16="http://schemas.microsoft.com/office/drawing/2014/main" id="{F187EF13-0D3B-42C0-8122-228E9228EB44}"/>
              </a:ext>
            </a:extLst>
          </p:cNvPr>
          <p:cNvSpPr txBox="1"/>
          <p:nvPr/>
        </p:nvSpPr>
        <p:spPr>
          <a:xfrm>
            <a:off x="3388446" y="586339"/>
            <a:ext cx="4771053" cy="307777"/>
          </a:xfrm>
          <a:prstGeom prst="rect">
            <a:avLst/>
          </a:prstGeom>
          <a:noFill/>
        </p:spPr>
        <p:txBody>
          <a:bodyPr wrap="square" rtlCol="0">
            <a:spAutoFit/>
          </a:bodyPr>
          <a:lstStyle/>
          <a:p>
            <a:r>
              <a:rPr lang="en-US" dirty="0" err="1"/>
              <a:t>Cài</a:t>
            </a:r>
            <a:r>
              <a:rPr lang="en-US" dirty="0"/>
              <a:t> </a:t>
            </a:r>
            <a:r>
              <a:rPr lang="en-US" dirty="0" err="1"/>
              <a:t>đặt</a:t>
            </a:r>
            <a:r>
              <a:rPr lang="en-US" dirty="0"/>
              <a:t> </a:t>
            </a:r>
            <a:r>
              <a:rPr lang="en-US" dirty="0" err="1"/>
              <a:t>wordpress</a:t>
            </a:r>
            <a:endParaRPr lang="en-US" dirty="0"/>
          </a:p>
        </p:txBody>
      </p:sp>
      <p:sp>
        <p:nvSpPr>
          <p:cNvPr id="5" name="TextBox 4">
            <a:extLst>
              <a:ext uri="{FF2B5EF4-FFF2-40B4-BE49-F238E27FC236}">
                <a16:creationId xmlns:a16="http://schemas.microsoft.com/office/drawing/2014/main" id="{8226D138-FF77-4D15-A7FF-A87186D875E5}"/>
              </a:ext>
            </a:extLst>
          </p:cNvPr>
          <p:cNvSpPr txBox="1"/>
          <p:nvPr/>
        </p:nvSpPr>
        <p:spPr>
          <a:xfrm>
            <a:off x="1048139" y="1182660"/>
            <a:ext cx="4572000" cy="738664"/>
          </a:xfrm>
          <a:prstGeom prst="rect">
            <a:avLst/>
          </a:prstGeom>
          <a:noFill/>
        </p:spPr>
        <p:txBody>
          <a:bodyPr wrap="square">
            <a:spAutoFit/>
          </a:bodyPr>
          <a:lstStyle/>
          <a:p>
            <a:pPr algn="l">
              <a:buFont typeface="+mj-lt"/>
              <a:buAutoNum type="arabicPeriod"/>
            </a:pPr>
            <a:r>
              <a:rPr lang="en-US" b="1" i="0" dirty="0" err="1">
                <a:solidFill>
                  <a:srgbClr val="6747C7"/>
                </a:solidFill>
                <a:effectLst/>
                <a:latin typeface="muli"/>
                <a:hlinkClick r:id="rId2"/>
              </a:rPr>
              <a:t>Tải</a:t>
            </a:r>
            <a:r>
              <a:rPr lang="en-US" b="1" i="0" dirty="0">
                <a:solidFill>
                  <a:srgbClr val="6747C7"/>
                </a:solidFill>
                <a:effectLst/>
                <a:latin typeface="muli"/>
                <a:hlinkClick r:id="rId2"/>
              </a:rPr>
              <a:t> file</a:t>
            </a:r>
            <a:r>
              <a:rPr lang="en-US" b="0" i="0" dirty="0">
                <a:solidFill>
                  <a:srgbClr val="36344D"/>
                </a:solidFill>
                <a:effectLst/>
                <a:latin typeface="muli"/>
              </a:rPr>
              <a:t> </a:t>
            </a:r>
            <a:r>
              <a:rPr lang="en-US" b="0" i="0" dirty="0" err="1">
                <a:solidFill>
                  <a:srgbClr val="36344D"/>
                </a:solidFill>
                <a:effectLst/>
                <a:latin typeface="muli"/>
              </a:rPr>
              <a:t>cài</a:t>
            </a:r>
            <a:r>
              <a:rPr lang="en-US" b="0" i="0" dirty="0">
                <a:solidFill>
                  <a:srgbClr val="36344D"/>
                </a:solidFill>
                <a:effectLst/>
                <a:latin typeface="muli"/>
              </a:rPr>
              <a:t> </a:t>
            </a:r>
            <a:r>
              <a:rPr lang="en-US" b="0" i="0" dirty="0" err="1">
                <a:solidFill>
                  <a:srgbClr val="36344D"/>
                </a:solidFill>
                <a:effectLst/>
                <a:latin typeface="muli"/>
              </a:rPr>
              <a:t>đặt</a:t>
            </a:r>
            <a:r>
              <a:rPr lang="en-US" b="0" i="0" dirty="0">
                <a:solidFill>
                  <a:srgbClr val="36344D"/>
                </a:solidFill>
                <a:effectLst/>
                <a:latin typeface="muli"/>
              </a:rPr>
              <a:t> WordPress </a:t>
            </a:r>
            <a:r>
              <a:rPr lang="en-US" b="0" i="0" dirty="0" err="1">
                <a:solidFill>
                  <a:srgbClr val="36344D"/>
                </a:solidFill>
                <a:effectLst/>
                <a:latin typeface="muli"/>
              </a:rPr>
              <a:t>mới</a:t>
            </a:r>
            <a:r>
              <a:rPr lang="en-US" b="0" i="0" dirty="0">
                <a:solidFill>
                  <a:srgbClr val="36344D"/>
                </a:solidFill>
                <a:effectLst/>
                <a:latin typeface="muli"/>
              </a:rPr>
              <a:t> </a:t>
            </a:r>
            <a:r>
              <a:rPr lang="en-US" b="0" i="0" dirty="0" err="1">
                <a:solidFill>
                  <a:srgbClr val="36344D"/>
                </a:solidFill>
                <a:effectLst/>
                <a:latin typeface="muli"/>
              </a:rPr>
              <a:t>nhất</a:t>
            </a:r>
            <a:r>
              <a:rPr lang="en-US" b="0" i="0" dirty="0">
                <a:solidFill>
                  <a:srgbClr val="36344D"/>
                </a:solidFill>
                <a:effectLst/>
                <a:latin typeface="muli"/>
              </a:rPr>
              <a:t> </a:t>
            </a:r>
            <a:r>
              <a:rPr lang="en-US" b="0" i="0" dirty="0" err="1">
                <a:solidFill>
                  <a:srgbClr val="36344D"/>
                </a:solidFill>
                <a:effectLst/>
                <a:latin typeface="muli"/>
              </a:rPr>
              <a:t>và</a:t>
            </a:r>
            <a:r>
              <a:rPr lang="en-US" b="0" i="0" dirty="0">
                <a:solidFill>
                  <a:srgbClr val="36344D"/>
                </a:solidFill>
                <a:effectLst/>
                <a:latin typeface="muli"/>
              </a:rPr>
              <a:t> </a:t>
            </a:r>
            <a:r>
              <a:rPr lang="en-US" b="0" i="0" dirty="0" err="1">
                <a:solidFill>
                  <a:srgbClr val="36344D"/>
                </a:solidFill>
                <a:effectLst/>
                <a:latin typeface="muli"/>
              </a:rPr>
              <a:t>giải</a:t>
            </a:r>
            <a:r>
              <a:rPr lang="en-US" b="0" i="0" dirty="0">
                <a:solidFill>
                  <a:srgbClr val="36344D"/>
                </a:solidFill>
                <a:effectLst/>
                <a:latin typeface="muli"/>
              </a:rPr>
              <a:t> </a:t>
            </a:r>
            <a:r>
              <a:rPr lang="en-US" b="0" i="0" dirty="0" err="1">
                <a:solidFill>
                  <a:srgbClr val="36344D"/>
                </a:solidFill>
                <a:effectLst/>
                <a:latin typeface="muli"/>
              </a:rPr>
              <a:t>nén</a:t>
            </a:r>
            <a:r>
              <a:rPr lang="en-US" b="0" i="0" dirty="0">
                <a:solidFill>
                  <a:srgbClr val="36344D"/>
                </a:solidFill>
                <a:effectLst/>
                <a:latin typeface="muli"/>
              </a:rPr>
              <a:t> ra</a:t>
            </a:r>
          </a:p>
          <a:p>
            <a:br>
              <a:rPr lang="en-US" dirty="0"/>
            </a:br>
            <a:endParaRPr lang="en-US" dirty="0"/>
          </a:p>
        </p:txBody>
      </p:sp>
      <p:sp>
        <p:nvSpPr>
          <p:cNvPr id="7" name="TextBox 6">
            <a:extLst>
              <a:ext uri="{FF2B5EF4-FFF2-40B4-BE49-F238E27FC236}">
                <a16:creationId xmlns:a16="http://schemas.microsoft.com/office/drawing/2014/main" id="{FB0671E9-234C-4D5C-91A4-688F08E6B82A}"/>
              </a:ext>
            </a:extLst>
          </p:cNvPr>
          <p:cNvSpPr txBox="1"/>
          <p:nvPr/>
        </p:nvSpPr>
        <p:spPr>
          <a:xfrm>
            <a:off x="1048139" y="1551992"/>
            <a:ext cx="4572000" cy="738664"/>
          </a:xfrm>
          <a:prstGeom prst="rect">
            <a:avLst/>
          </a:prstGeom>
          <a:noFill/>
        </p:spPr>
        <p:txBody>
          <a:bodyPr wrap="square">
            <a:spAutoFit/>
          </a:bodyPr>
          <a:lstStyle/>
          <a:p>
            <a:r>
              <a:rPr lang="en-US" b="0" i="0" dirty="0">
                <a:solidFill>
                  <a:srgbClr val="36344D"/>
                </a:solidFill>
                <a:effectLst/>
                <a:latin typeface="muli"/>
              </a:rPr>
              <a:t>2.</a:t>
            </a:r>
            <a:r>
              <a:rPr lang="vi-VN" b="0" i="0" dirty="0">
                <a:solidFill>
                  <a:srgbClr val="36344D"/>
                </a:solidFill>
                <a:effectLst/>
                <a:latin typeface="muli"/>
              </a:rPr>
              <a:t>Tải toàn bộ file WordPress đó lên thư mục </a:t>
            </a:r>
            <a:r>
              <a:rPr lang="vi-VN" b="1" i="0" dirty="0">
                <a:solidFill>
                  <a:srgbClr val="36344D"/>
                </a:solidFill>
                <a:effectLst/>
                <a:latin typeface="muli"/>
              </a:rPr>
              <a:t>public_html </a:t>
            </a:r>
            <a:r>
              <a:rPr lang="vi-VN" b="0" i="0" dirty="0">
                <a:solidFill>
                  <a:srgbClr val="36344D"/>
                </a:solidFill>
                <a:effectLst/>
                <a:latin typeface="muli"/>
              </a:rPr>
              <a:t>bằng </a:t>
            </a:r>
            <a:r>
              <a:rPr lang="vi-VN" b="1" i="0" dirty="0">
                <a:solidFill>
                  <a:srgbClr val="36344D"/>
                </a:solidFill>
                <a:effectLst/>
                <a:latin typeface="muli"/>
              </a:rPr>
              <a:t>File Manager </a:t>
            </a:r>
            <a:r>
              <a:rPr lang="vi-VN" b="0" i="0" dirty="0">
                <a:solidFill>
                  <a:srgbClr val="36344D"/>
                </a:solidFill>
                <a:effectLst/>
                <a:latin typeface="muli"/>
              </a:rPr>
              <a:t>hoặc bằng </a:t>
            </a:r>
            <a:r>
              <a:rPr lang="vi-VN" b="1" i="0" dirty="0">
                <a:solidFill>
                  <a:srgbClr val="6747C7"/>
                </a:solidFill>
                <a:effectLst/>
                <a:latin typeface="muli"/>
                <a:hlinkClick r:id="rId3"/>
              </a:rPr>
              <a:t>FTP client</a:t>
            </a:r>
            <a:r>
              <a:rPr lang="vi-VN" b="0" i="0" dirty="0">
                <a:solidFill>
                  <a:srgbClr val="36344D"/>
                </a:solidFill>
                <a:effectLst/>
                <a:latin typeface="muli"/>
              </a:rPr>
              <a:t> như </a:t>
            </a:r>
            <a:r>
              <a:rPr lang="vi-VN" b="1" i="0" dirty="0">
                <a:solidFill>
                  <a:srgbClr val="6747C7"/>
                </a:solidFill>
                <a:effectLst/>
                <a:latin typeface="muli"/>
                <a:hlinkClick r:id="rId4"/>
              </a:rPr>
              <a:t>FileZilla</a:t>
            </a:r>
            <a:r>
              <a:rPr lang="vi-VN" b="0" i="0" dirty="0">
                <a:solidFill>
                  <a:srgbClr val="36344D"/>
                </a:solidFill>
                <a:effectLst/>
                <a:latin typeface="muli"/>
              </a:rPr>
              <a:t>:</a:t>
            </a:r>
            <a:endParaRPr lang="en-US" dirty="0"/>
          </a:p>
        </p:txBody>
      </p:sp>
      <p:pic>
        <p:nvPicPr>
          <p:cNvPr id="11" name="Picture 10">
            <a:extLst>
              <a:ext uri="{FF2B5EF4-FFF2-40B4-BE49-F238E27FC236}">
                <a16:creationId xmlns:a16="http://schemas.microsoft.com/office/drawing/2014/main" id="{B70E4BF9-C029-443D-A09A-6953E4FEE01E}"/>
              </a:ext>
            </a:extLst>
          </p:cNvPr>
          <p:cNvPicPr>
            <a:picLocks noChangeAspect="1"/>
          </p:cNvPicPr>
          <p:nvPr/>
        </p:nvPicPr>
        <p:blipFill>
          <a:blip r:embed="rId5"/>
          <a:stretch>
            <a:fillRect/>
          </a:stretch>
        </p:blipFill>
        <p:spPr>
          <a:xfrm>
            <a:off x="765111" y="2375398"/>
            <a:ext cx="7452050" cy="2214680"/>
          </a:xfrm>
          <a:prstGeom prst="rect">
            <a:avLst/>
          </a:prstGeom>
        </p:spPr>
      </p:pic>
    </p:spTree>
    <p:extLst>
      <p:ext uri="{BB962C8B-B14F-4D97-AF65-F5344CB8AC3E}">
        <p14:creationId xmlns:p14="http://schemas.microsoft.com/office/powerpoint/2010/main" val="3490847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75C566-C59C-41BB-861E-F47EBF54ED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4" name="TextBox 3">
            <a:extLst>
              <a:ext uri="{FF2B5EF4-FFF2-40B4-BE49-F238E27FC236}">
                <a16:creationId xmlns:a16="http://schemas.microsoft.com/office/drawing/2014/main" id="{5615DDC8-F4B9-4665-A999-B53AD660125A}"/>
              </a:ext>
            </a:extLst>
          </p:cNvPr>
          <p:cNvSpPr txBox="1"/>
          <p:nvPr/>
        </p:nvSpPr>
        <p:spPr>
          <a:xfrm>
            <a:off x="936171" y="761647"/>
            <a:ext cx="4572000" cy="523220"/>
          </a:xfrm>
          <a:prstGeom prst="rect">
            <a:avLst/>
          </a:prstGeom>
          <a:noFill/>
        </p:spPr>
        <p:txBody>
          <a:bodyPr wrap="square">
            <a:spAutoFit/>
          </a:bodyPr>
          <a:lstStyle/>
          <a:p>
            <a:r>
              <a:rPr lang="en-US" b="0" i="0" dirty="0">
                <a:solidFill>
                  <a:srgbClr val="36344D"/>
                </a:solidFill>
                <a:effectLst/>
                <a:latin typeface="muli"/>
              </a:rPr>
              <a:t>3.Tạo </a:t>
            </a:r>
            <a:r>
              <a:rPr lang="en-US" b="1" i="0" dirty="0">
                <a:solidFill>
                  <a:srgbClr val="36344D"/>
                </a:solidFill>
                <a:effectLst/>
                <a:latin typeface="muli"/>
              </a:rPr>
              <a:t>MySQL database</a:t>
            </a:r>
            <a:r>
              <a:rPr lang="en-US" b="0" i="0" dirty="0">
                <a:solidFill>
                  <a:srgbClr val="36344D"/>
                </a:solidFill>
                <a:effectLst/>
                <a:latin typeface="muli"/>
              </a:rPr>
              <a:t> </a:t>
            </a:r>
            <a:r>
              <a:rPr lang="en-US" b="0" i="0" dirty="0" err="1">
                <a:solidFill>
                  <a:srgbClr val="36344D"/>
                </a:solidFill>
                <a:effectLst/>
                <a:latin typeface="muli"/>
              </a:rPr>
              <a:t>và</a:t>
            </a:r>
            <a:r>
              <a:rPr lang="en-US" b="0" i="0" dirty="0">
                <a:solidFill>
                  <a:srgbClr val="36344D"/>
                </a:solidFill>
                <a:effectLst/>
                <a:latin typeface="muli"/>
              </a:rPr>
              <a:t> </a:t>
            </a:r>
            <a:r>
              <a:rPr lang="en-US" b="1" i="0" dirty="0">
                <a:solidFill>
                  <a:srgbClr val="36344D"/>
                </a:solidFill>
                <a:effectLst/>
                <a:latin typeface="muli"/>
              </a:rPr>
              <a:t>user</a:t>
            </a:r>
            <a:r>
              <a:rPr lang="en-US" b="0" i="0" dirty="0">
                <a:solidFill>
                  <a:srgbClr val="36344D"/>
                </a:solidFill>
                <a:effectLst/>
                <a:latin typeface="muli"/>
              </a:rPr>
              <a:t> </a:t>
            </a:r>
            <a:r>
              <a:rPr lang="en-US" b="0" i="0" dirty="0" err="1">
                <a:solidFill>
                  <a:srgbClr val="36344D"/>
                </a:solidFill>
                <a:effectLst/>
                <a:latin typeface="muli"/>
              </a:rPr>
              <a:t>cho</a:t>
            </a:r>
            <a:r>
              <a:rPr lang="en-US" b="0" i="0" dirty="0">
                <a:solidFill>
                  <a:srgbClr val="36344D"/>
                </a:solidFill>
                <a:effectLst/>
                <a:latin typeface="muli"/>
              </a:rPr>
              <a:t> WordPress </a:t>
            </a:r>
            <a:r>
              <a:rPr lang="en-US" b="0" i="0" dirty="0" err="1">
                <a:solidFill>
                  <a:srgbClr val="36344D"/>
                </a:solidFill>
                <a:effectLst/>
                <a:latin typeface="muli"/>
              </a:rPr>
              <a:t>trong</a:t>
            </a:r>
            <a:r>
              <a:rPr lang="en-US" b="0" i="0" dirty="0">
                <a:solidFill>
                  <a:srgbClr val="36344D"/>
                </a:solidFill>
                <a:effectLst/>
                <a:latin typeface="muli"/>
              </a:rPr>
              <a:t> </a:t>
            </a:r>
            <a:r>
              <a:rPr lang="en-US" b="0" i="0" dirty="0" err="1">
                <a:solidFill>
                  <a:srgbClr val="36344D"/>
                </a:solidFill>
                <a:effectLst/>
                <a:latin typeface="muli"/>
              </a:rPr>
              <a:t>trang</a:t>
            </a:r>
            <a:r>
              <a:rPr lang="en-US" b="0" i="0" dirty="0">
                <a:solidFill>
                  <a:srgbClr val="36344D"/>
                </a:solidFill>
                <a:effectLst/>
                <a:latin typeface="muli"/>
              </a:rPr>
              <a:t> </a:t>
            </a:r>
            <a:r>
              <a:rPr lang="en-US" b="0" i="0" dirty="0" err="1">
                <a:solidFill>
                  <a:srgbClr val="36344D"/>
                </a:solidFill>
                <a:effectLst/>
                <a:latin typeface="muli"/>
              </a:rPr>
              <a:t>quản</a:t>
            </a:r>
            <a:r>
              <a:rPr lang="en-US" b="0" i="0" dirty="0">
                <a:solidFill>
                  <a:srgbClr val="36344D"/>
                </a:solidFill>
                <a:effectLst/>
                <a:latin typeface="muli"/>
              </a:rPr>
              <a:t> </a:t>
            </a:r>
            <a:r>
              <a:rPr lang="en-US" b="0" i="0" dirty="0" err="1">
                <a:solidFill>
                  <a:srgbClr val="36344D"/>
                </a:solidFill>
                <a:effectLst/>
                <a:latin typeface="muli"/>
              </a:rPr>
              <a:t>trị</a:t>
            </a:r>
            <a:r>
              <a:rPr lang="en-US" b="0" i="0" dirty="0">
                <a:solidFill>
                  <a:srgbClr val="36344D"/>
                </a:solidFill>
                <a:effectLst/>
                <a:latin typeface="muli"/>
              </a:rPr>
              <a:t> Hosting:</a:t>
            </a:r>
            <a:endParaRPr lang="en-US" dirty="0"/>
          </a:p>
        </p:txBody>
      </p:sp>
      <p:pic>
        <p:nvPicPr>
          <p:cNvPr id="5122" name="Picture 2" descr="tạo MySQL database và user cho WordPress">
            <a:extLst>
              <a:ext uri="{FF2B5EF4-FFF2-40B4-BE49-F238E27FC236}">
                <a16:creationId xmlns:a16="http://schemas.microsoft.com/office/drawing/2014/main" id="{906872EA-6A9D-4C74-93BC-65385E442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947" y="1525295"/>
            <a:ext cx="5206482" cy="2524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029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CF7155-6220-460D-A0DD-1D45488252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4" name="TextBox 3">
            <a:extLst>
              <a:ext uri="{FF2B5EF4-FFF2-40B4-BE49-F238E27FC236}">
                <a16:creationId xmlns:a16="http://schemas.microsoft.com/office/drawing/2014/main" id="{99D7CF24-C1E0-4837-82D5-4C5980AC7CDD}"/>
              </a:ext>
            </a:extLst>
          </p:cNvPr>
          <p:cNvSpPr txBox="1"/>
          <p:nvPr/>
        </p:nvSpPr>
        <p:spPr>
          <a:xfrm>
            <a:off x="1035697" y="495750"/>
            <a:ext cx="5134947" cy="3600986"/>
          </a:xfrm>
          <a:prstGeom prst="rect">
            <a:avLst/>
          </a:prstGeom>
          <a:noFill/>
        </p:spPr>
        <p:txBody>
          <a:bodyPr wrap="square">
            <a:spAutoFit/>
          </a:bodyPr>
          <a:lstStyle/>
          <a:p>
            <a:pPr algn="l">
              <a:buFont typeface="+mj-lt"/>
              <a:buAutoNum type="arabicPeriod"/>
            </a:pPr>
            <a:r>
              <a:rPr lang="vi-VN" sz="1200" b="0" i="0" dirty="0">
                <a:solidFill>
                  <a:srgbClr val="36344D"/>
                </a:solidFill>
                <a:effectLst/>
                <a:latin typeface="+mj-lt"/>
              </a:rPr>
              <a:t>Hoàn tất bằng wizard cài đặt WordPress 5 bước:</a:t>
            </a:r>
          </a:p>
          <a:p>
            <a:pPr marL="742950" lvl="1" indent="-285750" algn="l">
              <a:buFont typeface="+mj-lt"/>
              <a:buAutoNum type="arabicPeriod"/>
            </a:pPr>
            <a:r>
              <a:rPr lang="vi-VN" sz="1200" b="0" i="0" dirty="0">
                <a:solidFill>
                  <a:srgbClr val="36344D"/>
                </a:solidFill>
                <a:effectLst/>
                <a:latin typeface="+mj-lt"/>
              </a:rPr>
              <a:t>Chọn ngôn ngữ và nhấn </a:t>
            </a:r>
            <a:r>
              <a:rPr lang="vi-VN" sz="1200" b="1" i="0" dirty="0">
                <a:solidFill>
                  <a:srgbClr val="36344D"/>
                </a:solidFill>
                <a:effectLst/>
                <a:latin typeface="+mj-lt"/>
              </a:rPr>
              <a:t>Continue</a:t>
            </a:r>
            <a:r>
              <a:rPr lang="vi-VN" sz="1200" b="0" i="0" dirty="0">
                <a:solidFill>
                  <a:srgbClr val="36344D"/>
                </a:solidFill>
                <a:effectLst/>
                <a:latin typeface="+mj-lt"/>
              </a:rPr>
              <a:t>.</a:t>
            </a:r>
          </a:p>
          <a:p>
            <a:pPr marL="742950" lvl="1" indent="-285750" algn="l">
              <a:buFont typeface="+mj-lt"/>
              <a:buAutoNum type="arabicPeriod"/>
            </a:pPr>
            <a:r>
              <a:rPr lang="vi-VN" sz="1200" b="0" i="0" dirty="0">
                <a:solidFill>
                  <a:srgbClr val="36344D"/>
                </a:solidFill>
                <a:effectLst/>
                <a:latin typeface="+mj-lt"/>
              </a:rPr>
              <a:t>WordPress sẽ yêu cầu thông tin MySQL. Bạn đã có ở trên, nên hãy nhấn nút </a:t>
            </a:r>
            <a:r>
              <a:rPr lang="vi-VN" sz="1200" b="1" i="0" dirty="0">
                <a:solidFill>
                  <a:srgbClr val="36344D"/>
                </a:solidFill>
                <a:effectLst/>
                <a:latin typeface="+mj-lt"/>
              </a:rPr>
              <a:t>Let’s go!</a:t>
            </a:r>
            <a:r>
              <a:rPr lang="vi-VN" sz="1200" b="0" i="0" dirty="0">
                <a:solidFill>
                  <a:srgbClr val="36344D"/>
                </a:solidFill>
                <a:effectLst/>
                <a:latin typeface="+mj-lt"/>
              </a:rPr>
              <a:t>.</a:t>
            </a:r>
          </a:p>
          <a:p>
            <a:pPr marL="742950" lvl="1" indent="-285750" algn="l">
              <a:buFont typeface="+mj-lt"/>
              <a:buAutoNum type="arabicPeriod"/>
            </a:pPr>
            <a:r>
              <a:rPr lang="vi-VN" sz="1200" b="0" i="0" dirty="0">
                <a:solidFill>
                  <a:srgbClr val="36344D"/>
                </a:solidFill>
                <a:effectLst/>
                <a:latin typeface="+mj-lt"/>
              </a:rPr>
              <a:t>Trên màn hình tiếp theo, hãy điền các thông tin bạn đã thu thập ở trên, tại Khu vực thành viên của Hostinger -&gt; </a:t>
            </a:r>
            <a:r>
              <a:rPr lang="vi-VN" sz="1200" b="1" i="0" dirty="0">
                <a:solidFill>
                  <a:srgbClr val="36344D"/>
                </a:solidFill>
                <a:effectLst/>
                <a:latin typeface="+mj-lt"/>
              </a:rPr>
              <a:t>MySQL Databases</a:t>
            </a:r>
            <a:r>
              <a:rPr lang="vi-VN" sz="1200" b="0" i="0" dirty="0">
                <a:solidFill>
                  <a:srgbClr val="36344D"/>
                </a:solidFill>
                <a:effectLst/>
                <a:latin typeface="+mj-lt"/>
              </a:rPr>
              <a:t>. Nhấn </a:t>
            </a:r>
            <a:r>
              <a:rPr lang="vi-VN" sz="1200" b="1" i="0" dirty="0">
                <a:solidFill>
                  <a:srgbClr val="36344D"/>
                </a:solidFill>
                <a:effectLst/>
                <a:latin typeface="+mj-lt"/>
              </a:rPr>
              <a:t>Submit</a:t>
            </a:r>
            <a:r>
              <a:rPr lang="vi-VN" sz="1200" b="0" i="0" dirty="0">
                <a:solidFill>
                  <a:srgbClr val="36344D"/>
                </a:solidFill>
                <a:effectLst/>
                <a:latin typeface="+mj-lt"/>
              </a:rPr>
              <a:t> khi hoàn tất.</a:t>
            </a:r>
          </a:p>
          <a:p>
            <a:pPr marL="742950" lvl="1" indent="-285750" algn="l">
              <a:buFont typeface="+mj-lt"/>
              <a:buAutoNum type="arabicPeriod"/>
            </a:pPr>
            <a:r>
              <a:rPr lang="vi-VN" sz="1200" b="0" i="0" dirty="0">
                <a:solidFill>
                  <a:srgbClr val="36344D"/>
                </a:solidFill>
                <a:effectLst/>
                <a:latin typeface="+mj-lt"/>
              </a:rPr>
              <a:t>WordPress sẽ kiểm tra kết nối tới MySQL database, nếu không có lỗi hiện ra thì bạn sẽ có thể nhấn nút </a:t>
            </a:r>
            <a:r>
              <a:rPr lang="vi-VN" sz="1200" b="1" i="0" dirty="0">
                <a:solidFill>
                  <a:srgbClr val="36344D"/>
                </a:solidFill>
                <a:effectLst/>
                <a:latin typeface="+mj-lt"/>
              </a:rPr>
              <a:t>Run the install</a:t>
            </a:r>
            <a:r>
              <a:rPr lang="vi-VN" sz="1200" b="0" i="0" dirty="0">
                <a:solidFill>
                  <a:srgbClr val="36344D"/>
                </a:solidFill>
                <a:effectLst/>
                <a:latin typeface="+mj-lt"/>
              </a:rPr>
              <a:t>.</a:t>
            </a:r>
          </a:p>
          <a:p>
            <a:pPr marL="742950" lvl="1" indent="-285750" algn="l">
              <a:buFont typeface="+mj-lt"/>
              <a:buAutoNum type="arabicPeriod"/>
            </a:pPr>
            <a:r>
              <a:rPr lang="vi-VN" sz="1200" b="0" i="0" dirty="0">
                <a:solidFill>
                  <a:srgbClr val="36344D"/>
                </a:solidFill>
                <a:effectLst/>
                <a:latin typeface="+mj-lt"/>
              </a:rPr>
              <a:t>Tại bước này hãy điền thông tin của website chính và thông tin administrator và nhấn </a:t>
            </a:r>
            <a:r>
              <a:rPr lang="vi-VN" sz="1200" b="1" i="0" dirty="0">
                <a:solidFill>
                  <a:srgbClr val="36344D"/>
                </a:solidFill>
                <a:effectLst/>
                <a:latin typeface="+mj-lt"/>
              </a:rPr>
              <a:t>Install WordPress</a:t>
            </a:r>
            <a:r>
              <a:rPr lang="vi-VN" sz="1200" b="0" i="0" dirty="0">
                <a:solidFill>
                  <a:srgbClr val="36344D"/>
                </a:solidFill>
                <a:effectLst/>
                <a:latin typeface="+mj-lt"/>
              </a:rPr>
              <a:t>:</a:t>
            </a:r>
          </a:p>
          <a:p>
            <a:pPr marL="1143000" lvl="2" indent="-228600" algn="l">
              <a:buFont typeface="+mj-lt"/>
              <a:buAutoNum type="arabicPeriod"/>
            </a:pPr>
            <a:r>
              <a:rPr lang="vi-VN" sz="1200" b="1" i="0" dirty="0">
                <a:solidFill>
                  <a:srgbClr val="36344D"/>
                </a:solidFill>
                <a:effectLst/>
                <a:latin typeface="+mj-lt"/>
              </a:rPr>
              <a:t>Site Title</a:t>
            </a:r>
            <a:r>
              <a:rPr lang="vi-VN" sz="1200" b="0" i="0" dirty="0">
                <a:solidFill>
                  <a:srgbClr val="36344D"/>
                </a:solidFill>
                <a:effectLst/>
                <a:latin typeface="+mj-lt"/>
              </a:rPr>
              <a:t> – Tiêu đề website.</a:t>
            </a:r>
          </a:p>
          <a:p>
            <a:pPr marL="1143000" lvl="2" indent="-228600" algn="l">
              <a:buFont typeface="+mj-lt"/>
              <a:buAutoNum type="arabicPeriod"/>
            </a:pPr>
            <a:r>
              <a:rPr lang="vi-VN" sz="1200" b="1" i="0" dirty="0">
                <a:solidFill>
                  <a:srgbClr val="36344D"/>
                </a:solidFill>
                <a:effectLst/>
                <a:latin typeface="+mj-lt"/>
              </a:rPr>
              <a:t>Username</a:t>
            </a:r>
            <a:r>
              <a:rPr lang="vi-VN" sz="1200" b="0" i="0" dirty="0">
                <a:solidFill>
                  <a:srgbClr val="36344D"/>
                </a:solidFill>
                <a:effectLst/>
                <a:latin typeface="+mj-lt"/>
              </a:rPr>
              <a:t> – Administrator username.</a:t>
            </a:r>
          </a:p>
          <a:p>
            <a:pPr marL="1143000" lvl="2" indent="-228600" algn="l">
              <a:buFont typeface="+mj-lt"/>
              <a:buAutoNum type="arabicPeriod"/>
            </a:pPr>
            <a:r>
              <a:rPr lang="vi-VN" sz="1200" b="1" i="0" dirty="0">
                <a:solidFill>
                  <a:srgbClr val="36344D"/>
                </a:solidFill>
                <a:effectLst/>
                <a:latin typeface="+mj-lt"/>
              </a:rPr>
              <a:t>Password</a:t>
            </a:r>
            <a:r>
              <a:rPr lang="vi-VN" sz="1200" b="0" i="0" dirty="0">
                <a:solidFill>
                  <a:srgbClr val="36344D"/>
                </a:solidFill>
                <a:effectLst/>
                <a:latin typeface="+mj-lt"/>
              </a:rPr>
              <a:t> – Administrator password.</a:t>
            </a:r>
          </a:p>
          <a:p>
            <a:pPr marL="1143000" lvl="2" indent="-228600" algn="l">
              <a:buFont typeface="+mj-lt"/>
              <a:buAutoNum type="arabicPeriod"/>
            </a:pPr>
            <a:r>
              <a:rPr lang="vi-VN" sz="1200" b="1" i="0" dirty="0">
                <a:solidFill>
                  <a:srgbClr val="36344D"/>
                </a:solidFill>
                <a:effectLst/>
                <a:latin typeface="+mj-lt"/>
              </a:rPr>
              <a:t>Your Email</a:t>
            </a:r>
            <a:r>
              <a:rPr lang="vi-VN" sz="1200" b="0" i="0" dirty="0">
                <a:solidFill>
                  <a:srgbClr val="36344D"/>
                </a:solidFill>
                <a:effectLst/>
                <a:latin typeface="+mj-lt"/>
              </a:rPr>
              <a:t> – Administrator email address.</a:t>
            </a:r>
          </a:p>
          <a:p>
            <a:pPr marL="1143000" lvl="2" indent="-228600" algn="l">
              <a:buFont typeface="+mj-lt"/>
              <a:buAutoNum type="arabicPeriod"/>
            </a:pPr>
            <a:r>
              <a:rPr lang="vi-VN" sz="1200" b="1" i="0" dirty="0">
                <a:solidFill>
                  <a:srgbClr val="36344D"/>
                </a:solidFill>
                <a:effectLst/>
                <a:latin typeface="+mj-lt"/>
              </a:rPr>
              <a:t>Search Engine Visibility</a:t>
            </a:r>
            <a:r>
              <a:rPr lang="vi-VN" sz="1200" b="0" i="0" dirty="0">
                <a:solidFill>
                  <a:srgbClr val="36344D"/>
                </a:solidFill>
                <a:effectLst/>
                <a:latin typeface="+mj-lt"/>
              </a:rPr>
              <a:t> – Nếu bạn chọn dấu này, WordPress sẽ ngăn chặn các trang tìm kiếm quét website của bạn.</a:t>
            </a:r>
          </a:p>
          <a:p>
            <a:pPr algn="l"/>
            <a:r>
              <a:rPr lang="vi-VN" sz="1200" b="0" i="0" dirty="0">
                <a:solidFill>
                  <a:srgbClr val="36344D"/>
                </a:solidFill>
                <a:effectLst/>
                <a:latin typeface="+mj-lt"/>
              </a:rPr>
              <a:t>Giờ bạn đã có thể đăng nhập vào trang quản lý WordPress trên trình duyệt</a:t>
            </a:r>
          </a:p>
        </p:txBody>
      </p:sp>
    </p:spTree>
    <p:extLst>
      <p:ext uri="{BB962C8B-B14F-4D97-AF65-F5344CB8AC3E}">
        <p14:creationId xmlns:p14="http://schemas.microsoft.com/office/powerpoint/2010/main" val="270308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p>
            <a:pPr algn="ctr" rtl="0">
              <a:spcBef>
                <a:spcPts val="0"/>
              </a:spcBef>
              <a:spcAft>
                <a:spcPts val="0"/>
              </a:spcAft>
            </a:pPr>
            <a:r>
              <a:rPr lang="en-US" sz="1800" b="1" i="0" u="none" strike="noStrike" dirty="0">
                <a:solidFill>
                  <a:srgbClr val="5CC2BF"/>
                </a:solidFill>
                <a:effectLst/>
                <a:latin typeface="Lato" panose="020F0502020204030203" pitchFamily="34" charset="0"/>
              </a:rPr>
              <a:t>GIỚI THIỆU</a:t>
            </a:r>
            <a:br>
              <a:rPr lang="en-US" b="0" dirty="0">
                <a:effectLst/>
              </a:rPr>
            </a:br>
            <a:r>
              <a:rPr lang="en-US" sz="1800" b="0" i="0" u="none" strike="noStrike" dirty="0">
                <a:solidFill>
                  <a:srgbClr val="3F3F3F"/>
                </a:solidFill>
                <a:effectLst/>
                <a:latin typeface="Lemon"/>
              </a:rPr>
              <a:t>WORDPRESS VÀ BLOGSPOT</a:t>
            </a:r>
            <a:br>
              <a:rPr lang="en-US" dirty="0"/>
            </a:br>
            <a:endParaRPr dirty="0"/>
          </a:p>
        </p:txBody>
      </p:sp>
      <p:sp>
        <p:nvSpPr>
          <p:cNvPr id="72" name="Google Shape;72;p13"/>
          <p:cNvSpPr txBox="1">
            <a:spLocks noGrp="1"/>
          </p:cNvSpPr>
          <p:nvPr>
            <p:ph type="body" idx="1"/>
          </p:nvPr>
        </p:nvSpPr>
        <p:spPr>
          <a:xfrm>
            <a:off x="806946" y="1870340"/>
            <a:ext cx="3594600" cy="1553400"/>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rgbClr val="000000"/>
                </a:solidFill>
                <a:effectLst/>
                <a:latin typeface="Lato" panose="020F0502020204030203" pitchFamily="34" charset="0"/>
              </a:rPr>
              <a:t>WordPress</a:t>
            </a:r>
            <a:r>
              <a:rPr lang="vi-VN" sz="1800" b="0" i="0" u="none" strike="noStrike" dirty="0">
                <a:solidFill>
                  <a:srgbClr val="000000"/>
                </a:solidFill>
                <a:effectLst/>
                <a:latin typeface="Lato" panose="020F0502020204030203" pitchFamily="34" charset="0"/>
              </a:rPr>
              <a:t> là một phần mềm mã nguồn mở (miễn phí) được viết bằng ngôn ngữ PHP và hệ quản trị cơ sở dữ liệu MySQL. Phần mềm quản lý nội dung(CMS) mà bạn có thể sử dụng để tạo ra các trang web.</a:t>
            </a:r>
            <a:endParaRPr lang="vi-VN" sz="1050" b="0" dirty="0">
              <a:effectLst/>
            </a:endParaRPr>
          </a:p>
          <a:p>
            <a:endParaRPr sz="1000" dirty="0">
              <a:solidFill>
                <a:srgbClr val="000000"/>
              </a:solidFill>
              <a:latin typeface="Work Sans Regular"/>
              <a:ea typeface="Work Sans Regular"/>
              <a:cs typeface="Work Sans Regular"/>
              <a:sym typeface="Work Sans Regular"/>
            </a:endParaRPr>
          </a:p>
        </p:txBody>
      </p:sp>
      <p:grpSp>
        <p:nvGrpSpPr>
          <p:cNvPr id="73" name="Google Shape;73;p13"/>
          <p:cNvGrpSpPr/>
          <p:nvPr/>
        </p:nvGrpSpPr>
        <p:grpSpPr>
          <a:xfrm>
            <a:off x="7245744" y="711703"/>
            <a:ext cx="1097515" cy="913074"/>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Text Placeholder 2">
            <a:extLst>
              <a:ext uri="{FF2B5EF4-FFF2-40B4-BE49-F238E27FC236}">
                <a16:creationId xmlns:a16="http://schemas.microsoft.com/office/drawing/2014/main" id="{0DF96963-D4E2-4152-AE78-C298247113DE}"/>
              </a:ext>
            </a:extLst>
          </p:cNvPr>
          <p:cNvSpPr>
            <a:spLocks noGrp="1"/>
          </p:cNvSpPr>
          <p:nvPr>
            <p:ph type="body" idx="2"/>
          </p:nvPr>
        </p:nvSpPr>
        <p:spPr>
          <a:xfrm>
            <a:off x="4817195" y="1804391"/>
            <a:ext cx="3191069" cy="2543674"/>
          </a:xfrm>
        </p:spPr>
        <p:txBody>
          <a:bodyPr/>
          <a:lstStyle/>
          <a:p>
            <a:pPr rtl="0">
              <a:spcBef>
                <a:spcPts val="0"/>
              </a:spcBef>
              <a:spcAft>
                <a:spcPts val="0"/>
              </a:spcAft>
            </a:pPr>
            <a:r>
              <a:rPr lang="vi-VN" sz="1800" b="1" i="0" u="none" strike="noStrike" dirty="0">
                <a:solidFill>
                  <a:srgbClr val="000000"/>
                </a:solidFill>
                <a:effectLst/>
                <a:latin typeface="Lato" panose="020F0502020204030203" pitchFamily="34" charset="0"/>
              </a:rPr>
              <a:t>Blogspot</a:t>
            </a:r>
            <a:r>
              <a:rPr lang="vi-VN" sz="1800" b="0" i="0" u="none" strike="noStrike" dirty="0">
                <a:solidFill>
                  <a:srgbClr val="000000"/>
                </a:solidFill>
                <a:effectLst/>
                <a:latin typeface="Lato" panose="020F0502020204030203" pitchFamily="34" charset="0"/>
              </a:rPr>
              <a:t> (blogger) là một hệ thống weblog được phát triển bởi Pyral Labs và được Google mua lại vào năm 2003, cho phép chúng ta tạo một website miễn phí dưới dạng blog với nhiều tính năng.</a:t>
            </a:r>
          </a:p>
          <a:p>
            <a:br>
              <a:rPr lang="vi-VN"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567612" y="659361"/>
            <a:ext cx="2816290" cy="9952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Tính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dễ</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7200" dirty="0">
                <a:latin typeface="Times New Roman" panose="02020603050405020304" pitchFamily="18" charset="0"/>
                <a:cs typeface="Times New Roman" panose="02020603050405020304" pitchFamily="18" charset="0"/>
              </a:rPr>
              <a:t> </a:t>
            </a:r>
          </a:p>
        </p:txBody>
      </p:sp>
      <p:pic>
        <p:nvPicPr>
          <p:cNvPr id="85" name="Google Shape;85;p14" descr="photo-1434030216411-0b793f4b4173.jpg"/>
          <p:cNvPicPr preferRelativeResize="0"/>
          <p:nvPr/>
        </p:nvPicPr>
        <p:blipFill>
          <a:blip r:embed="rId3">
            <a:alphaModFix/>
          </a:blip>
          <a:stretch>
            <a:fillRect/>
          </a:stretch>
        </p:blipFill>
        <p:spPr>
          <a:xfrm>
            <a:off x="4380075" y="393450"/>
            <a:ext cx="4368875" cy="4368875"/>
          </a:xfrm>
          <a:prstGeom prst="rect">
            <a:avLst/>
          </a:prstGeom>
          <a:noFill/>
          <a:ln>
            <a:noFill/>
          </a:ln>
        </p:spPr>
      </p:pic>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3</a:t>
            </a:fld>
            <a:endParaRPr>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CA8EAE4-A42C-4077-B309-B7D56B4BC3DB}"/>
              </a:ext>
            </a:extLst>
          </p:cNvPr>
          <p:cNvSpPr txBox="1"/>
          <p:nvPr/>
        </p:nvSpPr>
        <p:spPr>
          <a:xfrm>
            <a:off x="529189" y="1847461"/>
            <a:ext cx="3352800" cy="1815882"/>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Hầu hết người dùng muốn viết blog không phải là Developer.</a:t>
            </a:r>
          </a:p>
          <a:p>
            <a:r>
              <a:rPr lang="vi-VN" dirty="0">
                <a:latin typeface="Times New Roman" panose="02020603050405020304" pitchFamily="18" charset="0"/>
                <a:cs typeface="Times New Roman" panose="02020603050405020304" pitchFamily="18" charset="0"/>
              </a:rPr>
              <a:t>Họ là những nhà văn, người kể chuyện, hoặc là chủ doanh nghiệp không liên quan nhiều đến công nghệ.</a:t>
            </a:r>
          </a:p>
          <a:p>
            <a:r>
              <a:rPr lang="vi-VN" dirty="0">
                <a:latin typeface="Times New Roman" panose="02020603050405020304" pitchFamily="18" charset="0"/>
                <a:cs typeface="Times New Roman" panose="02020603050405020304" pitchFamily="18" charset="0"/>
              </a:rPr>
              <a:t>Một nền tảng viết blog dễ sử dụng sẽ giúp họ làm việc, viết lách tốt hơn.</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395050" y="393451"/>
            <a:ext cx="2816290" cy="7182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Tính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dễ</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cs typeface="Times New Roman" panose="02020603050405020304" pitchFamily="18" charset="0"/>
              </a:rPr>
              <a:t> </a:t>
            </a:r>
          </a:p>
        </p:txBody>
      </p:sp>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200">
                <a:latin typeface="Times New Roman" panose="02020603050405020304" pitchFamily="18" charset="0"/>
                <a:cs typeface="Times New Roman" panose="02020603050405020304" pitchFamily="18" charset="0"/>
              </a:rPr>
              <a:t>4</a:t>
            </a:fld>
            <a:endParaRPr sz="12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CA8EAE4-A42C-4077-B309-B7D56B4BC3DB}"/>
              </a:ext>
            </a:extLst>
          </p:cNvPr>
          <p:cNvSpPr txBox="1"/>
          <p:nvPr/>
        </p:nvSpPr>
        <p:spPr>
          <a:xfrm>
            <a:off x="619612" y="1729273"/>
            <a:ext cx="3467196" cy="2805896"/>
          </a:xfrm>
          <a:prstGeom prst="rect">
            <a:avLst/>
          </a:prstGeom>
          <a:noFill/>
        </p:spPr>
        <p:txBody>
          <a:bodyPr wrap="square" rtlCol="0">
            <a:spAutoFit/>
          </a:bodyPr>
          <a:lstStyle/>
          <a:p>
            <a:pPr rtl="0">
              <a:spcBef>
                <a:spcPts val="0"/>
              </a:spcBef>
              <a:spcAft>
                <a:spcPts val="0"/>
              </a:spcAft>
            </a:pPr>
            <a:r>
              <a:rPr lang="vi-VN" sz="1200" b="0" i="0" u="none" strike="noStrike" dirty="0">
                <a:solidFill>
                  <a:srgbClr val="000000"/>
                </a:solidFill>
                <a:effectLst/>
                <a:latin typeface="Times New Roman" panose="02020603050405020304" pitchFamily="18" charset="0"/>
                <a:cs typeface="Times New Roman" panose="02020603050405020304" pitchFamily="18" charset="0"/>
              </a:rPr>
              <a:t>Thiết lập blog trong WordPress là một quá trình đơn giản và nhẹ nhàng.</a:t>
            </a:r>
            <a:endParaRPr lang="vi-VN" sz="1200" b="0" dirty="0">
              <a:effectLst/>
              <a:latin typeface="Times New Roman" panose="02020603050405020304" pitchFamily="18" charset="0"/>
              <a:cs typeface="Times New Roman" panose="02020603050405020304" pitchFamily="18" charset="0"/>
            </a:endParaRPr>
          </a:p>
          <a:p>
            <a:pPr rtl="0">
              <a:spcBef>
                <a:spcPts val="200"/>
              </a:spcBef>
              <a:spcAft>
                <a:spcPts val="0"/>
              </a:spcAft>
            </a:pPr>
            <a:r>
              <a:rPr lang="vi-VN" sz="1200" b="0" i="0" u="none" strike="noStrike" dirty="0">
                <a:solidFill>
                  <a:srgbClr val="000000"/>
                </a:solidFill>
                <a:effectLst/>
                <a:latin typeface="Times New Roman" panose="02020603050405020304" pitchFamily="18" charset="0"/>
                <a:cs typeface="Times New Roman" panose="02020603050405020304" pitchFamily="18" charset="0"/>
              </a:rPr>
              <a:t>Bạn không cần có kỹ năng code, tất cả những gì cần làm là click và click để cài đặt WordPress.</a:t>
            </a:r>
            <a:endParaRPr lang="vi-VN" sz="1200" b="0" dirty="0">
              <a:effectLst/>
              <a:latin typeface="Times New Roman" panose="02020603050405020304" pitchFamily="18" charset="0"/>
              <a:cs typeface="Times New Roman" panose="02020603050405020304" pitchFamily="18" charset="0"/>
            </a:endParaRPr>
          </a:p>
          <a:p>
            <a:pPr rtl="0">
              <a:spcBef>
                <a:spcPts val="200"/>
              </a:spcBef>
              <a:spcAft>
                <a:spcPts val="0"/>
              </a:spcAft>
            </a:pPr>
            <a:r>
              <a:rPr lang="vi-VN" sz="1200" b="0" i="0" u="none" strike="noStrike" dirty="0">
                <a:solidFill>
                  <a:srgbClr val="000000"/>
                </a:solidFill>
                <a:effectLst/>
                <a:latin typeface="Times New Roman" panose="02020603050405020304" pitchFamily="18" charset="0"/>
                <a:cs typeface="Times New Roman" panose="02020603050405020304" pitchFamily="18" charset="0"/>
              </a:rPr>
              <a:t>Sau khi thiết lập xong, bạn có quyền chọn giao diện WordPress theo nhu cầu.</a:t>
            </a:r>
            <a:endParaRPr lang="vi-VN" sz="1200" b="0" dirty="0">
              <a:effectLst/>
              <a:latin typeface="Times New Roman" panose="02020603050405020304" pitchFamily="18" charset="0"/>
              <a:cs typeface="Times New Roman" panose="02020603050405020304" pitchFamily="18" charset="0"/>
            </a:endParaRPr>
          </a:p>
          <a:p>
            <a:pPr rtl="0">
              <a:spcBef>
                <a:spcPts val="200"/>
              </a:spcBef>
              <a:spcAft>
                <a:spcPts val="0"/>
              </a:spcAft>
            </a:pPr>
            <a:r>
              <a:rPr lang="vi-VN" sz="1200" b="0" i="0" u="none" strike="noStrike" dirty="0">
                <a:solidFill>
                  <a:srgbClr val="000000"/>
                </a:solidFill>
                <a:effectLst/>
                <a:latin typeface="Times New Roman" panose="02020603050405020304" pitchFamily="18" charset="0"/>
                <a:cs typeface="Times New Roman" panose="02020603050405020304" pitchFamily="18" charset="0"/>
              </a:rPr>
              <a:t>Sau đó, việc cài đặt các plugin WordPress phù hợp để nâng cao các tính năng trong blog.</a:t>
            </a:r>
            <a:endParaRPr lang="vi-VN" sz="1200" b="0" dirty="0">
              <a:effectLst/>
              <a:latin typeface="Times New Roman" panose="02020603050405020304" pitchFamily="18" charset="0"/>
              <a:cs typeface="Times New Roman" panose="02020603050405020304" pitchFamily="18" charset="0"/>
            </a:endParaRPr>
          </a:p>
          <a:p>
            <a:pPr rtl="0">
              <a:spcBef>
                <a:spcPts val="200"/>
              </a:spcBef>
              <a:spcAft>
                <a:spcPts val="0"/>
              </a:spcAft>
            </a:pPr>
            <a:r>
              <a:rPr lang="vi-VN" sz="1200" b="0" i="0" u="none" strike="noStrike" dirty="0">
                <a:solidFill>
                  <a:srgbClr val="000000"/>
                </a:solidFill>
                <a:effectLst/>
                <a:latin typeface="Times New Roman" panose="02020603050405020304" pitchFamily="18" charset="0"/>
                <a:cs typeface="Times New Roman" panose="02020603050405020304" pitchFamily="18" charset="0"/>
              </a:rPr>
              <a:t>Thêm nội dung vào WordPress rất dễ với tính năng bài viết và trang sẵn có.</a:t>
            </a:r>
            <a:endParaRPr lang="vi-VN" sz="1200" b="0" dirty="0">
              <a:effectLst/>
              <a:latin typeface="Times New Roman" panose="02020603050405020304" pitchFamily="18" charset="0"/>
              <a:cs typeface="Times New Roman" panose="02020603050405020304" pitchFamily="18" charset="0"/>
            </a:endParaRPr>
          </a:p>
          <a:p>
            <a:pPr rtl="0">
              <a:spcBef>
                <a:spcPts val="200"/>
              </a:spcBef>
              <a:spcAft>
                <a:spcPts val="0"/>
              </a:spcAft>
            </a:pPr>
            <a:r>
              <a:rPr lang="vi-VN" sz="1200" b="0" i="0" u="none" strike="noStrike" dirty="0">
                <a:solidFill>
                  <a:srgbClr val="000000"/>
                </a:solidFill>
                <a:effectLst/>
                <a:latin typeface="Times New Roman" panose="02020603050405020304" pitchFamily="18" charset="0"/>
                <a:cs typeface="Times New Roman" panose="02020603050405020304" pitchFamily="18" charset="0"/>
              </a:rPr>
              <a:t>Ngoài ra, bạn cũng dễ dàng tạo nội dung văn bản, thêm hình ảnh...</a:t>
            </a:r>
            <a:endParaRPr lang="vi-VN" sz="1200" b="0" dirty="0">
              <a:effectLst/>
              <a:latin typeface="Times New Roman" panose="02020603050405020304" pitchFamily="18" charset="0"/>
              <a:cs typeface="Times New Roman" panose="02020603050405020304" pitchFamily="18" charset="0"/>
            </a:endParaRPr>
          </a:p>
          <a:p>
            <a:br>
              <a:rPr lang="vi-VN"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B3C815-843C-49BF-877A-59AEE65C5D2E}"/>
              </a:ext>
            </a:extLst>
          </p:cNvPr>
          <p:cNvSpPr txBox="1"/>
          <p:nvPr/>
        </p:nvSpPr>
        <p:spPr>
          <a:xfrm>
            <a:off x="619612" y="1281995"/>
            <a:ext cx="2195804" cy="276999"/>
          </a:xfrm>
          <a:prstGeom prst="rect">
            <a:avLst/>
          </a:prstGeom>
          <a:noFill/>
        </p:spPr>
        <p:txBody>
          <a:bodyPr wrap="square" rtlCol="0">
            <a:spAutoFit/>
          </a:bodyPr>
          <a:lstStyle/>
          <a:p>
            <a:r>
              <a:rPr lang="en-US" sz="1200" b="0" i="0" u="none" strike="noStrike" dirty="0">
                <a:solidFill>
                  <a:srgbClr val="3F3F3F"/>
                </a:solidFill>
                <a:effectLst/>
                <a:latin typeface="Times New Roman" panose="02020603050405020304" pitchFamily="18" charset="0"/>
                <a:cs typeface="Times New Roman" panose="02020603050405020304" pitchFamily="18" charset="0"/>
              </a:rPr>
              <a:t>WORDPRESS</a:t>
            </a:r>
            <a:endParaRPr lang="en-US" sz="1200" dirty="0">
              <a:latin typeface="Times New Roman" panose="02020603050405020304" pitchFamily="18" charset="0"/>
              <a:cs typeface="Times New Roman" panose="02020603050405020304" pitchFamily="18" charset="0"/>
            </a:endParaRPr>
          </a:p>
        </p:txBody>
      </p:sp>
      <p:pic>
        <p:nvPicPr>
          <p:cNvPr id="1026" name="Picture 2" descr="WordPress là gì? Ưu, nhược điểm? Tại sao nên dùng để thiết kế web? -  Thegioididong.com">
            <a:extLst>
              <a:ext uri="{FF2B5EF4-FFF2-40B4-BE49-F238E27FC236}">
                <a16:creationId xmlns:a16="http://schemas.microsoft.com/office/drawing/2014/main" id="{224F168A-0411-4A79-9A52-DA1E82752F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923" y="536625"/>
            <a:ext cx="3930926" cy="3856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67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395050" y="393450"/>
            <a:ext cx="2816290" cy="9952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err="1">
                <a:latin typeface="Times New Roman" panose="02020603050405020304" pitchFamily="18" charset="0"/>
                <a:cs typeface="Times New Roman" panose="02020603050405020304" pitchFamily="18" charset="0"/>
              </a:rPr>
              <a:t>Tính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dễ</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7200" dirty="0">
                <a:latin typeface="Times New Roman" panose="02020603050405020304" pitchFamily="18" charset="0"/>
                <a:cs typeface="Times New Roman" panose="02020603050405020304" pitchFamily="18" charset="0"/>
              </a:rPr>
              <a:t> </a:t>
            </a:r>
          </a:p>
        </p:txBody>
      </p:sp>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5</a:t>
            </a:fld>
            <a:endParaRPr>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CA8EAE4-A42C-4077-B309-B7D56B4BC3DB}"/>
              </a:ext>
            </a:extLst>
          </p:cNvPr>
          <p:cNvSpPr txBox="1"/>
          <p:nvPr/>
        </p:nvSpPr>
        <p:spPr>
          <a:xfrm>
            <a:off x="710150" y="1754155"/>
            <a:ext cx="3376657" cy="1862048"/>
          </a:xfrm>
          <a:prstGeom prst="rect">
            <a:avLst/>
          </a:prstGeom>
          <a:noFill/>
        </p:spPr>
        <p:txBody>
          <a:bodyPr wrap="square" rtlCol="0">
            <a:spAutoFit/>
          </a:bodyPr>
          <a:lstStyle/>
          <a:p>
            <a:pPr rtl="0">
              <a:spcBef>
                <a:spcPts val="0"/>
              </a:spcBef>
              <a:spcAft>
                <a:spcPts val="0"/>
              </a:spcAft>
            </a:pPr>
            <a:r>
              <a:rPr lang="vi-VN" sz="1100" b="0" i="0" u="none" strike="noStrike" dirty="0">
                <a:solidFill>
                  <a:srgbClr val="000000"/>
                </a:solidFill>
                <a:effectLst/>
                <a:latin typeface="Times New Roman" panose="02020603050405020304" pitchFamily="18" charset="0"/>
                <a:cs typeface="Times New Roman" panose="02020603050405020304" pitchFamily="18" charset="0"/>
              </a:rPr>
              <a:t>Khác với WordPress, Blogger là một nền tảng viết blog đơn giản, nơi bạn có thể tạo một blog chỉ với vài phút.</a:t>
            </a:r>
            <a:endParaRPr lang="vi-VN" sz="1100" b="0" dirty="0">
              <a:effectLst/>
              <a:latin typeface="Times New Roman" panose="02020603050405020304" pitchFamily="18" charset="0"/>
              <a:cs typeface="Times New Roman" panose="02020603050405020304" pitchFamily="18" charset="0"/>
            </a:endParaRPr>
          </a:p>
          <a:p>
            <a:pPr rtl="0">
              <a:spcBef>
                <a:spcPts val="200"/>
              </a:spcBef>
              <a:spcAft>
                <a:spcPts val="0"/>
              </a:spcAft>
            </a:pPr>
            <a:r>
              <a:rPr lang="vi-VN" sz="1100" b="0" i="0" u="none" strike="noStrike" dirty="0">
                <a:solidFill>
                  <a:srgbClr val="000000"/>
                </a:solidFill>
                <a:effectLst/>
                <a:latin typeface="Times New Roman" panose="02020603050405020304" pitchFamily="18" charset="0"/>
                <a:cs typeface="Times New Roman" panose="02020603050405020304" pitchFamily="18" charset="0"/>
              </a:rPr>
              <a:t>Bạn chỉ cần một tài khoản Google để bắt đầu là đủ. Sau đó truy cập website Blogger và đăng ký bằng tài khoản Google cá nhân.</a:t>
            </a:r>
            <a:endParaRPr lang="vi-VN" sz="1100" b="0" dirty="0">
              <a:effectLst/>
              <a:latin typeface="Times New Roman" panose="02020603050405020304" pitchFamily="18" charset="0"/>
              <a:cs typeface="Times New Roman" panose="02020603050405020304" pitchFamily="18" charset="0"/>
            </a:endParaRPr>
          </a:p>
          <a:p>
            <a:pPr rtl="0">
              <a:spcBef>
                <a:spcPts val="200"/>
              </a:spcBef>
              <a:spcAft>
                <a:spcPts val="0"/>
              </a:spcAft>
            </a:pPr>
            <a:r>
              <a:rPr lang="vi-VN" sz="1100" b="0" i="0" u="none" strike="noStrike" dirty="0">
                <a:solidFill>
                  <a:srgbClr val="000000"/>
                </a:solidFill>
                <a:effectLst/>
                <a:latin typeface="Times New Roman" panose="02020603050405020304" pitchFamily="18" charset="0"/>
                <a:cs typeface="Times New Roman" panose="02020603050405020304" pitchFamily="18" charset="0"/>
              </a:rPr>
              <a:t>Thiết lập một blog trên nên tảng Blogspot rất đơn giản.</a:t>
            </a:r>
            <a:endParaRPr lang="vi-VN" sz="1100" b="0" dirty="0">
              <a:effectLst/>
              <a:latin typeface="Times New Roman" panose="02020603050405020304" pitchFamily="18" charset="0"/>
              <a:cs typeface="Times New Roman" panose="02020603050405020304" pitchFamily="18" charset="0"/>
            </a:endParaRPr>
          </a:p>
          <a:p>
            <a:pPr rtl="0">
              <a:spcBef>
                <a:spcPts val="200"/>
              </a:spcBef>
              <a:spcAft>
                <a:spcPts val="0"/>
              </a:spcAft>
            </a:pPr>
            <a:r>
              <a:rPr lang="vi-VN" sz="1100" b="0" i="0" u="none" strike="noStrike" dirty="0">
                <a:solidFill>
                  <a:srgbClr val="000000"/>
                </a:solidFill>
                <a:effectLst/>
                <a:latin typeface="Times New Roman" panose="02020603050405020304" pitchFamily="18" charset="0"/>
                <a:cs typeface="Times New Roman" panose="02020603050405020304" pitchFamily="18" charset="0"/>
              </a:rPr>
              <a:t>Tiếp theo, bạn dễ dàng định cấu hình cài đặt, chỉnh sửa bố cục blog của mình cũng như thêm bài đăng.</a:t>
            </a:r>
            <a:endParaRPr lang="vi-VN" sz="1100" b="0" dirty="0">
              <a:effectLst/>
              <a:latin typeface="Times New Roman" panose="02020603050405020304" pitchFamily="18" charset="0"/>
              <a:cs typeface="Times New Roman" panose="02020603050405020304" pitchFamily="18" charset="0"/>
            </a:endParaRPr>
          </a:p>
          <a:p>
            <a:br>
              <a:rPr lang="vi-VN" sz="1100" dirty="0">
                <a:latin typeface="Times New Roman" panose="02020603050405020304" pitchFamily="18" charset="0"/>
                <a:cs typeface="Times New Roman" panose="02020603050405020304" pitchFamily="18" charset="0"/>
              </a:rPr>
            </a:br>
            <a:endParaRPr lang="en-US" sz="11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B3C815-843C-49BF-877A-59AEE65C5D2E}"/>
              </a:ext>
            </a:extLst>
          </p:cNvPr>
          <p:cNvSpPr txBox="1"/>
          <p:nvPr/>
        </p:nvSpPr>
        <p:spPr>
          <a:xfrm>
            <a:off x="710151" y="1204050"/>
            <a:ext cx="2095252" cy="382153"/>
          </a:xfrm>
          <a:prstGeom prst="rect">
            <a:avLst/>
          </a:prstGeom>
          <a:noFill/>
        </p:spPr>
        <p:txBody>
          <a:bodyPr wrap="square" rtlCol="0">
            <a:spAutoFit/>
          </a:bodyPr>
          <a:lstStyle/>
          <a:p>
            <a:r>
              <a:rPr lang="en-US" sz="1800" b="0" i="0" u="none" strike="noStrike" dirty="0">
                <a:solidFill>
                  <a:srgbClr val="3F3F3F"/>
                </a:solidFill>
                <a:effectLst/>
                <a:latin typeface="Times New Roman" panose="02020603050405020304" pitchFamily="18" charset="0"/>
                <a:cs typeface="Times New Roman" panose="02020603050405020304" pitchFamily="18" charset="0"/>
              </a:rPr>
              <a:t>BLOGSPOT</a:t>
            </a:r>
            <a:endParaRPr lang="en-US" dirty="0">
              <a:latin typeface="Times New Roman" panose="02020603050405020304" pitchFamily="18" charset="0"/>
              <a:cs typeface="Times New Roman" panose="02020603050405020304" pitchFamily="18" charset="0"/>
            </a:endParaRPr>
          </a:p>
        </p:txBody>
      </p:sp>
      <p:pic>
        <p:nvPicPr>
          <p:cNvPr id="2052" name="Picture 4" descr="Blogspot là gì? Có nên dùng Blogspot? Khi nào nên sử dụng Blogspot?">
            <a:extLst>
              <a:ext uri="{FF2B5EF4-FFF2-40B4-BE49-F238E27FC236}">
                <a16:creationId xmlns:a16="http://schemas.microsoft.com/office/drawing/2014/main" id="{9D22C883-A1B7-4CAF-8A64-15B6BD6EF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29404"/>
            <a:ext cx="3810000" cy="302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50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6FB77B-CE63-4B8C-9E45-005A4BBBFD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4" name="Picture 3">
            <a:extLst>
              <a:ext uri="{FF2B5EF4-FFF2-40B4-BE49-F238E27FC236}">
                <a16:creationId xmlns:a16="http://schemas.microsoft.com/office/drawing/2014/main" id="{CA973A03-89FA-4DB7-A74F-DC4B99CD0716}"/>
              </a:ext>
            </a:extLst>
          </p:cNvPr>
          <p:cNvPicPr>
            <a:picLocks noChangeAspect="1"/>
          </p:cNvPicPr>
          <p:nvPr/>
        </p:nvPicPr>
        <p:blipFill>
          <a:blip r:embed="rId2"/>
          <a:stretch>
            <a:fillRect/>
          </a:stretch>
        </p:blipFill>
        <p:spPr>
          <a:xfrm>
            <a:off x="364574" y="392372"/>
            <a:ext cx="8418642" cy="4394506"/>
          </a:xfrm>
          <a:prstGeom prst="rect">
            <a:avLst/>
          </a:prstGeom>
        </p:spPr>
      </p:pic>
    </p:spTree>
    <p:extLst>
      <p:ext uri="{BB962C8B-B14F-4D97-AF65-F5344CB8AC3E}">
        <p14:creationId xmlns:p14="http://schemas.microsoft.com/office/powerpoint/2010/main" val="297755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395050" y="393450"/>
            <a:ext cx="2816290" cy="9952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err="1"/>
              <a:t>Quyền</a:t>
            </a:r>
            <a:r>
              <a:rPr lang="en-US" sz="1200" dirty="0"/>
              <a:t> </a:t>
            </a:r>
            <a:r>
              <a:rPr lang="en-US" sz="1200" dirty="0" err="1"/>
              <a:t>sở</a:t>
            </a:r>
            <a:r>
              <a:rPr lang="en-US" sz="1200" dirty="0"/>
              <a:t> </a:t>
            </a:r>
            <a:r>
              <a:rPr lang="en-US" sz="1200" dirty="0" err="1"/>
              <a:t>hữu</a:t>
            </a:r>
            <a:r>
              <a:rPr lang="en-US" sz="7200" dirty="0"/>
              <a:t> </a:t>
            </a:r>
          </a:p>
        </p:txBody>
      </p:sp>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id="{2CA8EAE4-A42C-4077-B309-B7D56B4BC3DB}"/>
              </a:ext>
            </a:extLst>
          </p:cNvPr>
          <p:cNvSpPr txBox="1"/>
          <p:nvPr/>
        </p:nvSpPr>
        <p:spPr>
          <a:xfrm>
            <a:off x="710151" y="1755887"/>
            <a:ext cx="3376657" cy="2431435"/>
          </a:xfrm>
          <a:prstGeom prst="rect">
            <a:avLst/>
          </a:prstGeom>
          <a:noFill/>
        </p:spPr>
        <p:txBody>
          <a:bodyPr wrap="square" rtlCol="0">
            <a:spAutoFit/>
          </a:bodyPr>
          <a:lstStyle/>
          <a:p>
            <a:pPr rtl="0">
              <a:spcBef>
                <a:spcPts val="0"/>
              </a:spcBef>
              <a:spcAft>
                <a:spcPts val="0"/>
              </a:spcAft>
            </a:pPr>
            <a:r>
              <a:rPr lang="vi-VN" sz="1200" b="0" i="0" u="none" strike="noStrike" dirty="0">
                <a:solidFill>
                  <a:srgbClr val="000000"/>
                </a:solidFill>
                <a:effectLst/>
                <a:latin typeface="+mj-lt"/>
              </a:rPr>
              <a:t>Blogger là một dịch vụ viết blog được cung cấp bởi Google.</a:t>
            </a:r>
            <a:endParaRPr lang="vi-VN" sz="1200" b="0" dirty="0">
              <a:effectLst/>
              <a:latin typeface="+mj-lt"/>
            </a:endParaRPr>
          </a:p>
          <a:p>
            <a:pPr rtl="0">
              <a:spcBef>
                <a:spcPts val="750"/>
              </a:spcBef>
              <a:spcAft>
                <a:spcPts val="0"/>
              </a:spcAft>
            </a:pPr>
            <a:r>
              <a:rPr lang="vi-VN" sz="1200" b="0" i="0" u="none" strike="noStrike" dirty="0">
                <a:solidFill>
                  <a:srgbClr val="000000"/>
                </a:solidFill>
                <a:effectLst/>
                <a:latin typeface="+mj-lt"/>
              </a:rPr>
              <a:t>Miễn phí, đáng tin cậy và có đủ các tính năng để xuất bản nội dung của bạn trên web.</a:t>
            </a:r>
            <a:endParaRPr lang="vi-VN" sz="1200" b="0" dirty="0">
              <a:effectLst/>
              <a:latin typeface="+mj-lt"/>
            </a:endParaRPr>
          </a:p>
          <a:p>
            <a:pPr rtl="0">
              <a:spcBef>
                <a:spcPts val="750"/>
              </a:spcBef>
              <a:spcAft>
                <a:spcPts val="0"/>
              </a:spcAft>
            </a:pPr>
            <a:r>
              <a:rPr lang="vi-VN" sz="1200" b="0" i="0" u="none" strike="noStrike" dirty="0">
                <a:solidFill>
                  <a:srgbClr val="000000"/>
                </a:solidFill>
                <a:effectLst/>
                <a:latin typeface="+mj-lt"/>
              </a:rPr>
              <a:t>Tuy nhiên, blog do bạn tạo ra lại không thuộc sở hữu của bạn.</a:t>
            </a:r>
            <a:endParaRPr lang="vi-VN" sz="1200" b="0" dirty="0">
              <a:effectLst/>
              <a:latin typeface="+mj-lt"/>
            </a:endParaRPr>
          </a:p>
          <a:p>
            <a:pPr rtl="0">
              <a:spcBef>
                <a:spcPts val="750"/>
              </a:spcBef>
              <a:spcAft>
                <a:spcPts val="0"/>
              </a:spcAft>
            </a:pPr>
            <a:r>
              <a:rPr lang="vi-VN" sz="1200" b="0" i="0" u="none" strike="noStrike" dirty="0">
                <a:solidFill>
                  <a:srgbClr val="000000"/>
                </a:solidFill>
                <a:effectLst/>
                <a:latin typeface="+mj-lt"/>
              </a:rPr>
              <a:t>Google điều hành dịch vụ này và có quyền tắt hoặc tắt quyền truy cập của bạn bất cứ lúc nào.</a:t>
            </a:r>
            <a:endParaRPr lang="vi-VN" sz="1200" b="0" dirty="0">
              <a:effectLst/>
              <a:latin typeface="+mj-lt"/>
            </a:endParaRPr>
          </a:p>
          <a:p>
            <a:br>
              <a:rPr lang="vi-VN" sz="1400" dirty="0">
                <a:latin typeface="+mj-lt"/>
              </a:rPr>
            </a:br>
            <a:br>
              <a:rPr lang="vi-VN" sz="1100" dirty="0">
                <a:latin typeface="+mj-lt"/>
              </a:rPr>
            </a:br>
            <a:endParaRPr lang="en-US" sz="1100" dirty="0">
              <a:latin typeface="+mj-lt"/>
            </a:endParaRPr>
          </a:p>
        </p:txBody>
      </p:sp>
      <p:sp>
        <p:nvSpPr>
          <p:cNvPr id="3" name="TextBox 2">
            <a:extLst>
              <a:ext uri="{FF2B5EF4-FFF2-40B4-BE49-F238E27FC236}">
                <a16:creationId xmlns:a16="http://schemas.microsoft.com/office/drawing/2014/main" id="{86B3C815-843C-49BF-877A-59AEE65C5D2E}"/>
              </a:ext>
            </a:extLst>
          </p:cNvPr>
          <p:cNvSpPr txBox="1"/>
          <p:nvPr/>
        </p:nvSpPr>
        <p:spPr>
          <a:xfrm>
            <a:off x="710151" y="1204050"/>
            <a:ext cx="2095252" cy="382153"/>
          </a:xfrm>
          <a:prstGeom prst="rect">
            <a:avLst/>
          </a:prstGeom>
          <a:noFill/>
        </p:spPr>
        <p:txBody>
          <a:bodyPr wrap="square" rtlCol="0">
            <a:spAutoFit/>
          </a:bodyPr>
          <a:lstStyle/>
          <a:p>
            <a:r>
              <a:rPr lang="en-US" sz="1800" b="0" i="0" u="none" strike="noStrike" dirty="0">
                <a:solidFill>
                  <a:srgbClr val="3F3F3F"/>
                </a:solidFill>
                <a:effectLst/>
                <a:latin typeface="Lemon"/>
              </a:rPr>
              <a:t>BLOGSPOT</a:t>
            </a:r>
            <a:endParaRPr lang="en-US" dirty="0"/>
          </a:p>
        </p:txBody>
      </p:sp>
      <p:pic>
        <p:nvPicPr>
          <p:cNvPr id="3076" name="Picture 4">
            <a:extLst>
              <a:ext uri="{FF2B5EF4-FFF2-40B4-BE49-F238E27FC236}">
                <a16:creationId xmlns:a16="http://schemas.microsoft.com/office/drawing/2014/main" id="{8948EB2B-E46E-4168-8201-8FF86C391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924" y="881062"/>
            <a:ext cx="3841349"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260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395050" y="393450"/>
            <a:ext cx="2816290" cy="9952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err="1"/>
              <a:t>Quyền</a:t>
            </a:r>
            <a:r>
              <a:rPr lang="en-US" sz="1200" dirty="0"/>
              <a:t> </a:t>
            </a:r>
            <a:r>
              <a:rPr lang="en-US" sz="1200" dirty="0" err="1"/>
              <a:t>sở</a:t>
            </a:r>
            <a:r>
              <a:rPr lang="en-US" sz="1200" dirty="0"/>
              <a:t> </a:t>
            </a:r>
            <a:r>
              <a:rPr lang="en-US" sz="1200" dirty="0" err="1"/>
              <a:t>hữu</a:t>
            </a:r>
            <a:r>
              <a:rPr lang="en-US" sz="7200" dirty="0"/>
              <a:t> </a:t>
            </a:r>
          </a:p>
        </p:txBody>
      </p:sp>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extBox 1">
            <a:extLst>
              <a:ext uri="{FF2B5EF4-FFF2-40B4-BE49-F238E27FC236}">
                <a16:creationId xmlns:a16="http://schemas.microsoft.com/office/drawing/2014/main" id="{2CA8EAE4-A42C-4077-B309-B7D56B4BC3DB}"/>
              </a:ext>
            </a:extLst>
          </p:cNvPr>
          <p:cNvSpPr txBox="1"/>
          <p:nvPr/>
        </p:nvSpPr>
        <p:spPr>
          <a:xfrm>
            <a:off x="710151" y="1755887"/>
            <a:ext cx="3376657" cy="2313454"/>
          </a:xfrm>
          <a:prstGeom prst="rect">
            <a:avLst/>
          </a:prstGeom>
          <a:noFill/>
        </p:spPr>
        <p:txBody>
          <a:bodyPr wrap="square" rtlCol="0">
            <a:spAutoFit/>
          </a:bodyPr>
          <a:lstStyle/>
          <a:p>
            <a:pPr rtl="0">
              <a:spcBef>
                <a:spcPts val="0"/>
              </a:spcBef>
              <a:spcAft>
                <a:spcPts val="0"/>
              </a:spcAft>
            </a:pP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Với</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WordPress hay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gọi</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seft</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-hosted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bạn</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sẽ</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tự</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quản</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lý</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mọi</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thứ</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tự</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mua</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hosting, domain…)</a:t>
            </a:r>
            <a:endParaRPr lang="en-US" sz="1100" b="0" dirty="0">
              <a:effectLst/>
              <a:latin typeface="Times New Roman" panose="02020603050405020304" pitchFamily="18" charset="0"/>
              <a:cs typeface="Times New Roman" panose="02020603050405020304" pitchFamily="18" charset="0"/>
            </a:endParaRPr>
          </a:p>
          <a:p>
            <a:pPr rtl="0">
              <a:spcBef>
                <a:spcPts val="200"/>
              </a:spcBef>
              <a:spcAft>
                <a:spcPts val="0"/>
              </a:spcAft>
            </a:pP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Chính</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vì</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thế</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bạn</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toàn</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quyền</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sử</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dụng</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website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theo</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cách</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bạn</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muốn</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từ</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việc</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cài</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đặt</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bảo</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trì</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upload, backup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dữ</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liệu</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1100" b="0" dirty="0">
              <a:effectLst/>
              <a:latin typeface="Times New Roman" panose="02020603050405020304" pitchFamily="18" charset="0"/>
              <a:cs typeface="Times New Roman" panose="02020603050405020304" pitchFamily="18" charset="0"/>
            </a:endParaRPr>
          </a:p>
          <a:p>
            <a:pPr rtl="0">
              <a:spcBef>
                <a:spcPts val="200"/>
              </a:spcBef>
              <a:spcAft>
                <a:spcPts val="0"/>
              </a:spcAft>
            </a:pP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Tất</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cả</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dữ</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liệu</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và</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thông</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tin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đều</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thuộc</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tầm</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kiềm</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soát</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của</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bạn</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 Source code, </a:t>
            </a:r>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datebase</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1100" b="0" dirty="0">
              <a:effectLst/>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r>
              <a:rPr lang="vi-VN" sz="1200" b="0" i="0" u="none" strike="noStrike" dirty="0">
                <a:solidFill>
                  <a:srgbClr val="000000"/>
                </a:solidFill>
                <a:effectLst/>
                <a:latin typeface="Times New Roman" panose="02020603050405020304" pitchFamily="18" charset="0"/>
                <a:cs typeface="Times New Roman" panose="02020603050405020304" pitchFamily="18" charset="0"/>
              </a:rPr>
              <a:t>.</a:t>
            </a:r>
            <a:endParaRPr lang="vi-VN" sz="1200" b="0" dirty="0">
              <a:effectLst/>
              <a:latin typeface="Times New Roman" panose="02020603050405020304" pitchFamily="18" charset="0"/>
              <a:cs typeface="Times New Roman" panose="02020603050405020304" pitchFamily="18" charset="0"/>
            </a:endParaRPr>
          </a:p>
          <a:p>
            <a:br>
              <a:rPr lang="vi-VN" sz="1400" dirty="0">
                <a:latin typeface="Times New Roman" panose="02020603050405020304" pitchFamily="18" charset="0"/>
                <a:cs typeface="Times New Roman" panose="02020603050405020304" pitchFamily="18" charset="0"/>
              </a:rPr>
            </a:br>
            <a:br>
              <a:rPr lang="vi-VN" sz="1100" dirty="0">
                <a:latin typeface="Times New Roman" panose="02020603050405020304" pitchFamily="18" charset="0"/>
                <a:cs typeface="Times New Roman" panose="02020603050405020304" pitchFamily="18" charset="0"/>
              </a:rPr>
            </a:br>
            <a:endParaRPr lang="en-US" sz="11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B3C815-843C-49BF-877A-59AEE65C5D2E}"/>
              </a:ext>
            </a:extLst>
          </p:cNvPr>
          <p:cNvSpPr txBox="1"/>
          <p:nvPr/>
        </p:nvSpPr>
        <p:spPr>
          <a:xfrm>
            <a:off x="710151" y="1204050"/>
            <a:ext cx="2095252" cy="307777"/>
          </a:xfrm>
          <a:prstGeom prst="rect">
            <a:avLst/>
          </a:prstGeom>
          <a:noFill/>
        </p:spPr>
        <p:txBody>
          <a:bodyPr wrap="square" rtlCol="0">
            <a:spAutoFit/>
          </a:bodyPr>
          <a:lstStyle/>
          <a:p>
            <a:r>
              <a:rPr lang="en-US" dirty="0"/>
              <a:t>WORDPRESS</a:t>
            </a:r>
          </a:p>
        </p:txBody>
      </p:sp>
      <p:sp>
        <p:nvSpPr>
          <p:cNvPr id="5" name="AutoShape 2" descr="WordPress Là Gì] - Vì sao hàng triệu người dùng WordPress?">
            <a:extLst>
              <a:ext uri="{FF2B5EF4-FFF2-40B4-BE49-F238E27FC236}">
                <a16:creationId xmlns:a16="http://schemas.microsoft.com/office/drawing/2014/main" id="{FF81646C-5A83-4E01-AC85-42D343762F6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descr="Návod na instalaci WordPress – nejnovější verze – WordPress portál – vše o  redakčním systému zdarma">
            <a:extLst>
              <a:ext uri="{FF2B5EF4-FFF2-40B4-BE49-F238E27FC236}">
                <a16:creationId xmlns:a16="http://schemas.microsoft.com/office/drawing/2014/main" id="{BB7A7660-0AE4-45E6-9FF8-CBF251BAC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9403" y="584717"/>
            <a:ext cx="4378795" cy="3808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745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DAF9B0-A840-46F6-BA99-87132E9519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4" name="Picture 3">
            <a:extLst>
              <a:ext uri="{FF2B5EF4-FFF2-40B4-BE49-F238E27FC236}">
                <a16:creationId xmlns:a16="http://schemas.microsoft.com/office/drawing/2014/main" id="{B67B2F97-5297-44F7-950E-5C7BE3D10197}"/>
              </a:ext>
            </a:extLst>
          </p:cNvPr>
          <p:cNvPicPr>
            <a:picLocks noChangeAspect="1"/>
          </p:cNvPicPr>
          <p:nvPr/>
        </p:nvPicPr>
        <p:blipFill>
          <a:blip r:embed="rId2"/>
          <a:stretch>
            <a:fillRect/>
          </a:stretch>
        </p:blipFill>
        <p:spPr>
          <a:xfrm>
            <a:off x="391886" y="356622"/>
            <a:ext cx="8403771" cy="4430256"/>
          </a:xfrm>
          <a:prstGeom prst="rect">
            <a:avLst/>
          </a:prstGeom>
        </p:spPr>
      </p:pic>
    </p:spTree>
    <p:extLst>
      <p:ext uri="{BB962C8B-B14F-4D97-AF65-F5344CB8AC3E}">
        <p14:creationId xmlns:p14="http://schemas.microsoft.com/office/powerpoint/2010/main" val="670755005"/>
      </p:ext>
    </p:extLst>
  </p:cSld>
  <p:clrMapOvr>
    <a:masterClrMapping/>
  </p:clrMapOvr>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1483</Words>
  <Application>Microsoft Office PowerPoint</Application>
  <PresentationFormat>On-screen Show (16:9)</PresentationFormat>
  <Paragraphs>128</Paragraphs>
  <Slides>16</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Work Sans Regular</vt:lpstr>
      <vt:lpstr>Lemon</vt:lpstr>
      <vt:lpstr>Times New Roman</vt:lpstr>
      <vt:lpstr>Lato</vt:lpstr>
      <vt:lpstr>muli</vt:lpstr>
      <vt:lpstr>Work Sans</vt:lpstr>
      <vt:lpstr>Jacquenetta template</vt:lpstr>
      <vt:lpstr>Lập trình web</vt:lpstr>
      <vt:lpstr>GIỚI THIỆU WORDPRESS VÀ BLOGSPOT </vt:lpstr>
      <vt:lpstr>Tính dễ sử dụng </vt:lpstr>
      <vt:lpstr>Tính dễ sử dụng </vt:lpstr>
      <vt:lpstr>Tính dễ sử dụng </vt:lpstr>
      <vt:lpstr>PowerPoint Presentation</vt:lpstr>
      <vt:lpstr>Quyền sở hữu </vt:lpstr>
      <vt:lpstr>Quyền sở hữu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dc:title>
  <dc:creator>Acer</dc:creator>
  <cp:lastModifiedBy>cong200820@gmail.com</cp:lastModifiedBy>
  <cp:revision>3</cp:revision>
  <dcterms:modified xsi:type="dcterms:W3CDTF">2021-09-15T19:34:54Z</dcterms:modified>
</cp:coreProperties>
</file>