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86" r:id="rId7"/>
    <p:sldId id="287" r:id="rId8"/>
    <p:sldId id="288" r:id="rId9"/>
    <p:sldId id="289" r:id="rId10"/>
    <p:sldId id="290" r:id="rId11"/>
    <p:sldId id="261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22:37:11.02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0753" y="1296140"/>
            <a:ext cx="8487053" cy="1970842"/>
          </a:xfrm>
        </p:spPr>
        <p:txBody>
          <a:bodyPr/>
          <a:lstStyle/>
          <a:p>
            <a:r>
              <a:rPr lang="en-US" sz="5400" i="1" dirty="0">
                <a:solidFill>
                  <a:srgbClr val="FF0000"/>
                </a:solidFill>
                <a:latin typeface="Bahnschrift" panose="020B0502040204020203" pitchFamily="34" charset="0"/>
              </a:rPr>
              <a:t>NHẬN DIỆN ẢNH VĂN BẢN &amp; XUẤT RA VĂN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0753" y="3591019"/>
            <a:ext cx="3932808" cy="537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BTL:DIP2021.13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93AF9-7DB4-4FED-ACCC-1A07834FC6B6}"/>
              </a:ext>
            </a:extLst>
          </p:cNvPr>
          <p:cNvSpPr txBox="1"/>
          <p:nvPr/>
        </p:nvSpPr>
        <p:spPr>
          <a:xfrm>
            <a:off x="5956917" y="4314548"/>
            <a:ext cx="49271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B18DCCN259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B18DCCN182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B18DCCN325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/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6551104" cy="82391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c.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giãn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9498490" cy="368458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 Ma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Ma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cv2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C4651-5363-4031-B470-943D1B3B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45" y="4216893"/>
            <a:ext cx="7648481" cy="11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8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/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6551104" cy="82391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d.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ìm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Contours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9498490" cy="368458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 Ma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contour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cv2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0AD96-7C88-41E1-96CF-D10EEA971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22" y="4483831"/>
            <a:ext cx="8987675" cy="6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/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6551104" cy="823912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9498490" cy="3684588"/>
          </a:xfrm>
        </p:spPr>
        <p:txBody>
          <a:bodyPr/>
          <a:lstStyle/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contour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contour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pytesseract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endParaRPr lang="en-US" dirty="0"/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B77A3-74BB-477C-8884-D21592D3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82" y="3690041"/>
            <a:ext cx="7128587" cy="249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6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73" y="2166152"/>
            <a:ext cx="8649247" cy="6569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II.Thực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504" y="2640219"/>
            <a:ext cx="6803136" cy="3094756"/>
          </a:xfrm>
        </p:spPr>
        <p:txBody>
          <a:bodyPr>
            <a:normAutofit/>
          </a:bodyPr>
          <a:lstStyle/>
          <a:p>
            <a:r>
              <a:rPr lang="en-US" sz="2400" dirty="0"/>
              <a:t>1.Đọc </a:t>
            </a:r>
            <a:r>
              <a:rPr lang="en-US" sz="2400" dirty="0" err="1"/>
              <a:t>ảnh</a:t>
            </a:r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4376075" cy="82391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75319" y="3691099"/>
            <a:ext cx="9498490" cy="1892955"/>
          </a:xfrm>
        </p:spPr>
        <p:txBody>
          <a:bodyPr/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imread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30402-5C15-4813-9D5C-0BB02440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78" y="2264480"/>
            <a:ext cx="6605158" cy="1002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1AF2F-C458-4A31-98CF-909D0B1B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78" y="4545367"/>
            <a:ext cx="6445360" cy="3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08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75319" y="1972821"/>
            <a:ext cx="5420681" cy="30608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(ở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Word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75319" y="3691099"/>
            <a:ext cx="9498490" cy="1892955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9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4376075" cy="823912"/>
          </a:xfrm>
        </p:spPr>
        <p:txBody>
          <a:bodyPr/>
          <a:lstStyle/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75319" y="3691099"/>
            <a:ext cx="9498490" cy="1892955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8376D-F575-4A0E-8C36-D4E80C1D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26" y="1616157"/>
            <a:ext cx="3937899" cy="3625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48836-32F1-4332-A39D-8E3013201693}"/>
              </a:ext>
            </a:extLst>
          </p:cNvPr>
          <p:cNvSpPr txBox="1"/>
          <p:nvPr/>
        </p:nvSpPr>
        <p:spPr>
          <a:xfrm>
            <a:off x="1722268" y="5397390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Ảnh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gốc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2D46C0-A01A-4E2E-B935-7C9AA95C6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833" y="1625885"/>
            <a:ext cx="3937899" cy="3625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D1A096-52D2-47B1-A389-3955AA6C7CE0}"/>
              </a:ext>
            </a:extLst>
          </p:cNvPr>
          <p:cNvSpPr txBox="1"/>
          <p:nvPr/>
        </p:nvSpPr>
        <p:spPr>
          <a:xfrm>
            <a:off x="7084677" y="5433134"/>
            <a:ext cx="290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Ảnh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sau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phân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ngưỡng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4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4376075" cy="823912"/>
          </a:xfrm>
        </p:spPr>
        <p:txBody>
          <a:bodyPr/>
          <a:lstStyle/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75319" y="3691099"/>
            <a:ext cx="9498490" cy="1892955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48836-32F1-4332-A39D-8E3013201693}"/>
              </a:ext>
            </a:extLst>
          </p:cNvPr>
          <p:cNvSpPr txBox="1"/>
          <p:nvPr/>
        </p:nvSpPr>
        <p:spPr>
          <a:xfrm>
            <a:off x="1722268" y="5397390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Ảnh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sau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giãn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1A096-52D2-47B1-A389-3955AA6C7CE0}"/>
              </a:ext>
            </a:extLst>
          </p:cNvPr>
          <p:cNvSpPr txBox="1"/>
          <p:nvPr/>
        </p:nvSpPr>
        <p:spPr>
          <a:xfrm>
            <a:off x="7084677" y="5433134"/>
            <a:ext cx="290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Ảnh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sau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drawContours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9754D-8465-4399-9D59-506BBD4D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19" y="1632973"/>
            <a:ext cx="3937899" cy="3679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80B00-14DF-42B6-AD36-2D94B07A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1632973"/>
            <a:ext cx="3970605" cy="36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4376075" cy="823912"/>
          </a:xfrm>
        </p:spPr>
        <p:txBody>
          <a:bodyPr/>
          <a:lstStyle/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675319" y="3691099"/>
            <a:ext cx="9498490" cy="1892955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48836-32F1-4332-A39D-8E3013201693}"/>
              </a:ext>
            </a:extLst>
          </p:cNvPr>
          <p:cNvSpPr txBox="1"/>
          <p:nvPr/>
        </p:nvSpPr>
        <p:spPr>
          <a:xfrm>
            <a:off x="1722268" y="5397390"/>
            <a:ext cx="258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Văn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bản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nhận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được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1A096-52D2-47B1-A389-3955AA6C7CE0}"/>
              </a:ext>
            </a:extLst>
          </p:cNvPr>
          <p:cNvSpPr txBox="1"/>
          <p:nvPr/>
        </p:nvSpPr>
        <p:spPr>
          <a:xfrm>
            <a:off x="7240640" y="1910270"/>
            <a:ext cx="4121163" cy="206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	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pytesseract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dòng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lúc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kém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DAD3C-66DD-4D0E-8892-FCDAAFC4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97" y="1400245"/>
            <a:ext cx="5582499" cy="36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4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73" y="2166152"/>
            <a:ext cx="8649247" cy="656947"/>
          </a:xfrm>
        </p:spPr>
        <p:txBody>
          <a:bodyPr>
            <a:normAutofit fontScale="90000"/>
          </a:bodyPr>
          <a:lstStyle/>
          <a:p>
            <a:r>
              <a:rPr lang="en-US" dirty="0"/>
              <a:t>I.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504" y="2640219"/>
            <a:ext cx="6803136" cy="3094756"/>
          </a:xfrm>
        </p:spPr>
        <p:txBody>
          <a:bodyPr>
            <a:normAutofit/>
          </a:bodyPr>
          <a:lstStyle/>
          <a:p>
            <a:r>
              <a:rPr lang="en-US" sz="2400" dirty="0"/>
              <a:t>1.GrayScale</a:t>
            </a:r>
          </a:p>
          <a:p>
            <a:r>
              <a:rPr lang="en-US" sz="2400" dirty="0"/>
              <a:t>2.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ngưỡng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endParaRPr lang="en-US" sz="2400" dirty="0"/>
          </a:p>
          <a:p>
            <a:r>
              <a:rPr lang="en-US" sz="2400" dirty="0"/>
              <a:t>3.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giãn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endParaRPr lang="en-US" sz="2400" dirty="0"/>
          </a:p>
          <a:p>
            <a:r>
              <a:rPr lang="en-US" sz="2400" dirty="0"/>
              <a:t>4. Contours</a:t>
            </a:r>
          </a:p>
          <a:p>
            <a:r>
              <a:rPr lang="en-US" sz="2400" dirty="0"/>
              <a:t>5.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/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GrayScale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687446" cy="4093243"/>
          </a:xfrm>
        </p:spPr>
        <p:txBody>
          <a:bodyPr/>
          <a:lstStyle/>
          <a:p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256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(Gray image) hay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(Monochromatic),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(Pixel)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0 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255.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RGB,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Red(x, y) = Green(x, y) = Blue(x, y) (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x, y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34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GrayScale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735137"/>
            <a:ext cx="6258141" cy="476250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RGB: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I(x, y)  = 0.299 * Red(x, y) + 0.587 * Green(x, y) + 0.114 * Blue(x, y)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I(x, y): 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(x, y)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Red(x, y):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 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(x, y)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(RGB).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Green(x, y):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Green 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(x, y)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(RGB).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Blue(x, y):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Blue 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(x, y)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(RGB).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ss_1">
            <a:extLst>
              <a:ext uri="{FF2B5EF4-FFF2-40B4-BE49-F238E27FC236}">
                <a16:creationId xmlns:a16="http://schemas.microsoft.com/office/drawing/2014/main" id="{7476DD18-FEEF-4F7A-ABF6-026D82969F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0477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13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350094" cy="4093243"/>
          </a:xfrm>
        </p:spPr>
        <p:txBody>
          <a:bodyPr/>
          <a:lstStyle/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hân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hay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I’,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T. Khi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I’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b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</a:br>
            <a:r>
              <a:rPr lang="en-US" sz="2000" b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		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I’(</a:t>
            </a:r>
            <a:r>
              <a:rPr lang="en-US" sz="2000" b="0" i="0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i,j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)= min , </a:t>
            </a:r>
            <a:r>
              <a:rPr lang="en-US" sz="2000" b="0" i="0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nếu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  I(</a:t>
            </a:r>
            <a:r>
              <a:rPr lang="en-US" sz="2000" b="0" i="0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i,j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)&gt;T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  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  </a:t>
            </a:r>
          </a:p>
          <a:p>
            <a:pPr marL="0" marR="0" indent="0" algn="just">
              <a:lnSpc>
                <a:spcPct val="107000"/>
              </a:lnSpc>
              <a:spcBef>
                <a:spcPts val="300"/>
              </a:spcBef>
              <a:spcAft>
                <a:spcPts val="400"/>
              </a:spcAft>
              <a:buNone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mbria Math" panose="02040503050406030204" pitchFamily="18" charset="0"/>
              </a:rPr>
              <a:t>		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 I’(</a:t>
            </a:r>
            <a:r>
              <a:rPr lang="en-US" sz="2000" b="0" i="0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i,j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)= max ,  </a:t>
            </a:r>
            <a:r>
              <a:rPr lang="en-US" sz="2000" b="0" i="0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nếu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  I(</a:t>
            </a:r>
            <a:r>
              <a:rPr lang="en-US" sz="2000" b="0" i="0" u="none" strike="noStrike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i,j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mbria Math" panose="02040503050406030204" pitchFamily="18" charset="0"/>
              </a:rPr>
              <a:t>)≤T</a:t>
            </a:r>
            <a:r>
              <a:rPr lang="en-US" sz="2000" b="0" i="0" u="none" strike="noStrike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  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300"/>
              </a:spcBef>
              <a:spcAft>
                <a:spcPts val="400"/>
              </a:spcAft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min= 0; max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bít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max=255.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02A65-1727-48C5-A816-246CE984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637" y="1518082"/>
            <a:ext cx="3932808" cy="40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1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giãn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212" y="2104778"/>
            <a:ext cx="6710902" cy="277793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dày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đứt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gãy</a:t>
            </a:r>
            <a:endParaRPr lang="en-US" sz="2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2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1A87C-956A-40FC-AA5E-384EBFE6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647" y="1296140"/>
            <a:ext cx="4039339" cy="41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3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Contours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069" y="1474464"/>
            <a:ext cx="6879578" cy="4093243"/>
          </a:xfrm>
        </p:spPr>
        <p:txBody>
          <a:bodyPr/>
          <a:lstStyle/>
          <a:p>
            <a:pPr marL="342900" marR="0" lvl="0" indent="-342900" algn="just" fontAlgn="base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(boundary),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hở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viền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fontAlgn="base">
              <a:lnSpc>
                <a:spcPct val="107000"/>
              </a:lnSpc>
              <a:spcBef>
                <a:spcPts val="140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contour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07000"/>
              </a:lnSpc>
              <a:spcBef>
                <a:spcPts val="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Contour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fontAlgn="base">
              <a:lnSpc>
                <a:spcPct val="107000"/>
              </a:lnSpc>
              <a:spcBef>
                <a:spcPts val="0"/>
              </a:spcBef>
              <a:spcAft>
                <a:spcPts val="1400"/>
              </a:spcAft>
              <a:buSzPts val="1000"/>
              <a:buNone/>
              <a:tabLst>
                <a:tab pos="457200" algn="l"/>
              </a:tabLst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contour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64771-712A-4E2B-A99F-5A219DD6A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593" y="1580225"/>
            <a:ext cx="4225338" cy="35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2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/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3"/>
            <a:ext cx="6551104" cy="82391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a.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màu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RGB sang Grayscale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9498490" cy="368458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 Ma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(RGB)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Ma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(Grayscale)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cv2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47C79A-9B81-439B-ADD0-8AA14ECC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4" y="4111128"/>
            <a:ext cx="7190912" cy="8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/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438862"/>
            <a:ext cx="6551104" cy="823912"/>
          </a:xfrm>
        </p:spPr>
        <p:txBody>
          <a:bodyPr/>
          <a:lstStyle/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b.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Phân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ngưỡng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ảnh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132213"/>
            <a:ext cx="9498490" cy="3684588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 Ma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xám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(Grayscale),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T, min,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binaryInvert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Ma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DE0C9-EF0A-423A-A46C-5AB6E39C6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875" y="2956125"/>
            <a:ext cx="7187592" cy="318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831</TotalTime>
  <Words>1019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Bahnschrift</vt:lpstr>
      <vt:lpstr>Calibri</vt:lpstr>
      <vt:lpstr>Cambria Math</vt:lpstr>
      <vt:lpstr>Symbol</vt:lpstr>
      <vt:lpstr>Times New Roman</vt:lpstr>
      <vt:lpstr>Trade Gothic LT Pro</vt:lpstr>
      <vt:lpstr>Trebuchet MS</vt:lpstr>
      <vt:lpstr>Office Theme</vt:lpstr>
      <vt:lpstr>NHẬN DIỆN ẢNH VĂN BẢN &amp; XUẤT RA VĂN BẢN</vt:lpstr>
      <vt:lpstr>I. Giới thiệu cách tiếp cận </vt:lpstr>
      <vt:lpstr>1. GrayScale</vt:lpstr>
      <vt:lpstr>1. GrayScale</vt:lpstr>
      <vt:lpstr>2. Phân ngưỡng ảnh</vt:lpstr>
      <vt:lpstr>3. Phép giãn ảnh</vt:lpstr>
      <vt:lpstr>4. Contours</vt:lpstr>
      <vt:lpstr>5. Thuật toán/ Code</vt:lpstr>
      <vt:lpstr>5. Thuật toán/ Code</vt:lpstr>
      <vt:lpstr>5. Thuật toán/ Code</vt:lpstr>
      <vt:lpstr>5. Thuật toán/ Code</vt:lpstr>
      <vt:lpstr>5. Thuật toán/ Code</vt:lpstr>
      <vt:lpstr>II.Thực hiện </vt:lpstr>
      <vt:lpstr>1. Đọc ảnh</vt:lpstr>
      <vt:lpstr>2. Thực hiện các thuật toán</vt:lpstr>
      <vt:lpstr>3. Thử nghiệm và kết quả</vt:lpstr>
      <vt:lpstr>3. Thử nghiệm và kết quả</vt:lpstr>
      <vt:lpstr>3. Thử nghiệm và kết quả</vt:lpstr>
      <vt:lpstr>Cảm ơn thầy và các bạn đã lắng nghe!!!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NHẬN DIỆN ẢNH VĂN BẢN &amp; XUẤT RA VĂN BẢN</dc:title>
  <dc:creator>DELL</dc:creator>
  <cp:lastModifiedBy>DELL</cp:lastModifiedBy>
  <cp:revision>21</cp:revision>
  <dcterms:created xsi:type="dcterms:W3CDTF">2021-06-12T14:47:15Z</dcterms:created>
  <dcterms:modified xsi:type="dcterms:W3CDTF">2021-06-13T04:38:52Z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