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9" r:id="rId7"/>
    <p:sldId id="266" r:id="rId8"/>
    <p:sldId id="269" r:id="rId9"/>
    <p:sldId id="270" r:id="rId10"/>
    <p:sldId id="271" r:id="rId11"/>
    <p:sldId id="272" r:id="rId12"/>
    <p:sldId id="264" r:id="rId13"/>
    <p:sldId id="273" r:id="rId14"/>
    <p:sldId id="274" r:id="rId15"/>
    <p:sldId id="275" r:id="rId16"/>
    <p:sldId id="277" r:id="rId17"/>
    <p:sldId id="276" r:id="rId18"/>
    <p:sldId id="280" r:id="rId19"/>
    <p:sldId id="281" r:id="rId20"/>
    <p:sldId id="268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7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QUANG LIEM D18CN06" initials="NQLD" lastIdx="1" clrIdx="0">
    <p:extLst>
      <p:ext uri="{19B8F6BF-5375-455C-9EA6-DF929625EA0E}">
        <p15:presenceInfo xmlns:p15="http://schemas.microsoft.com/office/powerpoint/2012/main" userId="S::liemnq.B18CN325@stu.ptit.edu.vn::71e2b25c-4046-446e-b17f-a54c06878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030435" y="1191986"/>
            <a:ext cx="2808515" cy="2055675"/>
          </a:xfrm>
        </p:spPr>
        <p:txBody>
          <a:bodyPr anchor="ctr">
            <a:normAutofit/>
          </a:bodyPr>
          <a:lstStyle/>
          <a:p>
            <a:pPr>
              <a:lnSpc>
                <a:spcPts val="15400"/>
              </a:lnSpc>
            </a:pPr>
            <a:r>
              <a:rPr lang="en-US" sz="9600" spc="-140" dirty="0">
                <a:solidFill>
                  <a:srgbClr val="3884FD"/>
                </a:solidFill>
                <a:latin typeface="Nunito Bold"/>
              </a:rPr>
              <a:t>JMS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3247662"/>
            <a:ext cx="5734050" cy="2055675"/>
          </a:xfrm>
        </p:spPr>
        <p:txBody>
          <a:bodyPr>
            <a:normAutofit/>
          </a:bodyPr>
          <a:lstStyle/>
          <a:p>
            <a:pPr>
              <a:lnSpc>
                <a:spcPts val="5530"/>
              </a:lnSpc>
            </a:pPr>
            <a:r>
              <a:rPr lang="en-US" sz="4000" dirty="0">
                <a:solidFill>
                  <a:srgbClr val="243762"/>
                </a:solidFill>
                <a:latin typeface="Nunito"/>
              </a:rPr>
              <a:t>JMS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cơ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chế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truyền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thông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điệp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4000" dirty="0" err="1">
                <a:solidFill>
                  <a:srgbClr val="243762"/>
                </a:solidFill>
                <a:latin typeface="Nunito"/>
              </a:rPr>
              <a:t>trong</a:t>
            </a:r>
            <a:r>
              <a:rPr lang="en-US" sz="4000" dirty="0">
                <a:solidFill>
                  <a:srgbClr val="243762"/>
                </a:solidFill>
                <a:latin typeface="Nunito"/>
              </a:rPr>
              <a:t> JMS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C311B-A385-4FF6-AE4D-5C60324F66DD}"/>
              </a:ext>
            </a:extLst>
          </p:cNvPr>
          <p:cNvSpPr txBox="1"/>
          <p:nvPr/>
        </p:nvSpPr>
        <p:spPr>
          <a:xfrm>
            <a:off x="648393" y="615142"/>
            <a:ext cx="108065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762"/>
                </a:solidFill>
                <a:latin typeface="Nunito Sans Bold"/>
              </a:rPr>
              <a:t>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bao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gồm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header (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tiêu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đề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), optional properties (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thuộc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tính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),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body (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nội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dung). Body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chứa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dữ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liệu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, header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chứa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thông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broker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cần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định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tuyến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quản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lý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các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thuộc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tính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có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thể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được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xác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định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bởi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các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ứng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dụng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client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hoặc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bởi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provider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để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phục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vụ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nhu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cầu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của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chính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họ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trong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việc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xử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lý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.</a:t>
            </a:r>
          </a:p>
          <a:p>
            <a:r>
              <a:rPr lang="en-US" sz="2400" dirty="0">
                <a:solidFill>
                  <a:srgbClr val="243762"/>
                </a:solidFill>
                <a:latin typeface="Nunito Sans Bold"/>
              </a:rPr>
              <a:t>Connection, Session, Destination, Message, Producer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Consumer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những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đối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tượng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cơ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bản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tạo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nên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một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ứng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dụng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JMS.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FC566-D98D-497D-A44D-591FD82D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1" t="5043" r="4933" b="3209"/>
          <a:stretch>
            <a:fillRect/>
          </a:stretch>
        </p:blipFill>
        <p:spPr>
          <a:xfrm>
            <a:off x="2111434" y="3565203"/>
            <a:ext cx="7777878" cy="30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9460"/>
              </a:lnSpc>
            </a:pP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Các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thành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phần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của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JMS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2829" y="1306286"/>
            <a:ext cx="8811490" cy="4572000"/>
          </a:xfrm>
        </p:spPr>
        <p:txBody>
          <a:bodyPr>
            <a:noAutofit/>
          </a:bodyPr>
          <a:lstStyle/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dirty="0">
                <a:solidFill>
                  <a:srgbClr val="243762"/>
                </a:solidFill>
                <a:latin typeface="Nunito"/>
              </a:rPr>
              <a:t>JMS API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tập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hợp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interface,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không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chứa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bất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implementation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nào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 JMS Provider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hệ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thống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bên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thứ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chịu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trách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nhiệm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implement JMS API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cung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cấp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tính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năng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khách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hàng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Provider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còn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gọi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mềm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MOM. JMS Provider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cung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cấp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số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thành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UI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quản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trị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kiểm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soát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mềm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MOM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này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Provider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viết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trên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chuẩn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do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sẽ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chạy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trên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nền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tảng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EE4D3-E433-4D54-9745-3124226C7E8C}"/>
              </a:ext>
            </a:extLst>
          </p:cNvPr>
          <p:cNvSpPr/>
          <p:nvPr/>
        </p:nvSpPr>
        <p:spPr>
          <a:xfrm>
            <a:off x="647700" y="1629293"/>
            <a:ext cx="914400" cy="9639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41CC-8374-4D3C-95B2-117BEE55EF37}"/>
              </a:ext>
            </a:extLst>
          </p:cNvPr>
          <p:cNvSpPr txBox="1"/>
          <p:nvPr/>
        </p:nvSpPr>
        <p:spPr>
          <a:xfrm>
            <a:off x="863831" y="1818886"/>
            <a:ext cx="4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61934-E914-4D94-A385-692597AE3D5E}"/>
              </a:ext>
            </a:extLst>
          </p:cNvPr>
          <p:cNvSpPr txBox="1"/>
          <p:nvPr/>
        </p:nvSpPr>
        <p:spPr>
          <a:xfrm>
            <a:off x="647700" y="3085202"/>
            <a:ext cx="207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884FD"/>
                </a:solidFill>
                <a:latin typeface="Nunito Sans Bold"/>
              </a:rPr>
              <a:t>JMS Provider</a:t>
            </a:r>
          </a:p>
        </p:txBody>
      </p:sp>
    </p:spTree>
    <p:extLst>
      <p:ext uri="{BB962C8B-B14F-4D97-AF65-F5344CB8AC3E}">
        <p14:creationId xmlns:p14="http://schemas.microsoft.com/office/powerpoint/2010/main" val="80086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9460"/>
              </a:lnSpc>
            </a:pP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Các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thành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phần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của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JMS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843" y="1995054"/>
            <a:ext cx="8279475" cy="3883231"/>
          </a:xfrm>
        </p:spPr>
        <p:txBody>
          <a:bodyPr>
            <a:noAutofit/>
          </a:bodyPr>
          <a:lstStyle/>
          <a:p>
            <a:pPr marL="0" lvl="0" indent="0">
              <a:lnSpc>
                <a:spcPts val="3600"/>
              </a:lnSpc>
            </a:pPr>
            <a:r>
              <a:rPr lang="en-US" sz="2400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chương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trình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độc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lập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hoặc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components (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thành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)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của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viết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bằng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khả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năng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trao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đổi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message.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producer/ publisher 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JMS client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consumer/ subscriber 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JMS client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EE4D3-E433-4D54-9745-3124226C7E8C}"/>
              </a:ext>
            </a:extLst>
          </p:cNvPr>
          <p:cNvSpPr/>
          <p:nvPr/>
        </p:nvSpPr>
        <p:spPr>
          <a:xfrm>
            <a:off x="647700" y="1629293"/>
            <a:ext cx="914400" cy="9639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41CC-8374-4D3C-95B2-117BEE55EF37}"/>
              </a:ext>
            </a:extLst>
          </p:cNvPr>
          <p:cNvSpPr txBox="1"/>
          <p:nvPr/>
        </p:nvSpPr>
        <p:spPr>
          <a:xfrm>
            <a:off x="863831" y="1818886"/>
            <a:ext cx="4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61934-E914-4D94-A385-692597AE3D5E}"/>
              </a:ext>
            </a:extLst>
          </p:cNvPr>
          <p:cNvSpPr txBox="1"/>
          <p:nvPr/>
        </p:nvSpPr>
        <p:spPr>
          <a:xfrm>
            <a:off x="647700" y="3085202"/>
            <a:ext cx="207090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3884FD"/>
                </a:solidFill>
                <a:latin typeface="Nunito Sans Bold"/>
              </a:rPr>
              <a:t>JMS Client</a:t>
            </a:r>
          </a:p>
        </p:txBody>
      </p:sp>
    </p:spTree>
    <p:extLst>
      <p:ext uri="{BB962C8B-B14F-4D97-AF65-F5344CB8AC3E}">
        <p14:creationId xmlns:p14="http://schemas.microsoft.com/office/powerpoint/2010/main" val="361734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9460"/>
              </a:lnSpc>
            </a:pP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Các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thành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phần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của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JMS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8996" y="2709949"/>
            <a:ext cx="6168044" cy="3168336"/>
          </a:xfrm>
        </p:spPr>
        <p:txBody>
          <a:bodyPr>
            <a:noAutofit/>
          </a:bodyPr>
          <a:lstStyle/>
          <a:p>
            <a:pPr marL="0" lvl="0" indent="0">
              <a:lnSpc>
                <a:spcPts val="3600"/>
              </a:lnSpc>
            </a:pPr>
            <a:r>
              <a:rPr lang="en-US" sz="2800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object,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định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dạng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trung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gian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chứa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data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giao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tiếp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JMS Client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Provider.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EE4D3-E433-4D54-9745-3124226C7E8C}"/>
              </a:ext>
            </a:extLst>
          </p:cNvPr>
          <p:cNvSpPr/>
          <p:nvPr/>
        </p:nvSpPr>
        <p:spPr>
          <a:xfrm>
            <a:off x="647700" y="1629293"/>
            <a:ext cx="914400" cy="9639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41CC-8374-4D3C-95B2-117BEE55EF37}"/>
              </a:ext>
            </a:extLst>
          </p:cNvPr>
          <p:cNvSpPr txBox="1"/>
          <p:nvPr/>
        </p:nvSpPr>
        <p:spPr>
          <a:xfrm>
            <a:off x="863831" y="1818886"/>
            <a:ext cx="4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61934-E914-4D94-A385-692597AE3D5E}"/>
              </a:ext>
            </a:extLst>
          </p:cNvPr>
          <p:cNvSpPr txBox="1"/>
          <p:nvPr/>
        </p:nvSpPr>
        <p:spPr>
          <a:xfrm>
            <a:off x="647700" y="3085202"/>
            <a:ext cx="239475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3884FD"/>
                </a:solidFill>
                <a:latin typeface="Nunito Sans Bold"/>
              </a:rPr>
              <a:t>JMS Message</a:t>
            </a:r>
          </a:p>
        </p:txBody>
      </p:sp>
    </p:spTree>
    <p:extLst>
      <p:ext uri="{BB962C8B-B14F-4D97-AF65-F5344CB8AC3E}">
        <p14:creationId xmlns:p14="http://schemas.microsoft.com/office/powerpoint/2010/main" val="401814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9460"/>
              </a:lnSpc>
            </a:pP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Các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thành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phần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sz="4800" spc="-86" dirty="0" err="1">
                <a:solidFill>
                  <a:srgbClr val="00B0F0"/>
                </a:solidFill>
                <a:latin typeface="Nunito Bold"/>
              </a:rPr>
              <a:t>của</a:t>
            </a:r>
            <a:r>
              <a:rPr lang="en-US" sz="4800" spc="-86" dirty="0">
                <a:solidFill>
                  <a:srgbClr val="00B0F0"/>
                </a:solidFill>
                <a:latin typeface="Nunito Bold"/>
              </a:rPr>
              <a:t> JMS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843" y="1995054"/>
            <a:ext cx="8279475" cy="3883231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2400" dirty="0" err="1">
                <a:solidFill>
                  <a:srgbClr val="243762"/>
                </a:solidFill>
                <a:latin typeface="Nunito"/>
              </a:rPr>
              <a:t>Hỗ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trợ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cơ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chế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quản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lý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cấu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hình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JMS Object. Bao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gồm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: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ConnectionFactory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Object: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sử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kết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nối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JMS Provider.</a:t>
            </a:r>
          </a:p>
          <a:p>
            <a:pPr marL="518160" lvl="1" indent="-259080">
              <a:lnSpc>
                <a:spcPts val="3600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Destination Object: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nơi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lưu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trữ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message,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đối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tượng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JMS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JMS Client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sử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chỉ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định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đích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của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đang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nguồn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EE4D3-E433-4D54-9745-3124226C7E8C}"/>
              </a:ext>
            </a:extLst>
          </p:cNvPr>
          <p:cNvSpPr/>
          <p:nvPr/>
        </p:nvSpPr>
        <p:spPr>
          <a:xfrm>
            <a:off x="647700" y="1629293"/>
            <a:ext cx="914400" cy="9639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A41CC-8374-4D3C-95B2-117BEE55EF37}"/>
              </a:ext>
            </a:extLst>
          </p:cNvPr>
          <p:cNvSpPr txBox="1"/>
          <p:nvPr/>
        </p:nvSpPr>
        <p:spPr>
          <a:xfrm>
            <a:off x="863831" y="1818886"/>
            <a:ext cx="48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61934-E914-4D94-A385-692597AE3D5E}"/>
              </a:ext>
            </a:extLst>
          </p:cNvPr>
          <p:cNvSpPr txBox="1"/>
          <p:nvPr/>
        </p:nvSpPr>
        <p:spPr>
          <a:xfrm>
            <a:off x="315190" y="3403189"/>
            <a:ext cx="329253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3884FD"/>
                </a:solidFill>
                <a:latin typeface="Nunito Sans Bold"/>
              </a:rPr>
              <a:t>Administered object</a:t>
            </a:r>
          </a:p>
        </p:txBody>
      </p:sp>
    </p:spTree>
    <p:extLst>
      <p:ext uri="{BB962C8B-B14F-4D97-AF65-F5344CB8AC3E}">
        <p14:creationId xmlns:p14="http://schemas.microsoft.com/office/powerpoint/2010/main" val="121061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C4B-B2C8-49D4-8696-F2904737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85" dirty="0" err="1">
                <a:solidFill>
                  <a:srgbClr val="3884FD"/>
                </a:solidFill>
                <a:latin typeface="Nunito Bold"/>
              </a:rPr>
              <a:t>Có</a:t>
            </a:r>
            <a:r>
              <a:rPr lang="en-US" sz="4000" spc="-85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000" spc="-85" dirty="0" err="1">
                <a:solidFill>
                  <a:srgbClr val="3884FD"/>
                </a:solidFill>
                <a:latin typeface="Nunito Bold"/>
              </a:rPr>
              <a:t>hai</a:t>
            </a:r>
            <a:r>
              <a:rPr lang="en-US" sz="4000" spc="-85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000" spc="-85" dirty="0" err="1">
                <a:solidFill>
                  <a:srgbClr val="3884FD"/>
                </a:solidFill>
                <a:latin typeface="Nunito Bold"/>
              </a:rPr>
              <a:t>loại</a:t>
            </a:r>
            <a:r>
              <a:rPr lang="en-US" sz="4000" spc="-85" dirty="0">
                <a:solidFill>
                  <a:srgbClr val="3884FD"/>
                </a:solidFill>
                <a:latin typeface="Nunito Bold"/>
              </a:rPr>
              <a:t> Destination Object: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DB58-C2AD-4291-AF86-96308A262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3884FD"/>
                </a:solidFill>
                <a:latin typeface="Nunito Sans Bold"/>
              </a:rPr>
              <a:t>JMS Queue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DD031-6523-4AE9-BE89-D047907E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284" y="2424112"/>
            <a:ext cx="4794088" cy="374808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43762"/>
                </a:solidFill>
                <a:latin typeface="Nunito"/>
              </a:rPr>
              <a:t>Khu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vực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chứa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đã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đang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chờ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đọc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(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chỉ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bởi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consumer).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Hàng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đợi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này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đảm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bảo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theo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thứ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tự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mỗi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chỉ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xử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lý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8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u="none" dirty="0" err="1">
                <a:solidFill>
                  <a:srgbClr val="243762"/>
                </a:solidFill>
                <a:latin typeface="Nunito"/>
              </a:rPr>
              <a:t>lần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C2DA5-F740-40F4-8F5F-27008745F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3884FD"/>
                </a:solidFill>
                <a:latin typeface="Nunito Sans Bold"/>
              </a:rPr>
              <a:t>JMS Topic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18EC3-13A3-48E1-B4C1-BA2BFBC22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0304" y="2424112"/>
            <a:ext cx="4485277" cy="3748088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cơ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chế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phân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phối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publisher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đến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nhiều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đăng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"/>
              </a:rPr>
              <a:t>ký</a:t>
            </a:r>
            <a:r>
              <a:rPr lang="en-US" sz="2800" dirty="0">
                <a:solidFill>
                  <a:srgbClr val="243762"/>
                </a:solidFill>
                <a:latin typeface="Nunito"/>
              </a:rPr>
              <a:t> (subscriber).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7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2070-1AE4-4338-BCC4-8964EEC3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solidFill>
                  <a:srgbClr val="00B0F0"/>
                </a:solidFill>
              </a:rPr>
              <a:t>Cơ</a:t>
            </a:r>
            <a:r>
              <a:rPr lang="en-US" sz="4800" dirty="0">
                <a:solidFill>
                  <a:srgbClr val="00B0F0"/>
                </a:solidFill>
              </a:rPr>
              <a:t> </a:t>
            </a:r>
            <a:r>
              <a:rPr lang="en-US" sz="4800" dirty="0" err="1">
                <a:solidFill>
                  <a:srgbClr val="00B0F0"/>
                </a:solidFill>
              </a:rPr>
              <a:t>chế</a:t>
            </a:r>
            <a:r>
              <a:rPr lang="en-US" sz="4800" dirty="0">
                <a:solidFill>
                  <a:srgbClr val="00B0F0"/>
                </a:solidFill>
              </a:rPr>
              <a:t> </a:t>
            </a:r>
            <a:r>
              <a:rPr lang="en-US" sz="4800" dirty="0" err="1">
                <a:solidFill>
                  <a:srgbClr val="00B0F0"/>
                </a:solidFill>
              </a:rPr>
              <a:t>giao</a:t>
            </a:r>
            <a:r>
              <a:rPr lang="en-US" sz="4800" dirty="0">
                <a:solidFill>
                  <a:srgbClr val="00B0F0"/>
                </a:solidFill>
              </a:rPr>
              <a:t> </a:t>
            </a:r>
            <a:r>
              <a:rPr lang="en-US" sz="4800" dirty="0" err="1">
                <a:solidFill>
                  <a:srgbClr val="00B0F0"/>
                </a:solidFill>
              </a:rPr>
              <a:t>tiếp</a:t>
            </a:r>
            <a:r>
              <a:rPr lang="en-US" sz="4800" dirty="0">
                <a:solidFill>
                  <a:srgbClr val="00B0F0"/>
                </a:solidFill>
              </a:rPr>
              <a:t> JMS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C2936-BFEF-4D2B-9DD9-AF1E2CE5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651770" cy="4572000"/>
          </a:xfrm>
        </p:spPr>
        <p:txBody>
          <a:bodyPr>
            <a:normAutofit/>
          </a:bodyPr>
          <a:lstStyle/>
          <a:p>
            <a:pPr>
              <a:lnSpc>
                <a:spcPts val="4480"/>
              </a:lnSpc>
            </a:pPr>
            <a:r>
              <a:rPr lang="en-US" sz="2400" dirty="0">
                <a:latin typeface="Arimo"/>
              </a:rPr>
              <a:t>JMS </a:t>
            </a:r>
            <a:r>
              <a:rPr lang="en-US" sz="2400" dirty="0" err="1">
                <a:latin typeface="Arimo"/>
              </a:rPr>
              <a:t>cung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cấp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cơ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chế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giao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tiếp</a:t>
            </a:r>
            <a:r>
              <a:rPr lang="en-US" sz="2400" dirty="0">
                <a:latin typeface="Arimo"/>
              </a:rPr>
              <a:t> bao </a:t>
            </a:r>
            <a:r>
              <a:rPr lang="en-US" sz="2400" dirty="0" err="1">
                <a:latin typeface="Arimo"/>
              </a:rPr>
              <a:t>gồm</a:t>
            </a:r>
            <a:r>
              <a:rPr lang="en-US" sz="2400" dirty="0">
                <a:latin typeface="Arimo"/>
              </a:rPr>
              <a:t>: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latin typeface="Arimo"/>
              </a:rPr>
              <a:t>Asynchronous: JMS </a:t>
            </a:r>
            <a:r>
              <a:rPr lang="en-US" sz="2400" dirty="0" err="1">
                <a:latin typeface="Arimo"/>
              </a:rPr>
              <a:t>tự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động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chuyển</a:t>
            </a:r>
            <a:r>
              <a:rPr lang="en-US" sz="2400" dirty="0">
                <a:latin typeface="Arimo"/>
              </a:rPr>
              <a:t> message </a:t>
            </a:r>
            <a:r>
              <a:rPr lang="en-US" sz="2400" dirty="0" err="1">
                <a:latin typeface="Arimo"/>
              </a:rPr>
              <a:t>đến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người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nhận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khi</a:t>
            </a:r>
            <a:r>
              <a:rPr lang="en-US" sz="2400" dirty="0">
                <a:latin typeface="Arimo"/>
              </a:rPr>
              <a:t> message </a:t>
            </a:r>
            <a:r>
              <a:rPr lang="en-US" sz="2400" dirty="0" err="1">
                <a:latin typeface="Arimo"/>
              </a:rPr>
              <a:t>đến</a:t>
            </a:r>
            <a:r>
              <a:rPr lang="en-US" sz="2400" dirty="0">
                <a:latin typeface="Arimo"/>
              </a:rPr>
              <a:t>.</a:t>
            </a:r>
          </a:p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latin typeface="Arimo"/>
              </a:rPr>
              <a:t>Reliable: </a:t>
            </a:r>
            <a:r>
              <a:rPr lang="en-US" sz="2400" dirty="0" err="1">
                <a:latin typeface="Arimo"/>
              </a:rPr>
              <a:t>một</a:t>
            </a:r>
            <a:r>
              <a:rPr lang="en-US" sz="2400" dirty="0">
                <a:latin typeface="Arimo"/>
              </a:rPr>
              <a:t> message </a:t>
            </a:r>
            <a:r>
              <a:rPr lang="en-US" sz="2400" dirty="0" err="1">
                <a:latin typeface="Arimo"/>
              </a:rPr>
              <a:t>chỉ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được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chuyển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đến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đúng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một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người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nhận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mà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không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có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cơ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chế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nhân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bản</a:t>
            </a:r>
            <a:r>
              <a:rPr lang="en-US" sz="2400" dirty="0">
                <a:latin typeface="Arimo"/>
              </a:rPr>
              <a:t>, do </a:t>
            </a:r>
            <a:r>
              <a:rPr lang="en-US" sz="2400" dirty="0" err="1">
                <a:latin typeface="Arimo"/>
              </a:rPr>
              <a:t>vậy</a:t>
            </a:r>
            <a:r>
              <a:rPr lang="en-US" sz="2400" dirty="0">
                <a:latin typeface="Arimo"/>
              </a:rPr>
              <a:t>, </a:t>
            </a:r>
            <a:r>
              <a:rPr lang="en-US" sz="2400" dirty="0" err="1">
                <a:latin typeface="Arimo"/>
              </a:rPr>
              <a:t>tín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hiệu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phản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hồi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hoàn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tất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nhận</a:t>
            </a:r>
            <a:r>
              <a:rPr lang="en-US" sz="2400" dirty="0">
                <a:latin typeface="Arimo"/>
              </a:rPr>
              <a:t> message </a:t>
            </a:r>
            <a:r>
              <a:rPr lang="en-US" sz="2400" dirty="0" err="1">
                <a:latin typeface="Arimo"/>
              </a:rPr>
              <a:t>từ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người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nhận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sẽ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gây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nên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xóa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bỏ</a:t>
            </a:r>
            <a:r>
              <a:rPr lang="en-US" sz="2400" dirty="0">
                <a:latin typeface="Arimo"/>
              </a:rPr>
              <a:t> </a:t>
            </a:r>
            <a:r>
              <a:rPr lang="en-US" sz="2400" dirty="0" err="1">
                <a:latin typeface="Arimo"/>
              </a:rPr>
              <a:t>thông</a:t>
            </a:r>
            <a:r>
              <a:rPr lang="en-US" sz="2400" dirty="0">
                <a:latin typeface="Arimo"/>
              </a:rPr>
              <a:t> tin </a:t>
            </a:r>
            <a:r>
              <a:rPr lang="en-US" sz="2400" dirty="0" err="1">
                <a:latin typeface="Arimo"/>
              </a:rPr>
              <a:t>trên</a:t>
            </a:r>
            <a:r>
              <a:rPr lang="en-US" sz="2400" dirty="0">
                <a:latin typeface="Arimo"/>
              </a:rPr>
              <a:t> middleware object</a:t>
            </a:r>
            <a:r>
              <a:rPr lang="en-US" sz="3200" dirty="0">
                <a:latin typeface="Arim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37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868" y="2292094"/>
            <a:ext cx="6799812" cy="2219691"/>
          </a:xfrm>
        </p:spPr>
        <p:txBody>
          <a:bodyPr>
            <a:noAutofit/>
          </a:bodyPr>
          <a:lstStyle/>
          <a:p>
            <a:pPr>
              <a:lnSpc>
                <a:spcPts val="9460"/>
              </a:lnSpc>
            </a:pPr>
            <a:r>
              <a:rPr lang="en-US" b="1" spc="-86" dirty="0">
                <a:solidFill>
                  <a:srgbClr val="00B0F0"/>
                </a:solidFill>
                <a:latin typeface="Nunito Bold"/>
              </a:rPr>
              <a:t>2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mô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hình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truyền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thông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điệp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</a:t>
            </a:r>
            <a:r>
              <a:rPr lang="en-US" b="1" spc="-86" dirty="0" err="1">
                <a:solidFill>
                  <a:srgbClr val="00B0F0"/>
                </a:solidFill>
                <a:latin typeface="Nunito Bold"/>
              </a:rPr>
              <a:t>bằng</a:t>
            </a:r>
            <a:r>
              <a:rPr lang="en-US" b="1" spc="-86" dirty="0">
                <a:solidFill>
                  <a:srgbClr val="00B0F0"/>
                </a:solidFill>
                <a:latin typeface="Nunito Bold"/>
              </a:rPr>
              <a:t> JMS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8F49E-D7E6-4C93-87A0-D12A347D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0"/>
            <a:ext cx="12192000" cy="68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3FF47-4994-4FCA-A359-BD99273C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25"/>
            <a:ext cx="12192000" cy="68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ts val="9349"/>
              </a:lnSpc>
            </a:pPr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Mục</a:t>
            </a:r>
            <a:r>
              <a:rPr lang="en-US" sz="44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Lục</a:t>
            </a:r>
            <a:endParaRPr lang="en-US" sz="4400" spc="-84" dirty="0">
              <a:solidFill>
                <a:srgbClr val="3884FD"/>
              </a:solidFill>
              <a:latin typeface="Nunito 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5508170" cy="4637314"/>
          </a:xfrm>
        </p:spPr>
        <p:txBody>
          <a:bodyPr/>
          <a:lstStyle/>
          <a:p>
            <a:pPr>
              <a:lnSpc>
                <a:spcPts val="3840"/>
              </a:lnSpc>
            </a:pPr>
            <a:r>
              <a:rPr lang="en-US" sz="2800" dirty="0">
                <a:solidFill>
                  <a:srgbClr val="243762"/>
                </a:solidFill>
                <a:latin typeface="Nunito Sans Bold"/>
              </a:rPr>
              <a:t>Message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là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gì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?</a:t>
            </a:r>
          </a:p>
          <a:p>
            <a:pPr>
              <a:lnSpc>
                <a:spcPts val="3839"/>
              </a:lnSpc>
            </a:pPr>
            <a:r>
              <a:rPr lang="en-US" sz="2800" dirty="0">
                <a:solidFill>
                  <a:srgbClr val="243762"/>
                </a:solidFill>
                <a:latin typeface="Nunito Sans Bold"/>
              </a:rPr>
              <a:t>Messaging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là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gì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?</a:t>
            </a:r>
          </a:p>
          <a:p>
            <a:pPr>
              <a:lnSpc>
                <a:spcPts val="3839"/>
              </a:lnSpc>
            </a:pPr>
            <a:r>
              <a:rPr lang="en-US" sz="2800" dirty="0">
                <a:solidFill>
                  <a:srgbClr val="243762"/>
                </a:solidFill>
                <a:latin typeface="Nunito Sans Bold"/>
              </a:rPr>
              <a:t>MOM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là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gì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?</a:t>
            </a:r>
          </a:p>
          <a:p>
            <a:pPr>
              <a:lnSpc>
                <a:spcPts val="3839"/>
              </a:lnSpc>
            </a:pPr>
            <a:r>
              <a:rPr lang="en-US" sz="2800" dirty="0">
                <a:solidFill>
                  <a:srgbClr val="243762"/>
                </a:solidFill>
                <a:latin typeface="Nunito Sans Bold"/>
              </a:rPr>
              <a:t>JMS Broker</a:t>
            </a:r>
          </a:p>
          <a:p>
            <a:pPr>
              <a:lnSpc>
                <a:spcPts val="3839"/>
              </a:lnSpc>
            </a:pP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Các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thành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phần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của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JMS</a:t>
            </a:r>
          </a:p>
          <a:p>
            <a:pPr>
              <a:lnSpc>
                <a:spcPts val="3839"/>
              </a:lnSpc>
            </a:pP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Cơ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chế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giao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800" dirty="0" err="1">
                <a:solidFill>
                  <a:srgbClr val="243762"/>
                </a:solidFill>
                <a:latin typeface="Nunito Sans Bold"/>
              </a:rPr>
              <a:t>tiếp</a:t>
            </a:r>
            <a:r>
              <a:rPr lang="en-US" sz="2800" dirty="0">
                <a:solidFill>
                  <a:srgbClr val="243762"/>
                </a:solidFill>
                <a:latin typeface="Nunito Sans Bold"/>
              </a:rPr>
              <a:t> JMS</a:t>
            </a:r>
          </a:p>
          <a:p>
            <a:pPr>
              <a:lnSpc>
                <a:spcPts val="3839"/>
              </a:lnSpc>
            </a:pPr>
            <a:endParaRPr lang="en-US" sz="2000" dirty="0">
              <a:solidFill>
                <a:srgbClr val="243762"/>
              </a:solidFill>
              <a:latin typeface="Nunito Sa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10D58-726E-41E0-8ED1-2732653E5AF0}"/>
              </a:ext>
            </a:extLst>
          </p:cNvPr>
          <p:cNvSpPr txBox="1"/>
          <p:nvPr/>
        </p:nvSpPr>
        <p:spPr>
          <a:xfrm>
            <a:off x="6095241" y="1600200"/>
            <a:ext cx="57103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Các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mô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hình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JMS</a:t>
            </a:r>
          </a:p>
          <a:p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Ưu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,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nhược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điểm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JMS</a:t>
            </a:r>
          </a:p>
          <a:p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3762"/>
                </a:solidFill>
                <a:latin typeface="Nunito Sans Bold"/>
              </a:rPr>
              <a:t>JMS vs Socket</a:t>
            </a:r>
          </a:p>
          <a:p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Trường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hợp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sử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dụng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JMS?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82C29-AC41-44AB-88A0-25DDF4F5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" y="0"/>
            <a:ext cx="1210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2F834-E679-402E-9926-5285E243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42"/>
            <a:ext cx="12192000" cy="67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2DD8F-E85B-46F1-A3CC-59ABA85C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81D18-A352-4984-A1AC-A4E05D23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FAAE-7527-447C-98CC-74B9E1F8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84" dirty="0" err="1">
                <a:solidFill>
                  <a:srgbClr val="3884FD"/>
                </a:solidFill>
                <a:latin typeface="Nunito Bold"/>
              </a:rPr>
              <a:t>Ưu</a:t>
            </a:r>
            <a:r>
              <a:rPr lang="en-US" sz="48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3884FD"/>
                </a:solidFill>
                <a:latin typeface="Nunito Bold"/>
              </a:rPr>
              <a:t>điểm</a:t>
            </a:r>
            <a:r>
              <a:rPr lang="en-US" sz="48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3884FD"/>
                </a:solidFill>
                <a:latin typeface="Nunito Bold"/>
              </a:rPr>
              <a:t>của</a:t>
            </a:r>
            <a:r>
              <a:rPr lang="en-US" sz="4800" spc="-84" dirty="0">
                <a:solidFill>
                  <a:srgbClr val="3884FD"/>
                </a:solidFill>
                <a:latin typeface="Nunito Bold"/>
              </a:rPr>
              <a:t> JMS </a:t>
            </a:r>
            <a:r>
              <a:rPr lang="en-US" sz="4800" spc="-84" dirty="0" err="1">
                <a:solidFill>
                  <a:srgbClr val="3884FD"/>
                </a:solidFill>
                <a:latin typeface="Nunito Bold"/>
              </a:rPr>
              <a:t>và</a:t>
            </a:r>
            <a:r>
              <a:rPr lang="en-US" sz="4800" spc="-84" dirty="0">
                <a:solidFill>
                  <a:srgbClr val="3884FD"/>
                </a:solidFill>
                <a:latin typeface="Nunito Bold"/>
              </a:rPr>
              <a:t> SOCKET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C3AB-763C-430C-B374-B1050B49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173162"/>
            <a:ext cx="4919472" cy="82391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3884FD"/>
                </a:solidFill>
                <a:latin typeface="Nunito Sans Bold"/>
              </a:rPr>
              <a:t>JMS</a:t>
            </a:r>
            <a:r>
              <a:rPr lang="en-US" sz="2400" dirty="0">
                <a:solidFill>
                  <a:srgbClr val="3884FD"/>
                </a:solidFill>
                <a:latin typeface="Nunito Sans Bold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6CAE-E129-444B-AA55-20291521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921668"/>
            <a:ext cx="6616931" cy="3748088"/>
          </a:xfrm>
        </p:spPr>
        <p:txBody>
          <a:bodyPr>
            <a:normAutofit fontScale="25000" lnSpcReduction="20000"/>
          </a:bodyPr>
          <a:lstStyle/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8000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không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cần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biết</a:t>
            </a:r>
            <a:r>
              <a:rPr lang="en-US" sz="8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dirty="0" err="1">
                <a:solidFill>
                  <a:srgbClr val="243762"/>
                </a:solidFill>
                <a:latin typeface="Nunito"/>
              </a:rPr>
              <a:t>nhau</a:t>
            </a:r>
            <a:endParaRPr lang="en-US" sz="8000" dirty="0">
              <a:solidFill>
                <a:srgbClr val="243762"/>
              </a:solidFill>
              <a:latin typeface="Nunito"/>
            </a:endParaRP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thể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dễ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dàng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đăng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ký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hủy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đăng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ký</a:t>
            </a:r>
            <a:endParaRPr lang="en-US" sz="8000" u="none" dirty="0">
              <a:solidFill>
                <a:srgbClr val="243762"/>
              </a:solidFill>
              <a:latin typeface="Nunito"/>
            </a:endParaRP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Hữu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ích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việc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lưu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trữ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thông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tin offline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cập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nhật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số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lượng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lớn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.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Vì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vậy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thể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xử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lý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từng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cái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/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thể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làm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việc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bất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đồng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8000" u="none" dirty="0" err="1">
                <a:solidFill>
                  <a:srgbClr val="243762"/>
                </a:solidFill>
                <a:latin typeface="Nunito"/>
              </a:rPr>
              <a:t>bộ</a:t>
            </a:r>
            <a:r>
              <a:rPr lang="en-US" sz="80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C8003-DF86-4557-8BF9-528B88663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5241" y="1188244"/>
            <a:ext cx="4919472" cy="8239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884FD"/>
                </a:solidFill>
                <a:latin typeface="Nunito Sans Bold"/>
              </a:rPr>
              <a:t>SOCKET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87030-3E17-426C-9F3C-35FA1E0B7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4197" y="1827198"/>
            <a:ext cx="4926677" cy="4027516"/>
          </a:xfrm>
        </p:spPr>
        <p:txBody>
          <a:bodyPr>
            <a:noAutofit/>
          </a:bodyPr>
          <a:lstStyle/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2000" dirty="0">
                <a:solidFill>
                  <a:srgbClr val="243762"/>
                </a:solidFill>
                <a:latin typeface="Nunito"/>
              </a:rPr>
              <a:t>Socket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cung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cấp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kết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nối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trực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tiếp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2000" dirty="0" err="1">
                <a:solidFill>
                  <a:srgbClr val="243762"/>
                </a:solidFill>
                <a:latin typeface="Nunito"/>
              </a:rPr>
              <a:t>Độ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trễ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thấp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vì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không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máy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chủ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ở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(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không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MOM)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2000" dirty="0">
                <a:solidFill>
                  <a:srgbClr val="243762"/>
                </a:solidFill>
                <a:latin typeface="Nunito"/>
              </a:rPr>
              <a:t>Socket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hoạt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động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ở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lớp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TCP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truyền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dữ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liệu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ít</a:t>
            </a:r>
            <a:r>
              <a:rPr lang="en-US" sz="20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000" dirty="0" err="1">
                <a:solidFill>
                  <a:srgbClr val="243762"/>
                </a:solidFill>
                <a:latin typeface="Nunito"/>
              </a:rPr>
              <a:t>hơn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0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BB16-F3C9-40EB-AEE2-38486A47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Trường</a:t>
            </a:r>
            <a:r>
              <a:rPr lang="en-US" sz="44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hợp</a:t>
            </a:r>
            <a:r>
              <a:rPr lang="en-US" sz="44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sử</a:t>
            </a:r>
            <a:r>
              <a:rPr lang="en-US" sz="4400" spc="-84" dirty="0">
                <a:solidFill>
                  <a:srgbClr val="3884FD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3884FD"/>
                </a:solidFill>
                <a:latin typeface="Nunito Bold"/>
              </a:rPr>
              <a:t>dụng</a:t>
            </a:r>
            <a:r>
              <a:rPr lang="en-US" sz="4400" spc="-84" dirty="0">
                <a:solidFill>
                  <a:srgbClr val="3884FD"/>
                </a:solidFill>
                <a:latin typeface="Nunito Bold"/>
              </a:rPr>
              <a:t> JMS?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A8DCC-F93C-4E59-BDBD-C396D329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7" y="1600200"/>
            <a:ext cx="11139055" cy="4572000"/>
          </a:xfrm>
        </p:spPr>
        <p:txBody>
          <a:bodyPr>
            <a:normAutofit fontScale="25000" lnSpcReduction="20000"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vi-VN" sz="9600" u="none" dirty="0">
                <a:solidFill>
                  <a:srgbClr val="243762"/>
                </a:solidFill>
                <a:latin typeface="Nunito"/>
              </a:rPr>
              <a:t>Mong muốn các thành phần không phụ thuộc vào thông tin về interface của các thành phần khác, vì vậy các thành phần có thể dễ dàng thay thế.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vi-VN" sz="9600" u="none" dirty="0">
                <a:solidFill>
                  <a:srgbClr val="243762"/>
                </a:solidFill>
                <a:latin typeface="Nunito"/>
              </a:rPr>
              <a:t>Muốn ứng dụng chạy cho dù tất cả các thành phần có hoạt động hay không.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vi-VN" sz="9600" u="none" dirty="0">
                <a:solidFill>
                  <a:srgbClr val="243762"/>
                </a:solidFill>
                <a:latin typeface="Nunito"/>
              </a:rPr>
              <a:t>Ứng dụng cho phép một thành phần gửi thông tin cho người khác và tiếp tục hoạt động mà không cần chờ nhận được phản hồi ngay lập tức.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C11-9AF3-4CA3-999B-DEC32609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04" y="3121435"/>
            <a:ext cx="6371014" cy="2032456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Bradley Hand ITC" panose="03070402050302030203" pitchFamily="66" charset="0"/>
              </a:rPr>
              <a:t>Thank You!!!!!</a:t>
            </a:r>
          </a:p>
        </p:txBody>
      </p:sp>
    </p:spTree>
    <p:extLst>
      <p:ext uri="{BB962C8B-B14F-4D97-AF65-F5344CB8AC3E}">
        <p14:creationId xmlns:p14="http://schemas.microsoft.com/office/powerpoint/2010/main" val="26216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7649"/>
              </a:lnSpc>
            </a:pPr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Message </a:t>
            </a:r>
            <a:r>
              <a:rPr lang="en-US" sz="44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200" i="1" dirty="0">
              <a:solidFill>
                <a:srgbClr val="243762"/>
              </a:solidFill>
              <a:latin typeface="Nunito"/>
            </a:endParaRPr>
          </a:p>
          <a:p>
            <a:r>
              <a:rPr lang="en-US" sz="2400" i="1" dirty="0">
                <a:solidFill>
                  <a:srgbClr val="243762"/>
                </a:solidFill>
                <a:latin typeface="Nunito"/>
              </a:rPr>
              <a:t>Message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(Tin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)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thông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tin.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có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file text, XML, JSON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hoặc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Entity (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đối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tượng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Java), …</a:t>
            </a:r>
          </a:p>
          <a:p>
            <a:pPr marL="0" indent="0">
              <a:buNone/>
            </a:pPr>
            <a:endParaRPr lang="en-US" sz="2400" u="none" dirty="0">
              <a:solidFill>
                <a:srgbClr val="243762"/>
              </a:solidFill>
              <a:latin typeface="Nunito"/>
            </a:endParaRPr>
          </a:p>
          <a:p>
            <a:r>
              <a:rPr lang="en-US" sz="2400" i="1" u="none" dirty="0">
                <a:solidFill>
                  <a:srgbClr val="243762"/>
                </a:solidFill>
                <a:latin typeface="Nunito"/>
              </a:rPr>
              <a:t>Message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dữ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liệu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rất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hữu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ích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giao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tiếp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hệ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thống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khác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nhau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37BC-494A-4A73-821C-469E5007E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988628" y="1600200"/>
            <a:ext cx="40969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69" y="76200"/>
            <a:ext cx="9995013" cy="1096962"/>
          </a:xfrm>
        </p:spPr>
        <p:txBody>
          <a:bodyPr>
            <a:normAutofit/>
          </a:bodyPr>
          <a:lstStyle/>
          <a:p>
            <a:pPr algn="ctr"/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Messaging </a:t>
            </a:r>
            <a:r>
              <a:rPr lang="en-US" sz="44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4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400" spc="-84" dirty="0">
                <a:solidFill>
                  <a:srgbClr val="243762"/>
                </a:solidFill>
                <a:latin typeface="Nunito Bold"/>
              </a:rPr>
              <a:t>?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570" y="1306286"/>
            <a:ext cx="8607706" cy="4572000"/>
          </a:xfrm>
        </p:spPr>
        <p:txBody>
          <a:bodyPr>
            <a:noAutofit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i="1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Messag</a:t>
            </a:r>
            <a:r>
              <a:rPr lang="en-US" sz="2400" i="1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ing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(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tin)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việc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trao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đổi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thông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thành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khác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nhau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trong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cùng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hệ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thống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hoặc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hệ</a:t>
            </a:r>
            <a:r>
              <a:rPr lang="en-US" sz="2400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thống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khác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nhau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i="1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Ưu</a:t>
            </a:r>
            <a:r>
              <a:rPr lang="en-US" sz="2400" i="1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i="1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điểm</a:t>
            </a:r>
            <a:r>
              <a:rPr lang="en-US" sz="2400" i="1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i="1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của</a:t>
            </a:r>
            <a:r>
              <a:rPr lang="en-US" sz="2400" i="1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i="1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nhắn</a:t>
            </a:r>
            <a:r>
              <a:rPr lang="en-US" sz="2400" i="1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khả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năng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tích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hợp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nền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tảng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khác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nhau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làm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giảm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tắc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nghẽn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hệ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thống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tăng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cường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khả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năng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mở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rộng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nâng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cao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độ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cậy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 pitchFamily="2" charset="0"/>
                <a:cs typeface="Mongolian Baiti" panose="03000500000000000000" pitchFamily="66" charset="0"/>
              </a:rPr>
              <a:t> tin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F09960A-32DB-4BBE-A815-0D1B499DB9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9765" b="19765"/>
          <a:stretch/>
        </p:blipFill>
        <p:spPr>
          <a:xfrm>
            <a:off x="9356272" y="1439409"/>
            <a:ext cx="2509158" cy="4112305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JMS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349" y="1306286"/>
            <a:ext cx="9827232" cy="4572000"/>
          </a:xfrm>
        </p:spPr>
        <p:txBody>
          <a:bodyPr>
            <a:noAutofit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phép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giao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tiếp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thành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khác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nhau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của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phân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tán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kết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nối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lỏng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lẻo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đáng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cậy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hỗ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bất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đồng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bộ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Giao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tiếp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client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được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ra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bởi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message broker qua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tiêu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chuẩn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truyền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bất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đồng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bộ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như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AMQP, MQTT</a:t>
            </a:r>
            <a:endParaRPr lang="en-US" sz="2400" u="none" dirty="0">
              <a:solidFill>
                <a:srgbClr val="243762"/>
              </a:solidFill>
              <a:latin typeface="Nunito" pitchFamily="2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4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JMS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2572" y="1306286"/>
            <a:ext cx="9693009" cy="4572000"/>
          </a:xfrm>
        </p:spPr>
        <p:txBody>
          <a:bodyPr>
            <a:noAutofit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dirty="0">
                <a:solidFill>
                  <a:srgbClr val="243762"/>
                </a:solidFill>
                <a:latin typeface="Nunito"/>
              </a:rPr>
              <a:t>Java Message Serv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ice (JMS) API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của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đặc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kỹ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thuật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Enterprice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Edition (Java EE),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API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trung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gian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hướng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thông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(MOM)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giữa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hai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hoặc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nhiều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client.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JMS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mô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phương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thức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bởi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chương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trình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Java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việc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(Create),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(Send),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(Receive),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đọc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(Read)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52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JMS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306286"/>
            <a:ext cx="7365077" cy="4572000"/>
          </a:xfrm>
        </p:spPr>
        <p:txBody>
          <a:bodyPr>
            <a:noAutofit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dirty="0">
                <a:solidFill>
                  <a:srgbClr val="243762"/>
                </a:solidFill>
                <a:latin typeface="Nunito"/>
              </a:rPr>
              <a:t>JMS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bao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gồm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2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thành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: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API 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hỗ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chức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năng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phát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triển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phần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mềm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>
                <a:solidFill>
                  <a:srgbClr val="243762"/>
                </a:solidFill>
                <a:latin typeface="Nunito"/>
              </a:rPr>
              <a:t>SPI (Service Provider Interface) :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phép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Provider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tạo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ra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tool JMS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tích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hợp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định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hướng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mọi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người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sử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theo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hướng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chuẩn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hóa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A4F39-6258-4DCF-AED3-1B4367E3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" r="437"/>
          <a:stretch>
            <a:fillRect/>
          </a:stretch>
        </p:blipFill>
        <p:spPr>
          <a:xfrm>
            <a:off x="7947204" y="1659082"/>
            <a:ext cx="3445506" cy="43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2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MOM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là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 </a:t>
            </a:r>
            <a:r>
              <a:rPr lang="en-US" sz="4800" spc="-84" dirty="0" err="1">
                <a:solidFill>
                  <a:srgbClr val="243762"/>
                </a:solidFill>
                <a:latin typeface="Nunito Bold"/>
              </a:rPr>
              <a:t>gì</a:t>
            </a:r>
            <a:r>
              <a:rPr lang="en-US" sz="4800" spc="-84" dirty="0">
                <a:solidFill>
                  <a:srgbClr val="243762"/>
                </a:solidFill>
                <a:latin typeface="Nunito Bold"/>
              </a:rPr>
              <a:t>?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173162"/>
            <a:ext cx="11720945" cy="4705124"/>
          </a:xfrm>
        </p:spPr>
        <p:txBody>
          <a:bodyPr>
            <a:noAutofit/>
          </a:bodyPr>
          <a:lstStyle/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dirty="0">
                <a:solidFill>
                  <a:srgbClr val="243762"/>
                </a:solidFill>
                <a:latin typeface="Nunito"/>
              </a:rPr>
              <a:t>MOM</a:t>
            </a:r>
            <a:r>
              <a:rPr lang="en-US" sz="2400" dirty="0">
                <a:solidFill>
                  <a:srgbClr val="243762"/>
                </a:solidFill>
                <a:latin typeface="Arimo"/>
              </a:rPr>
              <a:t> (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Message-oriented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middleware hay MQ – Message Queue)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một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trung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gian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hỗ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trợ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trong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các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ứng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dụng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phân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tán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  <a:p>
            <a:pPr marL="820412" lvl="1" indent="-410206">
              <a:lnSpc>
                <a:spcPts val="5699"/>
              </a:lnSpc>
              <a:buFont typeface="Arial"/>
              <a:buChar char="•"/>
            </a:pP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Cơ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chế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MOM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tương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tự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như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database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với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việc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message,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đảm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bảo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toàn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vẹn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dữ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liệu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, transaction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và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cân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bằng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cho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việc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dữ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u="none" dirty="0" err="1">
                <a:solidFill>
                  <a:srgbClr val="243762"/>
                </a:solidFill>
                <a:latin typeface="Nunito"/>
              </a:rPr>
              <a:t>liệu</a:t>
            </a:r>
            <a:r>
              <a:rPr lang="en-US" sz="2400" u="none" dirty="0">
                <a:solidFill>
                  <a:srgbClr val="243762"/>
                </a:solidFill>
                <a:latin typeface="Nunito"/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387D0C-72FD-4AFA-B115-229195C4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3366" y="4139737"/>
            <a:ext cx="7714212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>
            <a:extLst>
              <a:ext uri="{FF2B5EF4-FFF2-40B4-BE49-F238E27FC236}">
                <a16:creationId xmlns:a16="http://schemas.microsoft.com/office/drawing/2014/main" id="{EDFF2131-405B-49A1-B220-9E40409ABAAC}"/>
              </a:ext>
            </a:extLst>
          </p:cNvPr>
          <p:cNvSpPr/>
          <p:nvPr/>
        </p:nvSpPr>
        <p:spPr>
          <a:xfrm flipV="1">
            <a:off x="2892829" y="3429000"/>
            <a:ext cx="0" cy="625974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FBB446C6-A1F0-406F-BE71-3EFB20FA3090}"/>
              </a:ext>
            </a:extLst>
          </p:cNvPr>
          <p:cNvSpPr/>
          <p:nvPr/>
        </p:nvSpPr>
        <p:spPr>
          <a:xfrm flipV="1">
            <a:off x="5137265" y="4078156"/>
            <a:ext cx="0" cy="926100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72DC5090-DC89-4ECF-98D3-C508F0C9579F}"/>
              </a:ext>
            </a:extLst>
          </p:cNvPr>
          <p:cNvSpPr/>
          <p:nvPr/>
        </p:nvSpPr>
        <p:spPr>
          <a:xfrm flipH="1" flipV="1">
            <a:off x="7412566" y="3439729"/>
            <a:ext cx="2" cy="615235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4347B41C-CC6F-4246-A4E5-D689BA4888AE}"/>
              </a:ext>
            </a:extLst>
          </p:cNvPr>
          <p:cNvSpPr/>
          <p:nvPr/>
        </p:nvSpPr>
        <p:spPr>
          <a:xfrm flipV="1">
            <a:off x="10191403" y="4054963"/>
            <a:ext cx="0" cy="625973"/>
          </a:xfrm>
          <a:prstGeom prst="line">
            <a:avLst/>
          </a:prstGeom>
          <a:ln w="19050" cap="rnd">
            <a:solidFill>
              <a:srgbClr val="243762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7DD8CA7-8B11-4323-BA8B-7289D614C192}"/>
              </a:ext>
            </a:extLst>
          </p:cNvPr>
          <p:cNvSpPr/>
          <p:nvPr/>
        </p:nvSpPr>
        <p:spPr>
          <a:xfrm rot="-5400000" flipV="1">
            <a:off x="6691744" y="-330868"/>
            <a:ext cx="1" cy="8794865"/>
          </a:xfrm>
          <a:prstGeom prst="line">
            <a:avLst/>
          </a:prstGeom>
          <a:ln w="19050" cap="flat">
            <a:solidFill>
              <a:srgbClr val="2437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E983B-8324-4E5B-9D9E-B68B39650BC7}"/>
              </a:ext>
            </a:extLst>
          </p:cNvPr>
          <p:cNvSpPr txBox="1"/>
          <p:nvPr/>
        </p:nvSpPr>
        <p:spPr>
          <a:xfrm>
            <a:off x="1271850" y="615142"/>
            <a:ext cx="3665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84" dirty="0">
                <a:solidFill>
                  <a:srgbClr val="3884FD"/>
                </a:solidFill>
                <a:latin typeface="Nunito Bold"/>
              </a:rPr>
              <a:t>JMS Broker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99753-BA60-4A83-8B6A-9BDEE4BB40AB}"/>
              </a:ext>
            </a:extLst>
          </p:cNvPr>
          <p:cNvSpPr txBox="1"/>
          <p:nvPr/>
        </p:nvSpPr>
        <p:spPr>
          <a:xfrm>
            <a:off x="4937758" y="615142"/>
            <a:ext cx="655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43762"/>
                </a:solidFill>
                <a:latin typeface="Nunito"/>
              </a:rPr>
              <a:t>Để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gửi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hoặc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nhận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nhắn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,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trước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tiên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, JMS Client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phải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kết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nối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với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JMS message server (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còn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gọi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"/>
              </a:rPr>
              <a:t>là</a:t>
            </a:r>
            <a:r>
              <a:rPr lang="en-US" sz="2400" dirty="0">
                <a:solidFill>
                  <a:srgbClr val="243762"/>
                </a:solidFill>
                <a:latin typeface="Nunito"/>
              </a:rPr>
              <a:t> JMS Broker</a:t>
            </a:r>
            <a:r>
              <a:rPr lang="en-US" sz="1800" dirty="0">
                <a:solidFill>
                  <a:srgbClr val="243762"/>
                </a:solidFill>
                <a:latin typeface="Nunit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4207F-6A4D-4867-877D-7F971BA114A1}"/>
              </a:ext>
            </a:extLst>
          </p:cNvPr>
          <p:cNvSpPr txBox="1"/>
          <p:nvPr/>
        </p:nvSpPr>
        <p:spPr>
          <a:xfrm>
            <a:off x="781396" y="2227811"/>
            <a:ext cx="3665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Một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Connection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mở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ra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một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kênh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liên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lạc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giữa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client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broker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0721B-9194-492A-B7B6-63B460405D99}"/>
              </a:ext>
            </a:extLst>
          </p:cNvPr>
          <p:cNvSpPr txBox="1"/>
          <p:nvPr/>
        </p:nvSpPr>
        <p:spPr>
          <a:xfrm>
            <a:off x="1562796" y="5120640"/>
            <a:ext cx="4533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762"/>
                </a:solidFill>
                <a:latin typeface="Nunito Sans Bold"/>
              </a:rPr>
              <a:t>Client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phải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thiết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lập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một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session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để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tạo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,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tạo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đọc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4BA7F-594E-404E-A191-99F3962EFCB8}"/>
              </a:ext>
            </a:extLst>
          </p:cNvPr>
          <p:cNvSpPr txBox="1"/>
          <p:nvPr/>
        </p:nvSpPr>
        <p:spPr>
          <a:xfrm>
            <a:off x="4378047" y="2130878"/>
            <a:ext cx="731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762"/>
                </a:solidFill>
                <a:latin typeface="Nunito Sans Bold"/>
              </a:rPr>
              <a:t>Transaction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được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tạo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bởi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client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transaction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giữa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producer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broker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hoặc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giữa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broker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consumer,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nhưng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không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bao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giờ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giữa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producer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và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consumer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613C7-0367-4566-BDEC-43E238B97D06}"/>
              </a:ext>
            </a:extLst>
          </p:cNvPr>
          <p:cNvSpPr txBox="1"/>
          <p:nvPr/>
        </p:nvSpPr>
        <p:spPr>
          <a:xfrm>
            <a:off x="6857999" y="4751308"/>
            <a:ext cx="47715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762"/>
                </a:solidFill>
                <a:latin typeface="Nunito Sans Bold"/>
              </a:rPr>
              <a:t>Producer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gửi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đến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destination (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đích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)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mà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broker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quản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lý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. Consumer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truy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cập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destination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đó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để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lấy</a:t>
            </a:r>
            <a:r>
              <a:rPr lang="en-US" sz="2400" dirty="0">
                <a:solidFill>
                  <a:srgbClr val="243762"/>
                </a:solidFill>
                <a:latin typeface="Nunito Sans Bold"/>
              </a:rPr>
              <a:t> tin </a:t>
            </a:r>
            <a:r>
              <a:rPr lang="en-US" sz="2400" dirty="0" err="1">
                <a:solidFill>
                  <a:srgbClr val="243762"/>
                </a:solidFill>
                <a:latin typeface="Nunito Sans Bold"/>
              </a:rPr>
              <a:t>nhắn</a:t>
            </a:r>
            <a:endParaRPr lang="en-US" sz="2400" dirty="0">
              <a:solidFill>
                <a:srgbClr val="243762"/>
              </a:solidFill>
              <a:latin typeface="Nunito Sans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88</TotalTime>
  <Words>1285</Words>
  <Application>Microsoft Office PowerPoint</Application>
  <PresentationFormat>Widescreen</PresentationFormat>
  <Paragraphs>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Arimo</vt:lpstr>
      <vt:lpstr>Bradley Hand ITC</vt:lpstr>
      <vt:lpstr>Euphemia</vt:lpstr>
      <vt:lpstr>Nunito</vt:lpstr>
      <vt:lpstr>Nunito Bold</vt:lpstr>
      <vt:lpstr>Nunito Sans Bold</vt:lpstr>
      <vt:lpstr>Plantagenet Cherokee</vt:lpstr>
      <vt:lpstr>Wingdings</vt:lpstr>
      <vt:lpstr>Academic Literature 16x9</vt:lpstr>
      <vt:lpstr>JMS</vt:lpstr>
      <vt:lpstr>Mục Lục</vt:lpstr>
      <vt:lpstr>Message là gì?</vt:lpstr>
      <vt:lpstr>Messaging là gì?</vt:lpstr>
      <vt:lpstr>JMS là gì?</vt:lpstr>
      <vt:lpstr>JMS là gì?</vt:lpstr>
      <vt:lpstr>JMS là gì?</vt:lpstr>
      <vt:lpstr>MOM là gì?</vt:lpstr>
      <vt:lpstr>PowerPoint Presentation</vt:lpstr>
      <vt:lpstr>PowerPoint Presentation</vt:lpstr>
      <vt:lpstr>Các thành phần của JMS</vt:lpstr>
      <vt:lpstr>Các thành phần của JMS</vt:lpstr>
      <vt:lpstr>Các thành phần của JMS</vt:lpstr>
      <vt:lpstr>Các thành phần của JMS</vt:lpstr>
      <vt:lpstr>Có hai loại Destination Object: </vt:lpstr>
      <vt:lpstr>Cơ chế giao tiếp JMS</vt:lpstr>
      <vt:lpstr>2 mô hình truyền thông điệp bằng JMS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Ưu điểm của JMS và SOCKET</vt:lpstr>
      <vt:lpstr>Trường hợp sử dụng JMS?</vt:lpstr>
      <vt:lpstr>Thank You!!!!!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NGUYEN QUANG LIEM D18CN06</dc:creator>
  <cp:lastModifiedBy>NGUYEN QUANG LIEM D18CN06</cp:lastModifiedBy>
  <cp:revision>2</cp:revision>
  <dcterms:created xsi:type="dcterms:W3CDTF">2022-03-03T12:02:01Z</dcterms:created>
  <dcterms:modified xsi:type="dcterms:W3CDTF">2022-03-03T13:30:10Z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