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7" r:id="rId2"/>
    <p:sldId id="268" r:id="rId3"/>
    <p:sldId id="256" r:id="rId4"/>
    <p:sldId id="265" r:id="rId5"/>
    <p:sldId id="269" r:id="rId6"/>
    <p:sldId id="273" r:id="rId7"/>
    <p:sldId id="270" r:id="rId8"/>
    <p:sldId id="264" r:id="rId9"/>
    <p:sldId id="257" r:id="rId10"/>
    <p:sldId id="259" r:id="rId11"/>
    <p:sldId id="258" r:id="rId12"/>
    <p:sldId id="263" r:id="rId13"/>
    <p:sldId id="272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611100B9-0DDF-B781-2343-04D5376A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A776ED1E-846C-0FC1-FCE0-4636CA23B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255A6BA4-0DA6-EBF0-5F49-59B10A441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3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ca4b186f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ca4b186f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ca4b186f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ca4b186f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ca4b186f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ca4b186f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CB0690FC-84FB-CBA0-E692-348D7C06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F4F9F0AE-1E9F-C266-082B-D2D964383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F21EF227-3864-9AA5-F65C-9F1FA90F3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1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E95DC89-FAEE-AEB3-A733-02DDC647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a4b186fb_0_203:notes">
            <a:extLst>
              <a:ext uri="{FF2B5EF4-FFF2-40B4-BE49-F238E27FC236}">
                <a16:creationId xmlns:a16="http://schemas.microsoft.com/office/drawing/2014/main" id="{BCF81C74-3530-AC38-8945-257B4D5D9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a4b186fb_0_203:notes">
            <a:extLst>
              <a:ext uri="{FF2B5EF4-FFF2-40B4-BE49-F238E27FC236}">
                <a16:creationId xmlns:a16="http://schemas.microsoft.com/office/drawing/2014/main" id="{FD76B927-7FE4-280A-0440-DEC41BD90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2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0FECBC9-B104-67AF-132F-1230BE26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a4b186fb_0_203:notes">
            <a:extLst>
              <a:ext uri="{FF2B5EF4-FFF2-40B4-BE49-F238E27FC236}">
                <a16:creationId xmlns:a16="http://schemas.microsoft.com/office/drawing/2014/main" id="{FEB68FBF-A88A-309B-163A-CC7A70E6B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a4b186fb_0_203:notes">
            <a:extLst>
              <a:ext uri="{FF2B5EF4-FFF2-40B4-BE49-F238E27FC236}">
                <a16:creationId xmlns:a16="http://schemas.microsoft.com/office/drawing/2014/main" id="{5F28CC53-06E1-C93A-BE8F-E4F2C4EF1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86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C28B5E7-6A2E-8C66-E595-CEB6EC2A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a4b186fb_0_203:notes">
            <a:extLst>
              <a:ext uri="{FF2B5EF4-FFF2-40B4-BE49-F238E27FC236}">
                <a16:creationId xmlns:a16="http://schemas.microsoft.com/office/drawing/2014/main" id="{DCA7D878-27FC-14FE-F7F4-0E6C7AD2C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a4b186fb_0_203:notes">
            <a:extLst>
              <a:ext uri="{FF2B5EF4-FFF2-40B4-BE49-F238E27FC236}">
                <a16:creationId xmlns:a16="http://schemas.microsoft.com/office/drawing/2014/main" id="{4C5E1906-ADE8-42FD-F2CF-E833674BF1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47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DFFF62B-8E3F-DC7E-27A4-2CA43CE5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a4b186fb_0_203:notes">
            <a:extLst>
              <a:ext uri="{FF2B5EF4-FFF2-40B4-BE49-F238E27FC236}">
                <a16:creationId xmlns:a16="http://schemas.microsoft.com/office/drawing/2014/main" id="{B2135290-5F18-86E3-0133-88073DE4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a4b186fb_0_203:notes">
            <a:extLst>
              <a:ext uri="{FF2B5EF4-FFF2-40B4-BE49-F238E27FC236}">
                <a16:creationId xmlns:a16="http://schemas.microsoft.com/office/drawing/2014/main" id="{54C708C8-6977-1E95-2BA6-2A0874FD4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3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0B4E51A-BA20-FB22-DB50-C527FB21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a4b186fb_0_203:notes">
            <a:extLst>
              <a:ext uri="{FF2B5EF4-FFF2-40B4-BE49-F238E27FC236}">
                <a16:creationId xmlns:a16="http://schemas.microsoft.com/office/drawing/2014/main" id="{7D6ECCD6-F0F8-A77D-6D25-3AFE3DB7A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a4b186fb_0_203:notes">
            <a:extLst>
              <a:ext uri="{FF2B5EF4-FFF2-40B4-BE49-F238E27FC236}">
                <a16:creationId xmlns:a16="http://schemas.microsoft.com/office/drawing/2014/main" id="{6731F13E-4B4A-784C-2B46-8CA5D4B7C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51ECA13D-0334-12C8-CD80-6A4E5409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>
            <a:extLst>
              <a:ext uri="{FF2B5EF4-FFF2-40B4-BE49-F238E27FC236}">
                <a16:creationId xmlns:a16="http://schemas.microsoft.com/office/drawing/2014/main" id="{C8331CF9-14C2-AA39-B5F3-636D43993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>
            <a:extLst>
              <a:ext uri="{FF2B5EF4-FFF2-40B4-BE49-F238E27FC236}">
                <a16:creationId xmlns:a16="http://schemas.microsoft.com/office/drawing/2014/main" id="{A0C70BD5-F860-3F47-DE6C-5F895E3DB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32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a4b186f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a4b186f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1AFB8350-922F-7B60-992A-8C671A96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490B7782-9306-D432-7AD3-D4A913CB20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Statements &amp; Assignment Planing</a:t>
            </a:r>
            <a:endParaRPr dirty="0"/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DAD8DD24-5207-ABE2-4C5F-794B4F551D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174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HUU LIEM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73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15050" y="1645920"/>
            <a:ext cx="3888270" cy="2895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The logistic regression model reach 0.73 accuracy, sensitivity, specificity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This will be the benchmark for our next models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Logistic Regression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1AC41-4239-B18B-BC4F-0EC3DCAB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93" y="1045714"/>
            <a:ext cx="4416792" cy="1997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16">
            <a:extLst>
              <a:ext uri="{FF2B5EF4-FFF2-40B4-BE49-F238E27FC236}">
                <a16:creationId xmlns:a16="http://schemas.microsoft.com/office/drawing/2014/main" id="{2281B9F4-2280-AB5B-7A70-E0140BF6C004}"/>
              </a:ext>
            </a:extLst>
          </p:cNvPr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Random Forest</a:t>
            </a:r>
            <a:endParaRPr sz="3000" b="1" dirty="0"/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97A1B1B9-BBDF-9617-CEAF-A51814C0C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171" y="877454"/>
            <a:ext cx="3984417" cy="4019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Random Forest Classifier is built with the score of 0.92, and the params as follow: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dirty="0" err="1">
                <a:latin typeface="Arial"/>
                <a:ea typeface="Arial"/>
                <a:cs typeface="Arial"/>
                <a:sym typeface="Arial"/>
              </a:rPr>
              <a:t>max_depth</a:t>
            </a: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: 23</a:t>
            </a:r>
            <a:br>
              <a:rPr lang="en-US" sz="16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dirty="0" err="1">
                <a:latin typeface="Arial"/>
                <a:ea typeface="Arial"/>
                <a:cs typeface="Arial"/>
                <a:sym typeface="Arial"/>
              </a:rPr>
              <a:t>max_features</a:t>
            </a: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: 5</a:t>
            </a:r>
            <a:br>
              <a:rPr lang="en-US" sz="16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dirty="0" err="1">
                <a:latin typeface="Arial"/>
                <a:ea typeface="Arial"/>
                <a:cs typeface="Arial"/>
                <a:sym typeface="Arial"/>
              </a:rPr>
              <a:t>min_samples_leaf</a:t>
            </a: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: 1</a:t>
            </a:r>
            <a:br>
              <a:rPr lang="en-US" sz="16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dirty="0" err="1">
                <a:latin typeface="Arial"/>
                <a:ea typeface="Arial"/>
                <a:cs typeface="Arial"/>
                <a:sym typeface="Arial"/>
              </a:rPr>
              <a:t>min_samples_split</a:t>
            </a: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: 2</a:t>
            </a:r>
            <a:br>
              <a:rPr lang="en-US" sz="16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dirty="0" err="1">
                <a:latin typeface="Arial"/>
                <a:ea typeface="Arial"/>
                <a:cs typeface="Arial"/>
                <a:sym typeface="Arial"/>
              </a:rPr>
              <a:t>n_estimators</a:t>
            </a: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: 150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62780-BB04-7057-5F55-07BD60AC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65" y="1400158"/>
            <a:ext cx="4220164" cy="1505160"/>
          </a:xfrm>
          <a:prstGeom prst="rect">
            <a:avLst/>
          </a:prstGeom>
        </p:spPr>
      </p:pic>
      <p:sp>
        <p:nvSpPr>
          <p:cNvPr id="8" name="Google Shape;105;p16">
            <a:extLst>
              <a:ext uri="{FF2B5EF4-FFF2-40B4-BE49-F238E27FC236}">
                <a16:creationId xmlns:a16="http://schemas.microsoft.com/office/drawing/2014/main" id="{DFBED5CF-C0BE-7956-B098-38FA7A9433A4}"/>
              </a:ext>
            </a:extLst>
          </p:cNvPr>
          <p:cNvSpPr txBox="1">
            <a:spLocks/>
          </p:cNvSpPr>
          <p:nvPr/>
        </p:nvSpPr>
        <p:spPr>
          <a:xfrm>
            <a:off x="4572000" y="3108960"/>
            <a:ext cx="4443307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>
              <a:lnSpc>
                <a:spcPct val="150000"/>
              </a:lnSpc>
              <a:buSzPts val="1800"/>
            </a:pP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Good performance on class 1 (Late Payment) with high recall and F1-score. This means that our model can predict most of the late payments.</a:t>
            </a:r>
          </a:p>
          <a:p>
            <a:pPr marL="114300">
              <a:lnSpc>
                <a:spcPct val="150000"/>
              </a:lnSpc>
              <a:buSzPts val="1800"/>
            </a:pP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High accuracy score on both train and test set, indicates a stable model have been built.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CFA84-EC8C-FFC2-5DBE-EA246B398EE1}"/>
              </a:ext>
            </a:extLst>
          </p:cNvPr>
          <p:cNvSpPr/>
          <p:nvPr/>
        </p:nvSpPr>
        <p:spPr>
          <a:xfrm>
            <a:off x="4524587" y="785707"/>
            <a:ext cx="4490720" cy="4185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564640" y="3578077"/>
            <a:ext cx="542544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Out of ~60k Invoices predicted, there are 87% of Invoices that predicted as will be late.</a:t>
            </a:r>
          </a:p>
        </p:txBody>
      </p:sp>
      <p:sp>
        <p:nvSpPr>
          <p:cNvPr id="129" name="Google Shape;129;p20"/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Prediction on Open Invoices</a:t>
            </a:r>
            <a:endParaRPr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0D2C-B73B-3E90-2025-C8301872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47" y="800419"/>
            <a:ext cx="2712826" cy="2712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F067CBC7-5D0F-10D7-F95E-6DB5BC86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C938B6E5-5CAF-A5F5-B33B-CA3533159D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7950" y="213993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6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9CE1D7DC-86DB-FE89-5A1C-E351C166F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C101233F-6C13-B2A1-DA1E-037AD070B3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4384" y="884556"/>
            <a:ext cx="8014549" cy="408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Stakeholders: </a:t>
            </a: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Schuster is a multinational retail company dealing in sports goods and accessories.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Business Requirements: </a:t>
            </a: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Identify Late Payment invoices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Data Analyst Requirements: </a:t>
            </a: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build a model with the primary objective of identifying important predictor attributes that will help the business understand indicators of late payment.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Model Requirements: </a:t>
            </a: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Classification Model, Regression Model, with Evaluation, and able to predict Open Invoices Data.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F00D1920-0534-2C55-8BBA-B8EC67BC432D}"/>
              </a:ext>
            </a:extLst>
          </p:cNvPr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Problem Statement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23819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and EDA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1426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HUU LIEM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92DCEC37-2E65-2F29-490F-5A0FC2395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E79EE8C7-24D3-1F4E-4B6C-3DE764074A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32748" y="1088388"/>
            <a:ext cx="6746240" cy="4127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Remove </a:t>
            </a:r>
            <a:r>
              <a:rPr lang="en-US" sz="1400" b="0" dirty="0" err="1">
                <a:latin typeface="Arial"/>
                <a:ea typeface="Arial"/>
                <a:cs typeface="Arial"/>
                <a:sym typeface="Arial"/>
              </a:rPr>
              <a:t>unecessary</a:t>
            </a: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 columns based on the Data Dictionary- Drop cols with just a single variable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 format date variables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calculate TARGET variable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Calculate Payment Term in days</a:t>
            </a:r>
            <a:br>
              <a:rPr lang="en-US" sz="1400" b="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dirty="0">
                <a:latin typeface="Arial"/>
                <a:ea typeface="Arial"/>
                <a:cs typeface="Arial"/>
                <a:sym typeface="Arial"/>
              </a:rPr>
              <a:t>- Identify and remove Outliers from “USD Amount” and “PAYMENT_TERM_DAYS” using percentiles. Removing outliers will provide a better Scaler later on.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F2F69C01-C362-5913-59FD-47F6DE929ED8}"/>
              </a:ext>
            </a:extLst>
          </p:cNvPr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Data Preparation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12339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49E6F9C-1EF6-4FD0-3B4E-D38C9661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E331F343-1AAD-727D-0493-47644BFFF627}"/>
              </a:ext>
            </a:extLst>
          </p:cNvPr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Customers Segmentaion</a:t>
            </a:r>
            <a:endParaRPr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90B8A-1031-4ACA-2B2F-87E6C17399B7}"/>
              </a:ext>
            </a:extLst>
          </p:cNvPr>
          <p:cNvSpPr txBox="1"/>
          <p:nvPr/>
        </p:nvSpPr>
        <p:spPr>
          <a:xfrm>
            <a:off x="360430" y="3054435"/>
            <a:ext cx="8423140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We have </a:t>
            </a:r>
            <a:r>
              <a:rPr lang="en-US" sz="1200" b="1" dirty="0" err="1"/>
              <a:t>ourselve</a:t>
            </a:r>
            <a:r>
              <a:rPr lang="en-US" sz="1200" b="1" dirty="0"/>
              <a:t> 4 customers segments with different characteristics: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`SEGMENT_ID` 0 : Customers who make very late payments, with inconsistent late payment durations.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`SEGMENT_ID` 1 : Customers who consistently make on-time payments.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`SEGMENT_ID` 2 : Customers who are </a:t>
            </a:r>
            <a:r>
              <a:rPr lang="en-US" sz="1200" dirty="0" err="1"/>
              <a:t>kinda</a:t>
            </a:r>
            <a:r>
              <a:rPr lang="en-US" sz="1200" dirty="0"/>
              <a:t> late, and have inconsistent late payment durations.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`SEGMENT_ID` 3 : Customers who consistently make late payments.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0D3C3-D4A8-5F2D-48F3-5FA17473F525}"/>
              </a:ext>
            </a:extLst>
          </p:cNvPr>
          <p:cNvSpPr/>
          <p:nvPr/>
        </p:nvSpPr>
        <p:spPr>
          <a:xfrm>
            <a:off x="215051" y="2898987"/>
            <a:ext cx="8651242" cy="2045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AF85-1D41-385B-2C51-5D81A13B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9" y="696862"/>
            <a:ext cx="5241706" cy="20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8394A46F-AE03-EF8A-F73B-69FD6519B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28B0A14D-EE4E-9CFA-F028-1BC2F1F563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70945" y="858734"/>
            <a:ext cx="4519509" cy="1223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latin typeface="Arial"/>
                <a:ea typeface="Arial"/>
                <a:cs typeface="Arial"/>
                <a:sym typeface="Arial"/>
              </a:rPr>
              <a:t>- About 2/3 payments are Late!</a:t>
            </a:r>
            <a:br>
              <a:rPr lang="en-US" sz="1200" b="0" dirty="0">
                <a:latin typeface="Arial"/>
                <a:ea typeface="Arial"/>
                <a:cs typeface="Arial"/>
                <a:sym typeface="Arial"/>
              </a:rPr>
            </a:br>
            <a:endParaRPr lang="en-US" sz="12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670E1917-034A-F665-7B66-421A2D12F51A}"/>
              </a:ext>
            </a:extLst>
          </p:cNvPr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EDA</a:t>
            </a:r>
            <a:endParaRPr sz="3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93F4F-0BD3-7371-4FEF-9ABC3B8134C3}"/>
              </a:ext>
            </a:extLst>
          </p:cNvPr>
          <p:cNvSpPr/>
          <p:nvPr/>
        </p:nvSpPr>
        <p:spPr>
          <a:xfrm>
            <a:off x="1847423" y="697654"/>
            <a:ext cx="4519509" cy="1428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B4C8A-0A07-FCAB-F513-ADC04106BBD8}"/>
              </a:ext>
            </a:extLst>
          </p:cNvPr>
          <p:cNvSpPr/>
          <p:nvPr/>
        </p:nvSpPr>
        <p:spPr>
          <a:xfrm>
            <a:off x="277707" y="2302721"/>
            <a:ext cx="3127694" cy="2641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12F6D-B7CA-D19D-486C-8DEEDD3316C7}"/>
              </a:ext>
            </a:extLst>
          </p:cNvPr>
          <p:cNvSpPr txBox="1"/>
          <p:nvPr/>
        </p:nvSpPr>
        <p:spPr>
          <a:xfrm>
            <a:off x="3752425" y="2625050"/>
            <a:ext cx="5113867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Insights on the </a:t>
            </a:r>
            <a:r>
              <a:rPr lang="en-US" sz="1200" b="1" dirty="0" err="1"/>
              <a:t>Categoricals</a:t>
            </a:r>
            <a:r>
              <a:rPr lang="en-US" sz="1200" b="1" dirty="0"/>
              <a:t> Variables Analysis: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Payments with "Cheque" payment method have the highest chance of being late.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Invoice's currency with "USD" and "SAR" currency have much higher change of being late, compared to "AED" and "other".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Customers in SEGMENT_ID "3" have very high chance of paying late, while customers in SEGMENT_ID "1" are less likely to.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C93D81-1DD6-D7D4-3D80-F2F959D64F5A}"/>
              </a:ext>
            </a:extLst>
          </p:cNvPr>
          <p:cNvSpPr/>
          <p:nvPr/>
        </p:nvSpPr>
        <p:spPr>
          <a:xfrm>
            <a:off x="3638283" y="2302720"/>
            <a:ext cx="5228009" cy="2641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F1B88-ED1D-3103-949E-2FD9D1E3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75" y="747505"/>
            <a:ext cx="1364931" cy="1364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D5F5FD-CE7C-4E71-55F5-06FADD81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90" y="2341758"/>
            <a:ext cx="2799083" cy="25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B8567AB-6E43-E198-0A5A-D44D444F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25006848-1175-BF1A-1D74-2ED58BC72300}"/>
              </a:ext>
            </a:extLst>
          </p:cNvPr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EDA</a:t>
            </a:r>
            <a:endParaRPr sz="3000" b="1" dirty="0"/>
          </a:p>
        </p:txBody>
      </p:sp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535C2CAF-7923-D56B-9667-3CBE57FF7027}"/>
              </a:ext>
            </a:extLst>
          </p:cNvPr>
          <p:cNvSpPr txBox="1">
            <a:spLocks/>
          </p:cNvSpPr>
          <p:nvPr/>
        </p:nvSpPr>
        <p:spPr>
          <a:xfrm>
            <a:off x="1840807" y="3161511"/>
            <a:ext cx="4815840" cy="17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Insights on the binary variables: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latin typeface="Arial"/>
                <a:ea typeface="Arial"/>
                <a:cs typeface="Arial"/>
                <a:sym typeface="Arial"/>
              </a:rPr>
              <a:t>- With Invoice type created for "physical goods", the change of getting a late payment is higher than Invoice created for "services"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latin typeface="Arial"/>
                <a:ea typeface="Arial"/>
                <a:cs typeface="Arial"/>
                <a:sym typeface="Arial"/>
              </a:rPr>
              <a:t>- Invoice classes "Invoice" have lower change of a late payment, compared to "other" 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2C69F-07B9-70B8-5EC9-83D947EE079F}"/>
              </a:ext>
            </a:extLst>
          </p:cNvPr>
          <p:cNvSpPr/>
          <p:nvPr/>
        </p:nvSpPr>
        <p:spPr>
          <a:xfrm>
            <a:off x="1122218" y="873761"/>
            <a:ext cx="6289963" cy="3988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2D06-FC5A-7FD2-7789-80531382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1117155"/>
            <a:ext cx="4811615" cy="17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9099AD3F-7985-E3D4-93EE-BA4697C80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5C51E423-6567-D7F8-4CA1-C43881D47A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 &amp; Evaluation</a:t>
            </a:r>
            <a:endParaRPr dirty="0"/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50286099-A963-2DC6-811E-800BFCE70D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156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HUU LIEM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06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15050" y="-5800"/>
            <a:ext cx="65559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Test-train split and scaling</a:t>
            </a:r>
            <a:endParaRPr sz="3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A1913-A256-9C96-0FBD-F0E4DD79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34" y="1435945"/>
            <a:ext cx="5373546" cy="3540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559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Wingdings</vt:lpstr>
      <vt:lpstr>Lato</vt:lpstr>
      <vt:lpstr>Raleway</vt:lpstr>
      <vt:lpstr>Arial</vt:lpstr>
      <vt:lpstr>Streamline</vt:lpstr>
      <vt:lpstr>Problem Statements &amp; Assignment Planing</vt:lpstr>
      <vt:lpstr>Stakeholders: Schuster is a multinational retail company dealing in sports goods and accessories.  Business Requirements: Identify Late Payment invoices  Data Analyst Requirements: build a model with the primary objective of identifying important predictor attributes that will help the business understand indicators of late payment.  Model Requirements: Classification Model, Regression Model, with Evaluation, and able to predict Open Invoices Data. </vt:lpstr>
      <vt:lpstr>Data Preparation and EDA</vt:lpstr>
      <vt:lpstr>- Remove unecessary columns based on the Data Dictionary- Drop cols with just a single variable -  format date variables - calculate TARGET variable - Calculate Payment Term in days - Identify and remove Outliers from “USD Amount” and “PAYMENT_TERM_DAYS” using percentiles. Removing outliers will provide a better Scaler later on.</vt:lpstr>
      <vt:lpstr>PowerPoint Presentation</vt:lpstr>
      <vt:lpstr>- About 2/3 payments are Late!  </vt:lpstr>
      <vt:lpstr>PowerPoint Presentation</vt:lpstr>
      <vt:lpstr>Model building &amp; Evaluation</vt:lpstr>
      <vt:lpstr>PowerPoint Presentation</vt:lpstr>
      <vt:lpstr>- The logistic regression model reach 0.73 accuracy, sensitivity, specificity - This will be the benchmark for our next models</vt:lpstr>
      <vt:lpstr> The Random Forest Classifier is built with the score of 0.92, and the params as follow: - max_depth: 23 - max_features: 5 - min_samples_leaf: 1 - min_samples_split: 2 - n_estimators: 150</vt:lpstr>
      <vt:lpstr>Out of ~60k Invoices predicted, there are 87% of Invoices that predicted as will be late.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Huu Liem - Phong Cong nghe thong tin</cp:lastModifiedBy>
  <cp:revision>4</cp:revision>
  <dcterms:modified xsi:type="dcterms:W3CDTF">2024-12-03T18:08:37Z</dcterms:modified>
</cp:coreProperties>
</file>