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67" r:id="rId2"/>
    <p:sldId id="275" r:id="rId3"/>
    <p:sldId id="268" r:id="rId4"/>
    <p:sldId id="256" r:id="rId5"/>
    <p:sldId id="265" r:id="rId6"/>
    <p:sldId id="269" r:id="rId7"/>
    <p:sldId id="273" r:id="rId8"/>
    <p:sldId id="270" r:id="rId9"/>
    <p:sldId id="264" r:id="rId10"/>
    <p:sldId id="257" r:id="rId11"/>
    <p:sldId id="259" r:id="rId12"/>
    <p:sldId id="258" r:id="rId13"/>
    <p:sldId id="263" r:id="rId14"/>
    <p:sldId id="274" r:id="rId15"/>
    <p:sldId id="272" r:id="rId16"/>
  </p:sldIdLst>
  <p:sldSz cx="9144000" cy="5143500" type="screen16x9"/>
  <p:notesSz cx="6858000" cy="9144000"/>
  <p:embeddedFontLst>
    <p:embeddedFont>
      <p:font typeface="Consolas" panose="020B0609020204030204" pitchFamily="49"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86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611100B9-0DDF-B781-2343-04D5376A4EC7}"/>
            </a:ext>
          </a:extLst>
        </p:cNvPr>
        <p:cNvGrpSpPr/>
        <p:nvPr/>
      </p:nvGrpSpPr>
      <p:grpSpPr>
        <a:xfrm>
          <a:off x="0" y="0"/>
          <a:ext cx="0" cy="0"/>
          <a:chOff x="0" y="0"/>
          <a:chExt cx="0" cy="0"/>
        </a:xfrm>
      </p:grpSpPr>
      <p:sp>
        <p:nvSpPr>
          <p:cNvPr id="83" name="Google Shape;83;p:notes">
            <a:extLst>
              <a:ext uri="{FF2B5EF4-FFF2-40B4-BE49-F238E27FC236}">
                <a16:creationId xmlns:a16="http://schemas.microsoft.com/office/drawing/2014/main" id="{A776ED1E-846C-0FC1-FCE0-4636CA23BD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a:extLst>
              <a:ext uri="{FF2B5EF4-FFF2-40B4-BE49-F238E27FC236}">
                <a16:creationId xmlns:a16="http://schemas.microsoft.com/office/drawing/2014/main" id="{255A6BA4-0DA6-EBF0-5F49-59B10A4419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236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fca4b186fb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fca4b186fb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fca4b186fb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fca4b186fb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fca4b186fb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fca4b186fb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fca4b186fb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fca4b186fb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fca4b186fb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377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CB0690FC-84FB-CBA0-E692-348D7C069647}"/>
            </a:ext>
          </a:extLst>
        </p:cNvPr>
        <p:cNvGrpSpPr/>
        <p:nvPr/>
      </p:nvGrpSpPr>
      <p:grpSpPr>
        <a:xfrm>
          <a:off x="0" y="0"/>
          <a:ext cx="0" cy="0"/>
          <a:chOff x="0" y="0"/>
          <a:chExt cx="0" cy="0"/>
        </a:xfrm>
      </p:grpSpPr>
      <p:sp>
        <p:nvSpPr>
          <p:cNvPr id="83" name="Google Shape;83;p:notes">
            <a:extLst>
              <a:ext uri="{FF2B5EF4-FFF2-40B4-BE49-F238E27FC236}">
                <a16:creationId xmlns:a16="http://schemas.microsoft.com/office/drawing/2014/main" id="{F4F9F0AE-1E9F-C266-082B-D2D9643834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a:extLst>
              <a:ext uri="{FF2B5EF4-FFF2-40B4-BE49-F238E27FC236}">
                <a16:creationId xmlns:a16="http://schemas.microsoft.com/office/drawing/2014/main" id="{F21EF227-3864-9AA5-F65C-9F1FA90F37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712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611100B9-0DDF-B781-2343-04D5376A4EC7}"/>
            </a:ext>
          </a:extLst>
        </p:cNvPr>
        <p:cNvGrpSpPr/>
        <p:nvPr/>
      </p:nvGrpSpPr>
      <p:grpSpPr>
        <a:xfrm>
          <a:off x="0" y="0"/>
          <a:ext cx="0" cy="0"/>
          <a:chOff x="0" y="0"/>
          <a:chExt cx="0" cy="0"/>
        </a:xfrm>
      </p:grpSpPr>
      <p:sp>
        <p:nvSpPr>
          <p:cNvPr id="83" name="Google Shape;83;p:notes">
            <a:extLst>
              <a:ext uri="{FF2B5EF4-FFF2-40B4-BE49-F238E27FC236}">
                <a16:creationId xmlns:a16="http://schemas.microsoft.com/office/drawing/2014/main" id="{A776ED1E-846C-0FC1-FCE0-4636CA23BD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a:extLst>
              <a:ext uri="{FF2B5EF4-FFF2-40B4-BE49-F238E27FC236}">
                <a16:creationId xmlns:a16="http://schemas.microsoft.com/office/drawing/2014/main" id="{255A6BA4-0DA6-EBF0-5F49-59B10A4419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096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5E95DC89-FAEE-AEB3-A733-02DDC64707EA}"/>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BCF81C74-3530-AC38-8945-257B4D5D97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FD76B927-7FE4-280A-0440-DEC41BD903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327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A0FECBC9-B104-67AF-132F-1230BE269A33}"/>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FEB68FBF-A88A-309B-163A-CC7A70E6B7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5F28CC53-06E1-C93A-BE8F-E4F2C4EF1A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862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6C28B5E7-6A2E-8C66-E595-CEB6EC2AB88E}"/>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DCA7D878-27FC-14FE-F7F4-0E6C7AD2CB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4C5E1906-ADE8-42FD-F2CF-E833674BF1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476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1DFFF62B-8E3F-DC7E-27A4-2CA43CE5A4CF}"/>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B2135290-5F18-86E3-0133-88073DE4FB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54C708C8-6977-1E95-2BA6-2A0874FD47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653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D0B4E51A-BA20-FB22-DB50-C527FB218F00}"/>
            </a:ext>
          </a:extLst>
        </p:cNvPr>
        <p:cNvGrpSpPr/>
        <p:nvPr/>
      </p:nvGrpSpPr>
      <p:grpSpPr>
        <a:xfrm>
          <a:off x="0" y="0"/>
          <a:ext cx="0" cy="0"/>
          <a:chOff x="0" y="0"/>
          <a:chExt cx="0" cy="0"/>
        </a:xfrm>
      </p:grpSpPr>
      <p:sp>
        <p:nvSpPr>
          <p:cNvPr id="89" name="Google Shape;89;g2fca4b186fb_0_203:notes">
            <a:extLst>
              <a:ext uri="{FF2B5EF4-FFF2-40B4-BE49-F238E27FC236}">
                <a16:creationId xmlns:a16="http://schemas.microsoft.com/office/drawing/2014/main" id="{7D6ECCD6-F0F8-A77D-6D25-3AFE3DB7A0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ca4b186fb_0_203:notes">
            <a:extLst>
              <a:ext uri="{FF2B5EF4-FFF2-40B4-BE49-F238E27FC236}">
                <a16:creationId xmlns:a16="http://schemas.microsoft.com/office/drawing/2014/main" id="{6731F13E-4B4A-784C-2B46-8CA5D4B7C6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41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51ECA13D-0334-12C8-CD80-6A4E54092F42}"/>
            </a:ext>
          </a:extLst>
        </p:cNvPr>
        <p:cNvGrpSpPr/>
        <p:nvPr/>
      </p:nvGrpSpPr>
      <p:grpSpPr>
        <a:xfrm>
          <a:off x="0" y="0"/>
          <a:ext cx="0" cy="0"/>
          <a:chOff x="0" y="0"/>
          <a:chExt cx="0" cy="0"/>
        </a:xfrm>
      </p:grpSpPr>
      <p:sp>
        <p:nvSpPr>
          <p:cNvPr id="83" name="Google Shape;83;p:notes">
            <a:extLst>
              <a:ext uri="{FF2B5EF4-FFF2-40B4-BE49-F238E27FC236}">
                <a16:creationId xmlns:a16="http://schemas.microsoft.com/office/drawing/2014/main" id="{C8331CF9-14C2-AA39-B5F3-636D439938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a:extLst>
              <a:ext uri="{FF2B5EF4-FFF2-40B4-BE49-F238E27FC236}">
                <a16:creationId xmlns:a16="http://schemas.microsoft.com/office/drawing/2014/main" id="{A0C70BD5-F860-3F47-DE6C-5F895E3DB7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432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1AFB8350-922F-7B60-992A-8C671A9618E0}"/>
            </a:ext>
          </a:extLst>
        </p:cNvPr>
        <p:cNvGrpSpPr/>
        <p:nvPr/>
      </p:nvGrpSpPr>
      <p:grpSpPr>
        <a:xfrm>
          <a:off x="0" y="0"/>
          <a:ext cx="0" cy="0"/>
          <a:chOff x="0" y="0"/>
          <a:chExt cx="0" cy="0"/>
        </a:xfrm>
      </p:grpSpPr>
      <p:sp>
        <p:nvSpPr>
          <p:cNvPr id="86" name="Google Shape;86;p13">
            <a:extLst>
              <a:ext uri="{FF2B5EF4-FFF2-40B4-BE49-F238E27FC236}">
                <a16:creationId xmlns:a16="http://schemas.microsoft.com/office/drawing/2014/main" id="{490B7782-9306-D432-7AD3-D4A913CB2010}"/>
              </a:ext>
            </a:extLst>
          </p:cNvPr>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r>
              <a:rPr lang="en-US" b="1" dirty="0">
                <a:solidFill>
                  <a:srgbClr val="E06C75"/>
                </a:solidFill>
                <a:effectLst/>
                <a:latin typeface="Raleway" pitchFamily="2" charset="0"/>
              </a:rPr>
              <a:t>Option II - E-Commerce &amp; Retail B2B Case Study</a:t>
            </a:r>
            <a:endParaRPr lang="en-US" b="0" dirty="0">
              <a:solidFill>
                <a:srgbClr val="BBBBBB"/>
              </a:solidFill>
              <a:effectLst/>
              <a:latin typeface="Raleway" pitchFamily="2" charset="0"/>
            </a:endParaRPr>
          </a:p>
        </p:txBody>
      </p:sp>
      <p:sp>
        <p:nvSpPr>
          <p:cNvPr id="87" name="Google Shape;87;p13">
            <a:extLst>
              <a:ext uri="{FF2B5EF4-FFF2-40B4-BE49-F238E27FC236}">
                <a16:creationId xmlns:a16="http://schemas.microsoft.com/office/drawing/2014/main" id="{DAD8DD24-5207-ABE2-4C5F-794B4F551D35}"/>
              </a:ext>
            </a:extLst>
          </p:cNvPr>
          <p:cNvSpPr txBox="1">
            <a:spLocks noGrp="1"/>
          </p:cNvSpPr>
          <p:nvPr>
            <p:ph type="subTitle" idx="1"/>
          </p:nvPr>
        </p:nvSpPr>
        <p:spPr>
          <a:xfrm>
            <a:off x="729627" y="3172900"/>
            <a:ext cx="7688100" cy="17445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NGUYEN HUU LIEM</a:t>
            </a:r>
            <a:endParaRPr dirty="0"/>
          </a:p>
        </p:txBody>
      </p:sp>
    </p:spTree>
    <p:extLst>
      <p:ext uri="{BB962C8B-B14F-4D97-AF65-F5344CB8AC3E}">
        <p14:creationId xmlns:p14="http://schemas.microsoft.com/office/powerpoint/2010/main" val="2950731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4" name="Google Shape;94;p14"/>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t>Test-train split and scaling</a:t>
            </a:r>
            <a:endParaRPr sz="3000" b="1"/>
          </a:p>
        </p:txBody>
      </p:sp>
      <p:pic>
        <p:nvPicPr>
          <p:cNvPr id="3" name="Picture 2">
            <a:extLst>
              <a:ext uri="{FF2B5EF4-FFF2-40B4-BE49-F238E27FC236}">
                <a16:creationId xmlns:a16="http://schemas.microsoft.com/office/drawing/2014/main" id="{225A1913-A256-9C96-0FBD-F0E4DD793FC1}"/>
              </a:ext>
            </a:extLst>
          </p:cNvPr>
          <p:cNvPicPr>
            <a:picLocks noChangeAspect="1"/>
          </p:cNvPicPr>
          <p:nvPr/>
        </p:nvPicPr>
        <p:blipFill>
          <a:blip r:embed="rId3"/>
          <a:stretch>
            <a:fillRect/>
          </a:stretch>
        </p:blipFill>
        <p:spPr>
          <a:xfrm>
            <a:off x="1311734" y="1435945"/>
            <a:ext cx="5373546" cy="35400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215050" y="1645920"/>
            <a:ext cx="3888270" cy="2895406"/>
          </a:xfrm>
          <a:prstGeom prst="rect">
            <a:avLst/>
          </a:prstGeom>
        </p:spPr>
        <p:txBody>
          <a:bodyPr spcFirstLastPara="1" wrap="square" lIns="91425" tIns="91425" rIns="91425" bIns="91425" anchor="t" anchorCtr="0">
            <a:noAutofit/>
          </a:bodyPr>
          <a:lstStyle/>
          <a:p>
            <a:pPr marL="114300" lvl="0" rtl="0">
              <a:spcBef>
                <a:spcPts val="0"/>
              </a:spcBef>
              <a:spcAft>
                <a:spcPts val="0"/>
              </a:spcAft>
              <a:buSzPts val="1800"/>
            </a:pPr>
            <a:r>
              <a:rPr lang="en-US" sz="1400" b="0" dirty="0">
                <a:latin typeface="Arial"/>
                <a:ea typeface="Arial"/>
                <a:cs typeface="Arial"/>
                <a:sym typeface="Arial"/>
              </a:rPr>
              <a:t>- The logistic regression model reach 0.73 accuracy, sensitivity, specificity</a:t>
            </a:r>
            <a:br>
              <a:rPr lang="en-US" sz="1400" b="0" dirty="0">
                <a:latin typeface="Arial"/>
                <a:ea typeface="Arial"/>
                <a:cs typeface="Arial"/>
                <a:sym typeface="Arial"/>
              </a:rPr>
            </a:br>
            <a:r>
              <a:rPr lang="en-US" sz="1400" b="0" dirty="0">
                <a:latin typeface="Arial"/>
                <a:ea typeface="Arial"/>
                <a:cs typeface="Arial"/>
                <a:sym typeface="Arial"/>
              </a:rPr>
              <a:t>- This will be the benchmark for our next models</a:t>
            </a:r>
            <a:endParaRPr sz="1400" b="0" dirty="0">
              <a:latin typeface="Arial"/>
              <a:ea typeface="Arial"/>
              <a:cs typeface="Arial"/>
              <a:sym typeface="Arial"/>
            </a:endParaRPr>
          </a:p>
        </p:txBody>
      </p:sp>
      <p:sp>
        <p:nvSpPr>
          <p:cNvPr id="106" name="Google Shape;106;p16"/>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Logistic Regression</a:t>
            </a:r>
            <a:endParaRPr sz="3000" b="1" dirty="0"/>
          </a:p>
        </p:txBody>
      </p:sp>
      <p:pic>
        <p:nvPicPr>
          <p:cNvPr id="3" name="Picture 2">
            <a:extLst>
              <a:ext uri="{FF2B5EF4-FFF2-40B4-BE49-F238E27FC236}">
                <a16:creationId xmlns:a16="http://schemas.microsoft.com/office/drawing/2014/main" id="{4FE1AC41-4239-B18B-BC4F-0EC3DCAB5300}"/>
              </a:ext>
            </a:extLst>
          </p:cNvPr>
          <p:cNvPicPr>
            <a:picLocks noChangeAspect="1"/>
          </p:cNvPicPr>
          <p:nvPr/>
        </p:nvPicPr>
        <p:blipFill>
          <a:blip r:embed="rId3"/>
          <a:stretch>
            <a:fillRect/>
          </a:stretch>
        </p:blipFill>
        <p:spPr>
          <a:xfrm>
            <a:off x="4414893" y="1045714"/>
            <a:ext cx="4416792" cy="19979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2" name="Google Shape;106;p16">
            <a:extLst>
              <a:ext uri="{FF2B5EF4-FFF2-40B4-BE49-F238E27FC236}">
                <a16:creationId xmlns:a16="http://schemas.microsoft.com/office/drawing/2014/main" id="{2281B9F4-2280-AB5B-7A70-E0140BF6C004}"/>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Random Forest</a:t>
            </a:r>
            <a:endParaRPr sz="3000" b="1" dirty="0"/>
          </a:p>
        </p:txBody>
      </p:sp>
      <p:sp>
        <p:nvSpPr>
          <p:cNvPr id="4" name="Google Shape;105;p16">
            <a:extLst>
              <a:ext uri="{FF2B5EF4-FFF2-40B4-BE49-F238E27FC236}">
                <a16:creationId xmlns:a16="http://schemas.microsoft.com/office/drawing/2014/main" id="{97A1B1B9-BBDF-9617-CEAF-A51814C0CB7E}"/>
              </a:ext>
            </a:extLst>
          </p:cNvPr>
          <p:cNvSpPr txBox="1">
            <a:spLocks noGrp="1"/>
          </p:cNvSpPr>
          <p:nvPr>
            <p:ph type="title"/>
          </p:nvPr>
        </p:nvSpPr>
        <p:spPr>
          <a:xfrm>
            <a:off x="213171" y="877454"/>
            <a:ext cx="3984417" cy="4019665"/>
          </a:xfrm>
          <a:prstGeom prst="rect">
            <a:avLst/>
          </a:prstGeom>
        </p:spPr>
        <p:txBody>
          <a:bodyPr spcFirstLastPara="1" wrap="square" lIns="91425" tIns="91425" rIns="91425" bIns="91425" anchor="t" anchorCtr="0">
            <a:noAutofit/>
          </a:bodyPr>
          <a:lstStyle/>
          <a:p>
            <a:pPr marL="114300" lvl="0" rtl="0">
              <a:lnSpc>
                <a:spcPct val="150000"/>
              </a:lnSpc>
              <a:spcBef>
                <a:spcPts val="0"/>
              </a:spcBef>
              <a:spcAft>
                <a:spcPts val="0"/>
              </a:spcAft>
              <a:buSzPts val="1800"/>
            </a:pPr>
            <a:br>
              <a:rPr lang="en-US" sz="1600" dirty="0">
                <a:latin typeface="Arial"/>
                <a:ea typeface="Arial"/>
                <a:cs typeface="Arial"/>
                <a:sym typeface="Arial"/>
              </a:rPr>
            </a:br>
            <a:r>
              <a:rPr lang="en-US" sz="1600" dirty="0">
                <a:latin typeface="Arial"/>
                <a:ea typeface="Arial"/>
                <a:cs typeface="Arial"/>
                <a:sym typeface="Arial"/>
              </a:rPr>
              <a:t>The Random Forest Classifier is built with the score of 0.92, and the params as follow:</a:t>
            </a:r>
            <a:br>
              <a:rPr lang="en-US" sz="1600" dirty="0">
                <a:latin typeface="Arial"/>
                <a:ea typeface="Arial"/>
                <a:cs typeface="Arial"/>
                <a:sym typeface="Arial"/>
              </a:rPr>
            </a:br>
            <a:r>
              <a:rPr lang="en-US" sz="1600" b="0" dirty="0">
                <a:latin typeface="Arial"/>
                <a:ea typeface="Arial"/>
                <a:cs typeface="Arial"/>
                <a:sym typeface="Arial"/>
              </a:rPr>
              <a:t>- </a:t>
            </a:r>
            <a:r>
              <a:rPr lang="en-US" sz="1600" b="0" dirty="0" err="1">
                <a:latin typeface="Arial"/>
                <a:ea typeface="Arial"/>
                <a:cs typeface="Arial"/>
                <a:sym typeface="Arial"/>
              </a:rPr>
              <a:t>max_depth</a:t>
            </a:r>
            <a:r>
              <a:rPr lang="en-US" sz="1600" b="0" dirty="0">
                <a:latin typeface="Arial"/>
                <a:ea typeface="Arial"/>
                <a:cs typeface="Arial"/>
                <a:sym typeface="Arial"/>
              </a:rPr>
              <a:t>: 23</a:t>
            </a:r>
            <a:br>
              <a:rPr lang="en-US" sz="1600" b="0" dirty="0">
                <a:latin typeface="Arial"/>
                <a:ea typeface="Arial"/>
                <a:cs typeface="Arial"/>
                <a:sym typeface="Arial"/>
              </a:rPr>
            </a:br>
            <a:r>
              <a:rPr lang="en-US" sz="1600" b="0" dirty="0">
                <a:latin typeface="Arial"/>
                <a:ea typeface="Arial"/>
                <a:cs typeface="Arial"/>
                <a:sym typeface="Arial"/>
              </a:rPr>
              <a:t>- </a:t>
            </a:r>
            <a:r>
              <a:rPr lang="en-US" sz="1600" b="0" dirty="0" err="1">
                <a:latin typeface="Arial"/>
                <a:ea typeface="Arial"/>
                <a:cs typeface="Arial"/>
                <a:sym typeface="Arial"/>
              </a:rPr>
              <a:t>max_features</a:t>
            </a:r>
            <a:r>
              <a:rPr lang="en-US" sz="1600" b="0" dirty="0">
                <a:latin typeface="Arial"/>
                <a:ea typeface="Arial"/>
                <a:cs typeface="Arial"/>
                <a:sym typeface="Arial"/>
              </a:rPr>
              <a:t>: 5</a:t>
            </a:r>
            <a:br>
              <a:rPr lang="en-US" sz="1600" b="0" dirty="0">
                <a:latin typeface="Arial"/>
                <a:ea typeface="Arial"/>
                <a:cs typeface="Arial"/>
                <a:sym typeface="Arial"/>
              </a:rPr>
            </a:br>
            <a:r>
              <a:rPr lang="en-US" sz="1600" b="0" dirty="0">
                <a:latin typeface="Arial"/>
                <a:ea typeface="Arial"/>
                <a:cs typeface="Arial"/>
                <a:sym typeface="Arial"/>
              </a:rPr>
              <a:t>- </a:t>
            </a:r>
            <a:r>
              <a:rPr lang="en-US" sz="1600" b="0" dirty="0" err="1">
                <a:latin typeface="Arial"/>
                <a:ea typeface="Arial"/>
                <a:cs typeface="Arial"/>
                <a:sym typeface="Arial"/>
              </a:rPr>
              <a:t>min_samples_leaf</a:t>
            </a:r>
            <a:r>
              <a:rPr lang="en-US" sz="1600" b="0" dirty="0">
                <a:latin typeface="Arial"/>
                <a:ea typeface="Arial"/>
                <a:cs typeface="Arial"/>
                <a:sym typeface="Arial"/>
              </a:rPr>
              <a:t>: 1</a:t>
            </a:r>
            <a:br>
              <a:rPr lang="en-US" sz="1600" b="0" dirty="0">
                <a:latin typeface="Arial"/>
                <a:ea typeface="Arial"/>
                <a:cs typeface="Arial"/>
                <a:sym typeface="Arial"/>
              </a:rPr>
            </a:br>
            <a:r>
              <a:rPr lang="en-US" sz="1600" b="0" dirty="0">
                <a:latin typeface="Arial"/>
                <a:ea typeface="Arial"/>
                <a:cs typeface="Arial"/>
                <a:sym typeface="Arial"/>
              </a:rPr>
              <a:t>- </a:t>
            </a:r>
            <a:r>
              <a:rPr lang="en-US" sz="1600" b="0" dirty="0" err="1">
                <a:latin typeface="Arial"/>
                <a:ea typeface="Arial"/>
                <a:cs typeface="Arial"/>
                <a:sym typeface="Arial"/>
              </a:rPr>
              <a:t>min_samples_split</a:t>
            </a:r>
            <a:r>
              <a:rPr lang="en-US" sz="1600" b="0" dirty="0">
                <a:latin typeface="Arial"/>
                <a:ea typeface="Arial"/>
                <a:cs typeface="Arial"/>
                <a:sym typeface="Arial"/>
              </a:rPr>
              <a:t>: 2</a:t>
            </a:r>
            <a:br>
              <a:rPr lang="en-US" sz="1600" b="0" dirty="0">
                <a:latin typeface="Arial"/>
                <a:ea typeface="Arial"/>
                <a:cs typeface="Arial"/>
                <a:sym typeface="Arial"/>
              </a:rPr>
            </a:br>
            <a:r>
              <a:rPr lang="en-US" sz="1600" b="0" dirty="0">
                <a:latin typeface="Arial"/>
                <a:ea typeface="Arial"/>
                <a:cs typeface="Arial"/>
                <a:sym typeface="Arial"/>
              </a:rPr>
              <a:t>- </a:t>
            </a:r>
            <a:r>
              <a:rPr lang="en-US" sz="1600" b="0" dirty="0" err="1">
                <a:latin typeface="Arial"/>
                <a:ea typeface="Arial"/>
                <a:cs typeface="Arial"/>
                <a:sym typeface="Arial"/>
              </a:rPr>
              <a:t>n_estimators</a:t>
            </a:r>
            <a:r>
              <a:rPr lang="en-US" sz="1600" b="0" dirty="0">
                <a:latin typeface="Arial"/>
                <a:ea typeface="Arial"/>
                <a:cs typeface="Arial"/>
                <a:sym typeface="Arial"/>
              </a:rPr>
              <a:t>: 150</a:t>
            </a:r>
            <a:endParaRPr sz="1400" b="0" dirty="0">
              <a:latin typeface="Arial"/>
              <a:ea typeface="Arial"/>
              <a:cs typeface="Arial"/>
              <a:sym typeface="Arial"/>
            </a:endParaRPr>
          </a:p>
        </p:txBody>
      </p:sp>
      <p:pic>
        <p:nvPicPr>
          <p:cNvPr id="6" name="Picture 5">
            <a:extLst>
              <a:ext uri="{FF2B5EF4-FFF2-40B4-BE49-F238E27FC236}">
                <a16:creationId xmlns:a16="http://schemas.microsoft.com/office/drawing/2014/main" id="{34562780-BB04-7057-5F55-07BD60AC3CCC}"/>
              </a:ext>
            </a:extLst>
          </p:cNvPr>
          <p:cNvPicPr>
            <a:picLocks noChangeAspect="1"/>
          </p:cNvPicPr>
          <p:nvPr/>
        </p:nvPicPr>
        <p:blipFill>
          <a:blip r:embed="rId3"/>
          <a:stretch>
            <a:fillRect/>
          </a:stretch>
        </p:blipFill>
        <p:spPr>
          <a:xfrm>
            <a:off x="4710665" y="1400158"/>
            <a:ext cx="4220164" cy="1505160"/>
          </a:xfrm>
          <a:prstGeom prst="rect">
            <a:avLst/>
          </a:prstGeom>
        </p:spPr>
      </p:pic>
      <p:sp>
        <p:nvSpPr>
          <p:cNvPr id="8" name="Google Shape;105;p16">
            <a:extLst>
              <a:ext uri="{FF2B5EF4-FFF2-40B4-BE49-F238E27FC236}">
                <a16:creationId xmlns:a16="http://schemas.microsoft.com/office/drawing/2014/main" id="{DFBED5CF-C0BE-7956-B098-38FA7A9433A4}"/>
              </a:ext>
            </a:extLst>
          </p:cNvPr>
          <p:cNvSpPr txBox="1">
            <a:spLocks/>
          </p:cNvSpPr>
          <p:nvPr/>
        </p:nvSpPr>
        <p:spPr>
          <a:xfrm>
            <a:off x="4572000" y="3108960"/>
            <a:ext cx="4443307" cy="1788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marL="114300">
              <a:lnSpc>
                <a:spcPct val="150000"/>
              </a:lnSpc>
              <a:buSzPts val="1800"/>
            </a:pPr>
            <a:r>
              <a:rPr lang="en-US" sz="1400" b="0" dirty="0">
                <a:latin typeface="Arial"/>
                <a:ea typeface="Arial"/>
                <a:cs typeface="Arial"/>
                <a:sym typeface="Arial"/>
              </a:rPr>
              <a:t>- Good performance on class 1 (Late Payment) with high recall and F1-score. This means that our model can predict most of the late payments.</a:t>
            </a:r>
          </a:p>
          <a:p>
            <a:pPr marL="114300">
              <a:lnSpc>
                <a:spcPct val="150000"/>
              </a:lnSpc>
              <a:buSzPts val="1800"/>
            </a:pPr>
            <a:r>
              <a:rPr lang="en-US" sz="1400" b="0" dirty="0">
                <a:latin typeface="Arial"/>
                <a:ea typeface="Arial"/>
                <a:cs typeface="Arial"/>
                <a:sym typeface="Arial"/>
              </a:rPr>
              <a:t>- High accuracy score on both train and test set, indicates a stable model have been built.</a:t>
            </a:r>
          </a:p>
        </p:txBody>
      </p:sp>
      <p:sp>
        <p:nvSpPr>
          <p:cNvPr id="9" name="Rectangle 8">
            <a:extLst>
              <a:ext uri="{FF2B5EF4-FFF2-40B4-BE49-F238E27FC236}">
                <a16:creationId xmlns:a16="http://schemas.microsoft.com/office/drawing/2014/main" id="{206CFA84-EC8C-FFC2-5DBE-EA246B398EE1}"/>
              </a:ext>
            </a:extLst>
          </p:cNvPr>
          <p:cNvSpPr/>
          <p:nvPr/>
        </p:nvSpPr>
        <p:spPr>
          <a:xfrm>
            <a:off x="4524587" y="785707"/>
            <a:ext cx="4490720" cy="41859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1564640" y="3578077"/>
            <a:ext cx="5425440" cy="1080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Wingdings" panose="05000000000000000000" pitchFamily="2" charset="2"/>
              <a:buChar char="Ø"/>
            </a:pPr>
            <a:r>
              <a:rPr lang="en-US" sz="1400" b="0" dirty="0">
                <a:latin typeface="Arial"/>
                <a:ea typeface="Arial"/>
                <a:cs typeface="Arial"/>
                <a:sym typeface="Arial"/>
              </a:rPr>
              <a:t>Out of ~28k Invoices predicted, there are 55% of Invoices were predicted as will be late.</a:t>
            </a:r>
          </a:p>
        </p:txBody>
      </p:sp>
      <p:sp>
        <p:nvSpPr>
          <p:cNvPr id="129" name="Google Shape;129;p20"/>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Prediction on Open Invoices</a:t>
            </a:r>
            <a:endParaRPr sz="3000" b="1" dirty="0"/>
          </a:p>
        </p:txBody>
      </p:sp>
      <p:pic>
        <p:nvPicPr>
          <p:cNvPr id="3" name="Picture 2">
            <a:extLst>
              <a:ext uri="{FF2B5EF4-FFF2-40B4-BE49-F238E27FC236}">
                <a16:creationId xmlns:a16="http://schemas.microsoft.com/office/drawing/2014/main" id="{758D8B28-D56B-FC32-7C01-FB2A37C3D7E6}"/>
              </a:ext>
            </a:extLst>
          </p:cNvPr>
          <p:cNvPicPr>
            <a:picLocks noChangeAspect="1"/>
          </p:cNvPicPr>
          <p:nvPr/>
        </p:nvPicPr>
        <p:blipFill>
          <a:blip r:embed="rId3"/>
          <a:stretch>
            <a:fillRect/>
          </a:stretch>
        </p:blipFill>
        <p:spPr>
          <a:xfrm>
            <a:off x="2963768" y="795919"/>
            <a:ext cx="2648275" cy="26482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20"/>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Recommendations</a:t>
            </a:r>
            <a:endParaRPr sz="3000" b="1" dirty="0"/>
          </a:p>
        </p:txBody>
      </p:sp>
      <p:sp>
        <p:nvSpPr>
          <p:cNvPr id="4" name="Title 3">
            <a:extLst>
              <a:ext uri="{FF2B5EF4-FFF2-40B4-BE49-F238E27FC236}">
                <a16:creationId xmlns:a16="http://schemas.microsoft.com/office/drawing/2014/main" id="{9B65A196-D5B8-0F28-AC12-161B5697D543}"/>
              </a:ext>
            </a:extLst>
          </p:cNvPr>
          <p:cNvSpPr>
            <a:spLocks noGrp="1"/>
          </p:cNvSpPr>
          <p:nvPr>
            <p:ph type="title"/>
          </p:nvPr>
        </p:nvSpPr>
        <p:spPr>
          <a:xfrm>
            <a:off x="571038" y="607942"/>
            <a:ext cx="8132998" cy="4389847"/>
          </a:xfrm>
        </p:spPr>
        <p:txBody>
          <a:bodyPr>
            <a:normAutofit fontScale="90000"/>
          </a:bodyPr>
          <a:lstStyle/>
          <a:p>
            <a:pPr>
              <a:lnSpc>
                <a:spcPct val="200000"/>
              </a:lnSpc>
            </a:pPr>
            <a:r>
              <a:rPr lang="en-US" sz="1800" i="1" dirty="0">
                <a:solidFill>
                  <a:srgbClr val="091E42"/>
                </a:solidFill>
                <a:effectLst/>
                <a:latin typeface="Raleway" pitchFamily="2" charset="0"/>
              </a:rPr>
              <a:t>Schuster should </a:t>
            </a:r>
            <a:r>
              <a:rPr lang="en-US" sz="1800" i="1" u="sng" dirty="0">
                <a:solidFill>
                  <a:srgbClr val="091E42"/>
                </a:solidFill>
                <a:effectLst/>
                <a:latin typeface="Raleway" pitchFamily="2" charset="0"/>
              </a:rPr>
              <a:t>actively push and chase vendors </a:t>
            </a:r>
            <a:r>
              <a:rPr lang="en-US" sz="1800" i="1" dirty="0">
                <a:solidFill>
                  <a:srgbClr val="091E42"/>
                </a:solidFill>
                <a:effectLst/>
                <a:latin typeface="Raleway" pitchFamily="2" charset="0"/>
              </a:rPr>
              <a:t>with the following characteristics:</a:t>
            </a:r>
            <a:br>
              <a:rPr lang="en-US" sz="1800" i="1" dirty="0">
                <a:solidFill>
                  <a:srgbClr val="091E42"/>
                </a:solidFill>
                <a:effectLst/>
                <a:latin typeface="Raleway" pitchFamily="2" charset="0"/>
              </a:rPr>
            </a:br>
            <a:r>
              <a:rPr lang="en-US" sz="1800" b="0" i="0" dirty="0">
                <a:solidFill>
                  <a:srgbClr val="091E42"/>
                </a:solidFill>
                <a:effectLst/>
                <a:latin typeface="Raleway" pitchFamily="2" charset="0"/>
              </a:rPr>
              <a:t>1. The </a:t>
            </a:r>
            <a:r>
              <a:rPr lang="en-US" sz="1800" i="0" dirty="0">
                <a:solidFill>
                  <a:srgbClr val="091E42"/>
                </a:solidFill>
                <a:effectLst/>
                <a:latin typeface="Raleway" pitchFamily="2" charset="0"/>
              </a:rPr>
              <a:t>currency</a:t>
            </a:r>
            <a:r>
              <a:rPr lang="en-US" sz="1800" b="0" i="0" dirty="0">
                <a:solidFill>
                  <a:srgbClr val="091E42"/>
                </a:solidFill>
                <a:effectLst/>
                <a:latin typeface="Raleway" pitchFamily="2" charset="0"/>
              </a:rPr>
              <a:t> they used for transaction are </a:t>
            </a:r>
            <a:r>
              <a:rPr lang="en-US" sz="1800" i="0" dirty="0">
                <a:solidFill>
                  <a:srgbClr val="091E42"/>
                </a:solidFill>
                <a:effectLst/>
                <a:latin typeface="Raleway" pitchFamily="2" charset="0"/>
              </a:rPr>
              <a:t>SAR</a:t>
            </a:r>
            <a:r>
              <a:rPr lang="en-US" sz="1800" b="0" i="0" dirty="0">
                <a:solidFill>
                  <a:srgbClr val="091E42"/>
                </a:solidFill>
                <a:effectLst/>
                <a:latin typeface="Raleway" pitchFamily="2" charset="0"/>
              </a:rPr>
              <a:t> or </a:t>
            </a:r>
            <a:r>
              <a:rPr lang="en-US" sz="1800" i="0" dirty="0">
                <a:solidFill>
                  <a:srgbClr val="091E42"/>
                </a:solidFill>
                <a:effectLst/>
                <a:latin typeface="Raleway" pitchFamily="2" charset="0"/>
              </a:rPr>
              <a:t>USD.</a:t>
            </a:r>
            <a:br>
              <a:rPr lang="en-US" sz="1800" b="0" i="0" dirty="0">
                <a:solidFill>
                  <a:srgbClr val="091E42"/>
                </a:solidFill>
                <a:effectLst/>
                <a:latin typeface="Raleway" pitchFamily="2" charset="0"/>
              </a:rPr>
            </a:br>
            <a:r>
              <a:rPr lang="en-US" sz="1800" b="0" i="0" dirty="0">
                <a:solidFill>
                  <a:srgbClr val="091E42"/>
                </a:solidFill>
                <a:effectLst/>
                <a:latin typeface="Raleway" pitchFamily="2" charset="0"/>
              </a:rPr>
              <a:t>2. Vendors who belong to </a:t>
            </a:r>
            <a:r>
              <a:rPr lang="en-US" sz="1800" i="0" dirty="0">
                <a:solidFill>
                  <a:srgbClr val="091E42"/>
                </a:solidFill>
                <a:effectLst/>
                <a:latin typeface="Raleway" pitchFamily="2" charset="0"/>
              </a:rPr>
              <a:t>segment id 2 or 3.</a:t>
            </a:r>
            <a:br>
              <a:rPr lang="en-US" sz="1800" i="0" dirty="0">
                <a:solidFill>
                  <a:srgbClr val="091E42"/>
                </a:solidFill>
                <a:effectLst/>
                <a:latin typeface="Raleway" pitchFamily="2" charset="0"/>
              </a:rPr>
            </a:br>
            <a:r>
              <a:rPr lang="en-US" sz="1800" b="0" i="0" dirty="0">
                <a:solidFill>
                  <a:srgbClr val="091E42"/>
                </a:solidFill>
                <a:effectLst/>
                <a:latin typeface="Raleway" pitchFamily="2" charset="0"/>
              </a:rPr>
              <a:t>3. Have invoices with </a:t>
            </a:r>
            <a:r>
              <a:rPr lang="en-US" sz="1800" i="0" dirty="0">
                <a:solidFill>
                  <a:srgbClr val="091E42"/>
                </a:solidFill>
                <a:effectLst/>
                <a:latin typeface="Raleway" pitchFamily="2" charset="0"/>
              </a:rPr>
              <a:t>payment terms below </a:t>
            </a:r>
            <a:r>
              <a:rPr lang="en-US" sz="1800" dirty="0">
                <a:solidFill>
                  <a:srgbClr val="091E42"/>
                </a:solidFill>
                <a:latin typeface="Raleway" pitchFamily="2" charset="0"/>
              </a:rPr>
              <a:t>4</a:t>
            </a:r>
            <a:r>
              <a:rPr lang="en-US" sz="1800" i="0" dirty="0">
                <a:solidFill>
                  <a:srgbClr val="091E42"/>
                </a:solidFill>
                <a:effectLst/>
                <a:latin typeface="Raleway" pitchFamily="2" charset="0"/>
              </a:rPr>
              <a:t>0~50 days </a:t>
            </a:r>
            <a:r>
              <a:rPr lang="en-US" sz="1800" b="0" i="0" dirty="0">
                <a:solidFill>
                  <a:srgbClr val="091E42"/>
                </a:solidFill>
                <a:effectLst/>
                <a:latin typeface="Raleway" pitchFamily="2" charset="0"/>
              </a:rPr>
              <a:t>since the invoice is issued.</a:t>
            </a:r>
            <a:br>
              <a:rPr lang="en-US" sz="1800" b="0" i="0" dirty="0">
                <a:solidFill>
                  <a:srgbClr val="091E42"/>
                </a:solidFill>
                <a:effectLst/>
                <a:latin typeface="Raleway" pitchFamily="2" charset="0"/>
              </a:rPr>
            </a:br>
            <a:r>
              <a:rPr lang="en-US" sz="1800" b="0" i="0" dirty="0">
                <a:solidFill>
                  <a:srgbClr val="091E42"/>
                </a:solidFill>
                <a:effectLst/>
                <a:latin typeface="Raleway" pitchFamily="2" charset="0"/>
              </a:rPr>
              <a:t>4. Have </a:t>
            </a:r>
            <a:r>
              <a:rPr lang="en-US" sz="1800" i="0" dirty="0">
                <a:solidFill>
                  <a:srgbClr val="091E42"/>
                </a:solidFill>
                <a:effectLst/>
                <a:latin typeface="Raleway" pitchFamily="2" charset="0"/>
              </a:rPr>
              <a:t>invoices issued during Autumn </a:t>
            </a:r>
            <a:r>
              <a:rPr lang="en-US" sz="1800" b="0" i="0" dirty="0">
                <a:solidFill>
                  <a:srgbClr val="091E42"/>
                </a:solidFill>
                <a:effectLst/>
                <a:latin typeface="Raleway" pitchFamily="2" charset="0"/>
              </a:rPr>
              <a:t>period (or </a:t>
            </a:r>
            <a:r>
              <a:rPr lang="en-US" sz="1800" i="0" dirty="0">
                <a:solidFill>
                  <a:srgbClr val="091E42"/>
                </a:solidFill>
                <a:effectLst/>
                <a:latin typeface="Raleway" pitchFamily="2" charset="0"/>
              </a:rPr>
              <a:t>Due during Winter</a:t>
            </a:r>
            <a:r>
              <a:rPr lang="en-US" sz="1800" b="0" i="0" dirty="0">
                <a:solidFill>
                  <a:srgbClr val="091E42"/>
                </a:solidFill>
                <a:effectLst/>
                <a:latin typeface="Raleway" pitchFamily="2" charset="0"/>
              </a:rPr>
              <a:t> period).</a:t>
            </a:r>
            <a:br>
              <a:rPr lang="en-US" sz="1800" b="0" i="0" dirty="0">
                <a:solidFill>
                  <a:srgbClr val="091E42"/>
                </a:solidFill>
                <a:effectLst/>
                <a:latin typeface="Raleway" pitchFamily="2" charset="0"/>
              </a:rPr>
            </a:br>
            <a:r>
              <a:rPr lang="en-US" sz="1800" b="0" i="0" dirty="0">
                <a:solidFill>
                  <a:srgbClr val="091E42"/>
                </a:solidFill>
                <a:effectLst/>
                <a:latin typeface="Raleway" pitchFamily="2" charset="0"/>
              </a:rPr>
              <a:t>5. Have </a:t>
            </a:r>
            <a:r>
              <a:rPr lang="en-US" sz="1800" i="0" dirty="0">
                <a:solidFill>
                  <a:srgbClr val="091E42"/>
                </a:solidFill>
                <a:effectLst/>
                <a:latin typeface="Raleway" pitchFamily="2" charset="0"/>
              </a:rPr>
              <a:t>invoices classes</a:t>
            </a:r>
            <a:r>
              <a:rPr lang="en-US" sz="1800" b="0" i="0" dirty="0">
                <a:solidFill>
                  <a:srgbClr val="091E42"/>
                </a:solidFill>
                <a:effectLst/>
                <a:latin typeface="Raleway" pitchFamily="2" charset="0"/>
              </a:rPr>
              <a:t> other than “INV”.</a:t>
            </a:r>
            <a:br>
              <a:rPr lang="en-US" sz="1800" b="0" i="0" dirty="0">
                <a:solidFill>
                  <a:srgbClr val="091E42"/>
                </a:solidFill>
                <a:effectLst/>
                <a:latin typeface="Raleway" pitchFamily="2" charset="0"/>
              </a:rPr>
            </a:br>
            <a:r>
              <a:rPr lang="en-US" sz="1800" b="0" i="0" dirty="0">
                <a:solidFill>
                  <a:srgbClr val="091E42"/>
                </a:solidFill>
                <a:effectLst/>
                <a:latin typeface="Raleway" pitchFamily="2" charset="0"/>
              </a:rPr>
              <a:t>6. Have </a:t>
            </a:r>
            <a:r>
              <a:rPr lang="en-US" sz="1800" i="0" dirty="0">
                <a:solidFill>
                  <a:srgbClr val="091E42"/>
                </a:solidFill>
                <a:effectLst/>
                <a:latin typeface="Raleway" pitchFamily="2" charset="0"/>
              </a:rPr>
              <a:t>invoices predicted as late payment </a:t>
            </a:r>
            <a:r>
              <a:rPr lang="en-US" sz="1800" b="0" i="0" dirty="0">
                <a:solidFill>
                  <a:srgbClr val="091E42"/>
                </a:solidFill>
                <a:effectLst/>
                <a:latin typeface="Raleway" pitchFamily="2" charset="0"/>
              </a:rPr>
              <a:t>in the </a:t>
            </a:r>
            <a:r>
              <a:rPr lang="en-US" sz="1800" b="0" i="0" dirty="0">
                <a:solidFill>
                  <a:srgbClr val="091E42"/>
                </a:solidFill>
                <a:effectLst/>
                <a:latin typeface="Consolas" panose="020B0609020204030204" pitchFamily="49" charset="0"/>
              </a:rPr>
              <a:t>‘</a:t>
            </a:r>
            <a:r>
              <a:rPr lang="en-US" sz="1800" b="0" i="0" dirty="0" err="1">
                <a:solidFill>
                  <a:srgbClr val="091E42"/>
                </a:solidFill>
                <a:effectLst/>
                <a:latin typeface="Consolas" panose="020B0609020204030204" pitchFamily="49" charset="0"/>
              </a:rPr>
              <a:t>open_pred_df</a:t>
            </a:r>
            <a:r>
              <a:rPr lang="en-US" sz="1800" b="0" i="0" dirty="0">
                <a:solidFill>
                  <a:srgbClr val="091E42"/>
                </a:solidFill>
                <a:effectLst/>
                <a:latin typeface="Consolas" panose="020B0609020204030204" pitchFamily="49" charset="0"/>
              </a:rPr>
              <a:t>’ </a:t>
            </a:r>
            <a:r>
              <a:rPr lang="en-US" sz="1800" b="0" i="0" dirty="0" err="1">
                <a:solidFill>
                  <a:srgbClr val="091E42"/>
                </a:solidFill>
                <a:effectLst/>
                <a:latin typeface="Raleway" pitchFamily="2" charset="0"/>
              </a:rPr>
              <a:t>dataframe</a:t>
            </a:r>
            <a:r>
              <a:rPr lang="en-US" sz="1800" b="0" i="0" dirty="0">
                <a:solidFill>
                  <a:srgbClr val="091E42"/>
                </a:solidFill>
                <a:effectLst/>
                <a:latin typeface="Raleway" pitchFamily="2" charset="0"/>
              </a:rPr>
              <a:t>.</a:t>
            </a:r>
            <a:endParaRPr lang="en-US" sz="1800" dirty="0">
              <a:latin typeface="Raleway" pitchFamily="2" charset="0"/>
            </a:endParaRPr>
          </a:p>
        </p:txBody>
      </p:sp>
    </p:spTree>
    <p:extLst>
      <p:ext uri="{BB962C8B-B14F-4D97-AF65-F5344CB8AC3E}">
        <p14:creationId xmlns:p14="http://schemas.microsoft.com/office/powerpoint/2010/main" val="63677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F067CBC7-5D0F-10D7-F95E-6DB5BC862902}"/>
            </a:ext>
          </a:extLst>
        </p:cNvPr>
        <p:cNvGrpSpPr/>
        <p:nvPr/>
      </p:nvGrpSpPr>
      <p:grpSpPr>
        <a:xfrm>
          <a:off x="0" y="0"/>
          <a:ext cx="0" cy="0"/>
          <a:chOff x="0" y="0"/>
          <a:chExt cx="0" cy="0"/>
        </a:xfrm>
      </p:grpSpPr>
      <p:sp>
        <p:nvSpPr>
          <p:cNvPr id="86" name="Google Shape;86;p13">
            <a:extLst>
              <a:ext uri="{FF2B5EF4-FFF2-40B4-BE49-F238E27FC236}">
                <a16:creationId xmlns:a16="http://schemas.microsoft.com/office/drawing/2014/main" id="{C938B6E5-5CAF-A5F5-B33B-CA3533159D10}"/>
              </a:ext>
            </a:extLst>
          </p:cNvPr>
          <p:cNvSpPr txBox="1">
            <a:spLocks noGrp="1"/>
          </p:cNvSpPr>
          <p:nvPr>
            <p:ph type="ctrTitle"/>
          </p:nvPr>
        </p:nvSpPr>
        <p:spPr>
          <a:xfrm>
            <a:off x="727950" y="2139935"/>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600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sz="60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21567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1AFB8350-922F-7B60-992A-8C671A9618E0}"/>
            </a:ext>
          </a:extLst>
        </p:cNvPr>
        <p:cNvGrpSpPr/>
        <p:nvPr/>
      </p:nvGrpSpPr>
      <p:grpSpPr>
        <a:xfrm>
          <a:off x="0" y="0"/>
          <a:ext cx="0" cy="0"/>
          <a:chOff x="0" y="0"/>
          <a:chExt cx="0" cy="0"/>
        </a:xfrm>
      </p:grpSpPr>
      <p:sp>
        <p:nvSpPr>
          <p:cNvPr id="86" name="Google Shape;86;p13">
            <a:extLst>
              <a:ext uri="{FF2B5EF4-FFF2-40B4-BE49-F238E27FC236}">
                <a16:creationId xmlns:a16="http://schemas.microsoft.com/office/drawing/2014/main" id="{490B7782-9306-D432-7AD3-D4A913CB2010}"/>
              </a:ext>
            </a:extLst>
          </p:cNvPr>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Problem Statements &amp; Assignment Planing</a:t>
            </a:r>
            <a:endParaRPr dirty="0"/>
          </a:p>
        </p:txBody>
      </p:sp>
      <p:sp>
        <p:nvSpPr>
          <p:cNvPr id="87" name="Google Shape;87;p13">
            <a:extLst>
              <a:ext uri="{FF2B5EF4-FFF2-40B4-BE49-F238E27FC236}">
                <a16:creationId xmlns:a16="http://schemas.microsoft.com/office/drawing/2014/main" id="{DAD8DD24-5207-ABE2-4C5F-794B4F551D35}"/>
              </a:ext>
            </a:extLst>
          </p:cNvPr>
          <p:cNvSpPr txBox="1">
            <a:spLocks noGrp="1"/>
          </p:cNvSpPr>
          <p:nvPr>
            <p:ph type="subTitle" idx="1"/>
          </p:nvPr>
        </p:nvSpPr>
        <p:spPr>
          <a:xfrm>
            <a:off x="729627" y="3172900"/>
            <a:ext cx="7688100" cy="17445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NGUYEN HUU LIEM</a:t>
            </a:r>
            <a:endParaRPr dirty="0"/>
          </a:p>
        </p:txBody>
      </p:sp>
    </p:spTree>
    <p:extLst>
      <p:ext uri="{BB962C8B-B14F-4D97-AF65-F5344CB8AC3E}">
        <p14:creationId xmlns:p14="http://schemas.microsoft.com/office/powerpoint/2010/main" val="68705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9CE1D7DC-86DB-FE89-5A1C-E351C166F3EC}"/>
            </a:ext>
          </a:extLst>
        </p:cNvPr>
        <p:cNvGrpSpPr/>
        <p:nvPr/>
      </p:nvGrpSpPr>
      <p:grpSpPr>
        <a:xfrm>
          <a:off x="0" y="0"/>
          <a:ext cx="0" cy="0"/>
          <a:chOff x="0" y="0"/>
          <a:chExt cx="0" cy="0"/>
        </a:xfrm>
      </p:grpSpPr>
      <p:sp>
        <p:nvSpPr>
          <p:cNvPr id="92" name="Google Shape;92;p14">
            <a:extLst>
              <a:ext uri="{FF2B5EF4-FFF2-40B4-BE49-F238E27FC236}">
                <a16:creationId xmlns:a16="http://schemas.microsoft.com/office/drawing/2014/main" id="{C101233F-6C13-B2A1-DA1E-037AD070B396}"/>
              </a:ext>
            </a:extLst>
          </p:cNvPr>
          <p:cNvSpPr txBox="1">
            <a:spLocks noGrp="1"/>
          </p:cNvSpPr>
          <p:nvPr>
            <p:ph type="title" idx="4294967295"/>
          </p:nvPr>
        </p:nvSpPr>
        <p:spPr>
          <a:xfrm>
            <a:off x="384384" y="884556"/>
            <a:ext cx="8014549" cy="408781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latin typeface="Arial"/>
                <a:ea typeface="Arial"/>
                <a:cs typeface="Arial"/>
                <a:sym typeface="Arial"/>
              </a:rPr>
              <a:t>Stakeholders: </a:t>
            </a:r>
            <a:r>
              <a:rPr lang="en-US" sz="1400" b="0" dirty="0">
                <a:latin typeface="Arial"/>
                <a:ea typeface="Arial"/>
                <a:cs typeface="Arial"/>
                <a:sym typeface="Arial"/>
              </a:rPr>
              <a:t>Schuster is a multinational retail company dealing in sports goods and accessories.</a:t>
            </a:r>
            <a:br>
              <a:rPr lang="en-US" sz="1400" dirty="0">
                <a:latin typeface="Arial"/>
                <a:ea typeface="Arial"/>
                <a:cs typeface="Arial"/>
                <a:sym typeface="Arial"/>
              </a:rPr>
            </a:br>
            <a:br>
              <a:rPr lang="en-US" sz="1400" dirty="0">
                <a:latin typeface="Arial"/>
                <a:ea typeface="Arial"/>
                <a:cs typeface="Arial"/>
                <a:sym typeface="Arial"/>
              </a:rPr>
            </a:br>
            <a:r>
              <a:rPr lang="en-US" sz="1400" dirty="0">
                <a:latin typeface="Arial"/>
                <a:ea typeface="Arial"/>
                <a:cs typeface="Arial"/>
                <a:sym typeface="Arial"/>
              </a:rPr>
              <a:t>Business Requirements: </a:t>
            </a:r>
            <a:r>
              <a:rPr lang="en-US" sz="1400" b="0" dirty="0">
                <a:latin typeface="Arial"/>
                <a:ea typeface="Arial"/>
                <a:cs typeface="Arial"/>
                <a:sym typeface="Arial"/>
              </a:rPr>
              <a:t>Identify Late Payment invoices</a:t>
            </a:r>
            <a:br>
              <a:rPr lang="en-US" sz="1400" b="0" dirty="0">
                <a:latin typeface="Arial"/>
                <a:ea typeface="Arial"/>
                <a:cs typeface="Arial"/>
                <a:sym typeface="Arial"/>
              </a:rPr>
            </a:br>
            <a:br>
              <a:rPr lang="en-US" sz="1400" dirty="0">
                <a:latin typeface="Arial"/>
                <a:ea typeface="Arial"/>
                <a:cs typeface="Arial"/>
                <a:sym typeface="Arial"/>
              </a:rPr>
            </a:br>
            <a:r>
              <a:rPr lang="en-US" sz="1400" dirty="0">
                <a:latin typeface="Arial"/>
                <a:ea typeface="Arial"/>
                <a:cs typeface="Arial"/>
                <a:sym typeface="Arial"/>
              </a:rPr>
              <a:t>Data Analyst Requirements: </a:t>
            </a:r>
            <a:r>
              <a:rPr lang="en-US" sz="1400" b="0" dirty="0">
                <a:latin typeface="Arial"/>
                <a:ea typeface="Arial"/>
                <a:cs typeface="Arial"/>
                <a:sym typeface="Arial"/>
              </a:rPr>
              <a:t>build a model with the primary objective of identifying important predictor attributes that will help the business understand indicators of late payment.</a:t>
            </a:r>
            <a:br>
              <a:rPr lang="en-US" sz="1400" b="0" dirty="0">
                <a:latin typeface="Arial"/>
                <a:ea typeface="Arial"/>
                <a:cs typeface="Arial"/>
                <a:sym typeface="Arial"/>
              </a:rPr>
            </a:br>
            <a:br>
              <a:rPr lang="en-US" sz="1400" dirty="0">
                <a:latin typeface="Arial"/>
                <a:ea typeface="Arial"/>
                <a:cs typeface="Arial"/>
                <a:sym typeface="Arial"/>
              </a:rPr>
            </a:br>
            <a:r>
              <a:rPr lang="en-US" sz="1400" dirty="0">
                <a:latin typeface="Arial"/>
                <a:ea typeface="Arial"/>
                <a:cs typeface="Arial"/>
                <a:sym typeface="Arial"/>
              </a:rPr>
              <a:t>Model Requirements: </a:t>
            </a:r>
            <a:r>
              <a:rPr lang="en-US" sz="1400" b="0" dirty="0">
                <a:latin typeface="Arial"/>
                <a:ea typeface="Arial"/>
                <a:cs typeface="Arial"/>
                <a:sym typeface="Arial"/>
              </a:rPr>
              <a:t>Classification Model, Regression Model, with Evaluation, and able to predict Open Invoices Data.</a:t>
            </a:r>
            <a:endParaRPr sz="1400" b="0" dirty="0">
              <a:latin typeface="Arial"/>
              <a:ea typeface="Arial"/>
              <a:cs typeface="Arial"/>
              <a:sym typeface="Arial"/>
            </a:endParaRPr>
          </a:p>
          <a:p>
            <a:pPr marL="0" lvl="0" indent="0" rtl="0">
              <a:spcBef>
                <a:spcPts val="0"/>
              </a:spcBef>
              <a:spcAft>
                <a:spcPts val="0"/>
              </a:spcAft>
              <a:buNone/>
            </a:pPr>
            <a:endParaRPr sz="1400" dirty="0">
              <a:latin typeface="Arial"/>
              <a:ea typeface="Arial"/>
              <a:cs typeface="Arial"/>
              <a:sym typeface="Arial"/>
            </a:endParaRPr>
          </a:p>
        </p:txBody>
      </p:sp>
      <p:sp>
        <p:nvSpPr>
          <p:cNvPr id="94" name="Google Shape;94;p14">
            <a:extLst>
              <a:ext uri="{FF2B5EF4-FFF2-40B4-BE49-F238E27FC236}">
                <a16:creationId xmlns:a16="http://schemas.microsoft.com/office/drawing/2014/main" id="{F00D1920-0534-2C55-8BBA-B8EC67BC432D}"/>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Problem Statement</a:t>
            </a:r>
            <a:endParaRPr sz="3000" b="1" dirty="0"/>
          </a:p>
        </p:txBody>
      </p:sp>
    </p:spTree>
    <p:extLst>
      <p:ext uri="{BB962C8B-B14F-4D97-AF65-F5344CB8AC3E}">
        <p14:creationId xmlns:p14="http://schemas.microsoft.com/office/powerpoint/2010/main" val="238192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Data Preparation and EDA</a:t>
            </a:r>
            <a:endParaRPr dirty="0"/>
          </a:p>
        </p:txBody>
      </p:sp>
      <p:sp>
        <p:nvSpPr>
          <p:cNvPr id="87" name="Google Shape;87;p13"/>
          <p:cNvSpPr txBox="1">
            <a:spLocks noGrp="1"/>
          </p:cNvSpPr>
          <p:nvPr>
            <p:ph type="subTitle" idx="1"/>
          </p:nvPr>
        </p:nvSpPr>
        <p:spPr>
          <a:xfrm>
            <a:off x="729627" y="3172899"/>
            <a:ext cx="7688100" cy="142619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NGUYEN HUU LIEM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92DCEC37-2E65-2F29-490F-5A0FC2395922}"/>
            </a:ext>
          </a:extLst>
        </p:cNvPr>
        <p:cNvGrpSpPr/>
        <p:nvPr/>
      </p:nvGrpSpPr>
      <p:grpSpPr>
        <a:xfrm>
          <a:off x="0" y="0"/>
          <a:ext cx="0" cy="0"/>
          <a:chOff x="0" y="0"/>
          <a:chExt cx="0" cy="0"/>
        </a:xfrm>
      </p:grpSpPr>
      <p:sp>
        <p:nvSpPr>
          <p:cNvPr id="92" name="Google Shape;92;p14">
            <a:extLst>
              <a:ext uri="{FF2B5EF4-FFF2-40B4-BE49-F238E27FC236}">
                <a16:creationId xmlns:a16="http://schemas.microsoft.com/office/drawing/2014/main" id="{E79EE8C7-24D3-1F4E-4B6C-3DE764074A44}"/>
              </a:ext>
            </a:extLst>
          </p:cNvPr>
          <p:cNvSpPr txBox="1">
            <a:spLocks noGrp="1"/>
          </p:cNvSpPr>
          <p:nvPr>
            <p:ph type="title" idx="4294967295"/>
          </p:nvPr>
        </p:nvSpPr>
        <p:spPr>
          <a:xfrm>
            <a:off x="1232748" y="1088388"/>
            <a:ext cx="6746240" cy="3134604"/>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US" sz="1400" b="0" dirty="0">
                <a:latin typeface="Arial"/>
                <a:ea typeface="Arial"/>
                <a:cs typeface="Arial"/>
                <a:sym typeface="Arial"/>
              </a:rPr>
              <a:t>- Remove unnecessary columns based on the Data Dictionary</a:t>
            </a:r>
            <a:br>
              <a:rPr lang="en-US" sz="1400" b="0" dirty="0">
                <a:latin typeface="Arial"/>
                <a:ea typeface="Arial"/>
                <a:cs typeface="Arial"/>
                <a:sym typeface="Arial"/>
              </a:rPr>
            </a:br>
            <a:r>
              <a:rPr lang="en-US" sz="1400" b="0" dirty="0">
                <a:latin typeface="Arial"/>
                <a:ea typeface="Arial"/>
                <a:cs typeface="Arial"/>
                <a:sym typeface="Arial"/>
              </a:rPr>
              <a:t>- Drop cols with just a single variable</a:t>
            </a:r>
            <a:br>
              <a:rPr lang="en-US" sz="1400" b="0" dirty="0">
                <a:latin typeface="Arial"/>
                <a:ea typeface="Arial"/>
                <a:cs typeface="Arial"/>
                <a:sym typeface="Arial"/>
              </a:rPr>
            </a:br>
            <a:r>
              <a:rPr lang="en-US" sz="1400" b="0" dirty="0">
                <a:latin typeface="Arial"/>
                <a:ea typeface="Arial"/>
                <a:cs typeface="Arial"/>
                <a:sym typeface="Arial"/>
              </a:rPr>
              <a:t>- Format date variables</a:t>
            </a:r>
            <a:br>
              <a:rPr lang="en-US" sz="1400" b="0" dirty="0">
                <a:latin typeface="Arial"/>
                <a:ea typeface="Arial"/>
                <a:cs typeface="Arial"/>
                <a:sym typeface="Arial"/>
              </a:rPr>
            </a:br>
            <a:r>
              <a:rPr lang="en-US" sz="1400" b="0" dirty="0">
                <a:latin typeface="Arial"/>
                <a:ea typeface="Arial"/>
                <a:cs typeface="Arial"/>
                <a:sym typeface="Arial"/>
              </a:rPr>
              <a:t>- Calculate TARGET variable</a:t>
            </a:r>
            <a:br>
              <a:rPr lang="en-US" sz="1400" b="0" dirty="0">
                <a:latin typeface="Arial"/>
                <a:ea typeface="Arial"/>
                <a:cs typeface="Arial"/>
                <a:sym typeface="Arial"/>
              </a:rPr>
            </a:br>
            <a:r>
              <a:rPr lang="en-US" sz="1400" b="0" dirty="0">
                <a:latin typeface="Arial"/>
                <a:ea typeface="Arial"/>
                <a:cs typeface="Arial"/>
                <a:sym typeface="Arial"/>
              </a:rPr>
              <a:t>- Calculate Payment Term in days</a:t>
            </a:r>
            <a:br>
              <a:rPr lang="en-US" sz="1400" b="0" dirty="0">
                <a:latin typeface="Arial"/>
                <a:ea typeface="Arial"/>
                <a:cs typeface="Arial"/>
                <a:sym typeface="Arial"/>
              </a:rPr>
            </a:br>
            <a:r>
              <a:rPr lang="en-US" sz="1400" b="0" dirty="0">
                <a:latin typeface="Arial"/>
                <a:ea typeface="Arial"/>
                <a:cs typeface="Arial"/>
                <a:sym typeface="Arial"/>
              </a:rPr>
              <a:t>- Identify and remove Outliers from “USD Amount” and “PAYMENT_TERM_DAYS” using percentiles. Removing outliers will provide a better Scaler later on.</a:t>
            </a:r>
            <a:endParaRPr sz="1400" b="0" dirty="0">
              <a:latin typeface="Arial"/>
              <a:ea typeface="Arial"/>
              <a:cs typeface="Arial"/>
              <a:sym typeface="Arial"/>
            </a:endParaRPr>
          </a:p>
        </p:txBody>
      </p:sp>
      <p:sp>
        <p:nvSpPr>
          <p:cNvPr id="94" name="Google Shape;94;p14">
            <a:extLst>
              <a:ext uri="{FF2B5EF4-FFF2-40B4-BE49-F238E27FC236}">
                <a16:creationId xmlns:a16="http://schemas.microsoft.com/office/drawing/2014/main" id="{F2F69C01-C362-5913-59FD-47F6DE929ED8}"/>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Data Preparation</a:t>
            </a:r>
            <a:endParaRPr sz="3000" b="1" dirty="0"/>
          </a:p>
        </p:txBody>
      </p:sp>
    </p:spTree>
    <p:extLst>
      <p:ext uri="{BB962C8B-B14F-4D97-AF65-F5344CB8AC3E}">
        <p14:creationId xmlns:p14="http://schemas.microsoft.com/office/powerpoint/2010/main" val="112339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D49E6F9C-1EF6-4FD0-3B4E-D38C9661C985}"/>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E331F343-1AAD-727D-0493-47644BFFF627}"/>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Customers Segmentaion</a:t>
            </a:r>
            <a:endParaRPr sz="3000" b="1" dirty="0"/>
          </a:p>
        </p:txBody>
      </p:sp>
      <p:sp>
        <p:nvSpPr>
          <p:cNvPr id="11" name="TextBox 10">
            <a:extLst>
              <a:ext uri="{FF2B5EF4-FFF2-40B4-BE49-F238E27FC236}">
                <a16:creationId xmlns:a16="http://schemas.microsoft.com/office/drawing/2014/main" id="{BB890B8A-1031-4ACA-2B2F-87E6C17399B7}"/>
              </a:ext>
            </a:extLst>
          </p:cNvPr>
          <p:cNvSpPr txBox="1"/>
          <p:nvPr/>
        </p:nvSpPr>
        <p:spPr>
          <a:xfrm>
            <a:off x="360430" y="3054435"/>
            <a:ext cx="8423140" cy="1443152"/>
          </a:xfrm>
          <a:prstGeom prst="rect">
            <a:avLst/>
          </a:prstGeom>
          <a:noFill/>
        </p:spPr>
        <p:txBody>
          <a:bodyPr wrap="square">
            <a:spAutoFit/>
          </a:bodyPr>
          <a:lstStyle/>
          <a:p>
            <a:pPr>
              <a:lnSpc>
                <a:spcPct val="150000"/>
              </a:lnSpc>
            </a:pPr>
            <a:r>
              <a:rPr lang="en-US" sz="1200" b="1" dirty="0"/>
              <a:t>We have ourselves 4 customers segments with different characteristics:</a:t>
            </a:r>
          </a:p>
          <a:p>
            <a:pPr>
              <a:lnSpc>
                <a:spcPct val="150000"/>
              </a:lnSpc>
            </a:pPr>
            <a:r>
              <a:rPr lang="en-US" sz="1200" dirty="0"/>
              <a:t>- `SEGMENT_ID` 0 : Customers who make very late payments, with inconsistent late payment durations.</a:t>
            </a:r>
          </a:p>
          <a:p>
            <a:pPr>
              <a:lnSpc>
                <a:spcPct val="150000"/>
              </a:lnSpc>
            </a:pPr>
            <a:r>
              <a:rPr lang="en-US" sz="1200" dirty="0"/>
              <a:t>- `SEGMENT_ID` 1 : Customers who consistently make on-time payments.</a:t>
            </a:r>
          </a:p>
          <a:p>
            <a:pPr>
              <a:lnSpc>
                <a:spcPct val="150000"/>
              </a:lnSpc>
            </a:pPr>
            <a:r>
              <a:rPr lang="en-US" sz="1200" dirty="0"/>
              <a:t>- `SEGMENT_ID` 2 : Customers who are </a:t>
            </a:r>
            <a:r>
              <a:rPr lang="en-US" sz="1200" dirty="0" err="1"/>
              <a:t>kinda</a:t>
            </a:r>
            <a:r>
              <a:rPr lang="en-US" sz="1200" dirty="0"/>
              <a:t> late, and have inconsistent late payment durations.</a:t>
            </a:r>
          </a:p>
          <a:p>
            <a:pPr>
              <a:lnSpc>
                <a:spcPct val="150000"/>
              </a:lnSpc>
            </a:pPr>
            <a:r>
              <a:rPr lang="en-US" sz="1200" dirty="0"/>
              <a:t>- `SEGMENT_ID` 3 : Customers who consistently make late payments.</a:t>
            </a:r>
            <a:endParaRPr lang="en-GB" sz="1200" dirty="0"/>
          </a:p>
        </p:txBody>
      </p:sp>
      <p:sp>
        <p:nvSpPr>
          <p:cNvPr id="12" name="Rectangle 11">
            <a:extLst>
              <a:ext uri="{FF2B5EF4-FFF2-40B4-BE49-F238E27FC236}">
                <a16:creationId xmlns:a16="http://schemas.microsoft.com/office/drawing/2014/main" id="{A070D3C3-D4A8-5F2D-48F3-5FA17473F525}"/>
              </a:ext>
            </a:extLst>
          </p:cNvPr>
          <p:cNvSpPr/>
          <p:nvPr/>
        </p:nvSpPr>
        <p:spPr>
          <a:xfrm>
            <a:off x="215051" y="2898987"/>
            <a:ext cx="8651242" cy="20455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2721AF85-1D41-385B-2C51-5D81A13B7B38}"/>
              </a:ext>
            </a:extLst>
          </p:cNvPr>
          <p:cNvPicPr>
            <a:picLocks noChangeAspect="1"/>
          </p:cNvPicPr>
          <p:nvPr/>
        </p:nvPicPr>
        <p:blipFill>
          <a:blip r:embed="rId3"/>
          <a:stretch>
            <a:fillRect/>
          </a:stretch>
        </p:blipFill>
        <p:spPr>
          <a:xfrm>
            <a:off x="1463039" y="696862"/>
            <a:ext cx="5241706" cy="2045544"/>
          </a:xfrm>
          <a:prstGeom prst="rect">
            <a:avLst/>
          </a:prstGeom>
        </p:spPr>
      </p:pic>
    </p:spTree>
    <p:extLst>
      <p:ext uri="{BB962C8B-B14F-4D97-AF65-F5344CB8AC3E}">
        <p14:creationId xmlns:p14="http://schemas.microsoft.com/office/powerpoint/2010/main" val="298878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8394A46F-AE03-EF8A-F73B-69FD6519BEEC}"/>
            </a:ext>
          </a:extLst>
        </p:cNvPr>
        <p:cNvGrpSpPr/>
        <p:nvPr/>
      </p:nvGrpSpPr>
      <p:grpSpPr>
        <a:xfrm>
          <a:off x="0" y="0"/>
          <a:ext cx="0" cy="0"/>
          <a:chOff x="0" y="0"/>
          <a:chExt cx="0" cy="0"/>
        </a:xfrm>
      </p:grpSpPr>
      <p:sp>
        <p:nvSpPr>
          <p:cNvPr id="92" name="Google Shape;92;p14">
            <a:extLst>
              <a:ext uri="{FF2B5EF4-FFF2-40B4-BE49-F238E27FC236}">
                <a16:creationId xmlns:a16="http://schemas.microsoft.com/office/drawing/2014/main" id="{28B0A14D-EE4E-9CFA-F028-1BC2F1F5639B}"/>
              </a:ext>
            </a:extLst>
          </p:cNvPr>
          <p:cNvSpPr txBox="1">
            <a:spLocks noGrp="1"/>
          </p:cNvSpPr>
          <p:nvPr>
            <p:ph type="title" idx="4294967295"/>
          </p:nvPr>
        </p:nvSpPr>
        <p:spPr>
          <a:xfrm>
            <a:off x="2070945" y="858734"/>
            <a:ext cx="4519509" cy="1223433"/>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US" sz="1200" b="0" dirty="0">
                <a:latin typeface="Arial"/>
                <a:ea typeface="Arial"/>
                <a:cs typeface="Arial"/>
                <a:sym typeface="Arial"/>
              </a:rPr>
              <a:t>- About 2/3 payments are Late!</a:t>
            </a:r>
            <a:br>
              <a:rPr lang="en-US" sz="1200" b="0" dirty="0">
                <a:latin typeface="Arial"/>
                <a:ea typeface="Arial"/>
                <a:cs typeface="Arial"/>
                <a:sym typeface="Arial"/>
              </a:rPr>
            </a:br>
            <a:endParaRPr lang="en-US" sz="1200" b="0" dirty="0">
              <a:latin typeface="Arial"/>
              <a:ea typeface="Arial"/>
              <a:cs typeface="Arial"/>
              <a:sym typeface="Arial"/>
            </a:endParaRPr>
          </a:p>
          <a:p>
            <a:pPr marL="0" lvl="0" indent="0" rtl="0">
              <a:lnSpc>
                <a:spcPct val="150000"/>
              </a:lnSpc>
              <a:spcBef>
                <a:spcPts val="0"/>
              </a:spcBef>
              <a:spcAft>
                <a:spcPts val="0"/>
              </a:spcAft>
              <a:buNone/>
            </a:pPr>
            <a:endParaRPr sz="1200" b="0" dirty="0">
              <a:latin typeface="Arial"/>
              <a:ea typeface="Arial"/>
              <a:cs typeface="Arial"/>
              <a:sym typeface="Arial"/>
            </a:endParaRPr>
          </a:p>
        </p:txBody>
      </p:sp>
      <p:sp>
        <p:nvSpPr>
          <p:cNvPr id="94" name="Google Shape;94;p14">
            <a:extLst>
              <a:ext uri="{FF2B5EF4-FFF2-40B4-BE49-F238E27FC236}">
                <a16:creationId xmlns:a16="http://schemas.microsoft.com/office/drawing/2014/main" id="{670E1917-034A-F665-7B66-421A2D12F51A}"/>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EDA</a:t>
            </a:r>
            <a:endParaRPr sz="3000" b="1" dirty="0"/>
          </a:p>
        </p:txBody>
      </p:sp>
      <p:sp>
        <p:nvSpPr>
          <p:cNvPr id="6" name="Rectangle 5">
            <a:extLst>
              <a:ext uri="{FF2B5EF4-FFF2-40B4-BE49-F238E27FC236}">
                <a16:creationId xmlns:a16="http://schemas.microsoft.com/office/drawing/2014/main" id="{C2893F4F-0BD3-7371-4FEF-9ABC3B8134C3}"/>
              </a:ext>
            </a:extLst>
          </p:cNvPr>
          <p:cNvSpPr/>
          <p:nvPr/>
        </p:nvSpPr>
        <p:spPr>
          <a:xfrm>
            <a:off x="1847423" y="697654"/>
            <a:ext cx="4519509" cy="14287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82612F6D-B7CA-D19D-486C-8DEEDD3316C7}"/>
              </a:ext>
            </a:extLst>
          </p:cNvPr>
          <p:cNvSpPr txBox="1"/>
          <p:nvPr/>
        </p:nvSpPr>
        <p:spPr>
          <a:xfrm>
            <a:off x="3752425" y="2625050"/>
            <a:ext cx="5113867" cy="1997150"/>
          </a:xfrm>
          <a:prstGeom prst="rect">
            <a:avLst/>
          </a:prstGeom>
          <a:noFill/>
        </p:spPr>
        <p:txBody>
          <a:bodyPr wrap="square">
            <a:spAutoFit/>
          </a:bodyPr>
          <a:lstStyle/>
          <a:p>
            <a:pPr>
              <a:lnSpc>
                <a:spcPct val="150000"/>
              </a:lnSpc>
            </a:pPr>
            <a:r>
              <a:rPr lang="en-US" sz="1200" b="1" dirty="0"/>
              <a:t>Insights on the </a:t>
            </a:r>
            <a:r>
              <a:rPr lang="en-US" sz="1200" b="1" dirty="0" err="1"/>
              <a:t>Categoricals</a:t>
            </a:r>
            <a:r>
              <a:rPr lang="en-US" sz="1200" b="1" dirty="0"/>
              <a:t> Variables Analysis:</a:t>
            </a:r>
          </a:p>
          <a:p>
            <a:pPr>
              <a:lnSpc>
                <a:spcPct val="150000"/>
              </a:lnSpc>
            </a:pPr>
            <a:r>
              <a:rPr lang="en-US" sz="1200" dirty="0"/>
              <a:t>- Payments with "Cheque" payment method have the highest chance of being late.</a:t>
            </a:r>
          </a:p>
          <a:p>
            <a:pPr>
              <a:lnSpc>
                <a:spcPct val="150000"/>
              </a:lnSpc>
            </a:pPr>
            <a:r>
              <a:rPr lang="en-US" sz="1200" dirty="0"/>
              <a:t>- Invoice's currency with "USD" and "SAR" currency have much higher change of being late, compared to "AED" and "other".</a:t>
            </a:r>
          </a:p>
          <a:p>
            <a:pPr>
              <a:lnSpc>
                <a:spcPct val="150000"/>
              </a:lnSpc>
            </a:pPr>
            <a:r>
              <a:rPr lang="en-US" sz="1200" dirty="0"/>
              <a:t>- Customers in SEGMENT_ID "3" have very high chance of paying late, while customers in SEGMENT_ID "1" are less likely to.</a:t>
            </a:r>
            <a:endParaRPr lang="en-GB" sz="1200" dirty="0"/>
          </a:p>
        </p:txBody>
      </p:sp>
      <p:sp>
        <p:nvSpPr>
          <p:cNvPr id="12" name="Rectangle 11">
            <a:extLst>
              <a:ext uri="{FF2B5EF4-FFF2-40B4-BE49-F238E27FC236}">
                <a16:creationId xmlns:a16="http://schemas.microsoft.com/office/drawing/2014/main" id="{6BC93D81-1DD6-D7D4-3D80-F2F959D64F5A}"/>
              </a:ext>
            </a:extLst>
          </p:cNvPr>
          <p:cNvSpPr/>
          <p:nvPr/>
        </p:nvSpPr>
        <p:spPr>
          <a:xfrm>
            <a:off x="160545" y="2302720"/>
            <a:ext cx="8705748" cy="26418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D19F1B88-ED1D-3103-949E-2FD9D1E3E4ED}"/>
              </a:ext>
            </a:extLst>
          </p:cNvPr>
          <p:cNvPicPr>
            <a:picLocks noChangeAspect="1"/>
          </p:cNvPicPr>
          <p:nvPr/>
        </p:nvPicPr>
        <p:blipFill>
          <a:blip r:embed="rId3"/>
          <a:stretch>
            <a:fillRect/>
          </a:stretch>
        </p:blipFill>
        <p:spPr>
          <a:xfrm>
            <a:off x="4703975" y="747505"/>
            <a:ext cx="1364931" cy="1364931"/>
          </a:xfrm>
          <a:prstGeom prst="rect">
            <a:avLst/>
          </a:prstGeom>
        </p:spPr>
      </p:pic>
      <p:pic>
        <p:nvPicPr>
          <p:cNvPr id="14" name="Picture 13">
            <a:extLst>
              <a:ext uri="{FF2B5EF4-FFF2-40B4-BE49-F238E27FC236}">
                <a16:creationId xmlns:a16="http://schemas.microsoft.com/office/drawing/2014/main" id="{22D5F5FD-CE7C-4E71-55F5-06FADD815763}"/>
              </a:ext>
            </a:extLst>
          </p:cNvPr>
          <p:cNvPicPr>
            <a:picLocks noChangeAspect="1"/>
          </p:cNvPicPr>
          <p:nvPr/>
        </p:nvPicPr>
        <p:blipFill>
          <a:blip r:embed="rId4"/>
          <a:stretch>
            <a:fillRect/>
          </a:stretch>
        </p:blipFill>
        <p:spPr>
          <a:xfrm>
            <a:off x="357290" y="2341758"/>
            <a:ext cx="2799083" cy="2564840"/>
          </a:xfrm>
          <a:prstGeom prst="rect">
            <a:avLst/>
          </a:prstGeom>
        </p:spPr>
      </p:pic>
    </p:spTree>
    <p:extLst>
      <p:ext uri="{BB962C8B-B14F-4D97-AF65-F5344CB8AC3E}">
        <p14:creationId xmlns:p14="http://schemas.microsoft.com/office/powerpoint/2010/main" val="151815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DB8567AB-6E43-E198-0A5A-D44D444F75D4}"/>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25006848-1175-BF1A-1D74-2ED58BC72300}"/>
              </a:ext>
            </a:extLst>
          </p:cNvPr>
          <p:cNvSpPr/>
          <p:nvPr/>
        </p:nvSpPr>
        <p:spPr>
          <a:xfrm>
            <a:off x="215050" y="-5800"/>
            <a:ext cx="6555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dirty="0"/>
              <a:t>EDA</a:t>
            </a:r>
            <a:endParaRPr sz="3000" b="1" dirty="0"/>
          </a:p>
        </p:txBody>
      </p:sp>
      <p:sp>
        <p:nvSpPr>
          <p:cNvPr id="5" name="Google Shape;92;p14">
            <a:extLst>
              <a:ext uri="{FF2B5EF4-FFF2-40B4-BE49-F238E27FC236}">
                <a16:creationId xmlns:a16="http://schemas.microsoft.com/office/drawing/2014/main" id="{535C2CAF-7923-D56B-9667-3CBE57FF7027}"/>
              </a:ext>
            </a:extLst>
          </p:cNvPr>
          <p:cNvSpPr txBox="1">
            <a:spLocks/>
          </p:cNvSpPr>
          <p:nvPr/>
        </p:nvSpPr>
        <p:spPr>
          <a:xfrm>
            <a:off x="1840807" y="3161511"/>
            <a:ext cx="4815840" cy="1700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pPr>
              <a:lnSpc>
                <a:spcPct val="150000"/>
              </a:lnSpc>
            </a:pPr>
            <a:r>
              <a:rPr lang="en-US" sz="1200" dirty="0">
                <a:latin typeface="Arial"/>
                <a:ea typeface="Arial"/>
                <a:cs typeface="Arial"/>
                <a:sym typeface="Arial"/>
              </a:rPr>
              <a:t>Insights on the binary variables:</a:t>
            </a:r>
          </a:p>
          <a:p>
            <a:pPr>
              <a:lnSpc>
                <a:spcPct val="150000"/>
              </a:lnSpc>
            </a:pPr>
            <a:r>
              <a:rPr lang="en-US" sz="1200" b="0" dirty="0">
                <a:latin typeface="Arial"/>
                <a:ea typeface="Arial"/>
                <a:cs typeface="Arial"/>
                <a:sym typeface="Arial"/>
              </a:rPr>
              <a:t>- With Invoice type created for "physical goods", the change of getting a late payment is higher than Invoice created for "services"</a:t>
            </a:r>
          </a:p>
          <a:p>
            <a:pPr>
              <a:lnSpc>
                <a:spcPct val="150000"/>
              </a:lnSpc>
            </a:pPr>
            <a:r>
              <a:rPr lang="en-US" sz="1200" b="0" dirty="0">
                <a:latin typeface="Arial"/>
                <a:ea typeface="Arial"/>
                <a:cs typeface="Arial"/>
                <a:sym typeface="Arial"/>
              </a:rPr>
              <a:t>- Invoice classes "Invoice" have lower change of a late payment, compared to "other" classes</a:t>
            </a:r>
          </a:p>
        </p:txBody>
      </p:sp>
      <p:sp>
        <p:nvSpPr>
          <p:cNvPr id="9" name="Rectangle 8">
            <a:extLst>
              <a:ext uri="{FF2B5EF4-FFF2-40B4-BE49-F238E27FC236}">
                <a16:creationId xmlns:a16="http://schemas.microsoft.com/office/drawing/2014/main" id="{4B62C69F-07B9-70B8-5EC9-83D947EE079F}"/>
              </a:ext>
            </a:extLst>
          </p:cNvPr>
          <p:cNvSpPr/>
          <p:nvPr/>
        </p:nvSpPr>
        <p:spPr>
          <a:xfrm>
            <a:off x="1122218" y="873761"/>
            <a:ext cx="6289963" cy="39886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52672D06-FC5A-7FD2-7789-80531382F540}"/>
              </a:ext>
            </a:extLst>
          </p:cNvPr>
          <p:cNvPicPr>
            <a:picLocks noChangeAspect="1"/>
          </p:cNvPicPr>
          <p:nvPr/>
        </p:nvPicPr>
        <p:blipFill>
          <a:blip r:embed="rId3"/>
          <a:stretch>
            <a:fillRect/>
          </a:stretch>
        </p:blipFill>
        <p:spPr>
          <a:xfrm>
            <a:off x="1731818" y="1117155"/>
            <a:ext cx="4811615" cy="1795378"/>
          </a:xfrm>
          <a:prstGeom prst="rect">
            <a:avLst/>
          </a:prstGeom>
        </p:spPr>
      </p:pic>
    </p:spTree>
    <p:extLst>
      <p:ext uri="{BB962C8B-B14F-4D97-AF65-F5344CB8AC3E}">
        <p14:creationId xmlns:p14="http://schemas.microsoft.com/office/powerpoint/2010/main" val="412334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9099AD3F-7985-E3D4-93EE-BA4697C80458}"/>
            </a:ext>
          </a:extLst>
        </p:cNvPr>
        <p:cNvGrpSpPr/>
        <p:nvPr/>
      </p:nvGrpSpPr>
      <p:grpSpPr>
        <a:xfrm>
          <a:off x="0" y="0"/>
          <a:ext cx="0" cy="0"/>
          <a:chOff x="0" y="0"/>
          <a:chExt cx="0" cy="0"/>
        </a:xfrm>
      </p:grpSpPr>
      <p:sp>
        <p:nvSpPr>
          <p:cNvPr id="86" name="Google Shape;86;p13">
            <a:extLst>
              <a:ext uri="{FF2B5EF4-FFF2-40B4-BE49-F238E27FC236}">
                <a16:creationId xmlns:a16="http://schemas.microsoft.com/office/drawing/2014/main" id="{5C51E423-6567-D7F8-4CA1-C43881D47AC6}"/>
              </a:ext>
            </a:extLst>
          </p:cNvPr>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Model building &amp; Evaluation</a:t>
            </a:r>
            <a:endParaRPr dirty="0"/>
          </a:p>
        </p:txBody>
      </p:sp>
      <p:sp>
        <p:nvSpPr>
          <p:cNvPr id="87" name="Google Shape;87;p13">
            <a:extLst>
              <a:ext uri="{FF2B5EF4-FFF2-40B4-BE49-F238E27FC236}">
                <a16:creationId xmlns:a16="http://schemas.microsoft.com/office/drawing/2014/main" id="{50286099-A963-2DC6-811E-800BFCE70DF8}"/>
              </a:ext>
            </a:extLst>
          </p:cNvPr>
          <p:cNvSpPr txBox="1">
            <a:spLocks noGrp="1"/>
          </p:cNvSpPr>
          <p:nvPr>
            <p:ph type="subTitle" idx="1"/>
          </p:nvPr>
        </p:nvSpPr>
        <p:spPr>
          <a:xfrm>
            <a:off x="729627" y="3172900"/>
            <a:ext cx="7688100" cy="15667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NGUYEN HUU LIEM</a:t>
            </a:r>
            <a:endParaRPr dirty="0"/>
          </a:p>
        </p:txBody>
      </p:sp>
    </p:spTree>
    <p:extLst>
      <p:ext uri="{BB962C8B-B14F-4D97-AF65-F5344CB8AC3E}">
        <p14:creationId xmlns:p14="http://schemas.microsoft.com/office/powerpoint/2010/main" val="2321067760"/>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677</Words>
  <Application>Microsoft Office PowerPoint</Application>
  <PresentationFormat>On-screen Show (16:9)</PresentationFormat>
  <Paragraphs>41</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Lato</vt:lpstr>
      <vt:lpstr>Raleway</vt:lpstr>
      <vt:lpstr>Wingdings</vt:lpstr>
      <vt:lpstr>Consolas</vt:lpstr>
      <vt:lpstr>Streamline</vt:lpstr>
      <vt:lpstr>Option II - E-Commerce &amp; Retail B2B Case Study</vt:lpstr>
      <vt:lpstr>Problem Statements &amp; Assignment Planing</vt:lpstr>
      <vt:lpstr>Stakeholders: Schuster is a multinational retail company dealing in sports goods and accessories.  Business Requirements: Identify Late Payment invoices  Data Analyst Requirements: build a model with the primary objective of identifying important predictor attributes that will help the business understand indicators of late payment.  Model Requirements: Classification Model, Regression Model, with Evaluation, and able to predict Open Invoices Data. </vt:lpstr>
      <vt:lpstr>Data Preparation and EDA</vt:lpstr>
      <vt:lpstr>- Remove unnecessary columns based on the Data Dictionary - Drop cols with just a single variable - Format date variables - Calculate TARGET variable - Calculate Payment Term in days - Identify and remove Outliers from “USD Amount” and “PAYMENT_TERM_DAYS” using percentiles. Removing outliers will provide a better Scaler later on.</vt:lpstr>
      <vt:lpstr>PowerPoint Presentation</vt:lpstr>
      <vt:lpstr>- About 2/3 payments are Late!  </vt:lpstr>
      <vt:lpstr>PowerPoint Presentation</vt:lpstr>
      <vt:lpstr>Model building &amp; Evaluation</vt:lpstr>
      <vt:lpstr>PowerPoint Presentation</vt:lpstr>
      <vt:lpstr>- The logistic regression model reach 0.73 accuracy, sensitivity, specificity - This will be the benchmark for our next models</vt:lpstr>
      <vt:lpstr> The Random Forest Classifier is built with the score of 0.92, and the params as follow: - max_depth: 23 - max_features: 5 - min_samples_leaf: 1 - min_samples_split: 2 - n_estimators: 150</vt:lpstr>
      <vt:lpstr>Out of ~28k Invoices predicted, there are 55% of Invoices were predicted as will be late.</vt:lpstr>
      <vt:lpstr>Schuster should actively push and chase vendors with the following characteristics: 1. The currency they used for transaction are SAR or USD. 2. Vendors who belong to segment id 2 or 3. 3. Have invoices with payment terms below 40~50 days since the invoice is issued. 4. Have invoices issued during Autumn period (or Due during Winter period). 5. Have invoices classes other than “INV”. 6. Have invoices predicted as late payment in the ‘open_pred_df’ dataframe.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Statements &amp; Assignment Planing</dc:title>
  <cp:lastModifiedBy>Nguyen Huu Liem - Phong Cong nghe thong tin</cp:lastModifiedBy>
  <cp:revision>7</cp:revision>
  <dcterms:modified xsi:type="dcterms:W3CDTF">2024-12-04T06:57:12Z</dcterms:modified>
</cp:coreProperties>
</file>