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0" r:id="rId4"/>
    <p:sldId id="271" r:id="rId5"/>
    <p:sldId id="260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1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41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9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75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5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0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8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0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7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34FA-4BB8-F245-9BA7-C594BD90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0028" y="2158284"/>
            <a:ext cx="8637073" cy="2541431"/>
          </a:xfrm>
        </p:spPr>
        <p:txBody>
          <a:bodyPr/>
          <a:lstStyle/>
          <a:p>
            <a:r>
              <a:rPr lang="en-US" dirty="0" smtClean="0"/>
              <a:t>Capstone </a:t>
            </a: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491C-57BD-894B-93C8-C56FDE846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215" y="1013076"/>
            <a:ext cx="9057886" cy="2415923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Segmenting and Clustering </a:t>
            </a:r>
          </a:p>
          <a:p>
            <a:pPr algn="r"/>
            <a:r>
              <a:rPr lang="en-US" sz="4000" b="1" i="1" dirty="0">
                <a:solidFill>
                  <a:srgbClr val="FF0000"/>
                </a:solidFill>
              </a:rPr>
              <a:t>Affordable Rental Project </a:t>
            </a:r>
            <a:endParaRPr lang="en-US" sz="4000" b="1" i="1" dirty="0" smtClean="0">
              <a:solidFill>
                <a:srgbClr val="FF0000"/>
              </a:solidFill>
            </a:endParaRPr>
          </a:p>
          <a:p>
            <a:pPr algn="r"/>
            <a:r>
              <a:rPr lang="en-US" sz="4000" dirty="0" smtClean="0"/>
              <a:t>in San Francisco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64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029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4. Analysis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4.1 Analyze Each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cap="all" dirty="0"/>
              <a:t>Most common venues around each project </a:t>
            </a:r>
            <a:endParaRPr lang="en-US" sz="2800" cap="al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68" y="2301024"/>
            <a:ext cx="11390876" cy="30952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034862" y="2301024"/>
            <a:ext cx="9873382" cy="3095223"/>
          </a:xfrm>
          <a:prstGeom prst="roundRect">
            <a:avLst/>
          </a:prstGeom>
          <a:noFill/>
          <a:ln w="635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02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4. Analysis</a:t>
            </a:r>
            <a:br>
              <a:rPr lang="en-US" sz="4800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4.2  Cluster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800" cap="all" dirty="0"/>
          </a:p>
        </p:txBody>
      </p:sp>
      <p:sp>
        <p:nvSpPr>
          <p:cNvPr id="5" name="TextBox 4"/>
          <p:cNvSpPr txBox="1"/>
          <p:nvPr/>
        </p:nvSpPr>
        <p:spPr>
          <a:xfrm>
            <a:off x="2592925" y="1884471"/>
            <a:ext cx="1018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/>
              <a:t>Best K with </a:t>
            </a:r>
            <a:r>
              <a:rPr lang="en-US" b="1" cap="all" dirty="0" smtClean="0">
                <a:solidFill>
                  <a:schemeClr val="accent2">
                    <a:lumMod val="75000"/>
                  </a:schemeClr>
                </a:solidFill>
              </a:rPr>
              <a:t>Elbow criterion</a:t>
            </a:r>
            <a:endParaRPr lang="en-US" b="1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475158"/>
            <a:ext cx="7220776" cy="42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02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4. Analysis</a:t>
            </a:r>
            <a:br>
              <a:rPr lang="en-US" sz="4800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4.2  Cluster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800" cap="all" dirty="0"/>
          </a:p>
        </p:txBody>
      </p:sp>
      <p:sp>
        <p:nvSpPr>
          <p:cNvPr id="5" name="TextBox 4"/>
          <p:cNvSpPr txBox="1"/>
          <p:nvPr/>
        </p:nvSpPr>
        <p:spPr>
          <a:xfrm>
            <a:off x="2592925" y="1884471"/>
            <a:ext cx="1018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/>
              <a:t>Merged table with cluster labels</a:t>
            </a:r>
            <a:endParaRPr lang="en-US" cap="al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48" y="2489777"/>
            <a:ext cx="11000159" cy="40526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8823" y="2489777"/>
            <a:ext cx="772732" cy="4052690"/>
          </a:xfrm>
          <a:prstGeom prst="rect">
            <a:avLst/>
          </a:prstGeom>
          <a:noFill/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02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4. Analysis</a:t>
            </a:r>
            <a:br>
              <a:rPr lang="en-US" sz="4800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4.2  Cluster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800" cap="all" dirty="0"/>
          </a:p>
        </p:txBody>
      </p:sp>
      <p:sp>
        <p:nvSpPr>
          <p:cNvPr id="5" name="TextBox 4"/>
          <p:cNvSpPr txBox="1"/>
          <p:nvPr/>
        </p:nvSpPr>
        <p:spPr>
          <a:xfrm>
            <a:off x="6932858" y="1501847"/>
            <a:ext cx="51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Geographic details of each cluster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3" y="1990725"/>
            <a:ext cx="85439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0296"/>
          </a:xfrm>
        </p:spPr>
        <p:txBody>
          <a:bodyPr>
            <a:normAutofit/>
          </a:bodyPr>
          <a:lstStyle/>
          <a:p>
            <a:r>
              <a:rPr lang="en-US" sz="4300" dirty="0"/>
              <a:t>5. Results and 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925" y="1215035"/>
            <a:ext cx="9320033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50" dirty="0"/>
              <a:t>Cluster 1 contains 3 affordable rental projects, top 10 Most Common Venue mainly contains </a:t>
            </a:r>
            <a:r>
              <a:rPr lang="en-US" sz="1550" dirty="0">
                <a:solidFill>
                  <a:schemeClr val="accent2">
                    <a:lumMod val="75000"/>
                  </a:schemeClr>
                </a:solidFill>
              </a:rPr>
              <a:t>Playground/ Racetrack /Park /Football Stadium /Campground /Furniture / Home Store /Yoga Studio /Donut Shop /Dive Shop</a:t>
            </a:r>
            <a:r>
              <a:rPr lang="en-US" sz="1550" dirty="0"/>
              <a:t>, if the individual would like to have a fresh air and some quiet place for relax, these areas will be quite good</a:t>
            </a:r>
            <a:r>
              <a:rPr lang="en-US" sz="155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50" dirty="0"/>
              <a:t>Cluster 2 contains 33 affordable rental projects, this cluster contains most projects, top 10 Most Common Venue mainly contains </a:t>
            </a:r>
            <a:r>
              <a:rPr lang="en-US" sz="1550" dirty="0">
                <a:solidFill>
                  <a:schemeClr val="accent2">
                    <a:lumMod val="75000"/>
                  </a:schemeClr>
                </a:solidFill>
              </a:rPr>
              <a:t>Coffee Shop /Cocktail Bar /Nightclub /Gay Bar /Food Truck /Café /Motorcycle Shop /Thai Restaurant /Art Gallery /Furniture / Home Store </a:t>
            </a:r>
            <a:r>
              <a:rPr lang="en-US" sz="1550" dirty="0"/>
              <a:t>etc.., almost cover every aspect of our daily life, obviously, it will be very convenient to live in these </a:t>
            </a:r>
            <a:r>
              <a:rPr lang="en-US" sz="1550" dirty="0" smtClean="0"/>
              <a:t>areas.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50" dirty="0"/>
              <a:t>Cluster 3 contains 3 affordable rental projects, top 10 Most Common Venue mainly contains </a:t>
            </a:r>
            <a:r>
              <a:rPr lang="en-US" sz="1550" dirty="0">
                <a:solidFill>
                  <a:schemeClr val="accent2">
                    <a:lumMod val="75000"/>
                  </a:schemeClr>
                </a:solidFill>
              </a:rPr>
              <a:t>Park /Skate Park /Bookstore /Brewery /Event Space /Donut Shop /Dumpling Restaurant /Electronics Store /English Restaurant /Ethiopian Restaurant</a:t>
            </a:r>
            <a:r>
              <a:rPr lang="en-US" sz="1550" dirty="0"/>
              <a:t>, it seems like these are community areas, living facilities are too simple here, but it may be good for those who work here</a:t>
            </a:r>
            <a:r>
              <a:rPr lang="en-US" sz="155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50" dirty="0"/>
              <a:t>Cluster 4 contains 32 affordable rental projects, top 10 Most Common Venue mainly contains </a:t>
            </a:r>
            <a:r>
              <a:rPr lang="en-US" sz="1550" dirty="0">
                <a:solidFill>
                  <a:schemeClr val="accent2">
                    <a:lumMod val="75000"/>
                  </a:schemeClr>
                </a:solidFill>
              </a:rPr>
              <a:t>Art Coffee Shop /Gay Bar /Gym /Sushi Restaurant /Grocery Store /Asian Restaurant /Sandwich Place /Café /Pet Store</a:t>
            </a:r>
            <a:r>
              <a:rPr lang="en-US" sz="1550" dirty="0"/>
              <a:t>, it look like this cluster is a food areas which suitable for teenage. Their can try new food here and explore new culture such as Gay Bar or some Art Coffee </a:t>
            </a:r>
            <a:r>
              <a:rPr lang="en-US" sz="1550" dirty="0" smtClean="0"/>
              <a:t>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50" dirty="0"/>
              <a:t>Cluster 5 contains 1 affordable rental projects, this cluster contains most projects, top 10 Most Common Venue mainly contains </a:t>
            </a:r>
            <a:r>
              <a:rPr lang="en-US" sz="1550" dirty="0" smtClean="0">
                <a:solidFill>
                  <a:schemeClr val="accent2">
                    <a:lumMod val="75000"/>
                  </a:schemeClr>
                </a:solidFill>
              </a:rPr>
              <a:t>Playground /Mountain Park /Yoga Studio /English Restaurant /Doctor's Office /Dog Run /Donut Shop /Dumpling Restaurant /Electronics Store </a:t>
            </a:r>
            <a:r>
              <a:rPr lang="en-US" sz="1550" dirty="0" smtClean="0"/>
              <a:t>etc</a:t>
            </a:r>
            <a:r>
              <a:rPr lang="en-US" sz="1550" dirty="0"/>
              <a:t>.., living facilities are too simple here, but it may be good for those who work here.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4772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0296"/>
          </a:xfrm>
        </p:spPr>
        <p:txBody>
          <a:bodyPr>
            <a:normAutofit/>
          </a:bodyPr>
          <a:lstStyle/>
          <a:p>
            <a:r>
              <a:rPr lang="en-US" sz="4300" dirty="0" smtClean="0"/>
              <a:t>5. Conclusion</a:t>
            </a:r>
            <a:endParaRPr lang="en-US" sz="4300" dirty="0"/>
          </a:p>
        </p:txBody>
      </p:sp>
      <p:sp>
        <p:nvSpPr>
          <p:cNvPr id="3" name="TextBox 2"/>
          <p:cNvSpPr txBox="1"/>
          <p:nvPr/>
        </p:nvSpPr>
        <p:spPr>
          <a:xfrm>
            <a:off x="965915" y="1764406"/>
            <a:ext cx="10728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Purpose of this project is try to find a category of optimal affordable Rental projects with better living facilities. Target to individuals who want to travel to San Francisco for business or holiday with a limit budget. As it is widely believed that a most of residential areas should be equipped with a range of living facilities, such as restaurants/gyms/markets/hospitals etc...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Foursquare location data was leveraged to compare each project to provide reliable suggestions for individuals who want to choose some place with better living facilities.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With </a:t>
            </a:r>
            <a:r>
              <a:rPr lang="en-US" dirty="0"/>
              <a:t>unsupervised learning K-means algorithm, all the affordable Rental projects were clustered in to 5 categories, the advantages of each category was expressed to help individuals choose their best </a:t>
            </a:r>
            <a:r>
              <a:rPr lang="en-US" dirty="0" smtClean="0"/>
              <a:t>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Project </a:t>
            </a:r>
            <a:r>
              <a:rPr lang="en-US" dirty="0" smtClean="0"/>
              <a:t>simply </a:t>
            </a:r>
            <a:r>
              <a:rPr lang="en-US" dirty="0"/>
              <a:t>processed the Rental affordable housing programs data, and cluster them into 5 </a:t>
            </a:r>
            <a:r>
              <a:rPr lang="en-US" dirty="0" smtClean="0"/>
              <a:t>categories </a:t>
            </a:r>
            <a:r>
              <a:rPr lang="en-US" dirty="0"/>
              <a:t>based one the living facilities data, the results can only help individuals choose the place they want to rent with affordable price and better living facilities. Further </a:t>
            </a:r>
            <a:r>
              <a:rPr lang="en-US" dirty="0" smtClean="0"/>
              <a:t>analysis </a:t>
            </a:r>
            <a:r>
              <a:rPr lang="en-US" dirty="0"/>
              <a:t>can be done base on these 5 clusters, which can help provide more detail information to clarify the advantages of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13625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66AF-AD94-E340-9421-8526D076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9C34-94D8-0A4B-A967-6460429C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731" y="600759"/>
            <a:ext cx="7281619" cy="5656479"/>
          </a:xfrm>
        </p:spPr>
        <p:txBody>
          <a:bodyPr anchor="ctr">
            <a:normAutofit/>
          </a:bodyPr>
          <a:lstStyle/>
          <a:p>
            <a:r>
              <a:rPr lang="en-US" dirty="0"/>
              <a:t>1 - Introduction: Business Problem</a:t>
            </a:r>
          </a:p>
          <a:p>
            <a:r>
              <a:rPr lang="en-US" dirty="0"/>
              <a:t>2 - Data 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       2.1 - Source of Data    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	2.2 - Download and Explore 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Dataset</a:t>
            </a:r>
            <a:endParaRPr lang="en-US" sz="1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 txBox="1">
            <a:spLocks/>
          </p:cNvSpPr>
          <p:nvPr/>
        </p:nvSpPr>
        <p:spPr>
          <a:xfrm>
            <a:off x="1543220" y="647528"/>
            <a:ext cx="3621208" cy="2198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Introduction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Business </a:t>
            </a:r>
            <a:b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130126" y="255860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 assume that your boss request you to have a business trip at San Francisco for 3 month with a limited budget. </a:t>
            </a:r>
          </a:p>
          <a:p>
            <a:r>
              <a:rPr lang="en-US" dirty="0" smtClean="0"/>
              <a:t>There would be a thousand rental house in San Francisco is waiting for you. There for your have a look to the listed affordable rental house published by Mayor's Office of Housing and Community Development Affordable Rental. </a:t>
            </a:r>
          </a:p>
          <a:p>
            <a:r>
              <a:rPr lang="en-US" dirty="0" smtClean="0"/>
              <a:t>You need to choose the right one which have an affordable payment and nearest the living facility that make you save more money from transportation and movement times.</a:t>
            </a:r>
          </a:p>
          <a:p>
            <a:r>
              <a:rPr lang="en-US" dirty="0" smtClean="0"/>
              <a:t>In this project, I will try to find a category of optimal affordable rental projects with better living facilities. This report will be targeted to individuals who want to travel to San Francisco for business or holiday with a limit budget.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 txBox="1">
            <a:spLocks/>
          </p:cNvSpPr>
          <p:nvPr/>
        </p:nvSpPr>
        <p:spPr>
          <a:xfrm>
            <a:off x="1543220" y="647528"/>
            <a:ext cx="3621208" cy="2198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2. Data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2.1 Source of Data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130126" y="255860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the business problem, factors that will influence visitor to choose are: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    Number of existing facilities around each project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    Type of existing facilities around each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Following data sources will be needed to generate the proper decision: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    Basic </a:t>
            </a:r>
            <a:r>
              <a:rPr lang="en-US" dirty="0" smtClean="0"/>
              <a:t>information (</a:t>
            </a:r>
            <a:r>
              <a:rPr lang="en-US" dirty="0"/>
              <a:t>project name/location/ Year Affordability Began ) of all the affordable </a:t>
            </a:r>
            <a:r>
              <a:rPr lang="en-US" dirty="0" smtClean="0"/>
              <a:t>rental </a:t>
            </a:r>
            <a:r>
              <a:rPr lang="en-US" dirty="0"/>
              <a:t>programs, which can be get from open data website of San Francisco GOV (https://data.sfgov.org/)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    Number of existing facilities and their type and location in every neighborhood will be obtained using Foursquare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2.2 Download and Explore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9EDA-A330-1A4C-AD09-61824E6E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include some </a:t>
            </a:r>
            <a:r>
              <a:rPr lang="en-US" dirty="0" err="1" smtClean="0"/>
              <a:t>NaN</a:t>
            </a:r>
            <a:r>
              <a:rPr lang="en-US" dirty="0" smtClean="0"/>
              <a:t> value in Longitude and Latitude, we need to drop the rows which not </a:t>
            </a:r>
            <a:r>
              <a:rPr lang="en-US" dirty="0"/>
              <a:t>clear </a:t>
            </a:r>
            <a:r>
              <a:rPr lang="en-US" dirty="0" smtClean="0"/>
              <a:t>Longitude and Latitude</a:t>
            </a:r>
          </a:p>
          <a:p>
            <a:r>
              <a:rPr lang="en-US" dirty="0" smtClean="0"/>
              <a:t>The house too old include many risk and low quality so we only choose the rental house which have constructed year after 2005</a:t>
            </a:r>
          </a:p>
          <a:p>
            <a:r>
              <a:rPr lang="en-US" dirty="0" smtClean="0"/>
              <a:t>Below is basic </a:t>
            </a:r>
            <a:r>
              <a:rPr lang="en-US" dirty="0"/>
              <a:t>information data of </a:t>
            </a:r>
            <a:r>
              <a:rPr lang="en-US" dirty="0" smtClean="0"/>
              <a:t>Rental Project and Visualization using Folium to help use easy to observe the distribute on the San Francisco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2.2 Download and Explore 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2" y="1905000"/>
            <a:ext cx="9601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7" y="0"/>
            <a:ext cx="1210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9EDA-A330-1A4C-AD09-61824E6E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89657"/>
            <a:ext cx="8915400" cy="3777622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/>
              <a:t>The first step should be defined the business problem, we already have done that in </a:t>
            </a:r>
            <a:r>
              <a:rPr lang="en-US" dirty="0" smtClean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second step should be downloaded the data and explore it, as we have done in 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Third step is to explore neighborhoods of each affordable housing projects in San Francisco with Foursquare API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final step, cluster the all the affordable housing projects with K-means &amp; visualize geographic details of each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C5E-F160-BB45-A245-FCB61D79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029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4. Analysis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4.1 Analyze Each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cap="all" dirty="0"/>
              <a:t>Venues around ‘Affordable </a:t>
            </a:r>
            <a:r>
              <a:rPr lang="en-US" sz="2800" cap="all" dirty="0" smtClean="0"/>
              <a:t>Rental </a:t>
            </a:r>
            <a:r>
              <a:rPr lang="en-US" sz="2800" cap="all" dirty="0"/>
              <a:t>Projects’</a:t>
            </a:r>
            <a:br>
              <a:rPr lang="en-US" sz="2800" cap="all" dirty="0"/>
            </a:b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19062" y="2262384"/>
            <a:ext cx="11486308" cy="2966434"/>
            <a:chOff x="622093" y="2133600"/>
            <a:chExt cx="11486308" cy="29664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093" y="2133600"/>
              <a:ext cx="11486308" cy="29664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39437" y="2133600"/>
              <a:ext cx="5668964" cy="2966434"/>
            </a:xfrm>
            <a:prstGeom prst="rect">
              <a:avLst/>
            </a:prstGeom>
            <a:noFill/>
            <a:ln w="7302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997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Capstone Project</vt:lpstr>
      <vt:lpstr>Content Page</vt:lpstr>
      <vt:lpstr>PowerPoint Presentation</vt:lpstr>
      <vt:lpstr>PowerPoint Presentation</vt:lpstr>
      <vt:lpstr>2. Data 2.2 Download and Explore Dataset</vt:lpstr>
      <vt:lpstr>2. Data 2.2 Download and Explore Dataset</vt:lpstr>
      <vt:lpstr>PowerPoint Presentation</vt:lpstr>
      <vt:lpstr>3. Methodology</vt:lpstr>
      <vt:lpstr>4. Analysis 4.1 Analyze Each Project Venues around ‘Affordable Rental Projects’ </vt:lpstr>
      <vt:lpstr>4. Analysis 4.1 Analyze Each Project Most common venues around each project </vt:lpstr>
      <vt:lpstr>4. Analysis 4.2  Cluster Project </vt:lpstr>
      <vt:lpstr>4. Analysis 4.2  Cluster Project </vt:lpstr>
      <vt:lpstr>4. Analysis 4.2  Cluster Project </vt:lpstr>
      <vt:lpstr>5. Results and Discussion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Suki Zuo</dc:creator>
  <cp:lastModifiedBy>ASUS</cp:lastModifiedBy>
  <cp:revision>13</cp:revision>
  <dcterms:created xsi:type="dcterms:W3CDTF">2019-02-19T09:43:13Z</dcterms:created>
  <dcterms:modified xsi:type="dcterms:W3CDTF">2019-03-15T02:47:04Z</dcterms:modified>
</cp:coreProperties>
</file>