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10"/>
    <a:srgbClr val="2B8313"/>
    <a:srgbClr val="1D41D5"/>
    <a:srgbClr val="F9A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完美世界</a:t>
            </a:r>
            <a:r>
              <a:rPr lang="en-US" altLang="zh-CN"/>
              <a:t>S</a:t>
            </a:r>
            <a:r>
              <a:rPr lang="zh-CN" altLang="en-US"/>
              <a:t>压测工具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设计实现及使用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 -- </a:t>
            </a:r>
            <a:r>
              <a:rPr lang="en-US" altLang="zh-CN" sz="2800"/>
              <a:t>tool</a:t>
            </a:r>
            <a:endParaRPr lang="en-US" altLang="zh-CN" sz="28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1825625"/>
            <a:ext cx="5181600" cy="4351338"/>
          </a:xfrm>
        </p:spPr>
        <p:txBody>
          <a:bodyPr>
            <a:normAutofit lnSpcReduction="20000"/>
          </a:bodyPr>
          <a:p>
            <a:r>
              <a:rPr lang="en-US" altLang="zh-CN"/>
              <a:t>tool</a:t>
            </a:r>
            <a:r>
              <a:rPr lang="zh-CN" altLang="en-US"/>
              <a:t>工具</a:t>
            </a:r>
            <a:r>
              <a:rPr lang="zh-CN" altLang="en-US"/>
              <a:t>集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任务脚本生成</a:t>
            </a:r>
            <a:endParaRPr lang="zh-CN" altLang="en-US"/>
          </a:p>
          <a:p>
            <a:pPr lvl="2"/>
            <a:r>
              <a:rPr lang="en-US" altLang="zh-CN"/>
              <a:t>parse_scapy.py</a:t>
            </a:r>
            <a:endParaRPr lang="en-US" altLang="zh-CN"/>
          </a:p>
          <a:p>
            <a:pPr lvl="3"/>
            <a:r>
              <a:rPr lang="zh-CN" altLang="en-US"/>
              <a:t>根据</a:t>
            </a:r>
            <a:r>
              <a:rPr lang="en-US" altLang="zh-CN"/>
              <a:t>wireshark</a:t>
            </a:r>
            <a:r>
              <a:rPr lang="zh-CN" altLang="en-US"/>
              <a:t>捕获的</a:t>
            </a:r>
            <a:r>
              <a:rPr lang="en-US" altLang="zh-CN"/>
              <a:t>scapy</a:t>
            </a:r>
            <a:r>
              <a:rPr lang="zh-CN" altLang="en-US"/>
              <a:t>文件，根据</a:t>
            </a:r>
            <a:r>
              <a:rPr lang="en-US" altLang="zh-CN"/>
              <a:t>P</a:t>
            </a:r>
            <a:r>
              <a:rPr lang="zh-CN" altLang="en-US"/>
              <a:t>解析项目定义的协议，及协议携带数据，生成对应的基础任务</a:t>
            </a:r>
            <a:r>
              <a:rPr lang="zh-CN" altLang="en-US"/>
              <a:t>脚本</a:t>
            </a:r>
            <a:endParaRPr lang="zh-CN" altLang="en-US"/>
          </a:p>
          <a:p>
            <a:pPr lvl="2"/>
            <a:r>
              <a:rPr lang="zh-CN" altLang="en-US" sz="2000"/>
              <a:t>例：</a:t>
            </a:r>
            <a:endParaRPr lang="zh-CN" altLang="en-US" sz="2000"/>
          </a:p>
          <a:p>
            <a:pPr marL="914400" lvl="2" indent="457200">
              <a:buNone/>
            </a:pPr>
            <a:r>
              <a:rPr lang="zh-CN" altLang="en-US" sz="2000"/>
              <a:t>根据</a:t>
            </a:r>
            <a:r>
              <a:rPr lang="en-US" altLang="zh-CN" sz="2000"/>
              <a:t>mission_display.scap</a:t>
            </a:r>
            <a:endParaRPr lang="en-US" altLang="zh-CN" sz="2000"/>
          </a:p>
          <a:p>
            <a:pPr marL="914400" lvl="2" indent="457200">
              <a:buNone/>
            </a:pPr>
            <a:r>
              <a:rPr lang="zh-CN" altLang="en-US" sz="2000"/>
              <a:t>生成</a:t>
            </a:r>
            <a:r>
              <a:rPr lang="en-US" altLang="zh-CN" sz="2000"/>
              <a:t>mission_display.py</a:t>
            </a:r>
            <a:endParaRPr lang="zh-CN" altLang="en-US" sz="2000"/>
          </a:p>
          <a:p>
            <a:pPr lvl="3"/>
            <a:endParaRPr lang="zh-CN" altLang="en-US"/>
          </a:p>
          <a:p>
            <a:pPr lvl="3"/>
            <a:endParaRPr lang="zh-CN" altLang="en-US"/>
          </a:p>
          <a:p>
            <a:pPr lvl="0"/>
            <a:r>
              <a:rPr lang="zh-CN" altLang="en-US"/>
              <a:t>第三方</a:t>
            </a:r>
            <a:r>
              <a:rPr lang="zh-CN" altLang="en-US"/>
              <a:t>工具</a:t>
            </a:r>
            <a:endParaRPr lang="zh-CN" altLang="en-US"/>
          </a:p>
          <a:p>
            <a:pPr lvl="1"/>
            <a:r>
              <a:rPr lang="en-US" altLang="zh-CN"/>
              <a:t>wireshark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2571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parse_scap.py </a:t>
            </a:r>
            <a:r>
              <a:rPr lang="zh-CN" altLang="en-US" sz="3600"/>
              <a:t>节选</a:t>
            </a:r>
            <a:r>
              <a:rPr lang="en-US" altLang="zh-CN"/>
              <a:t> -- </a:t>
            </a:r>
            <a:r>
              <a:rPr lang="zh-CN" altLang="en-US" sz="2800"/>
              <a:t>解析</a:t>
            </a:r>
            <a:r>
              <a:rPr lang="en-US" sz="2800"/>
              <a:t>scap</a:t>
            </a:r>
            <a:endParaRPr 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1266825"/>
            <a:ext cx="8040370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parse_scap.py </a:t>
            </a:r>
            <a:r>
              <a:rPr lang="zh-CN" altLang="en-US" sz="3600"/>
              <a:t>节选</a:t>
            </a:r>
            <a:r>
              <a:rPr lang="en-US" altLang="zh-CN"/>
              <a:t> -- </a:t>
            </a:r>
            <a:r>
              <a:rPr lang="zh-CN" altLang="en-US" sz="2800"/>
              <a:t>解析</a:t>
            </a:r>
            <a:r>
              <a:rPr lang="en-US" altLang="zh-CN" sz="2800"/>
              <a:t>CG</a:t>
            </a:r>
            <a:r>
              <a:rPr lang="zh-CN" altLang="en-US" sz="2800"/>
              <a:t>包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9175" y="1471930"/>
            <a:ext cx="994410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mission_display.py</a:t>
            </a:r>
            <a:r>
              <a:rPr lang="zh-CN" altLang="en-US" sz="3600"/>
              <a:t>节选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270635"/>
            <a:ext cx="6886575" cy="5520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1265555"/>
            <a:ext cx="6428740" cy="5534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l_</a:t>
            </a:r>
            <a:r>
              <a:rPr lang="en-US" altLang="zh-CN" sz="3600"/>
              <a:t>login_mission.py</a:t>
            </a:r>
            <a:endParaRPr lang="en-US" altLang="zh-CN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80795"/>
            <a:ext cx="1000125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 -- </a:t>
            </a:r>
            <a:r>
              <a:rPr lang="en-US" altLang="zh-CN" sz="2800">
                <a:sym typeface="+mn-ea"/>
              </a:rPr>
              <a:t>wireshark</a:t>
            </a:r>
            <a:r>
              <a:rPr lang="zh-CN" altLang="en-US" sz="2800">
                <a:sym typeface="+mn-ea"/>
              </a:rPr>
              <a:t>抓包存储</a:t>
            </a:r>
            <a:endParaRPr lang="zh-CN" altLang="en-US" sz="2800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3520" y="1911350"/>
            <a:ext cx="79279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-- </a:t>
            </a:r>
            <a:r>
              <a:rPr lang="zh-CN" altLang="en-US" sz="2800"/>
              <a:t>工具界面选择压测</a:t>
            </a:r>
            <a:r>
              <a:rPr lang="zh-CN" altLang="en-US" sz="2800"/>
              <a:t>脚本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6310" y="1825625"/>
            <a:ext cx="338201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2000250"/>
            <a:ext cx="67881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locust master </a:t>
            </a:r>
            <a:r>
              <a:rPr lang="zh-CN" altLang="en-US" sz="3600"/>
              <a:t>监控页面</a:t>
            </a:r>
            <a:endParaRPr lang="zh-CN" altLang="en-US" sz="36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1967230"/>
            <a:ext cx="1012507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压测</a:t>
            </a:r>
            <a:r>
              <a:rPr lang="zh-CN" altLang="en-US"/>
              <a:t>框架</a:t>
            </a:r>
            <a:endParaRPr lang="zh-CN" altLang="en-US"/>
          </a:p>
          <a:p>
            <a:pPr lvl="1"/>
            <a:r>
              <a:rPr lang="zh-CN" altLang="en-US"/>
              <a:t>动机</a:t>
            </a:r>
            <a:endParaRPr lang="zh-CN" altLang="en-US"/>
          </a:p>
          <a:p>
            <a:pPr lvl="1"/>
            <a:r>
              <a:rPr lang="en-US" altLang="zh-CN"/>
              <a:t>locust2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框架</a:t>
            </a:r>
            <a:r>
              <a:rPr lang="zh-CN" altLang="en-US"/>
              <a:t>简介</a:t>
            </a:r>
            <a:endParaRPr lang="zh-CN" altLang="en-US"/>
          </a:p>
          <a:p>
            <a:pPr lvl="0"/>
            <a:r>
              <a:rPr lang="zh-CN" altLang="en-US" sz="2800"/>
              <a:t>实现</a:t>
            </a:r>
            <a:endParaRPr lang="zh-CN" altLang="en-US" sz="2800"/>
          </a:p>
          <a:p>
            <a:pPr lvl="1"/>
            <a:r>
              <a:rPr lang="en-US" altLang="zh-CN" sz="2400"/>
              <a:t>wmydjd</a:t>
            </a:r>
            <a:endParaRPr lang="en-US" altLang="zh-CN" sz="2400"/>
          </a:p>
          <a:p>
            <a:pPr lvl="1"/>
            <a:r>
              <a:rPr lang="en-US" altLang="zh-CN"/>
              <a:t>tool</a:t>
            </a:r>
            <a:endParaRPr lang="zh-CN" altLang="en-US"/>
          </a:p>
          <a:p>
            <a:pPr lvl="0"/>
            <a:r>
              <a:rPr lang="zh-CN" altLang="en-US" sz="2800"/>
              <a:t>使用</a:t>
            </a:r>
            <a:endParaRPr lang="zh-CN" altLang="en-US" sz="2800"/>
          </a:p>
          <a:p>
            <a:pPr lvl="1"/>
            <a:r>
              <a:rPr lang="zh-CN" altLang="en-US" sz="2400"/>
              <a:t>抓包</a:t>
            </a:r>
            <a:endParaRPr lang="zh-CN" altLang="en-US" sz="2400"/>
          </a:p>
          <a:p>
            <a:pPr lvl="1"/>
            <a:r>
              <a:rPr lang="zh-CN" altLang="en-US" sz="2400"/>
              <a:t>调试</a:t>
            </a:r>
            <a:endParaRPr lang="zh-CN" altLang="en-US" sz="2400"/>
          </a:p>
          <a:p>
            <a:pPr lvl="1"/>
            <a:r>
              <a:rPr lang="zh-CN" altLang="en-US" sz="2400"/>
              <a:t>压测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压测框架</a:t>
            </a:r>
            <a:r>
              <a:rPr lang="en-US" altLang="zh-CN"/>
              <a:t>  -- </a:t>
            </a:r>
            <a:r>
              <a:rPr lang="zh-CN" altLang="en-US" sz="2800"/>
              <a:t>开发动机</a:t>
            </a:r>
            <a:r>
              <a:rPr lang="en-US" altLang="zh-CN" sz="2800"/>
              <a:t> &amp; locust2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开发动机</a:t>
            </a:r>
            <a:endParaRPr lang="zh-CN" altLang="en-US"/>
          </a:p>
          <a:p>
            <a:pPr lvl="1"/>
            <a:r>
              <a:rPr lang="zh-CN" altLang="en-US" sz="2400"/>
              <a:t>降低压测成本，找到替代</a:t>
            </a:r>
            <a:r>
              <a:rPr lang="en-US" altLang="zh-CN" sz="2400"/>
              <a:t>Unity</a:t>
            </a:r>
            <a:r>
              <a:rPr lang="zh-CN" altLang="en-US" sz="2400"/>
              <a:t>客户端插件压测的可行方案</a:t>
            </a:r>
            <a:endParaRPr lang="zh-CN" altLang="en-US" sz="2000"/>
          </a:p>
          <a:p>
            <a:pPr lvl="2"/>
            <a:r>
              <a:rPr lang="zh-CN" altLang="en-US" sz="2000"/>
              <a:t>新压测脚本生成方便</a:t>
            </a:r>
            <a:endParaRPr lang="zh-CN" altLang="en-US" sz="2000"/>
          </a:p>
          <a:p>
            <a:pPr lvl="2"/>
            <a:r>
              <a:rPr lang="zh-CN" altLang="en-US" sz="2000"/>
              <a:t>压测可在</a:t>
            </a:r>
            <a:r>
              <a:rPr lang="en-US" altLang="zh-CN" sz="2000"/>
              <a:t>linux</a:t>
            </a:r>
            <a:r>
              <a:rPr lang="zh-CN" altLang="en-US" sz="2000"/>
              <a:t>上进行</a:t>
            </a:r>
            <a:endParaRPr lang="zh-CN" altLang="en-US" sz="2000"/>
          </a:p>
          <a:p>
            <a:pPr lvl="0"/>
            <a:r>
              <a:rPr lang="en-US" altLang="zh-CN">
                <a:sym typeface="+mn-ea"/>
              </a:rPr>
              <a:t>locust2 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 sz="2200">
                <a:solidFill>
                  <a:srgbClr val="FF0000"/>
                </a:solidFill>
                <a:sym typeface="+mn-ea"/>
              </a:rPr>
              <a:t>开源</a:t>
            </a:r>
            <a:r>
              <a:rPr lang="zh-CN" altLang="en-US" sz="2200">
                <a:sym typeface="+mn-ea"/>
              </a:rPr>
              <a:t> ，基于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P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ython</a:t>
            </a:r>
            <a:r>
              <a:rPr lang="zh-CN" altLang="en-US" sz="2200">
                <a:sym typeface="+mn-ea"/>
              </a:rPr>
              <a:t>（是</a:t>
            </a:r>
            <a:r>
              <a:rPr lang="en-US" altLang="zh-CN" sz="2200">
                <a:sym typeface="+mn-ea"/>
              </a:rPr>
              <a:t>P</a:t>
            </a:r>
            <a:r>
              <a:rPr lang="zh-CN" altLang="en-US" sz="2200">
                <a:sym typeface="+mn-ea"/>
              </a:rPr>
              <a:t>ython的一个库）</a:t>
            </a:r>
            <a:r>
              <a:rPr lang="zh-CN" altLang="en-US" sz="2200">
                <a:sym typeface="+mn-ea"/>
              </a:rPr>
              <a:t>的分布式压力测试工具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一个locust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压测节点（一个进程）</a:t>
            </a:r>
            <a:r>
              <a:rPr lang="zh-CN" altLang="en-US" sz="2200">
                <a:sym typeface="+mn-ea"/>
              </a:rPr>
              <a:t>可以</a:t>
            </a:r>
            <a:r>
              <a:rPr lang="zh-CN" altLang="en-US" sz="2200">
                <a:sym typeface="+mn-ea"/>
              </a:rPr>
              <a:t>支持数千并发用户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 非多线程，通过gevent使用轻量级过程，</a:t>
            </a:r>
            <a:r>
              <a:rPr lang="zh-CN" altLang="en-US" sz="2200">
                <a:sym typeface="+mn-ea"/>
              </a:rPr>
              <a:t>无回调，</a:t>
            </a:r>
            <a:r>
              <a:rPr lang="zh-CN" altLang="en-US" sz="2200">
                <a:sym typeface="+mn-ea"/>
              </a:rPr>
              <a:t>易于使用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“测试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用例即代码</a:t>
            </a:r>
            <a:r>
              <a:rPr lang="zh-CN" altLang="en-US" sz="2200">
                <a:sym typeface="+mn-ea"/>
              </a:rPr>
              <a:t>” </a:t>
            </a:r>
            <a:endParaRPr lang="zh-CN" altLang="en-US" sz="2200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需要python3.6以上版本</a:t>
            </a:r>
            <a:endParaRPr lang="zh-CN" altLang="en-US" sz="2200">
              <a:sym typeface="+mn-ea"/>
            </a:endParaRPr>
          </a:p>
          <a:p>
            <a:pPr lvl="0"/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压测框架</a:t>
            </a:r>
            <a:r>
              <a:rPr lang="en-US" altLang="zh-CN">
                <a:sym typeface="+mn-ea"/>
              </a:rPr>
              <a:t>  --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基础</a:t>
            </a:r>
            <a:r>
              <a:rPr lang="zh-CN" altLang="en-US" sz="2800">
                <a:sym typeface="+mn-ea"/>
              </a:rPr>
              <a:t>框架</a:t>
            </a:r>
            <a:r>
              <a:rPr lang="en-US" altLang="zh-CN" sz="2800">
                <a:sym typeface="+mn-ea"/>
              </a:rPr>
              <a:t>&amp;</a:t>
            </a:r>
            <a:r>
              <a:rPr lang="zh-CN" altLang="en-US" sz="2800">
                <a:sym typeface="+mn-ea"/>
              </a:rPr>
              <a:t>工具</a:t>
            </a:r>
            <a:r>
              <a:rPr lang="zh-CN" altLang="en-US" sz="2800">
                <a:sym typeface="+mn-ea"/>
              </a:rPr>
              <a:t>集</a:t>
            </a:r>
            <a:endParaRPr lang="zh-CN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压测工具框架</a:t>
            </a:r>
            <a:endParaRPr lang="zh-CN" altLang="en-US" sz="2800"/>
          </a:p>
          <a:p>
            <a:pPr lvl="1"/>
            <a:r>
              <a:rPr lang="en-US" altLang="zh-CN">
                <a:sym typeface="+mn-ea"/>
              </a:rPr>
              <a:t>locust2</a:t>
            </a:r>
            <a:r>
              <a:rPr lang="zh-CN" altLang="en-US">
                <a:sym typeface="+mn-ea"/>
              </a:rPr>
              <a:t> 基础库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项目定制</a:t>
            </a:r>
            <a:r>
              <a:rPr lang="zh-CN" altLang="en-US">
                <a:sym typeface="+mn-ea"/>
              </a:rPr>
              <a:t>的通信基础代码：</a:t>
            </a:r>
            <a:r>
              <a:rPr lang="en-US" altLang="zh-CN">
                <a:sym typeface="+mn-ea"/>
              </a:rPr>
              <a:t>tcp+protobuf</a:t>
            </a:r>
            <a:r>
              <a:rPr lang="zh-CN" altLang="en-US">
                <a:sym typeface="+mn-ea"/>
              </a:rPr>
              <a:t>的拆包，组包，加密，解密</a:t>
            </a:r>
            <a:endParaRPr lang="zh-CN" altLang="en-US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基于</a:t>
            </a:r>
            <a:r>
              <a:rPr lang="zh-CN" altLang="en-US">
                <a:sym typeface="+mn-ea"/>
              </a:rPr>
              <a:t>locust2的项目封装代码：角色用例基类，压测任务脚本（供压测脚本调用）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压测脚本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项目自定义工具集</a:t>
            </a:r>
            <a:r>
              <a:rPr lang="en-US" altLang="zh-CN">
                <a:sym typeface="+mn-ea"/>
              </a:rPr>
              <a:t>	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工具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自动生成（更新）协议的收发包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工具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：自动生成压测任务脚本（</a:t>
            </a:r>
            <a:r>
              <a:rPr lang="zh-CN" altLang="en-US">
                <a:sym typeface="+mn-ea"/>
              </a:rPr>
              <a:t>根据抓包数据生成，须根据</a:t>
            </a:r>
            <a:r>
              <a:rPr lang="zh-CN" altLang="en-US">
                <a:sym typeface="+mn-ea"/>
              </a:rPr>
              <a:t>实际调试）</a:t>
            </a:r>
            <a:endParaRPr lang="zh-CN" altLang="en-US">
              <a:sym typeface="+mn-ea"/>
            </a:endParaRPr>
          </a:p>
          <a:p>
            <a:pPr lvl="0"/>
            <a:endParaRPr lang="zh-CN" altLang="en-US" sz="3265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 -- </a:t>
            </a:r>
            <a:r>
              <a:rPr lang="en-US" altLang="zh-CN" sz="2800"/>
              <a:t>wmydjd</a:t>
            </a:r>
            <a:r>
              <a:rPr lang="zh-CN" altLang="en-US" sz="2800"/>
              <a:t>模块关系</a:t>
            </a:r>
            <a:endParaRPr lang="zh-CN" altLang="en-US" sz="2800"/>
          </a:p>
        </p:txBody>
      </p:sp>
      <p:grpSp>
        <p:nvGrpSpPr>
          <p:cNvPr id="23" name="组合 22"/>
          <p:cNvGrpSpPr/>
          <p:nvPr/>
        </p:nvGrpSpPr>
        <p:grpSpPr>
          <a:xfrm>
            <a:off x="3576955" y="1792605"/>
            <a:ext cx="4754880" cy="3566160"/>
            <a:chOff x="5036" y="4068"/>
            <a:chExt cx="7488" cy="5616"/>
          </a:xfrm>
        </p:grpSpPr>
        <p:grpSp>
          <p:nvGrpSpPr>
            <p:cNvPr id="17" name="组合 16"/>
            <p:cNvGrpSpPr/>
            <p:nvPr/>
          </p:nvGrpSpPr>
          <p:grpSpPr>
            <a:xfrm>
              <a:off x="5036" y="4068"/>
              <a:ext cx="7489" cy="5617"/>
              <a:chOff x="5036" y="4068"/>
              <a:chExt cx="7489" cy="5617"/>
            </a:xfrm>
          </p:grpSpPr>
          <p:sp>
            <p:nvSpPr>
              <p:cNvPr id="8" name="任意多边形 7"/>
              <p:cNvSpPr/>
              <p:nvPr>
                <p:custDataLst>
                  <p:tags r:id="rId1"/>
                </p:custDataLst>
              </p:nvPr>
            </p:nvSpPr>
            <p:spPr>
              <a:xfrm>
                <a:off x="5036" y="4068"/>
                <a:ext cx="3295" cy="1950"/>
              </a:xfrm>
              <a:custGeom>
                <a:avLst/>
                <a:gdLst>
                  <a:gd name="connsiteX0" fmla="*/ 0 w 3295"/>
                  <a:gd name="connsiteY0" fmla="*/ 322 h 1950"/>
                  <a:gd name="connsiteX1" fmla="*/ 322 w 3295"/>
                  <a:gd name="connsiteY1" fmla="*/ 0 h 1950"/>
                  <a:gd name="connsiteX2" fmla="*/ 2965 w 3295"/>
                  <a:gd name="connsiteY2" fmla="*/ 0 h 1950"/>
                  <a:gd name="connsiteX3" fmla="*/ 3287 w 3295"/>
                  <a:gd name="connsiteY3" fmla="*/ 322 h 1950"/>
                  <a:gd name="connsiteX4" fmla="*/ 3295 w 3295"/>
                  <a:gd name="connsiteY4" fmla="*/ 848 h 1950"/>
                  <a:gd name="connsiteX5" fmla="*/ 2253 w 3295"/>
                  <a:gd name="connsiteY5" fmla="*/ 1950 h 1950"/>
                  <a:gd name="connsiteX6" fmla="*/ 322 w 3295"/>
                  <a:gd name="connsiteY6" fmla="*/ 1934 h 1950"/>
                  <a:gd name="connsiteX7" fmla="*/ 0 w 3295"/>
                  <a:gd name="connsiteY7" fmla="*/ 1612 h 1950"/>
                  <a:gd name="connsiteX8" fmla="*/ 0 w 3295"/>
                  <a:gd name="connsiteY8" fmla="*/ 322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5" h="1950">
                    <a:moveTo>
                      <a:pt x="0" y="322"/>
                    </a:moveTo>
                    <a:cubicBezTo>
                      <a:pt x="0" y="144"/>
                      <a:pt x="144" y="0"/>
                      <a:pt x="322" y="0"/>
                    </a:cubicBezTo>
                    <a:lnTo>
                      <a:pt x="2965" y="0"/>
                    </a:lnTo>
                    <a:cubicBezTo>
                      <a:pt x="3143" y="0"/>
                      <a:pt x="3287" y="144"/>
                      <a:pt x="3287" y="322"/>
                    </a:cubicBezTo>
                    <a:lnTo>
                      <a:pt x="3295" y="848"/>
                    </a:lnTo>
                    <a:cubicBezTo>
                      <a:pt x="2600" y="1074"/>
                      <a:pt x="2418" y="1467"/>
                      <a:pt x="2253" y="1950"/>
                    </a:cubicBezTo>
                    <a:lnTo>
                      <a:pt x="322" y="1934"/>
                    </a:lnTo>
                    <a:cubicBezTo>
                      <a:pt x="144" y="1934"/>
                      <a:pt x="0" y="1790"/>
                      <a:pt x="0" y="1612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F881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>
                    <a:sym typeface="+mn-ea"/>
                  </a:rPr>
                  <a:t>压测脚本</a:t>
                </a:r>
                <a:endParaRPr lang="zh-CN" altLang="en-US"/>
              </a:p>
              <a:p>
                <a:pPr algn="l"/>
                <a:r>
                  <a:rPr lang="en-US" altLang="zh-CN" sz="1400"/>
                  <a:t>l_login.py</a:t>
                </a:r>
                <a:endParaRPr lang="en-US" altLang="zh-CN" sz="1400"/>
              </a:p>
              <a:p>
                <a:pPr algn="l"/>
                <a:r>
                  <a:rPr lang="en-US" altLang="zh-CN" sz="1400"/>
                  <a:t>l_mission.py</a:t>
                </a:r>
                <a:endParaRPr lang="en-US" altLang="zh-CN" sz="1400"/>
              </a:p>
              <a:p>
                <a:pPr algn="l"/>
                <a:endParaRPr lang="en-US" altLang="zh-CN"/>
              </a:p>
              <a:p>
                <a:pPr algn="l"/>
                <a:endParaRPr lang="en-US" altLang="zh-CN"/>
              </a:p>
            </p:txBody>
          </p:sp>
          <p:sp>
            <p:nvSpPr>
              <p:cNvPr id="10" name="任意多边形 9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6" y="6365"/>
                <a:ext cx="3026" cy="1949"/>
              </a:xfrm>
              <a:custGeom>
                <a:avLst/>
                <a:gdLst>
                  <a:gd name="connsiteX0" fmla="*/ 0 w 3026"/>
                  <a:gd name="connsiteY0" fmla="*/ 325 h 1949"/>
                  <a:gd name="connsiteX1" fmla="*/ 325 w 3026"/>
                  <a:gd name="connsiteY1" fmla="*/ 0 h 1949"/>
                  <a:gd name="connsiteX2" fmla="*/ 2235 w 3026"/>
                  <a:gd name="connsiteY2" fmla="*/ 14 h 1949"/>
                  <a:gd name="connsiteX3" fmla="*/ 3025 w 3026"/>
                  <a:gd name="connsiteY3" fmla="*/ 1199 h 1949"/>
                  <a:gd name="connsiteX4" fmla="*/ 2705 w 3026"/>
                  <a:gd name="connsiteY4" fmla="*/ 1949 h 1949"/>
                  <a:gd name="connsiteX5" fmla="*/ 325 w 3026"/>
                  <a:gd name="connsiteY5" fmla="*/ 1949 h 1949"/>
                  <a:gd name="connsiteX6" fmla="*/ 0 w 3026"/>
                  <a:gd name="connsiteY6" fmla="*/ 1624 h 1949"/>
                  <a:gd name="connsiteX7" fmla="*/ 0 w 3026"/>
                  <a:gd name="connsiteY7" fmla="*/ 325 h 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26" h="1949">
                    <a:moveTo>
                      <a:pt x="0" y="325"/>
                    </a:moveTo>
                    <a:cubicBezTo>
                      <a:pt x="0" y="145"/>
                      <a:pt x="145" y="0"/>
                      <a:pt x="325" y="0"/>
                    </a:cubicBezTo>
                    <a:lnTo>
                      <a:pt x="2235" y="14"/>
                    </a:lnTo>
                    <a:cubicBezTo>
                      <a:pt x="2295" y="469"/>
                      <a:pt x="2400" y="844"/>
                      <a:pt x="3025" y="1199"/>
                    </a:cubicBezTo>
                    <a:cubicBezTo>
                      <a:pt x="3040" y="1904"/>
                      <a:pt x="2885" y="1949"/>
                      <a:pt x="2705" y="1949"/>
                    </a:cubicBezTo>
                    <a:lnTo>
                      <a:pt x="325" y="1949"/>
                    </a:lnTo>
                    <a:cubicBezTo>
                      <a:pt x="145" y="1949"/>
                      <a:pt x="0" y="1804"/>
                      <a:pt x="0" y="1624"/>
                    </a:cubicBez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locust worker</a:t>
                </a:r>
                <a:endParaRPr lang="en-US" altLang="zh-CN"/>
              </a:p>
            </p:txBody>
          </p:sp>
          <p:sp>
            <p:nvSpPr>
              <p:cNvPr id="11" name="任意多边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7339" y="7750"/>
                <a:ext cx="3045" cy="1935"/>
              </a:xfrm>
              <a:custGeom>
                <a:avLst/>
                <a:gdLst>
                  <a:gd name="connsiteX0" fmla="*/ 0 w 3045"/>
                  <a:gd name="connsiteY0" fmla="*/ 735 h 1965"/>
                  <a:gd name="connsiteX1" fmla="*/ 657 w 3045"/>
                  <a:gd name="connsiteY1" fmla="*/ 584 h 1965"/>
                  <a:gd name="connsiteX2" fmla="*/ 790 w 3045"/>
                  <a:gd name="connsiteY2" fmla="*/ 15 h 1965"/>
                  <a:gd name="connsiteX3" fmla="*/ 2095 w 3045"/>
                  <a:gd name="connsiteY3" fmla="*/ 0 h 1965"/>
                  <a:gd name="connsiteX4" fmla="*/ 2277 w 3045"/>
                  <a:gd name="connsiteY4" fmla="*/ 599 h 1965"/>
                  <a:gd name="connsiteX5" fmla="*/ 3045 w 3045"/>
                  <a:gd name="connsiteY5" fmla="*/ 665 h 1965"/>
                  <a:gd name="connsiteX6" fmla="*/ 3045 w 3045"/>
                  <a:gd name="connsiteY6" fmla="*/ 1640 h 1965"/>
                  <a:gd name="connsiteX7" fmla="*/ 2720 w 3045"/>
                  <a:gd name="connsiteY7" fmla="*/ 1965 h 1965"/>
                  <a:gd name="connsiteX8" fmla="*/ 340 w 3045"/>
                  <a:gd name="connsiteY8" fmla="*/ 1965 h 1965"/>
                  <a:gd name="connsiteX9" fmla="*/ 15 w 3045"/>
                  <a:gd name="connsiteY9" fmla="*/ 1640 h 1965"/>
                  <a:gd name="connsiteX10" fmla="*/ 0 w 3045"/>
                  <a:gd name="connsiteY10" fmla="*/ 735 h 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45" h="1965">
                    <a:moveTo>
                      <a:pt x="0" y="735"/>
                    </a:moveTo>
                    <a:cubicBezTo>
                      <a:pt x="110" y="595"/>
                      <a:pt x="542" y="719"/>
                      <a:pt x="657" y="584"/>
                    </a:cubicBezTo>
                    <a:cubicBezTo>
                      <a:pt x="777" y="439"/>
                      <a:pt x="795" y="280"/>
                      <a:pt x="790" y="15"/>
                    </a:cubicBezTo>
                    <a:lnTo>
                      <a:pt x="2095" y="0"/>
                    </a:lnTo>
                    <a:cubicBezTo>
                      <a:pt x="2105" y="255"/>
                      <a:pt x="2119" y="488"/>
                      <a:pt x="2277" y="599"/>
                    </a:cubicBezTo>
                    <a:cubicBezTo>
                      <a:pt x="2435" y="710"/>
                      <a:pt x="2755" y="660"/>
                      <a:pt x="3045" y="665"/>
                    </a:cubicBezTo>
                    <a:lnTo>
                      <a:pt x="3045" y="1640"/>
                    </a:lnTo>
                    <a:cubicBezTo>
                      <a:pt x="3045" y="1820"/>
                      <a:pt x="2900" y="1965"/>
                      <a:pt x="2720" y="1965"/>
                    </a:cubicBezTo>
                    <a:lnTo>
                      <a:pt x="340" y="1965"/>
                    </a:lnTo>
                    <a:cubicBezTo>
                      <a:pt x="160" y="1965"/>
                      <a:pt x="15" y="1820"/>
                      <a:pt x="15" y="1640"/>
                    </a:cubicBezTo>
                    <a:lnTo>
                      <a:pt x="0" y="735"/>
                    </a:lnTo>
                    <a:close/>
                  </a:path>
                </a:pathLst>
              </a:custGeom>
              <a:solidFill>
                <a:srgbClr val="2B831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locust</a:t>
                </a:r>
                <a:endParaRPr lang="en-US" altLang="zh-CN"/>
              </a:p>
              <a:p>
                <a:pPr algn="ctr"/>
                <a:r>
                  <a:rPr lang="en-US" altLang="zh-CN"/>
                  <a:t>web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354" y="4950"/>
                <a:ext cx="2823" cy="2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Person(</a:t>
                </a:r>
                <a:endParaRPr lang="en-US" altLang="zh-CN"/>
              </a:p>
              <a:p>
                <a:pPr algn="ctr"/>
                <a:r>
                  <a:rPr lang="en-US" altLang="zh-CN"/>
                  <a:t>locust.User)</a:t>
                </a:r>
                <a:endParaRPr lang="en-US" altLang="zh-CN"/>
              </a:p>
            </p:txBody>
          </p:sp>
          <p:sp>
            <p:nvSpPr>
              <p:cNvPr id="15" name="任意多边形 14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9206" y="4068"/>
                <a:ext cx="3295" cy="1950"/>
              </a:xfrm>
              <a:custGeom>
                <a:avLst/>
                <a:gdLst>
                  <a:gd name="connsiteX0" fmla="*/ 0 w 3295"/>
                  <a:gd name="connsiteY0" fmla="*/ 322 h 1950"/>
                  <a:gd name="connsiteX1" fmla="*/ 322 w 3295"/>
                  <a:gd name="connsiteY1" fmla="*/ 0 h 1950"/>
                  <a:gd name="connsiteX2" fmla="*/ 2965 w 3295"/>
                  <a:gd name="connsiteY2" fmla="*/ 0 h 1950"/>
                  <a:gd name="connsiteX3" fmla="*/ 3287 w 3295"/>
                  <a:gd name="connsiteY3" fmla="*/ 322 h 1950"/>
                  <a:gd name="connsiteX4" fmla="*/ 3295 w 3295"/>
                  <a:gd name="connsiteY4" fmla="*/ 848 h 1950"/>
                  <a:gd name="connsiteX5" fmla="*/ 2253 w 3295"/>
                  <a:gd name="connsiteY5" fmla="*/ 1950 h 1950"/>
                  <a:gd name="connsiteX6" fmla="*/ 322 w 3295"/>
                  <a:gd name="connsiteY6" fmla="*/ 1934 h 1950"/>
                  <a:gd name="connsiteX7" fmla="*/ 0 w 3295"/>
                  <a:gd name="connsiteY7" fmla="*/ 1612 h 1950"/>
                  <a:gd name="connsiteX8" fmla="*/ 0 w 3295"/>
                  <a:gd name="connsiteY8" fmla="*/ 322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5" h="1950">
                    <a:moveTo>
                      <a:pt x="0" y="322"/>
                    </a:moveTo>
                    <a:cubicBezTo>
                      <a:pt x="0" y="144"/>
                      <a:pt x="144" y="0"/>
                      <a:pt x="322" y="0"/>
                    </a:cubicBezTo>
                    <a:lnTo>
                      <a:pt x="2965" y="0"/>
                    </a:lnTo>
                    <a:cubicBezTo>
                      <a:pt x="3143" y="0"/>
                      <a:pt x="3287" y="144"/>
                      <a:pt x="3287" y="322"/>
                    </a:cubicBezTo>
                    <a:lnTo>
                      <a:pt x="3295" y="848"/>
                    </a:lnTo>
                    <a:cubicBezTo>
                      <a:pt x="2600" y="1074"/>
                      <a:pt x="2418" y="1467"/>
                      <a:pt x="2253" y="1950"/>
                    </a:cubicBezTo>
                    <a:lnTo>
                      <a:pt x="322" y="1934"/>
                    </a:lnTo>
                    <a:cubicBezTo>
                      <a:pt x="144" y="1934"/>
                      <a:pt x="0" y="1790"/>
                      <a:pt x="0" y="1612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r>
                  <a:rPr lang="zh-CN" altLang="en-US"/>
                  <a:t>任务</a:t>
                </a:r>
                <a:r>
                  <a:rPr lang="en-US" altLang="zh-CN"/>
                  <a:t>task</a:t>
                </a:r>
                <a:endParaRPr lang="en-US" altLang="zh-CN"/>
              </a:p>
              <a:p>
                <a:pPr algn="r"/>
                <a:r>
                  <a:rPr lang="en-US" altLang="zh-CN" sz="1400"/>
                  <a:t>login.py</a:t>
                </a:r>
                <a:endParaRPr lang="en-US" altLang="zh-CN"/>
              </a:p>
              <a:p>
                <a:pPr algn="r"/>
                <a:r>
                  <a:rPr lang="en-US" altLang="zh-CN" sz="1400"/>
                  <a:t>AConnectServer.py</a:t>
                </a:r>
                <a:endParaRPr lang="en-US" altLang="zh-CN" sz="1400"/>
              </a:p>
              <a:p>
                <a:pPr algn="r"/>
                <a:r>
                  <a:rPr lang="en-US" altLang="zh-CN" sz="1400"/>
                  <a:t>ActionCG_Move.py</a:t>
                </a:r>
                <a:endParaRPr lang="en-US" altLang="zh-CN" sz="1400"/>
              </a:p>
              <a:p>
                <a:pPr algn="r"/>
                <a:endParaRPr lang="en-US" altLang="zh-CN" sz="1400"/>
              </a:p>
            </p:txBody>
          </p:sp>
          <p:sp>
            <p:nvSpPr>
              <p:cNvPr id="16" name="任意多边形 15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9492" y="6365"/>
                <a:ext cx="3033" cy="1949"/>
              </a:xfrm>
              <a:custGeom>
                <a:avLst/>
                <a:gdLst>
                  <a:gd name="connsiteX0" fmla="*/ 0 w 3032"/>
                  <a:gd name="connsiteY0" fmla="*/ 325 h 1949"/>
                  <a:gd name="connsiteX1" fmla="*/ 325 w 3032"/>
                  <a:gd name="connsiteY1" fmla="*/ 0 h 1949"/>
                  <a:gd name="connsiteX2" fmla="*/ 2257 w 3032"/>
                  <a:gd name="connsiteY2" fmla="*/ 29 h 1949"/>
                  <a:gd name="connsiteX3" fmla="*/ 3032 w 3032"/>
                  <a:gd name="connsiteY3" fmla="*/ 1194 h 1949"/>
                  <a:gd name="connsiteX4" fmla="*/ 2705 w 3032"/>
                  <a:gd name="connsiteY4" fmla="*/ 1949 h 1949"/>
                  <a:gd name="connsiteX5" fmla="*/ 325 w 3032"/>
                  <a:gd name="connsiteY5" fmla="*/ 1949 h 1949"/>
                  <a:gd name="connsiteX6" fmla="*/ 0 w 3032"/>
                  <a:gd name="connsiteY6" fmla="*/ 1624 h 1949"/>
                  <a:gd name="connsiteX7" fmla="*/ 0 w 3032"/>
                  <a:gd name="connsiteY7" fmla="*/ 325 h 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3" h="1949">
                    <a:moveTo>
                      <a:pt x="0" y="325"/>
                    </a:moveTo>
                    <a:cubicBezTo>
                      <a:pt x="0" y="145"/>
                      <a:pt x="145" y="0"/>
                      <a:pt x="325" y="0"/>
                    </a:cubicBezTo>
                    <a:lnTo>
                      <a:pt x="2257" y="29"/>
                    </a:lnTo>
                    <a:cubicBezTo>
                      <a:pt x="2289" y="379"/>
                      <a:pt x="2444" y="829"/>
                      <a:pt x="3032" y="1194"/>
                    </a:cubicBezTo>
                    <a:cubicBezTo>
                      <a:pt x="3047" y="1899"/>
                      <a:pt x="2885" y="1949"/>
                      <a:pt x="2705" y="1949"/>
                    </a:cubicBezTo>
                    <a:lnTo>
                      <a:pt x="325" y="1949"/>
                    </a:lnTo>
                    <a:cubicBezTo>
                      <a:pt x="145" y="1949"/>
                      <a:pt x="0" y="1804"/>
                      <a:pt x="0" y="1624"/>
                    </a:cubicBez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1D41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locust master</a:t>
                </a:r>
                <a:endParaRPr lang="en-US" altLang="zh-CN"/>
              </a:p>
            </p:txBody>
          </p:sp>
        </p:grpSp>
        <p:sp>
          <p:nvSpPr>
            <p:cNvPr id="18" name="上箭头 17"/>
            <p:cNvSpPr/>
            <p:nvPr/>
          </p:nvSpPr>
          <p:spPr>
            <a:xfrm>
              <a:off x="6219" y="6017"/>
              <a:ext cx="419" cy="348"/>
            </a:xfrm>
            <a:prstGeom prst="upArrow">
              <a:avLst>
                <a:gd name="adj1" fmla="val 57040"/>
                <a:gd name="adj2" fmla="val 6801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上箭头 18"/>
            <p:cNvSpPr/>
            <p:nvPr>
              <p:custDataLst>
                <p:tags r:id="rId6"/>
              </p:custDataLst>
            </p:nvPr>
          </p:nvSpPr>
          <p:spPr>
            <a:xfrm rot="5400000">
              <a:off x="8558" y="4103"/>
              <a:ext cx="419" cy="874"/>
            </a:xfrm>
            <a:prstGeom prst="upArrow">
              <a:avLst>
                <a:gd name="adj1" fmla="val 57040"/>
                <a:gd name="adj2" fmla="val 6801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右箭头 19"/>
            <p:cNvSpPr/>
            <p:nvPr/>
          </p:nvSpPr>
          <p:spPr>
            <a:xfrm rot="19380000">
              <a:off x="9565" y="5089"/>
              <a:ext cx="628" cy="495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>
              <p:custDataLst>
                <p:tags r:id="rId7"/>
              </p:custDataLst>
            </p:nvPr>
          </p:nvSpPr>
          <p:spPr>
            <a:xfrm rot="8160000">
              <a:off x="7594" y="8047"/>
              <a:ext cx="419" cy="348"/>
            </a:xfrm>
            <a:prstGeom prst="upArrow">
              <a:avLst>
                <a:gd name="adj1" fmla="val 57040"/>
                <a:gd name="adj2" fmla="val 6801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上箭头 21"/>
            <p:cNvSpPr/>
            <p:nvPr>
              <p:custDataLst>
                <p:tags r:id="rId8"/>
              </p:custDataLst>
            </p:nvPr>
          </p:nvSpPr>
          <p:spPr>
            <a:xfrm rot="13380000">
              <a:off x="9390" y="8022"/>
              <a:ext cx="419" cy="348"/>
            </a:xfrm>
            <a:prstGeom prst="upArrow">
              <a:avLst>
                <a:gd name="adj1" fmla="val 57040"/>
                <a:gd name="adj2" fmla="val 6801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 -- </a:t>
            </a:r>
            <a:r>
              <a:rPr lang="en-US" altLang="zh-CN" sz="2800"/>
              <a:t>wmydjd</a:t>
            </a:r>
            <a:r>
              <a:rPr lang="zh-CN" altLang="en-US" sz="2800"/>
              <a:t>工程</a:t>
            </a:r>
            <a:endParaRPr lang="zh-CN" altLang="en-US" sz="280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2573020" y="1901190"/>
            <a:ext cx="5894070" cy="4351655"/>
          </a:xfrm>
        </p:spPr>
        <p:txBody>
          <a:bodyPr>
            <a:normAutofit lnSpcReduction="10000"/>
          </a:bodyPr>
          <a:p>
            <a:r>
              <a:rPr lang="zh-CN" altLang="en-US" sz="2400"/>
              <a:t>压测工程</a:t>
            </a:r>
            <a:r>
              <a:rPr lang="en-US" altLang="zh-CN" sz="2400"/>
              <a:t> wmydjd</a:t>
            </a:r>
            <a:endParaRPr lang="en-US" altLang="zh-CN" sz="2400"/>
          </a:p>
          <a:p>
            <a:pPr lvl="1"/>
            <a:r>
              <a:rPr lang="en-US" altLang="zh-CN" sz="2000"/>
              <a:t>Config /Configuration.py</a:t>
            </a:r>
            <a:endParaRPr lang="en-US" altLang="zh-CN" sz="2000"/>
          </a:p>
          <a:p>
            <a:pPr lvl="2"/>
            <a:r>
              <a:rPr lang="zh-CN" altLang="en-US" sz="1800"/>
              <a:t>配置诸神之战游戏客户端使用的常量数据（见右侧</a:t>
            </a:r>
            <a:r>
              <a:rPr lang="en-US" altLang="zh-CN" sz="1800"/>
              <a:t>Configuration.py</a:t>
            </a:r>
            <a:r>
              <a:rPr lang="zh-CN" altLang="en-US" sz="1800"/>
              <a:t>截图）</a:t>
            </a:r>
            <a:endParaRPr lang="zh-CN" altLang="en-US" sz="1800"/>
          </a:p>
          <a:p>
            <a:pPr marL="914400" lvl="2" indent="0">
              <a:buNone/>
            </a:pPr>
            <a:endParaRPr lang="zh-CN" altLang="en-US" sz="1800"/>
          </a:p>
          <a:p>
            <a:pPr lvl="1"/>
            <a:r>
              <a:rPr lang="en-US" altLang="zh-CN" sz="2000"/>
              <a:t>load_tests</a:t>
            </a:r>
            <a:endParaRPr lang="en-US" altLang="zh-CN" sz="2000"/>
          </a:p>
          <a:p>
            <a:pPr lvl="2"/>
            <a:r>
              <a:rPr lang="zh-CN" altLang="en-US" sz="1800"/>
              <a:t>存放所有压测脚本</a:t>
            </a:r>
            <a:endParaRPr lang="zh-CN" altLang="en-US" sz="1800"/>
          </a:p>
          <a:p>
            <a:pPr lvl="2"/>
            <a:r>
              <a:rPr lang="zh-CN" altLang="en-US" sz="1800"/>
              <a:t>其中</a:t>
            </a:r>
            <a:r>
              <a:rPr lang="en-US" altLang="zh-CN" sz="1800">
                <a:solidFill>
                  <a:srgbClr val="FF0000"/>
                </a:solidFill>
              </a:rPr>
              <a:t>“l_”</a:t>
            </a:r>
            <a:r>
              <a:rPr lang="zh-CN" altLang="en-US" sz="1800">
                <a:solidFill>
                  <a:srgbClr val="FF0000"/>
                </a:solidFill>
              </a:rPr>
              <a:t>开头的</a:t>
            </a:r>
            <a:r>
              <a:rPr lang="en-US" altLang="zh-CN" sz="1800">
                <a:solidFill>
                  <a:srgbClr val="FF0000"/>
                </a:solidFill>
              </a:rPr>
              <a:t>py</a:t>
            </a:r>
            <a:r>
              <a:rPr lang="zh-CN" altLang="en-US" sz="1800"/>
              <a:t>文件为具体功能的压测脚本（见右侧</a:t>
            </a:r>
            <a:r>
              <a:rPr lang="en-US" altLang="zh-CN" sz="1800"/>
              <a:t>l_login.py</a:t>
            </a:r>
            <a:r>
              <a:rPr lang="zh-CN" altLang="en-US" sz="1800"/>
              <a:t>截图）</a:t>
            </a:r>
            <a:endParaRPr lang="zh-CN" altLang="en-US" sz="1800"/>
          </a:p>
          <a:p>
            <a:pPr lvl="3"/>
            <a:r>
              <a:rPr lang="en-US" altLang="zh-CN" sz="1620"/>
              <a:t>l_login.py</a:t>
            </a:r>
            <a:r>
              <a:rPr lang="zh-CN" altLang="en-US" sz="1620"/>
              <a:t>压测登录，调用</a:t>
            </a:r>
            <a:r>
              <a:rPr lang="en-US" altLang="zh-CN" sz="1620"/>
              <a:t>tasks/login.py</a:t>
            </a:r>
            <a:r>
              <a:rPr lang="zh-CN" altLang="en-US" sz="1620"/>
              <a:t>实现具体的登录</a:t>
            </a:r>
            <a:r>
              <a:rPr lang="zh-CN" altLang="en-US" sz="1620"/>
              <a:t>逻辑</a:t>
            </a:r>
            <a:endParaRPr lang="zh-CN" altLang="en-US" sz="1620"/>
          </a:p>
          <a:p>
            <a:pPr lvl="2"/>
            <a:r>
              <a:rPr lang="en-US" altLang="zh-CN" sz="1800"/>
              <a:t>project.py</a:t>
            </a:r>
            <a:r>
              <a:rPr lang="zh-CN" altLang="en-US" sz="1800"/>
              <a:t>封装外部的</a:t>
            </a:r>
            <a:r>
              <a:rPr lang="en-US" altLang="zh-CN" sz="1800"/>
              <a:t>person.py</a:t>
            </a:r>
            <a:r>
              <a:rPr lang="zh-CN" altLang="en-US" sz="1800"/>
              <a:t>供压测脚本调用</a:t>
            </a:r>
            <a:r>
              <a:rPr lang="zh-CN" altLang="en-US" sz="1800">
                <a:sym typeface="+mn-ea"/>
              </a:rPr>
              <a:t>（见右侧</a:t>
            </a:r>
            <a:r>
              <a:rPr lang="en-US" altLang="zh-CN" sz="1800">
                <a:sym typeface="+mn-ea"/>
              </a:rPr>
              <a:t>l_login.py</a:t>
            </a:r>
            <a:r>
              <a:rPr lang="zh-CN" altLang="en-US" sz="1800">
                <a:sym typeface="+mn-ea"/>
              </a:rPr>
              <a:t>截图）</a:t>
            </a:r>
            <a:endParaRPr lang="zh-CN" altLang="en-US" sz="1800"/>
          </a:p>
          <a:p>
            <a:pPr lvl="2"/>
            <a:r>
              <a:rPr lang="en-US" altLang="zh-CN" sz="1800"/>
              <a:t>TestParam.py</a:t>
            </a:r>
            <a:r>
              <a:rPr lang="zh-CN" altLang="en-US" sz="1800"/>
              <a:t>存放压测目标服</a:t>
            </a:r>
            <a:r>
              <a:rPr lang="en-US" altLang="zh-CN" sz="1800"/>
              <a:t>ip,port</a:t>
            </a:r>
            <a:r>
              <a:rPr lang="zh-CN" altLang="en-US" sz="1800"/>
              <a:t>，账号等</a:t>
            </a:r>
            <a:r>
              <a:rPr lang="zh-CN" altLang="en-US" sz="1800"/>
              <a:t>信息</a:t>
            </a:r>
            <a:endParaRPr lang="zh-CN" altLang="en-US" sz="1800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1320" y="1901190"/>
            <a:ext cx="2171700" cy="3886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60765" y="4072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73160" y="1691005"/>
            <a:ext cx="2936240" cy="1936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405" y="3754755"/>
            <a:ext cx="3871595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 -- </a:t>
            </a:r>
            <a:r>
              <a:rPr lang="en-US" altLang="zh-CN" sz="2800"/>
              <a:t>wmydjd</a:t>
            </a:r>
            <a:r>
              <a:rPr lang="zh-CN" altLang="en-US" sz="2800"/>
              <a:t>工程</a:t>
            </a:r>
            <a:endParaRPr lang="zh-CN" altLang="en-US" sz="280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2573020" y="1901190"/>
            <a:ext cx="6130290" cy="4351655"/>
          </a:xfrm>
        </p:spPr>
        <p:txBody>
          <a:bodyPr>
            <a:normAutofit fontScale="90000"/>
          </a:bodyPr>
          <a:p>
            <a:r>
              <a:rPr lang="zh-CN" altLang="en-US"/>
              <a:t>压测工程</a:t>
            </a:r>
            <a:r>
              <a:rPr lang="en-US" altLang="zh-CN"/>
              <a:t> wmydjd</a:t>
            </a:r>
            <a:endParaRPr lang="en-US" altLang="zh-CN"/>
          </a:p>
          <a:p>
            <a:pPr lvl="1"/>
            <a:r>
              <a:rPr lang="en-US" altLang="zh-CN"/>
              <a:t>task</a:t>
            </a:r>
            <a:r>
              <a:rPr lang="en-US" altLang="zh-CN"/>
              <a:t>s</a:t>
            </a:r>
            <a:endParaRPr lang="en-US" altLang="zh-CN"/>
          </a:p>
          <a:p>
            <a:pPr lvl="2"/>
            <a:r>
              <a:rPr lang="zh-CN" altLang="en-US"/>
              <a:t>一个压测脚本可由多个</a:t>
            </a:r>
            <a:r>
              <a:rPr lang="en-US" altLang="zh-CN"/>
              <a:t>task</a:t>
            </a:r>
            <a:r>
              <a:rPr lang="zh-CN" altLang="en-US"/>
              <a:t>组成，</a:t>
            </a:r>
            <a:r>
              <a:rPr lang="en-US" altLang="zh-CN"/>
              <a:t>task</a:t>
            </a:r>
            <a:r>
              <a:rPr lang="zh-CN" altLang="en-US"/>
              <a:t>分为</a:t>
            </a:r>
            <a:r>
              <a:rPr lang="en-US" altLang="zh-CN"/>
              <a:t>3</a:t>
            </a:r>
            <a:r>
              <a:rPr lang="zh-CN" altLang="en-US"/>
              <a:t>类</a:t>
            </a:r>
            <a:endParaRPr lang="zh-CN" altLang="en-US"/>
          </a:p>
          <a:p>
            <a:pPr lvl="3"/>
            <a:r>
              <a:rPr lang="zh-CN" altLang="en-US"/>
              <a:t>自动生成的</a:t>
            </a:r>
            <a:r>
              <a:rPr lang="en-US" altLang="zh-CN"/>
              <a:t>CG</a:t>
            </a:r>
            <a:r>
              <a:rPr lang="zh-CN" altLang="en-US"/>
              <a:t>包装填发送脚本在</a:t>
            </a:r>
            <a:r>
              <a:rPr lang="en-US" altLang="zh-CN"/>
              <a:t>actions</a:t>
            </a:r>
            <a:r>
              <a:rPr lang="zh-CN" altLang="en-US"/>
              <a:t>目录下，待会单独说明</a:t>
            </a:r>
            <a:r>
              <a:rPr lang="en-US" altLang="zh-CN"/>
              <a:t>(ActionCG_</a:t>
            </a:r>
            <a:r>
              <a:rPr lang="zh-CN" altLang="en-US"/>
              <a:t>开头</a:t>
            </a:r>
            <a:r>
              <a:rPr lang="en-US" altLang="zh-CN"/>
              <a:t>)</a:t>
            </a:r>
            <a:endParaRPr lang="zh-CN" altLang="en-US"/>
          </a:p>
          <a:p>
            <a:pPr lvl="3"/>
            <a:r>
              <a:rPr lang="en-US" altLang="zh-CN"/>
              <a:t>login.py</a:t>
            </a:r>
            <a:r>
              <a:rPr lang="zh-CN" altLang="en-US"/>
              <a:t>作为基础的角色登录任务，每个压测脚本都会用到，封装了创建测试账号的</a:t>
            </a:r>
            <a:r>
              <a:rPr lang="zh-CN" altLang="en-US"/>
              <a:t>逻辑</a:t>
            </a:r>
            <a:endParaRPr lang="zh-CN" altLang="en-US"/>
          </a:p>
          <a:p>
            <a:pPr lvl="3"/>
            <a:r>
              <a:rPr lang="en-US" altLang="zh-CN"/>
              <a:t>mssion_displayed.py</a:t>
            </a:r>
            <a:r>
              <a:rPr lang="zh-CN" altLang="en-US"/>
              <a:t>作为另一类生成脚本的</a:t>
            </a:r>
            <a:r>
              <a:rPr lang="zh-CN" altLang="en-US"/>
              <a:t>代表，是通过读取抓包文件，解析生成的功能协议序列（带</a:t>
            </a:r>
            <a:r>
              <a:rPr lang="zh-CN" altLang="en-US"/>
              <a:t>数据），可以作为压测脚本的基础</a:t>
            </a:r>
            <a:r>
              <a:rPr lang="zh-CN" altLang="en-US"/>
              <a:t>拼装功能。</a:t>
            </a:r>
            <a:endParaRPr lang="zh-CN" altLang="en-US"/>
          </a:p>
          <a:p>
            <a:pPr lvl="1"/>
            <a:r>
              <a:rPr lang="en-US" altLang="zh-CN"/>
              <a:t>person.py</a:t>
            </a:r>
            <a:endParaRPr lang="en-US" altLang="zh-CN"/>
          </a:p>
          <a:p>
            <a:pPr lvl="2"/>
            <a:r>
              <a:rPr lang="en-US" altLang="zh-CN"/>
              <a:t>locust</a:t>
            </a:r>
            <a:r>
              <a:rPr lang="zh-CN" altLang="en-US"/>
              <a:t>压测功能和逻辑</a:t>
            </a:r>
            <a:r>
              <a:rPr lang="zh-CN" altLang="en-US">
                <a:sym typeface="+mn-ea"/>
              </a:rPr>
              <a:t>功能</a:t>
            </a:r>
            <a:r>
              <a:rPr lang="zh-CN" altLang="en-US"/>
              <a:t>的组装类，继承自</a:t>
            </a:r>
            <a:r>
              <a:rPr lang="en-US" altLang="zh-CN"/>
              <a:t>locust</a:t>
            </a:r>
            <a:r>
              <a:rPr lang="zh-CN" altLang="en-US"/>
              <a:t>的</a:t>
            </a:r>
            <a:r>
              <a:rPr lang="en-US" altLang="zh-CN"/>
              <a:t>User</a:t>
            </a:r>
            <a:r>
              <a:rPr lang="zh-CN" altLang="en-US"/>
              <a:t>类，代表一个压测</a:t>
            </a:r>
            <a:r>
              <a:rPr lang="zh-CN" altLang="en-US"/>
              <a:t>玩家。</a:t>
            </a:r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1320" y="1901190"/>
            <a:ext cx="2171700" cy="3886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60765" y="4072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43196"/>
          <a:stretch>
            <a:fillRect/>
          </a:stretch>
        </p:blipFill>
        <p:spPr>
          <a:xfrm>
            <a:off x="8703310" y="1585595"/>
            <a:ext cx="3143250" cy="1829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 -- </a:t>
            </a:r>
            <a:r>
              <a:rPr lang="en-US" altLang="zh-CN" sz="2800"/>
              <a:t>tool</a:t>
            </a:r>
            <a:endParaRPr lang="en-US" altLang="zh-CN" sz="28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1825625"/>
            <a:ext cx="5181600" cy="4351338"/>
          </a:xfrm>
        </p:spPr>
        <p:txBody>
          <a:bodyPr>
            <a:normAutofit lnSpcReduction="10000"/>
          </a:bodyPr>
          <a:p>
            <a:r>
              <a:rPr lang="en-US" altLang="zh-CN"/>
              <a:t>tool</a:t>
            </a:r>
            <a:r>
              <a:rPr lang="zh-CN" altLang="en-US"/>
              <a:t>工具</a:t>
            </a:r>
            <a:r>
              <a:rPr lang="zh-CN" altLang="en-US"/>
              <a:t>集</a:t>
            </a:r>
            <a:endParaRPr lang="zh-CN" altLang="en-US"/>
          </a:p>
          <a:p>
            <a:pPr lvl="1"/>
            <a:r>
              <a:rPr lang="zh-CN" altLang="en-US"/>
              <a:t>协议</a:t>
            </a:r>
            <a:r>
              <a:rPr lang="zh-CN" altLang="en-US"/>
              <a:t>工具集</a:t>
            </a:r>
            <a:endParaRPr lang="zh-CN" altLang="en-US"/>
          </a:p>
          <a:p>
            <a:pPr lvl="2"/>
            <a:r>
              <a:rPr lang="en-US" altLang="zh-CN"/>
              <a:t>genPACKETS.py, genPACKEThandle.py</a:t>
            </a:r>
            <a:r>
              <a:rPr lang="zh-CN" altLang="en-US"/>
              <a:t>生成</a:t>
            </a:r>
            <a:r>
              <a:rPr lang="en-US" altLang="zh-CN"/>
              <a:t>tasks/actions/net_packets/PACKETS.py</a:t>
            </a:r>
            <a:r>
              <a:rPr lang="zh-CN" altLang="en-US"/>
              <a:t>，</a:t>
            </a:r>
            <a:r>
              <a:rPr lang="en-US" altLang="zh-CN"/>
              <a:t>PACKETS.py</a:t>
            </a:r>
            <a:r>
              <a:rPr lang="zh-CN" altLang="en-US"/>
              <a:t>中处理消息包的接收</a:t>
            </a:r>
            <a:endParaRPr lang="zh-CN" altLang="en-US"/>
          </a:p>
          <a:p>
            <a:pPr lvl="2"/>
            <a:r>
              <a:rPr lang="en-US" altLang="zh-CN"/>
              <a:t>genActions.py, genActionParams.py</a:t>
            </a:r>
            <a:r>
              <a:rPr lang="zh-CN" altLang="en-US"/>
              <a:t>生成</a:t>
            </a:r>
            <a:r>
              <a:rPr lang="en-US" altLang="zh-CN">
                <a:sym typeface="+mn-ea"/>
              </a:rPr>
              <a:t>tasks/actions/</a:t>
            </a:r>
            <a:r>
              <a:rPr lang="en-US" altLang="zh-CN"/>
              <a:t>ActionCG_xxx.py</a:t>
            </a:r>
            <a:r>
              <a:rPr lang="zh-CN" altLang="en-US"/>
              <a:t>，处理消息包的发送</a:t>
            </a:r>
            <a:endParaRPr lang="zh-CN" altLang="en-US"/>
          </a:p>
          <a:p>
            <a:pPr lvl="2"/>
            <a:r>
              <a:rPr lang="en-US" altLang="zh-CN"/>
              <a:t>make_define_py.bat</a:t>
            </a:r>
            <a:r>
              <a:rPr lang="zh-CN" altLang="en-US"/>
              <a:t>生成协议</a:t>
            </a:r>
            <a:r>
              <a:rPr lang="en-US" altLang="zh-CN"/>
              <a:t>ID</a:t>
            </a:r>
            <a:r>
              <a:rPr lang="zh-CN" altLang="en-US"/>
              <a:t>定义文件</a:t>
            </a:r>
            <a:r>
              <a:rPr lang="en-US" altLang="zh-CN"/>
              <a:t>Defines.py</a:t>
            </a:r>
            <a:endParaRPr lang="zh-CN" altLang="en-US"/>
          </a:p>
          <a:p>
            <a:pPr lvl="2"/>
            <a:r>
              <a:rPr lang="en-US" altLang="zh-CN"/>
              <a:t>make_proto_py.bat</a:t>
            </a:r>
            <a:r>
              <a:rPr lang="zh-CN" altLang="en-US"/>
              <a:t>生成协议的</a:t>
            </a:r>
            <a:r>
              <a:rPr lang="en-US" altLang="zh-CN"/>
              <a:t>protobuf</a:t>
            </a:r>
            <a:r>
              <a:rPr lang="zh-CN" altLang="en-US"/>
              <a:t>格式</a:t>
            </a:r>
            <a:r>
              <a:rPr lang="en-US" altLang="zh-CN"/>
              <a:t>PM</a:t>
            </a:r>
            <a:r>
              <a:rPr lang="en-US" altLang="zh-CN"/>
              <a:t>Messge_pb2.py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2571750" cy="409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43230"/>
            <a:ext cx="2038350" cy="256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095625"/>
            <a:ext cx="3363595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619125" y="1805940"/>
            <a:ext cx="5181600" cy="3128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595" y="1447800"/>
            <a:ext cx="5124450" cy="3844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NzY0NDhmN2JhZDdlYmJiYzc4ODkyYmQ4NWI1OTgyM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演示</Application>
  <PresentationFormat>宽屏</PresentationFormat>
  <Paragraphs>134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 -- wmydjd工程</vt:lpstr>
      <vt:lpstr>PowerPoint 演示文稿</vt:lpstr>
      <vt:lpstr>PowerPoint 演示文稿</vt:lpstr>
      <vt:lpstr>实现 -- tool</vt:lpstr>
      <vt:lpstr>PowerPoint 演示文稿</vt:lpstr>
      <vt:lpstr>parse_scap.py 节选 -- 解析CG包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chiwy</cp:lastModifiedBy>
  <cp:revision>13</cp:revision>
  <dcterms:created xsi:type="dcterms:W3CDTF">2023-08-23T06:48:00Z</dcterms:created>
  <dcterms:modified xsi:type="dcterms:W3CDTF">2023-08-24T06:32:01Z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E2AEE2410BF944D28C711D452D93A936_12</vt:lpwstr>
  </property>
  <property fmtid="{D5CDD505-2E9C-101B-9397-08002B2CF9AE}" pid="3" name="KSOProductBuildVer">
    <vt:lpwstr>2052-11.1.0.14309</vt:lpwstr>
  </property>
</Properties>
</file>