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7" r:id="rId2"/>
    <p:sldId id="2633" r:id="rId3"/>
    <p:sldId id="2635" r:id="rId4"/>
    <p:sldId id="2636" r:id="rId5"/>
    <p:sldId id="2637" r:id="rId6"/>
    <p:sldId id="2638" r:id="rId7"/>
    <p:sldId id="2639" r:id="rId8"/>
    <p:sldId id="2640" r:id="rId9"/>
    <p:sldId id="2641" r:id="rId10"/>
    <p:sldId id="2643" r:id="rId11"/>
    <p:sldId id="2644" r:id="rId12"/>
    <p:sldId id="2642" r:id="rId13"/>
    <p:sldId id="2649" r:id="rId14"/>
    <p:sldId id="2650" r:id="rId15"/>
    <p:sldId id="2651" r:id="rId16"/>
    <p:sldId id="264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8"/>
    <p:restoredTop sz="95288"/>
  </p:normalViewPr>
  <p:slideViewPr>
    <p:cSldViewPr snapToGrid="0" snapToObjects="1">
      <p:cViewPr varScale="1">
        <p:scale>
          <a:sx n="102" d="100"/>
          <a:sy n="102" d="100"/>
        </p:scale>
        <p:origin x="7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C0E76-D365-9340-8A32-87B739A6028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B110-3DD9-D64A-9BFB-5DD17072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712D4D-5AB3-5445-9C74-4D49F64CB8F2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60BCA9-0944-3E4A-8A53-A3043487B0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我們正在進行研究計劃的測試，主要的研究題目是「團隊決策」，想邀請您填答這份問卷。</a:t>
            </a:r>
          </a:p>
          <a:p>
            <a:pPr>
              <a:spcBef>
                <a:spcPts val="1000"/>
              </a:spcBef>
            </a:pPr>
            <a:r>
              <a:rPr lang="zh-TW" altLang="en-US" sz="2000" dirty="0"/>
              <a:t>這份問卷大約需要 </a:t>
            </a:r>
            <a:r>
              <a:rPr lang="en-US" altLang="zh-TW" sz="2000" dirty="0"/>
              <a:t>10 </a:t>
            </a:r>
            <a:r>
              <a:rPr lang="zh-TW" altLang="en-US" sz="2000" dirty="0"/>
              <a:t>分鐘完成填答，在問卷中，您將和其他參與者配對，每個人可得到的報酬不等，取決於個人決策、團隊成員的決策、以及一些運氣。</a:t>
            </a:r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16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在某些任務中，您可能只知道自己的報酬，不知道其他人的報酬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5229D3-8312-F446-895E-2BC225308218}"/>
              </a:ext>
            </a:extLst>
          </p:cNvPr>
          <p:cNvGraphicFramePr>
            <a:graphicFrameLocks noGrp="1"/>
          </p:cNvGraphicFramePr>
          <p:nvPr/>
        </p:nvGraphicFramePr>
        <p:xfrm>
          <a:off x="2174789" y="4201801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?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33316-1635-6045-B4FC-833CBB2EF1AF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5014786"/>
            <a:ext cx="3240000" cy="1089766"/>
            <a:chOff x="1800517" y="3637800"/>
            <a:chExt cx="4816389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A63706-1CE8-4242-AAF5-078E199E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5DE514D-7972-F945-9B09-CCB6C4947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0304ABE-1EE1-414D-9143-100E7863C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D20956A-A790-B546-9A26-F310EAAEF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65E9277-3EB8-1042-8988-9944A53E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7395C3E-DEF5-AD4D-A948-701446462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8DAFA-1D76-404E-B6E7-7BD9E4C8900E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485925"/>
            <a:ext cx="1498433" cy="504000"/>
            <a:chOff x="1800517" y="3637800"/>
            <a:chExt cx="4816389" cy="1620000"/>
          </a:xfrm>
        </p:grpSpPr>
        <p:pic>
          <p:nvPicPr>
            <p:cNvPr id="4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C13FA9F-A29B-0044-9A3B-6ECC7FEB8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2557A7D-FAA8-BD40-9827-FD51B244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32E2554-AAE3-8543-914A-3B58087F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81B9087-7975-4E49-84F7-0A5D233D5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1BE0B59-E890-ED4E-B6D3-1327737B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35A3D2-E4D9-374A-996D-46BABFE63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09CD0C-B9D9-7635-FF61-0B65388F3D37}"/>
              </a:ext>
            </a:extLst>
          </p:cNvPr>
          <p:cNvSpPr txBox="1"/>
          <p:nvPr/>
        </p:nvSpPr>
        <p:spPr>
          <a:xfrm>
            <a:off x="2466443" y="6161094"/>
            <a:ext cx="464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註：</a:t>
            </a:r>
            <a:r>
              <a:rPr lang="zh-TW" altLang="en-US" sz="1400" dirty="0"/>
              <a:t>若專案失敗，不論合作與否，所有成員報報酬均為</a:t>
            </a:r>
            <a:r>
              <a:rPr lang="en-US" altLang="zh-TW" sz="1400" dirty="0"/>
              <a:t>5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31975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您在看到自己的角色之後，才會知道自己的報酬，例如，在此任務中，您的角色為左邊數來第三位成員，若專案成功，您選擇合作，則您的報酬為</a:t>
            </a:r>
            <a:r>
              <a:rPr lang="en-US" altLang="zh-TW" sz="2000" dirty="0"/>
              <a:t>2</a:t>
            </a:r>
            <a:r>
              <a:rPr lang="zh-TW" altLang="en-US" sz="2000" dirty="0"/>
              <a:t>；若專案成功，您選擇不合作，則您的報酬為</a:t>
            </a:r>
            <a:r>
              <a:rPr lang="en-US" altLang="zh-TW" sz="2000" dirty="0"/>
              <a:t>10</a:t>
            </a:r>
            <a:r>
              <a:rPr lang="zh-TW" altLang="en-US" sz="2000" dirty="0"/>
              <a:t>；若專案失敗，則您的報酬為</a:t>
            </a:r>
            <a:r>
              <a:rPr lang="en-US" altLang="zh-TW" sz="2000" dirty="0"/>
              <a:t>5</a:t>
            </a:r>
            <a:r>
              <a:rPr lang="zh-TW" altLang="en-US" sz="2000" dirty="0"/>
              <a:t>，在此任務中，您不知道其他人的報酬。</a:t>
            </a: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5229D3-8312-F446-895E-2BC22530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45259"/>
              </p:ext>
            </p:extLst>
          </p:nvPr>
        </p:nvGraphicFramePr>
        <p:xfrm>
          <a:off x="2174789" y="4201801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?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33316-1635-6045-B4FC-833CBB2EF1AF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5014786"/>
            <a:ext cx="3240000" cy="1089766"/>
            <a:chOff x="1800517" y="3637800"/>
            <a:chExt cx="4816388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A63706-1CE8-4242-AAF5-078E199E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0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5DE514D-7972-F945-9B09-CCB6C4947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0304ABE-1EE1-414D-9143-100E7863C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D20956A-A790-B546-9A26-F310EAAEF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65E9277-3EB8-1042-8988-9944A53E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2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7395C3E-DEF5-AD4D-A948-701446462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8DAFA-1D76-404E-B6E7-7BD9E4C8900E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485925"/>
            <a:ext cx="1498433" cy="504000"/>
            <a:chOff x="1800517" y="3637800"/>
            <a:chExt cx="4816389" cy="1620000"/>
          </a:xfrm>
        </p:grpSpPr>
        <p:pic>
          <p:nvPicPr>
            <p:cNvPr id="4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C13FA9F-A29B-0044-9A3B-6ECC7FEB8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2557A7D-FAA8-BD40-9827-FD51B244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32E2554-AAE3-8543-914A-3B58087F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81B9087-7975-4E49-84F7-0A5D233D5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1BE0B59-E890-ED4E-B6D3-1327737B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35A3D2-E4D9-374A-996D-46BABFE63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1C10E2-4C75-314E-8318-746A158B4A97}"/>
              </a:ext>
            </a:extLst>
          </p:cNvPr>
          <p:cNvSpPr txBox="1"/>
          <p:nvPr/>
        </p:nvSpPr>
        <p:spPr>
          <a:xfrm>
            <a:off x="4254171" y="5405585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D572A-30B8-B188-889F-BEDA552E7B02}"/>
              </a:ext>
            </a:extLst>
          </p:cNvPr>
          <p:cNvSpPr txBox="1"/>
          <p:nvPr/>
        </p:nvSpPr>
        <p:spPr>
          <a:xfrm>
            <a:off x="2466443" y="6161094"/>
            <a:ext cx="464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註：</a:t>
            </a:r>
            <a:r>
              <a:rPr lang="zh-TW" altLang="en-US" sz="1400" dirty="0"/>
              <a:t>若專案失敗，不論合作與否，所有成員報報酬均為</a:t>
            </a:r>
            <a:r>
              <a:rPr lang="en-US" altLang="zh-TW" sz="1400" dirty="0"/>
              <a:t>5</a:t>
            </a:r>
            <a:endParaRPr lang="en-TW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CD3B7-6D73-D391-5336-5AEB5DC19CF9}"/>
              </a:ext>
            </a:extLst>
          </p:cNvPr>
          <p:cNvSpPr/>
          <p:nvPr/>
        </p:nvSpPr>
        <p:spPr>
          <a:xfrm>
            <a:off x="4226989" y="4221469"/>
            <a:ext cx="540000" cy="194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99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您將進行 </a:t>
            </a:r>
            <a:r>
              <a:rPr lang="en-US" altLang="zh-TW" sz="2000" dirty="0"/>
              <a:t>10 </a:t>
            </a:r>
            <a:r>
              <a:rPr lang="zh-TW" altLang="en-US" sz="2000" dirty="0"/>
              <a:t>回合的決策，但在實驗過程中，您無法知道其他人的決策結果。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您的最終報酬為和其他填答者配對，統計所有任務結果後，所有任務的分數相加，並轉換為 </a:t>
            </a:r>
            <a:r>
              <a:rPr lang="en-US" altLang="zh-TW" sz="2000" dirty="0"/>
              <a:t>7-11 </a:t>
            </a:r>
            <a:r>
              <a:rPr lang="zh-TW" altLang="en-US" sz="2000" dirty="0"/>
              <a:t>禮券金額。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在正式決策前，您需要答對以下四個問題，確認您了解規則：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95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想像任務如下：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48832B-E300-0A29-CE1A-A3E89BD1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50929"/>
              </p:ext>
            </p:extLst>
          </p:nvPr>
        </p:nvGraphicFramePr>
        <p:xfrm>
          <a:off x="2174788" y="3124565"/>
          <a:ext cx="49024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19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1804441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FDB7FA-D916-360E-BAA2-C41970EE2A48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3937550"/>
            <a:ext cx="3240000" cy="1089766"/>
            <a:chOff x="1800517" y="3637800"/>
            <a:chExt cx="4816389" cy="1620000"/>
          </a:xfrm>
        </p:grpSpPr>
        <p:pic>
          <p:nvPicPr>
            <p:cNvPr id="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223EF8CC-43F0-CA27-AF08-E5B271A9C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5CE732BB-705D-D37F-6CAE-24FF0746AD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DEB2DC4-2FC2-534C-07FE-C067E29632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CA2EAF3C-E336-71A5-DD13-40C9F4CAD9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D2589F7-0A68-6EF4-4794-511EAE0451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FD98CA03-DFAC-FA14-D02D-FDD578EC33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B6D043-2217-FF11-729E-B44C340F9AFF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2408689"/>
            <a:ext cx="1498433" cy="504000"/>
            <a:chOff x="1800517" y="3637800"/>
            <a:chExt cx="4816389" cy="1620000"/>
          </a:xfrm>
        </p:grpSpPr>
        <p:pic>
          <p:nvPicPr>
            <p:cNvPr id="1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579A7D60-01C5-A9DE-9F21-25E42151A2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03A01307-DF70-CC32-6CB8-1A95CE441A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8E392C00-5B1A-7AAE-419A-D087CEE37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8E9C62ED-B650-06AF-6DAB-E8272252FD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56CAF664-82B3-42B1-9D12-1BB9C7CAEF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028110C-D2E0-61D8-7493-E2201157B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36C80-C619-3B44-E6C1-FD1FE9641E28}"/>
              </a:ext>
            </a:extLst>
          </p:cNvPr>
          <p:cNvSpPr txBox="1"/>
          <p:nvPr/>
        </p:nvSpPr>
        <p:spPr>
          <a:xfrm>
            <a:off x="2792119" y="5159014"/>
            <a:ext cx="456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1400" dirty="0"/>
              <a:t>註：</a:t>
            </a:r>
            <a:r>
              <a:rPr lang="zh-TW" altLang="en-US" sz="1400" dirty="0"/>
              <a:t>若專案失敗，不論合作與否，所有成員報報酬均為</a:t>
            </a:r>
            <a:r>
              <a:rPr lang="en-US" altLang="zh-TW" sz="1400" dirty="0"/>
              <a:t>5</a:t>
            </a:r>
            <a:endParaRPr lang="en-TW" sz="1400" dirty="0"/>
          </a:p>
        </p:txBody>
      </p:sp>
      <p:pic>
        <p:nvPicPr>
          <p:cNvPr id="20" name="Picture 2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E00AB72A-E707-9F74-D91D-745C343A9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13005" r="35541" b="11029"/>
          <a:stretch/>
        </p:blipFill>
        <p:spPr bwMode="auto">
          <a:xfrm>
            <a:off x="5616869" y="2408689"/>
            <a:ext cx="178661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924BD0D4-5719-41B4-77B9-45A989E8C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13005" r="35541" b="11029"/>
          <a:stretch/>
        </p:blipFill>
        <p:spPr bwMode="auto">
          <a:xfrm>
            <a:off x="6582899" y="3937550"/>
            <a:ext cx="386312" cy="10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8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在此任務中，團隊人數為？</a:t>
            </a:r>
            <a:r>
              <a:rPr lang="en-US" altLang="zh-TW" sz="2000" dirty="0"/>
              <a:t>5</a:t>
            </a:r>
            <a:r>
              <a:rPr lang="zh-TW" altLang="en-US" sz="2000" dirty="0"/>
              <a:t>人；</a:t>
            </a:r>
            <a:r>
              <a:rPr lang="en-US" altLang="zh-TW" sz="2000" dirty="0"/>
              <a:t>6</a:t>
            </a:r>
            <a:r>
              <a:rPr lang="zh-TW" altLang="en-US" sz="2000" dirty="0"/>
              <a:t>人；</a:t>
            </a:r>
            <a:r>
              <a:rPr lang="en-US" altLang="zh-TW" sz="2000" dirty="0"/>
              <a:t>7</a:t>
            </a:r>
            <a:r>
              <a:rPr lang="zh-TW" altLang="en-US" sz="2000" dirty="0"/>
              <a:t>人；</a:t>
            </a:r>
            <a:r>
              <a:rPr lang="en-US" altLang="zh-TW" sz="2000" dirty="0"/>
              <a:t>8</a:t>
            </a:r>
            <a:r>
              <a:rPr lang="zh-TW" altLang="en-US" sz="2000" dirty="0"/>
              <a:t>人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若其中 </a:t>
            </a:r>
            <a:r>
              <a:rPr lang="en-US" altLang="zh-TW" sz="2000" dirty="0"/>
              <a:t>3 </a:t>
            </a:r>
            <a:r>
              <a:rPr lang="zh-TW" altLang="en-US" sz="2000" dirty="0"/>
              <a:t>人決定合作，則專案結果為？成功；失敗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在此專案中，您的角色如下：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0F64D42A-AB92-2B02-1A95-1F07ABC22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1151"/>
              </p:ext>
            </p:extLst>
          </p:nvPr>
        </p:nvGraphicFramePr>
        <p:xfrm>
          <a:off x="2174788" y="3775917"/>
          <a:ext cx="49024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19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  <a:gridCol w="574443">
                  <a:extLst>
                    <a:ext uri="{9D8B030D-6E8A-4147-A177-3AD203B41FA5}">
                      <a16:colId xmlns:a16="http://schemas.microsoft.com/office/drawing/2014/main" val="1804441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01C565FC-CCA3-7B00-A2FD-4FE400193714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4588902"/>
            <a:ext cx="3240000" cy="1089766"/>
            <a:chOff x="1800517" y="3637800"/>
            <a:chExt cx="4816389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4543191-C7B7-2156-948B-6EE3F891AB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0570C95A-D99D-761A-642B-0A3A3D8833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BBB9CA1-8DC9-CA97-3EBB-6E657E66FF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8CD3E3-6D3F-A172-5172-15EF982905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A9BF3B2-A892-0322-B97A-1E4463BE66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2A5171EA-8B3D-2364-B57E-2F3BA1093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EBD29B-1DC7-8B78-D380-C103F98CFF9B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060041"/>
            <a:ext cx="1498433" cy="504000"/>
            <a:chOff x="1800517" y="3637800"/>
            <a:chExt cx="4816389" cy="1620000"/>
          </a:xfrm>
        </p:grpSpPr>
        <p:pic>
          <p:nvPicPr>
            <p:cNvPr id="3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600F049B-7AE2-5713-7AF3-C66462C5A0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BD02B9F4-F4A5-E781-7438-4FA22FDF7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E48D62A-853D-B163-6657-CE80222A99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07BE7B83-66C2-3CB8-A8D3-E1FD3BF0C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82EF09-CBA2-BEC5-A3D1-A80EEC607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26BFB880-12A5-C34F-8C59-BEDEA6F68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114ACD16-00E4-ECF8-D96C-AF739042E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13005" r="35541" b="11029"/>
          <a:stretch/>
        </p:blipFill>
        <p:spPr bwMode="auto">
          <a:xfrm>
            <a:off x="5616869" y="3060041"/>
            <a:ext cx="178661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810D2D72-6DFB-CCE4-1E91-62E9E84B3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13005" r="35541" b="11029"/>
          <a:stretch/>
        </p:blipFill>
        <p:spPr bwMode="auto">
          <a:xfrm>
            <a:off x="6582899" y="4588902"/>
            <a:ext cx="386312" cy="10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2849977-6F9D-8571-0399-C859844ACA2D}"/>
              </a:ext>
            </a:extLst>
          </p:cNvPr>
          <p:cNvSpPr txBox="1"/>
          <p:nvPr/>
        </p:nvSpPr>
        <p:spPr>
          <a:xfrm>
            <a:off x="5394037" y="4979701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D65019-B6D2-4E3D-6D96-B8EB2DCD35A0}"/>
              </a:ext>
            </a:extLst>
          </p:cNvPr>
          <p:cNvSpPr txBox="1"/>
          <p:nvPr/>
        </p:nvSpPr>
        <p:spPr>
          <a:xfrm>
            <a:off x="2792119" y="5710158"/>
            <a:ext cx="456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1400" dirty="0"/>
              <a:t>註：</a:t>
            </a:r>
            <a:r>
              <a:rPr lang="zh-TW" altLang="en-US" sz="1400" dirty="0"/>
              <a:t>若專案失敗，不論合作與否，所有成員報報酬均為</a:t>
            </a:r>
            <a:r>
              <a:rPr lang="en-US" altLang="zh-TW" sz="1400" dirty="0"/>
              <a:t>5</a:t>
            </a:r>
            <a:endParaRPr lang="en-TW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19C5DD-C8BD-28DD-00DC-4483743BF84E}"/>
              </a:ext>
            </a:extLst>
          </p:cNvPr>
          <p:cNvSpPr/>
          <p:nvPr/>
        </p:nvSpPr>
        <p:spPr>
          <a:xfrm>
            <a:off x="5368049" y="3805659"/>
            <a:ext cx="540000" cy="194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2027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若您決定合作，且最後專案失敗，則您的報酬為？</a:t>
            </a:r>
            <a:r>
              <a:rPr lang="en-US" altLang="zh-TW" sz="2000" dirty="0"/>
              <a:t>2; 3; 4; 5; 10</a:t>
            </a:r>
          </a:p>
          <a:p>
            <a:pPr>
              <a:spcBef>
                <a:spcPts val="1000"/>
              </a:spcBef>
            </a:pPr>
            <a:r>
              <a:rPr lang="zh-TW" altLang="en-US" sz="2000" dirty="0"/>
              <a:t>若您決定不合作，且最後專案成功，則您的報酬為？</a:t>
            </a:r>
            <a:r>
              <a:rPr lang="en-US" altLang="zh-TW" sz="2000" dirty="0"/>
              <a:t>2; 3; 4; 5; 10</a:t>
            </a:r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上列問題填答有誤，請再閱讀一次規則，確認了解後，答對問題再繼續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恭喜您全部答對，以下將進入正式的決策！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0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感謝您的填答！正式的問卷問題已經結束，以下請您回答幾個關於您自身的問題：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在這些問題中，請大致描述您是如何做決策的：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請問您的生理性別？女；男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請問您的年齡？</a:t>
            </a:r>
            <a:r>
              <a:rPr lang="en-US" altLang="zh-TW" sz="2000" dirty="0"/>
              <a:t>20 </a:t>
            </a:r>
            <a:r>
              <a:rPr lang="zh-TW" altLang="en-US" sz="2000" dirty="0"/>
              <a:t>以下；</a:t>
            </a:r>
            <a:r>
              <a:rPr lang="en-US" altLang="zh-TW" sz="2000" dirty="0"/>
              <a:t>21-25</a:t>
            </a:r>
            <a:r>
              <a:rPr lang="zh-TW" altLang="en-US" sz="2000" dirty="0"/>
              <a:t>；</a:t>
            </a:r>
            <a:r>
              <a:rPr lang="en-US" altLang="zh-TW" sz="2000" dirty="0"/>
              <a:t>26-30</a:t>
            </a:r>
            <a:r>
              <a:rPr lang="zh-TW" altLang="en-US" sz="2000" dirty="0"/>
              <a:t>；</a:t>
            </a:r>
            <a:r>
              <a:rPr lang="en-US" altLang="zh-TW" sz="2000" dirty="0"/>
              <a:t>31-40</a:t>
            </a:r>
            <a:r>
              <a:rPr lang="zh-TW" altLang="en-US" sz="2000" dirty="0"/>
              <a:t>；</a:t>
            </a:r>
            <a:r>
              <a:rPr lang="en-US" altLang="zh-TW" sz="2000" dirty="0"/>
              <a:t>41 </a:t>
            </a:r>
            <a:r>
              <a:rPr lang="zh-TW" altLang="en-US" sz="2000" dirty="0"/>
              <a:t>以上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若您有任何問題或是建議，請在這邊讓我們知道：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4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TW" sz="2000" dirty="0"/>
              <a:t>以下您將和其他幾位填答者組成一個團隊以完成專案，您的報酬將取決於您自己和其他團隊成員的決策。</a:t>
            </a:r>
          </a:p>
          <a:p>
            <a:pPr>
              <a:spcBef>
                <a:spcPts val="1000"/>
              </a:spcBef>
            </a:pPr>
            <a:r>
              <a:rPr lang="zh-TW" altLang="en-US" sz="2000" dirty="0"/>
              <a:t>具體而言，團隊成員將同時決定是否合作，若決定合作的人數超過所需人數，則專案成功；若決定合作的人數不足，則專案失敗。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專案成功與否，將會影響每位成員的報酬；決定合作與否，也會影響每位成員的報酬。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在每個任務中，會有不同人數的團隊成員，以及不同的成功標準。每位參與者的報酬取決於自己是否參與合作，以及專案是否成功。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15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以下圖為例，在此任務中，有六位成員，灰色小人代表團隊人數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在此任務中，需要至少四位成員決定合作，專案才能成功；若合作成員數不足四位，則專案失敗。下方圖示代表專案成功標準，黃色代表合作，灰色代表不合作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BCBB50-B9C9-ED4B-903D-13F65C8A82AA}"/>
              </a:ext>
            </a:extLst>
          </p:cNvPr>
          <p:cNvGrpSpPr/>
          <p:nvPr/>
        </p:nvGrpSpPr>
        <p:grpSpPr>
          <a:xfrm>
            <a:off x="2127251" y="2085714"/>
            <a:ext cx="4816389" cy="1620000"/>
            <a:chOff x="1800517" y="3637800"/>
            <a:chExt cx="4816389" cy="1620000"/>
          </a:xfrm>
        </p:grpSpPr>
        <p:pic>
          <p:nvPicPr>
            <p:cNvPr id="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A0367BA9-A039-D05B-4522-8380271AD6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036CD36E-6AFF-C718-E2B4-E1B1AA32CF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E84AE77-CD41-8B96-C834-C800A49227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8300194D-0BD9-2FB6-A679-B9969F75F6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D760022-7FD4-89CA-DE87-155330FDA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6F023037-EE97-BA4C-A43F-0E64A7164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F8DEB3-065A-1B4A-915D-C233216B92F6}"/>
              </a:ext>
            </a:extLst>
          </p:cNvPr>
          <p:cNvGrpSpPr>
            <a:grpSpLocks noChangeAspect="1"/>
          </p:cNvGrpSpPr>
          <p:nvPr/>
        </p:nvGrpSpPr>
        <p:grpSpPr>
          <a:xfrm>
            <a:off x="3822784" y="5467863"/>
            <a:ext cx="1498433" cy="504000"/>
            <a:chOff x="1800517" y="3637800"/>
            <a:chExt cx="4816389" cy="1620000"/>
          </a:xfrm>
        </p:grpSpPr>
        <p:pic>
          <p:nvPicPr>
            <p:cNvPr id="1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09E023B-B54B-AB43-A863-5548668920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C996EB82-1F4A-DF4B-93C6-65AA5A5601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6B3191D5-8817-3244-8659-3414D81C6B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BB003899-9146-AD48-BB8C-4837ECB62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BB91CC06-C823-7F41-A774-3C62A5B41B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ADA2F60B-7E0C-E940-B35E-A3F46ADB3B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25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若專案失敗，不論個人決策為何，每位團隊成員的報酬均為</a:t>
            </a:r>
            <a:r>
              <a:rPr lang="en-US" altLang="zh-TW" sz="2000" dirty="0"/>
              <a:t>5</a:t>
            </a:r>
            <a:r>
              <a:rPr lang="zh-TW" altLang="en-US" sz="2000" dirty="0"/>
              <a:t>，若專案成功，每位團隊成員的報酬如下：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亦即，若專案失敗，不論您決定是否合作，報酬均為</a:t>
            </a:r>
            <a:r>
              <a:rPr lang="en-US" altLang="zh-TW" sz="2000" dirty="0"/>
              <a:t>5</a:t>
            </a:r>
            <a:r>
              <a:rPr lang="zh-TW" altLang="en-US" sz="2000" dirty="0"/>
              <a:t>；若專案成功，且您決定不合作，則您可以得到</a:t>
            </a:r>
            <a:r>
              <a:rPr lang="en-US" altLang="zh-TW" sz="2000" dirty="0"/>
              <a:t>10</a:t>
            </a:r>
            <a:r>
              <a:rPr lang="zh-TW" altLang="en-US" sz="2000" dirty="0"/>
              <a:t>；若專案成功，且您決定合作，則您將得到 </a:t>
            </a:r>
            <a:r>
              <a:rPr lang="en-US" altLang="zh-TW" sz="2000" dirty="0"/>
              <a:t>1-6 </a:t>
            </a:r>
            <a:r>
              <a:rPr lang="zh-TW" altLang="en-US" sz="2000" dirty="0"/>
              <a:t>不等，取決於您是哪一位成員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您的最終報酬為所有任務的分數相加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sz="18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87B1148B-8D15-7A48-8576-A9AE793B8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92381"/>
              </p:ext>
            </p:extLst>
          </p:nvPr>
        </p:nvGraphicFramePr>
        <p:xfrm>
          <a:off x="123568" y="2768409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C23DA-68D7-5241-8A83-18142C651FDF}"/>
              </a:ext>
            </a:extLst>
          </p:cNvPr>
          <p:cNvGrpSpPr>
            <a:grpSpLocks noChangeAspect="1"/>
          </p:cNvGrpSpPr>
          <p:nvPr/>
        </p:nvGrpSpPr>
        <p:grpSpPr>
          <a:xfrm>
            <a:off x="1111137" y="3581394"/>
            <a:ext cx="3240000" cy="1089766"/>
            <a:chOff x="1800517" y="3637800"/>
            <a:chExt cx="4816389" cy="1620000"/>
          </a:xfrm>
        </p:grpSpPr>
        <p:pic>
          <p:nvPicPr>
            <p:cNvPr id="2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01DD2581-FA2E-9941-8BA9-2C6D618927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4FFC1BE-E668-5C4B-818D-AA1E5E437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C7AF4CD-8A4C-F64A-89BF-0CB5F0475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40E0B29-CA73-7041-9AA4-FE106813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CDFF728C-A467-894D-95F6-595336DCEB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CF99781F-3372-EF49-B250-1B78354F4A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F5CB5185-8929-D24F-B6B9-2BE52B1C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13236"/>
              </p:ext>
            </p:extLst>
          </p:nvPr>
        </p:nvGraphicFramePr>
        <p:xfrm>
          <a:off x="4656388" y="2768409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2AB98AF0-D544-464B-9991-D76DF588FF43}"/>
              </a:ext>
            </a:extLst>
          </p:cNvPr>
          <p:cNvGrpSpPr>
            <a:grpSpLocks noChangeAspect="1"/>
          </p:cNvGrpSpPr>
          <p:nvPr/>
        </p:nvGrpSpPr>
        <p:grpSpPr>
          <a:xfrm>
            <a:off x="5643957" y="3581394"/>
            <a:ext cx="3240000" cy="1089766"/>
            <a:chOff x="1800517" y="3637800"/>
            <a:chExt cx="4816389" cy="1620000"/>
          </a:xfrm>
        </p:grpSpPr>
        <p:pic>
          <p:nvPicPr>
            <p:cNvPr id="3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45AEEE7-B0A0-F842-9436-AF6BB639A5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5878C108-10F4-BA4F-B959-7F98561927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BB0F799B-BF66-E143-83FB-0BF66BD687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AD2A51DE-A204-3447-8837-8B7262EA09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9AF4D10-8AF0-F640-8D7E-DB8B138FF9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A54F57F-D124-C641-8D21-9BAA89D8EC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2339F7-8BF9-BD42-BBE3-D4CD80597CD2}"/>
              </a:ext>
            </a:extLst>
          </p:cNvPr>
          <p:cNvSpPr txBox="1"/>
          <p:nvPr/>
        </p:nvSpPr>
        <p:spPr>
          <a:xfrm>
            <a:off x="123568" y="2373334"/>
            <a:ext cx="2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 dirty="0">
                <a:solidFill>
                  <a:schemeClr val="tx2"/>
                </a:solidFill>
              </a:rPr>
              <a:t>專案成功</a:t>
            </a:r>
            <a:r>
              <a:rPr lang="zh-TW" altLang="en-US" b="1" dirty="0">
                <a:solidFill>
                  <a:schemeClr val="tx2"/>
                </a:solidFill>
              </a:rPr>
              <a:t> 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zh-TW" altLang="en-US" b="1" dirty="0">
                <a:solidFill>
                  <a:schemeClr val="tx2"/>
                </a:solidFill>
              </a:rPr>
              <a:t>合作人數 ≥</a:t>
            </a:r>
            <a:r>
              <a:rPr lang="en-US" altLang="zh-TW" b="1" dirty="0">
                <a:solidFill>
                  <a:schemeClr val="tx2"/>
                </a:solidFill>
              </a:rPr>
              <a:t> 4</a:t>
            </a:r>
            <a:r>
              <a:rPr lang="zh-TW" altLang="en-US" b="1" dirty="0">
                <a:solidFill>
                  <a:schemeClr val="tx2"/>
                </a:solidFill>
              </a:rPr>
              <a:t>人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endParaRPr lang="en-TW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930DF-508C-E542-856C-84CF3040E219}"/>
              </a:ext>
            </a:extLst>
          </p:cNvPr>
          <p:cNvSpPr txBox="1"/>
          <p:nvPr/>
        </p:nvSpPr>
        <p:spPr>
          <a:xfrm>
            <a:off x="4656388" y="2373334"/>
            <a:ext cx="2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 dirty="0">
                <a:solidFill>
                  <a:schemeClr val="tx2"/>
                </a:solidFill>
              </a:rPr>
              <a:t>專案失敗 </a:t>
            </a:r>
            <a:r>
              <a:rPr lang="en-US" altLang="zh-TW" b="1" dirty="0">
                <a:solidFill>
                  <a:schemeClr val="tx2"/>
                </a:solidFill>
              </a:rPr>
              <a:t>(</a:t>
            </a:r>
            <a:r>
              <a:rPr lang="zh-TW" altLang="en-US" b="1" dirty="0">
                <a:solidFill>
                  <a:schemeClr val="tx2"/>
                </a:solidFill>
              </a:rPr>
              <a:t>合作人數 </a:t>
            </a:r>
            <a:r>
              <a:rPr lang="en-US" altLang="zh-TW" b="1" dirty="0">
                <a:solidFill>
                  <a:schemeClr val="tx2"/>
                </a:solidFill>
              </a:rPr>
              <a:t>&lt; 4</a:t>
            </a:r>
            <a:r>
              <a:rPr lang="zh-TW" altLang="en-US" b="1" dirty="0">
                <a:solidFill>
                  <a:schemeClr val="tx2"/>
                </a:solidFill>
              </a:rPr>
              <a:t>人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endParaRPr lang="en-TW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8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在所有任務中，若專案失敗，不論決策，所有成員報報酬均為</a:t>
            </a:r>
            <a:r>
              <a:rPr lang="en-US" altLang="zh-TW" sz="2000" dirty="0"/>
              <a:t>5</a:t>
            </a:r>
            <a:r>
              <a:rPr lang="zh-TW" altLang="en-US" sz="2000" dirty="0"/>
              <a:t>，因此以下只顯示專案成功的報酬。整體決策過程如下：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首先，所有成員將看到專案人數、成功條件、以及各成員的報酬 </a:t>
            </a:r>
            <a:r>
              <a:rPr lang="en-US" altLang="zh-TW" sz="2000" dirty="0"/>
              <a:t>(</a:t>
            </a:r>
            <a:r>
              <a:rPr lang="zh-TW" altLang="en-US" sz="2000" dirty="0"/>
              <a:t>和決策有關</a:t>
            </a:r>
            <a:r>
              <a:rPr lang="en-US" altLang="zh-TW" sz="2000" dirty="0"/>
              <a:t>)</a:t>
            </a:r>
            <a:r>
              <a:rPr lang="zh-TW" altLang="en-US" sz="2000" dirty="0"/>
              <a:t>。在此任務中，專案人數</a:t>
            </a:r>
            <a:r>
              <a:rPr lang="en-US" altLang="zh-TW" sz="2000" dirty="0"/>
              <a:t>6</a:t>
            </a:r>
            <a:r>
              <a:rPr lang="zh-TW" altLang="en-US" sz="2000" dirty="0"/>
              <a:t>人，成功條件為至少</a:t>
            </a:r>
            <a:r>
              <a:rPr lang="en-US" altLang="zh-TW" sz="2000" dirty="0"/>
              <a:t>4</a:t>
            </a:r>
            <a:r>
              <a:rPr lang="zh-TW" altLang="en-US" sz="2000" dirty="0"/>
              <a:t>人決定合作，各成員報酬如數字</a:t>
            </a: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5229D3-8312-F446-895E-2BC22530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36398"/>
              </p:ext>
            </p:extLst>
          </p:nvPr>
        </p:nvGraphicFramePr>
        <p:xfrm>
          <a:off x="2174789" y="4201801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33316-1635-6045-B4FC-833CBB2EF1AF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5014786"/>
            <a:ext cx="3240000" cy="1089766"/>
            <a:chOff x="1800517" y="3637800"/>
            <a:chExt cx="4816389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A63706-1CE8-4242-AAF5-078E199E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5DE514D-7972-F945-9B09-CCB6C4947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0304ABE-1EE1-414D-9143-100E7863C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D20956A-A790-B546-9A26-F310EAAEF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65E9277-3EB8-1042-8988-9944A53E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7395C3E-DEF5-AD4D-A948-701446462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8DAFA-1D76-404E-B6E7-7BD9E4C8900E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485925"/>
            <a:ext cx="1498433" cy="504000"/>
            <a:chOff x="1800517" y="3637800"/>
            <a:chExt cx="4816389" cy="1620000"/>
          </a:xfrm>
        </p:grpSpPr>
        <p:pic>
          <p:nvPicPr>
            <p:cNvPr id="4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C13FA9F-A29B-0044-9A3B-6ECC7FEB8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2557A7D-FAA8-BD40-9827-FD51B244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32E2554-AAE3-8543-914A-3B58087F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81B9087-7975-4E49-84F7-0A5D233D5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1BE0B59-E890-ED4E-B6D3-1327737B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35A3D2-E4D9-374A-996D-46BABFE63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95A9A2-FDF5-7A4B-A920-56C8CD86A9A1}"/>
              </a:ext>
            </a:extLst>
          </p:cNvPr>
          <p:cNvSpPr txBox="1"/>
          <p:nvPr/>
        </p:nvSpPr>
        <p:spPr>
          <a:xfrm>
            <a:off x="2466443" y="6161094"/>
            <a:ext cx="464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註：</a:t>
            </a:r>
            <a:r>
              <a:rPr lang="zh-TW" altLang="en-US" sz="1400" dirty="0"/>
              <a:t>若專案失敗，不論合作與否，所有成員報報酬均為</a:t>
            </a:r>
            <a:r>
              <a:rPr lang="en-US" altLang="zh-TW" sz="1400" dirty="0"/>
              <a:t>5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35906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接下來，每位成員將看到自己的角色，例如，在此任務中，您的角色為左邊數來第二位成員，若專案成功，您選擇合作，則您的報酬為</a:t>
            </a:r>
            <a:r>
              <a:rPr lang="en-US" altLang="zh-TW" sz="2000" dirty="0"/>
              <a:t>2</a:t>
            </a:r>
            <a:r>
              <a:rPr lang="zh-TW" altLang="en-US" sz="2000" dirty="0"/>
              <a:t>；若專案成功，您選擇不合作，則您的報酬為</a:t>
            </a:r>
            <a:r>
              <a:rPr lang="en-US" altLang="zh-TW" sz="2000" dirty="0"/>
              <a:t>10</a:t>
            </a:r>
            <a:r>
              <a:rPr lang="zh-TW" altLang="en-US" sz="2000" dirty="0"/>
              <a:t>；若專案失敗，則您的報酬為</a:t>
            </a:r>
            <a:r>
              <a:rPr lang="en-US" altLang="zh-TW" sz="2000" dirty="0"/>
              <a:t>5</a:t>
            </a:r>
          </a:p>
          <a:p>
            <a:pPr marL="0" indent="0">
              <a:spcBef>
                <a:spcPts val="1000"/>
              </a:spcBef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5229D3-8312-F446-895E-2BC225308218}"/>
              </a:ext>
            </a:extLst>
          </p:cNvPr>
          <p:cNvGraphicFramePr>
            <a:graphicFrameLocks noGrp="1"/>
          </p:cNvGraphicFramePr>
          <p:nvPr/>
        </p:nvGraphicFramePr>
        <p:xfrm>
          <a:off x="2174789" y="4201801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33316-1635-6045-B4FC-833CBB2EF1AF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5014786"/>
            <a:ext cx="3240000" cy="1089766"/>
            <a:chOff x="1800517" y="3637800"/>
            <a:chExt cx="4816388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A63706-1CE8-4242-AAF5-078E199E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0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5DE514D-7972-F945-9B09-CCB6C4947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0304ABE-1EE1-414D-9143-100E7863C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D20956A-A790-B546-9A26-F310EAAEF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65E9277-3EB8-1042-8988-9944A53E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2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7395C3E-DEF5-AD4D-A948-701446462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8DAFA-1D76-404E-B6E7-7BD9E4C8900E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485925"/>
            <a:ext cx="1498433" cy="504000"/>
            <a:chOff x="1800517" y="3637800"/>
            <a:chExt cx="4816389" cy="1620000"/>
          </a:xfrm>
        </p:grpSpPr>
        <p:pic>
          <p:nvPicPr>
            <p:cNvPr id="4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C13FA9F-A29B-0044-9A3B-6ECC7FEB8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2557A7D-FAA8-BD40-9827-FD51B244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32E2554-AAE3-8543-914A-3B58087F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81B9087-7975-4E49-84F7-0A5D233D5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1BE0B59-E890-ED4E-B6D3-1327737B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35A3D2-E4D9-374A-996D-46BABFE63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1C10E2-4C75-314E-8318-746A158B4A97}"/>
              </a:ext>
            </a:extLst>
          </p:cNvPr>
          <p:cNvSpPr txBox="1"/>
          <p:nvPr/>
        </p:nvSpPr>
        <p:spPr>
          <a:xfrm>
            <a:off x="3677975" y="5405585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9AA69-6CFD-4F3B-BDBE-2F7639188AEF}"/>
              </a:ext>
            </a:extLst>
          </p:cNvPr>
          <p:cNvSpPr txBox="1"/>
          <p:nvPr/>
        </p:nvSpPr>
        <p:spPr>
          <a:xfrm>
            <a:off x="2466443" y="6161094"/>
            <a:ext cx="464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註：</a:t>
            </a:r>
            <a:r>
              <a:rPr lang="zh-TW" altLang="en-US" sz="1400" dirty="0"/>
              <a:t>若專案失敗，不論合作與否，所有成員報報酬均為</a:t>
            </a:r>
            <a:r>
              <a:rPr lang="en-US" altLang="zh-TW" sz="1400" dirty="0"/>
              <a:t>5</a:t>
            </a:r>
            <a:endParaRPr lang="en-TW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DB434-2A51-A282-F2B4-3B740586563C}"/>
              </a:ext>
            </a:extLst>
          </p:cNvPr>
          <p:cNvSpPr/>
          <p:nvPr/>
        </p:nvSpPr>
        <p:spPr>
          <a:xfrm>
            <a:off x="3643724" y="4213875"/>
            <a:ext cx="540000" cy="194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77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在每位成員都知道自己的角色之後，可以選擇合作或不合作：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pic>
        <p:nvPicPr>
          <p:cNvPr id="21" name="Picture 2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814F46A9-60A3-174E-8D07-ACA6CE99F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13005" r="35541" b="11029"/>
          <a:stretch/>
        </p:blipFill>
        <p:spPr bwMode="auto">
          <a:xfrm>
            <a:off x="3109736" y="2086518"/>
            <a:ext cx="386312" cy="10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F74455-EEA1-6A4A-AFEC-21375D5F7600}"/>
              </a:ext>
            </a:extLst>
          </p:cNvPr>
          <p:cNvSpPr txBox="1"/>
          <p:nvPr/>
        </p:nvSpPr>
        <p:spPr>
          <a:xfrm>
            <a:off x="3042259" y="2495558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pic>
        <p:nvPicPr>
          <p:cNvPr id="28" name="Picture 2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F7DFC526-CEB7-FA49-B415-C08EF15D7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13005" r="35541" b="11029"/>
          <a:stretch/>
        </p:blipFill>
        <p:spPr bwMode="auto">
          <a:xfrm>
            <a:off x="4756853" y="2086518"/>
            <a:ext cx="386312" cy="10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35E6F1-687F-0D49-972F-9794875813E5}"/>
              </a:ext>
            </a:extLst>
          </p:cNvPr>
          <p:cNvSpPr txBox="1"/>
          <p:nvPr/>
        </p:nvSpPr>
        <p:spPr>
          <a:xfrm>
            <a:off x="4689376" y="2495558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F18F6-10B9-5D44-8AAA-4ABFF185B1A8}"/>
              </a:ext>
            </a:extLst>
          </p:cNvPr>
          <p:cNvSpPr txBox="1"/>
          <p:nvPr/>
        </p:nvSpPr>
        <p:spPr>
          <a:xfrm>
            <a:off x="5210642" y="2302121"/>
            <a:ext cx="96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選擇</a:t>
            </a:r>
          </a:p>
          <a:p>
            <a:r>
              <a:rPr lang="en-TW" dirty="0"/>
              <a:t>合作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C0116E-0F2C-A849-BDC7-67260377DABC}"/>
              </a:ext>
            </a:extLst>
          </p:cNvPr>
          <p:cNvSpPr txBox="1"/>
          <p:nvPr/>
        </p:nvSpPr>
        <p:spPr>
          <a:xfrm>
            <a:off x="3532631" y="2355327"/>
            <a:ext cx="96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選擇</a:t>
            </a:r>
          </a:p>
          <a:p>
            <a:r>
              <a:rPr lang="en-TW" dirty="0"/>
              <a:t>不合作</a:t>
            </a:r>
          </a:p>
        </p:txBody>
      </p:sp>
    </p:spTree>
    <p:extLst>
      <p:ext uri="{BB962C8B-B14F-4D97-AF65-F5344CB8AC3E}">
        <p14:creationId xmlns:p14="http://schemas.microsoft.com/office/powerpoint/2010/main" val="253722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最後，根據所有團隊成員的決策，決定每位成員的報酬，在此例子中，假設您和其他三位成員選擇合作，專案成功。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zh-TW" altLang="en-US" sz="2000" dirty="0"/>
              <a:t>專案的結果，和每位成員可得到的報酬，如下圖所示：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5229D3-8312-F446-895E-2BC22530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0437"/>
              </p:ext>
            </p:extLst>
          </p:nvPr>
        </p:nvGraphicFramePr>
        <p:xfrm>
          <a:off x="2174789" y="4201801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33316-1635-6045-B4FC-833CBB2EF1AF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5014786"/>
            <a:ext cx="3240000" cy="1089766"/>
            <a:chOff x="1800517" y="3637800"/>
            <a:chExt cx="4816388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A63706-1CE8-4242-AAF5-078E199E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0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5DE514D-7972-F945-9B09-CCB6C4947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0304ABE-1EE1-414D-9143-100E7863C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D20956A-A790-B546-9A26-F310EAAEF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65E9277-3EB8-1042-8988-9944A53E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2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7395C3E-DEF5-AD4D-A948-701446462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8DAFA-1D76-404E-B6E7-7BD9E4C8900E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485925"/>
            <a:ext cx="1498433" cy="504000"/>
            <a:chOff x="1800517" y="3637800"/>
            <a:chExt cx="4816389" cy="1620000"/>
          </a:xfrm>
        </p:grpSpPr>
        <p:pic>
          <p:nvPicPr>
            <p:cNvPr id="4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C13FA9F-A29B-0044-9A3B-6ECC7FEB8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2557A7D-FAA8-BD40-9827-FD51B244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32E2554-AAE3-8543-914A-3B58087F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81B9087-7975-4E49-84F7-0A5D233D5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1BE0B59-E890-ED4E-B6D3-1327737B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35A3D2-E4D9-374A-996D-46BABFE63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1C10E2-4C75-314E-8318-746A158B4A97}"/>
              </a:ext>
            </a:extLst>
          </p:cNvPr>
          <p:cNvSpPr txBox="1"/>
          <p:nvPr/>
        </p:nvSpPr>
        <p:spPr>
          <a:xfrm>
            <a:off x="3677975" y="5405585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1D9A37F-E762-FC4B-AAAB-34E814FE5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4722"/>
              </p:ext>
            </p:extLst>
          </p:nvPr>
        </p:nvGraphicFramePr>
        <p:xfrm>
          <a:off x="2174789" y="6207074"/>
          <a:ext cx="4319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404338337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1182108008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365873766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1226592516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459642022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2479187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268526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失敗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en-TW" sz="18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120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8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CCAD-0AB5-DA4B-A01F-FD08F39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1EB4-AE4A-374F-8E76-6EDD0464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2000" dirty="0"/>
              <a:t>也有可能，在此例子中，假設您選擇不合作，其他三位成員選擇合作，專案失敗。專案的結果，和每位成員可得到的報酬，如下圖所示：</a:t>
            </a: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>
              <a:spcBef>
                <a:spcPts val="1000"/>
              </a:spcBef>
            </a:pPr>
            <a:endParaRPr lang="en-US" altLang="zh-TW" sz="2000" dirty="0"/>
          </a:p>
          <a:p>
            <a:pPr marL="0" indent="0">
              <a:spcBef>
                <a:spcPts val="1000"/>
              </a:spcBef>
              <a:buNone/>
            </a:pPr>
            <a:endParaRPr lang="en-US" altLang="zh-TW" sz="1800" dirty="0"/>
          </a:p>
          <a:p>
            <a:pPr lvl="1">
              <a:spcBef>
                <a:spcPts val="1000"/>
              </a:spcBef>
            </a:pPr>
            <a:endParaRPr lang="en-US" altLang="zh-TW" sz="1800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5229D3-8312-F446-895E-2BC22530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43626"/>
              </p:ext>
            </p:extLst>
          </p:nvPr>
        </p:nvGraphicFramePr>
        <p:xfrm>
          <a:off x="2174789" y="4201801"/>
          <a:ext cx="4319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335632828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352662754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62889450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066761295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50907858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961375987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8965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en-TW" sz="18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2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不合作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92916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33316-1635-6045-B4FC-833CBB2EF1AF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58" y="5014786"/>
            <a:ext cx="3240000" cy="1089766"/>
            <a:chOff x="1800517" y="3637800"/>
            <a:chExt cx="4816388" cy="1620000"/>
          </a:xfrm>
        </p:grpSpPr>
        <p:pic>
          <p:nvPicPr>
            <p:cNvPr id="2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41A63706-1CE8-4242-AAF5-078E199E2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0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5DE514D-7972-F945-9B09-CCB6C4947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90304ABE-1EE1-414D-9143-100E7863C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D20956A-A790-B546-9A26-F310EAAEF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165E9277-3EB8-1042-8988-9944A53E9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2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7395C3E-DEF5-AD4D-A948-7014464628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8DAFA-1D76-404E-B6E7-7BD9E4C8900E}"/>
              </a:ext>
            </a:extLst>
          </p:cNvPr>
          <p:cNvGrpSpPr>
            <a:grpSpLocks noChangeAspect="1"/>
          </p:cNvGrpSpPr>
          <p:nvPr/>
        </p:nvGrpSpPr>
        <p:grpSpPr>
          <a:xfrm>
            <a:off x="4033142" y="3485925"/>
            <a:ext cx="1498433" cy="504000"/>
            <a:chOff x="1800517" y="3637800"/>
            <a:chExt cx="4816389" cy="1620000"/>
          </a:xfrm>
        </p:grpSpPr>
        <p:pic>
          <p:nvPicPr>
            <p:cNvPr id="47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C13FA9F-A29B-0044-9A3B-6ECC7FEB8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2648941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32557A7D-FAA8-BD40-9827-FD51B244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3497365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32E2554-AAE3-8543-914A-3B58087FD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4345789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E81B9087-7975-4E49-84F7-0A5D233D5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6042638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D1BE0B59-E890-ED4E-B6D3-1327737B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5194213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person-icon-person-icon-clipart-image-from-our-icon-clipart-category-9 -  Free your Mind - Kitesurfing school - Camps - MICE events">
              <a:extLst>
                <a:ext uri="{FF2B5EF4-FFF2-40B4-BE49-F238E27FC236}">
                  <a16:creationId xmlns:a16="http://schemas.microsoft.com/office/drawing/2014/main" id="{7F35A3D2-E4D9-374A-996D-46BABFE63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0" t="13005" r="35541" b="11029"/>
            <a:stretch/>
          </p:blipFill>
          <p:spPr bwMode="auto">
            <a:xfrm>
              <a:off x="1800517" y="3637800"/>
              <a:ext cx="574268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1C10E2-4C75-314E-8318-746A158B4A97}"/>
              </a:ext>
            </a:extLst>
          </p:cNvPr>
          <p:cNvSpPr txBox="1"/>
          <p:nvPr/>
        </p:nvSpPr>
        <p:spPr>
          <a:xfrm>
            <a:off x="3677975" y="5405585"/>
            <a:ext cx="4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您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1C8C43-7593-CD42-9D8C-A8C7795A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94485"/>
              </p:ext>
            </p:extLst>
          </p:nvPr>
        </p:nvGraphicFramePr>
        <p:xfrm>
          <a:off x="2174789" y="6207074"/>
          <a:ext cx="4319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695">
                  <a:extLst>
                    <a:ext uri="{9D8B030D-6E8A-4147-A177-3AD203B41FA5}">
                      <a16:colId xmlns:a16="http://schemas.microsoft.com/office/drawing/2014/main" val="4043383373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1182108008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3365873766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1226592516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2459642022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24791871"/>
                    </a:ext>
                  </a:extLst>
                </a:gridCol>
                <a:gridCol w="573384">
                  <a:extLst>
                    <a:ext uri="{9D8B030D-6E8A-4147-A177-3AD203B41FA5}">
                      <a16:colId xmlns:a16="http://schemas.microsoft.com/office/drawing/2014/main" val="4268526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/>
                        <a:t>失敗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TW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120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86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37512</TotalTime>
  <Words>1303</Words>
  <Application>Microsoft Macintosh PowerPoint</Application>
  <PresentationFormat>On-screen Show (4:3)</PresentationFormat>
  <Paragraphs>370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Clarity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Yu-Ping Chen</dc:creator>
  <cp:lastModifiedBy>Microsoft Office User</cp:lastModifiedBy>
  <cp:revision>2369</cp:revision>
  <dcterms:created xsi:type="dcterms:W3CDTF">2015-04-29T19:34:05Z</dcterms:created>
  <dcterms:modified xsi:type="dcterms:W3CDTF">2023-01-19T15:01:39Z</dcterms:modified>
</cp:coreProperties>
</file>