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63" r:id="rId4"/>
    <p:sldId id="264" r:id="rId5"/>
    <p:sldId id="265" r:id="rId6"/>
    <p:sldId id="258" r:id="rId7"/>
    <p:sldId id="266" r:id="rId8"/>
    <p:sldId id="267" r:id="rId9"/>
    <p:sldId id="268" r:id="rId10"/>
    <p:sldId id="259" r:id="rId11"/>
    <p:sldId id="260" r:id="rId12"/>
    <p:sldId id="269" r:id="rId13"/>
    <p:sldId id="261" r:id="rId14"/>
    <p:sldId id="262"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48185-DE1A-4578-8603-FB11B8FF8BAF}" type="datetimeFigureOut">
              <a:rPr lang="en-US" smtClean="0"/>
              <a:t>3/8/2016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7C3A15-86F9-4F21-94E7-3972E0DFF6F7}" type="slidenum">
              <a:rPr lang="en-US" smtClean="0"/>
              <a:t>‹#›</a:t>
            </a:fld>
            <a:endParaRPr lang="en-US"/>
          </a:p>
        </p:txBody>
      </p:sp>
    </p:spTree>
    <p:extLst>
      <p:ext uri="{BB962C8B-B14F-4D97-AF65-F5344CB8AC3E}">
        <p14:creationId xmlns:p14="http://schemas.microsoft.com/office/powerpoint/2010/main" val="3763702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7C3A15-86F9-4F21-94E7-3972E0DFF6F7}" type="slidenum">
              <a:rPr lang="en-US" smtClean="0"/>
              <a:t>17</a:t>
            </a:fld>
            <a:endParaRPr lang="en-US"/>
          </a:p>
        </p:txBody>
      </p:sp>
    </p:spTree>
    <p:extLst>
      <p:ext uri="{BB962C8B-B14F-4D97-AF65-F5344CB8AC3E}">
        <p14:creationId xmlns:p14="http://schemas.microsoft.com/office/powerpoint/2010/main" val="2862684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EB5AC8-165F-4170-AD4F-A73848051F0B}" type="datetimeFigureOut">
              <a:rPr lang="en-US" smtClean="0"/>
              <a:t>3/8/2016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D3C85-0BE5-48C6-8AD4-611F2EA7795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234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EB5AC8-165F-4170-AD4F-A73848051F0B}" type="datetimeFigureOut">
              <a:rPr lang="en-US" smtClean="0"/>
              <a:t>3/8/2016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D3C85-0BE5-48C6-8AD4-611F2EA7795E}" type="slidenum">
              <a:rPr lang="en-US" smtClean="0"/>
              <a:t>‹#›</a:t>
            </a:fld>
            <a:endParaRPr lang="en-US"/>
          </a:p>
        </p:txBody>
      </p:sp>
    </p:spTree>
    <p:extLst>
      <p:ext uri="{BB962C8B-B14F-4D97-AF65-F5344CB8AC3E}">
        <p14:creationId xmlns:p14="http://schemas.microsoft.com/office/powerpoint/2010/main" val="292267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EB5AC8-165F-4170-AD4F-A73848051F0B}" type="datetimeFigureOut">
              <a:rPr lang="en-US" smtClean="0"/>
              <a:t>3/8/2016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D3C85-0BE5-48C6-8AD4-611F2EA7795E}" type="slidenum">
              <a:rPr lang="en-US" smtClean="0"/>
              <a:t>‹#›</a:t>
            </a:fld>
            <a:endParaRPr lang="en-US"/>
          </a:p>
        </p:txBody>
      </p:sp>
    </p:spTree>
    <p:extLst>
      <p:ext uri="{BB962C8B-B14F-4D97-AF65-F5344CB8AC3E}">
        <p14:creationId xmlns:p14="http://schemas.microsoft.com/office/powerpoint/2010/main" val="1034488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EB5AC8-165F-4170-AD4F-A73848051F0B}" type="datetimeFigureOut">
              <a:rPr lang="en-US" smtClean="0"/>
              <a:t>3/8/2016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D3C85-0BE5-48C6-8AD4-611F2EA7795E}" type="slidenum">
              <a:rPr lang="en-US" smtClean="0"/>
              <a:t>‹#›</a:t>
            </a:fld>
            <a:endParaRPr lang="en-US"/>
          </a:p>
        </p:txBody>
      </p:sp>
    </p:spTree>
    <p:extLst>
      <p:ext uri="{BB962C8B-B14F-4D97-AF65-F5344CB8AC3E}">
        <p14:creationId xmlns:p14="http://schemas.microsoft.com/office/powerpoint/2010/main" val="289815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B5AC8-165F-4170-AD4F-A73848051F0B}" type="datetimeFigureOut">
              <a:rPr lang="en-US" smtClean="0"/>
              <a:t>3/8/2016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D3C85-0BE5-48C6-8AD4-611F2EA7795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95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EB5AC8-165F-4170-AD4F-A73848051F0B}" type="datetimeFigureOut">
              <a:rPr lang="en-US" smtClean="0"/>
              <a:t>3/8/2016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D3C85-0BE5-48C6-8AD4-611F2EA7795E}" type="slidenum">
              <a:rPr lang="en-US" smtClean="0"/>
              <a:t>‹#›</a:t>
            </a:fld>
            <a:endParaRPr lang="en-US"/>
          </a:p>
        </p:txBody>
      </p:sp>
    </p:spTree>
    <p:extLst>
      <p:ext uri="{BB962C8B-B14F-4D97-AF65-F5344CB8AC3E}">
        <p14:creationId xmlns:p14="http://schemas.microsoft.com/office/powerpoint/2010/main" val="909030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EB5AC8-165F-4170-AD4F-A73848051F0B}" type="datetimeFigureOut">
              <a:rPr lang="en-US" smtClean="0"/>
              <a:t>3/8/2016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D3C85-0BE5-48C6-8AD4-611F2EA7795E}" type="slidenum">
              <a:rPr lang="en-US" smtClean="0"/>
              <a:t>‹#›</a:t>
            </a:fld>
            <a:endParaRPr lang="en-US"/>
          </a:p>
        </p:txBody>
      </p:sp>
    </p:spTree>
    <p:extLst>
      <p:ext uri="{BB962C8B-B14F-4D97-AF65-F5344CB8AC3E}">
        <p14:creationId xmlns:p14="http://schemas.microsoft.com/office/powerpoint/2010/main" val="2296939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EB5AC8-165F-4170-AD4F-A73848051F0B}" type="datetimeFigureOut">
              <a:rPr lang="en-US" smtClean="0"/>
              <a:t>3/8/2016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D3C85-0BE5-48C6-8AD4-611F2EA7795E}" type="slidenum">
              <a:rPr lang="en-US" smtClean="0"/>
              <a:t>‹#›</a:t>
            </a:fld>
            <a:endParaRPr lang="en-US"/>
          </a:p>
        </p:txBody>
      </p:sp>
    </p:spTree>
    <p:extLst>
      <p:ext uri="{BB962C8B-B14F-4D97-AF65-F5344CB8AC3E}">
        <p14:creationId xmlns:p14="http://schemas.microsoft.com/office/powerpoint/2010/main" val="4228178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EB5AC8-165F-4170-AD4F-A73848051F0B}" type="datetimeFigureOut">
              <a:rPr lang="en-US" smtClean="0"/>
              <a:t>3/8/2016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4FD3C85-0BE5-48C6-8AD4-611F2EA7795E}" type="slidenum">
              <a:rPr lang="en-US" smtClean="0"/>
              <a:t>‹#›</a:t>
            </a:fld>
            <a:endParaRPr lang="en-US"/>
          </a:p>
        </p:txBody>
      </p:sp>
    </p:spTree>
    <p:extLst>
      <p:ext uri="{BB962C8B-B14F-4D97-AF65-F5344CB8AC3E}">
        <p14:creationId xmlns:p14="http://schemas.microsoft.com/office/powerpoint/2010/main" val="3347234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EB5AC8-165F-4170-AD4F-A73848051F0B}" type="datetimeFigureOut">
              <a:rPr lang="en-US" smtClean="0"/>
              <a:t>3/8/2016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FD3C85-0BE5-48C6-8AD4-611F2EA7795E}" type="slidenum">
              <a:rPr lang="en-US" smtClean="0"/>
              <a:t>‹#›</a:t>
            </a:fld>
            <a:endParaRPr lang="en-US"/>
          </a:p>
        </p:txBody>
      </p:sp>
    </p:spTree>
    <p:extLst>
      <p:ext uri="{BB962C8B-B14F-4D97-AF65-F5344CB8AC3E}">
        <p14:creationId xmlns:p14="http://schemas.microsoft.com/office/powerpoint/2010/main" val="341283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5AC8-165F-4170-AD4F-A73848051F0B}" type="datetimeFigureOut">
              <a:rPr lang="en-US" smtClean="0"/>
              <a:t>3/8/2016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D3C85-0BE5-48C6-8AD4-611F2EA7795E}" type="slidenum">
              <a:rPr lang="en-US" smtClean="0"/>
              <a:t>‹#›</a:t>
            </a:fld>
            <a:endParaRPr lang="en-US"/>
          </a:p>
        </p:txBody>
      </p:sp>
    </p:spTree>
    <p:extLst>
      <p:ext uri="{BB962C8B-B14F-4D97-AF65-F5344CB8AC3E}">
        <p14:creationId xmlns:p14="http://schemas.microsoft.com/office/powerpoint/2010/main" val="196242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EB5AC8-165F-4170-AD4F-A73848051F0B}" type="datetimeFigureOut">
              <a:rPr lang="en-US" smtClean="0"/>
              <a:t>3/8/2016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FD3C85-0BE5-48C6-8AD4-611F2EA7795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4723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hoolofdata.org/handbook/recipes/scraping-multiple-pages-with-refine-and-scrap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Video Games Rating vs. Platforms</a:t>
            </a:r>
            <a:endParaRPr lang="en-US" dirty="0"/>
          </a:p>
        </p:txBody>
      </p:sp>
      <p:sp>
        <p:nvSpPr>
          <p:cNvPr id="3" name="Subtitle 2"/>
          <p:cNvSpPr>
            <a:spLocks noGrp="1"/>
          </p:cNvSpPr>
          <p:nvPr>
            <p:ph type="subTitle" idx="1"/>
          </p:nvPr>
        </p:nvSpPr>
        <p:spPr/>
        <p:txBody>
          <a:bodyPr/>
          <a:lstStyle/>
          <a:p>
            <a:r>
              <a:rPr lang="en-US" dirty="0" smtClean="0"/>
              <a:t>Lien Ly – Final Project winter 2016</a:t>
            </a:r>
            <a:endParaRPr lang="en-US" dirty="0"/>
          </a:p>
        </p:txBody>
      </p:sp>
    </p:spTree>
    <p:extLst>
      <p:ext uri="{BB962C8B-B14F-4D97-AF65-F5344CB8AC3E}">
        <p14:creationId xmlns:p14="http://schemas.microsoft.com/office/powerpoint/2010/main" val="839931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 </a:t>
            </a:r>
            <a:endParaRPr lang="en-US" dirty="0"/>
          </a:p>
        </p:txBody>
      </p:sp>
      <p:sp>
        <p:nvSpPr>
          <p:cNvPr id="3" name="Content Placeholder 2"/>
          <p:cNvSpPr>
            <a:spLocks noGrp="1"/>
          </p:cNvSpPr>
          <p:nvPr>
            <p:ph idx="1"/>
          </p:nvPr>
        </p:nvSpPr>
        <p:spPr/>
        <p:txBody>
          <a:bodyPr/>
          <a:lstStyle/>
          <a:p>
            <a:r>
              <a:rPr lang="en-US" dirty="0" smtClean="0"/>
              <a:t> </a:t>
            </a:r>
          </a:p>
          <a:p>
            <a:endParaRPr lang="en-US" dirty="0"/>
          </a:p>
        </p:txBody>
      </p:sp>
      <p:sp>
        <p:nvSpPr>
          <p:cNvPr id="5" name="TextBox 4"/>
          <p:cNvSpPr txBox="1"/>
          <p:nvPr/>
        </p:nvSpPr>
        <p:spPr>
          <a:xfrm>
            <a:off x="1414914" y="2021305"/>
            <a:ext cx="7565457" cy="2862322"/>
          </a:xfrm>
          <a:prstGeom prst="rect">
            <a:avLst/>
          </a:prstGeom>
          <a:noFill/>
        </p:spPr>
        <p:txBody>
          <a:bodyPr wrap="square" rtlCol="0">
            <a:spAutoFit/>
          </a:bodyPr>
          <a:lstStyle/>
          <a:p>
            <a:pPr marL="285750" lvl="0" indent="-285750">
              <a:buFont typeface="Arial" panose="020B0604020202020204" pitchFamily="34" charset="0"/>
              <a:buChar char="•"/>
            </a:pPr>
            <a:r>
              <a:rPr lang="en-US" dirty="0" smtClean="0"/>
              <a:t>Develop </a:t>
            </a:r>
            <a:r>
              <a:rPr lang="en-US" dirty="0"/>
              <a:t>a model that will provide the probability and odds of a game being a console game for any given IGN rating? </a:t>
            </a:r>
          </a:p>
          <a:p>
            <a:pPr marL="285750" lvl="0" indent="-285750">
              <a:buFont typeface="Arial" panose="020B0604020202020204" pitchFamily="34" charset="0"/>
              <a:buChar char="•"/>
            </a:pPr>
            <a:r>
              <a:rPr lang="en-US" dirty="0"/>
              <a:t>Approximately what rating is associated with a probability of 50% (the odds are even) for a game to be a console game? </a:t>
            </a:r>
          </a:p>
          <a:p>
            <a:pPr marL="285750" lvl="0" indent="-285750">
              <a:buFont typeface="Arial" panose="020B0604020202020204" pitchFamily="34" charset="0"/>
              <a:buChar char="•"/>
            </a:pPr>
            <a:r>
              <a:rPr lang="en-US" dirty="0"/>
              <a:t>Input rating of games whose platforms are unknown into the model to determine the probability and odds of the game being a console game. The game was also not included in the original dataset. </a:t>
            </a:r>
            <a:r>
              <a:rPr lang="en-US" dirty="0" smtClean="0"/>
              <a:t>Chosen </a:t>
            </a:r>
            <a:r>
              <a:rPr lang="en-US" dirty="0"/>
              <a:t>game: Superhot (Rating: 7.5) </a:t>
            </a:r>
          </a:p>
          <a:p>
            <a:pPr marL="285750" lvl="0" indent="-285750">
              <a:buFont typeface="Arial" panose="020B0604020202020204" pitchFamily="34" charset="0"/>
              <a:buChar char="•"/>
            </a:pPr>
            <a:r>
              <a:rPr lang="en-US" dirty="0"/>
              <a:t>Determine how decreasing the rating from 7.5 to 6.5 would affect the probability and odds of the game being console game.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8005" y="1933229"/>
            <a:ext cx="2072139" cy="3038474"/>
          </a:xfrm>
          <a:prstGeom prst="rect">
            <a:avLst/>
          </a:prstGeom>
        </p:spPr>
      </p:pic>
    </p:spTree>
    <p:extLst>
      <p:ext uri="{BB962C8B-B14F-4D97-AF65-F5344CB8AC3E}">
        <p14:creationId xmlns:p14="http://schemas.microsoft.com/office/powerpoint/2010/main" val="119414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34189"/>
          </a:xfrm>
        </p:spPr>
        <p:txBody>
          <a:bodyPr>
            <a:normAutofit fontScale="90000"/>
          </a:bodyPr>
          <a:lstStyle/>
          <a:p>
            <a:r>
              <a:rPr lang="en-US" dirty="0" smtClean="0"/>
              <a:t>Method for addressing research </a:t>
            </a:r>
            <a:r>
              <a:rPr lang="en-US" dirty="0" smtClean="0"/>
              <a:t>question</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03823" y="903697"/>
            <a:ext cx="4227756" cy="2899426"/>
          </a:xfrm>
        </p:spPr>
      </p:pic>
      <p:sp>
        <p:nvSpPr>
          <p:cNvPr id="5" name="TextBox 4"/>
          <p:cNvSpPr txBox="1"/>
          <p:nvPr/>
        </p:nvSpPr>
        <p:spPr>
          <a:xfrm>
            <a:off x="1241660" y="1197626"/>
            <a:ext cx="6477802" cy="5355312"/>
          </a:xfrm>
          <a:prstGeom prst="rect">
            <a:avLst/>
          </a:prstGeom>
          <a:noFill/>
        </p:spPr>
        <p:txBody>
          <a:bodyPr wrap="square" rtlCol="0">
            <a:spAutoFit/>
          </a:bodyPr>
          <a:lstStyle/>
          <a:p>
            <a:r>
              <a:rPr lang="en-US" dirty="0" smtClean="0"/>
              <a:t>Doesn’t make sense to have a fitted line</a:t>
            </a:r>
          </a:p>
          <a:p>
            <a:r>
              <a:rPr lang="en-US" dirty="0" smtClean="0"/>
              <a:t>Use logistic regression to address research questions, because logistic regression allows us to: </a:t>
            </a:r>
          </a:p>
          <a:p>
            <a:endParaRPr lang="en-US" dirty="0" smtClean="0"/>
          </a:p>
          <a:p>
            <a:pPr marL="285750" lvl="0" indent="-285750">
              <a:buFont typeface="Arial" panose="020B0604020202020204" pitchFamily="34" charset="0"/>
              <a:buChar char="•"/>
            </a:pPr>
            <a:r>
              <a:rPr lang="en-US" dirty="0" smtClean="0"/>
              <a:t>Model </a:t>
            </a:r>
            <a:r>
              <a:rPr lang="en-US" dirty="0"/>
              <a:t>the probability of an event occurring depending on the values of the independent variables (in this case IGN game ratings), which can be categorical or numerical (in our case it is numerical). </a:t>
            </a:r>
          </a:p>
          <a:p>
            <a:pPr marL="285750" lvl="0" indent="-285750">
              <a:buFont typeface="Arial" panose="020B0604020202020204" pitchFamily="34" charset="0"/>
              <a:buChar char="•"/>
            </a:pPr>
            <a:r>
              <a:rPr lang="en-US" dirty="0"/>
              <a:t>Estimate the probability that an event occurs for a randomly selected observation (that we want to predict) versus the probability that the event does not occur. </a:t>
            </a:r>
          </a:p>
          <a:p>
            <a:pPr marL="285750" lvl="0" indent="-285750">
              <a:buFont typeface="Arial" panose="020B0604020202020204" pitchFamily="34" charset="0"/>
              <a:buChar char="•"/>
            </a:pPr>
            <a:r>
              <a:rPr lang="en-US" dirty="0"/>
              <a:t>Predict the effect of a series of variables on a binary response variable. In our case, if we only have one independent variable IGN score, or more than one independent variables, and the one dependent variable that is binary (0 or 1).</a:t>
            </a:r>
          </a:p>
          <a:p>
            <a:pPr marL="285750" lvl="0" indent="-285750">
              <a:buFont typeface="Arial" panose="020B0604020202020204" pitchFamily="34" charset="0"/>
              <a:buChar char="•"/>
            </a:pPr>
            <a:r>
              <a:rPr lang="en-US" dirty="0"/>
              <a:t>Classify observations by estimating the probability that an observation is in a particular category (such as a game being console game, or non-console game).  </a:t>
            </a:r>
          </a:p>
          <a:p>
            <a:endParaRPr lang="en-US" dirty="0"/>
          </a:p>
        </p:txBody>
      </p:sp>
    </p:spTree>
    <p:extLst>
      <p:ext uri="{BB962C8B-B14F-4D97-AF65-F5344CB8AC3E}">
        <p14:creationId xmlns:p14="http://schemas.microsoft.com/office/powerpoint/2010/main" val="158732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900" y="286604"/>
            <a:ext cx="10202779" cy="1051308"/>
          </a:xfrm>
        </p:spPr>
        <p:txBody>
          <a:bodyPr>
            <a:normAutofit fontScale="90000"/>
          </a:bodyPr>
          <a:lstStyle/>
          <a:p>
            <a:r>
              <a:rPr lang="en-US" dirty="0" smtClean="0"/>
              <a:t/>
            </a:r>
            <a:br>
              <a:rPr lang="en-US" dirty="0" smtClean="0"/>
            </a:br>
            <a:r>
              <a:rPr lang="en-US" dirty="0"/>
              <a:t/>
            </a:r>
            <a:br>
              <a:rPr lang="en-US" dirty="0"/>
            </a:br>
            <a:r>
              <a:rPr lang="en-US" dirty="0" smtClean="0"/>
              <a:t>Method </a:t>
            </a:r>
            <a:r>
              <a:rPr lang="en-US" dirty="0"/>
              <a:t>for addressing research </a:t>
            </a:r>
            <a:r>
              <a:rPr lang="en-US" dirty="0" smtClean="0"/>
              <a:t>question</a:t>
            </a:r>
            <a:endParaRPr lang="en-US" dirty="0"/>
          </a:p>
        </p:txBody>
      </p:sp>
      <p:sp>
        <p:nvSpPr>
          <p:cNvPr id="3" name="Content Placeholder 2"/>
          <p:cNvSpPr>
            <a:spLocks noGrp="1"/>
          </p:cNvSpPr>
          <p:nvPr>
            <p:ph idx="1"/>
          </p:nvPr>
        </p:nvSpPr>
        <p:spPr>
          <a:xfrm>
            <a:off x="952900" y="1944303"/>
            <a:ext cx="10058400" cy="3944041"/>
          </a:xfrm>
        </p:spPr>
        <p:txBody>
          <a:bodyPr/>
          <a:lstStyle/>
          <a:p>
            <a:r>
              <a:rPr lang="en-US" dirty="0"/>
              <a:t>Reasons for not choosing other regression methods:</a:t>
            </a:r>
          </a:p>
          <a:p>
            <a:pPr>
              <a:buFont typeface="Arial" panose="020B0604020202020204" pitchFamily="34" charset="0"/>
              <a:buChar char="•"/>
            </a:pPr>
            <a:r>
              <a:rPr lang="en-US" dirty="0"/>
              <a:t>Simple linear regression is one quantitative variable predicting another (our Console variable is binary, not quantitative) </a:t>
            </a:r>
          </a:p>
          <a:p>
            <a:pPr>
              <a:buFont typeface="Arial" panose="020B0604020202020204" pitchFamily="34" charset="0"/>
              <a:buChar char="•"/>
            </a:pPr>
            <a:r>
              <a:rPr lang="en-US" dirty="0"/>
              <a:t>Multiple regression is simple linear regression with more independent variables </a:t>
            </a:r>
          </a:p>
          <a:p>
            <a:pPr>
              <a:buFont typeface="Arial" panose="020B0604020202020204" pitchFamily="34" charset="0"/>
              <a:buChar char="•"/>
            </a:pPr>
            <a:r>
              <a:rPr lang="en-US" dirty="0"/>
              <a:t>Non-linear regression is still two quantitative variables, but the data is curvilinear. </a:t>
            </a:r>
          </a:p>
          <a:p>
            <a:r>
              <a:rPr lang="en-US" dirty="0"/>
              <a:t>Problems if we run linear regression for these research questions: </a:t>
            </a:r>
          </a:p>
          <a:p>
            <a:pPr lvl="0">
              <a:buFont typeface="Arial" panose="020B0604020202020204" pitchFamily="34" charset="0"/>
              <a:buChar char="•"/>
            </a:pPr>
            <a:r>
              <a:rPr lang="en-US" dirty="0"/>
              <a:t>Binary data does not have a normal distribution, which is a condition needed for most other types of regression (we can observe this through scatterplot above) </a:t>
            </a:r>
          </a:p>
          <a:p>
            <a:pPr lvl="0">
              <a:buFont typeface="Arial" panose="020B0604020202020204" pitchFamily="34" charset="0"/>
              <a:buChar char="•"/>
            </a:pPr>
            <a:r>
              <a:rPr lang="en-US" dirty="0"/>
              <a:t>Predicted values of the dependent variables can be beyond 0 and 1 which violates the definition of probability </a:t>
            </a:r>
          </a:p>
          <a:p>
            <a:endParaRPr lang="en-US" dirty="0"/>
          </a:p>
        </p:txBody>
      </p:sp>
    </p:spTree>
    <p:extLst>
      <p:ext uri="{BB962C8B-B14F-4D97-AF65-F5344CB8AC3E}">
        <p14:creationId xmlns:p14="http://schemas.microsoft.com/office/powerpoint/2010/main" val="335722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satisfaction of requirements of method demonstrated</a:t>
            </a:r>
            <a:endParaRPr lang="en-US" dirty="0"/>
          </a:p>
        </p:txBody>
      </p:sp>
      <p:sp>
        <p:nvSpPr>
          <p:cNvPr id="3" name="Content Placeholder 2"/>
          <p:cNvSpPr>
            <a:spLocks noGrp="1"/>
          </p:cNvSpPr>
          <p:nvPr>
            <p:ph idx="1"/>
          </p:nvPr>
        </p:nvSpPr>
        <p:spPr/>
        <p:txBody>
          <a:bodyPr/>
          <a:lstStyle/>
          <a:p>
            <a:pPr lvl="0">
              <a:buFont typeface="Arial" panose="020B0604020202020204" pitchFamily="34" charset="0"/>
              <a:buChar char="•"/>
            </a:pPr>
            <a:r>
              <a:rPr lang="en-US" dirty="0"/>
              <a:t>Binary logistic regression requires the dependent variable to be binary. In our main dataset, the “console” data is binary. The game is either a console game (1), or non-console game (0). </a:t>
            </a:r>
          </a:p>
          <a:p>
            <a:pPr lvl="0">
              <a:buFont typeface="Arial" panose="020B0604020202020204" pitchFamily="34" charset="0"/>
              <a:buChar char="•"/>
            </a:pPr>
            <a:r>
              <a:rPr lang="en-US" dirty="0"/>
              <a:t>Logistic regression assumes that P(Y=I) is the probability of the event occurring, our dependent variables are coded accordingly. </a:t>
            </a:r>
          </a:p>
          <a:p>
            <a:pPr lvl="0">
              <a:buFont typeface="Arial" panose="020B0604020202020204" pitchFamily="34" charset="0"/>
              <a:buChar char="•"/>
            </a:pPr>
            <a:r>
              <a:rPr lang="en-US" dirty="0"/>
              <a:t>Logistic regression requires each observation to be independent. Our “Score” variables are scores of individual games, they are not related to one another, completely independent from one another. </a:t>
            </a:r>
          </a:p>
          <a:p>
            <a:pPr lvl="0">
              <a:buFont typeface="Arial" panose="020B0604020202020204" pitchFamily="34" charset="0"/>
              <a:buChar char="•"/>
            </a:pPr>
            <a:r>
              <a:rPr lang="en-US" dirty="0"/>
              <a:t>Logistic regression assumes linearity of independent variables and log odds. </a:t>
            </a:r>
          </a:p>
          <a:p>
            <a:pPr lvl="0">
              <a:buFont typeface="Arial" panose="020B0604020202020204" pitchFamily="34" charset="0"/>
              <a:buChar char="•"/>
            </a:pPr>
            <a:r>
              <a:rPr lang="en-US" dirty="0" smtClean="0"/>
              <a:t>Logistic regression requires large sample size, our number of observations is 8,646. </a:t>
            </a:r>
          </a:p>
          <a:p>
            <a:endParaRPr lang="en-US" dirty="0"/>
          </a:p>
        </p:txBody>
      </p:sp>
    </p:spTree>
    <p:extLst>
      <p:ext uri="{BB962C8B-B14F-4D97-AF65-F5344CB8AC3E}">
        <p14:creationId xmlns:p14="http://schemas.microsoft.com/office/powerpoint/2010/main" val="140593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applied and </a:t>
            </a:r>
            <a:r>
              <a:rPr lang="en-US" dirty="0" smtClean="0"/>
              <a:t>interpretation: </a:t>
            </a:r>
            <a:br>
              <a:rPr lang="en-US" dirty="0" smtClean="0"/>
            </a:br>
            <a:r>
              <a:rPr lang="en-US" dirty="0" smtClean="0"/>
              <a:t>Logistic Regression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83407"/>
            <a:ext cx="6282821" cy="4260656"/>
          </a:xfrm>
        </p:spPr>
      </p:pic>
      <p:cxnSp>
        <p:nvCxnSpPr>
          <p:cNvPr id="6" name="Straight Arrow Connector 5"/>
          <p:cNvCxnSpPr/>
          <p:nvPr/>
        </p:nvCxnSpPr>
        <p:spPr>
          <a:xfrm flipH="1">
            <a:off x="5861785" y="2752825"/>
            <a:ext cx="2579571" cy="1260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527984" y="2291160"/>
            <a:ext cx="3166711" cy="923330"/>
          </a:xfrm>
          <a:prstGeom prst="rect">
            <a:avLst/>
          </a:prstGeom>
          <a:noFill/>
        </p:spPr>
        <p:txBody>
          <a:bodyPr wrap="square" rtlCol="0">
            <a:spAutoFit/>
          </a:bodyPr>
          <a:lstStyle/>
          <a:p>
            <a:r>
              <a:rPr lang="en-US" dirty="0" smtClean="0"/>
              <a:t>P-value is small -&gt; Score does have an influence, or does help predict Console </a:t>
            </a:r>
            <a:endParaRPr lang="en-US" dirty="0"/>
          </a:p>
        </p:txBody>
      </p:sp>
      <p:sp>
        <p:nvSpPr>
          <p:cNvPr id="8" name="Oval 7"/>
          <p:cNvSpPr/>
          <p:nvPr/>
        </p:nvSpPr>
        <p:spPr>
          <a:xfrm>
            <a:off x="2165684" y="3638349"/>
            <a:ext cx="1020278" cy="7507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flipV="1">
            <a:off x="3224463" y="4196616"/>
            <a:ext cx="5024388" cy="192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8448505" y="3383280"/>
                <a:ext cx="3166711" cy="2579232"/>
              </a:xfrm>
              <a:prstGeom prst="rect">
                <a:avLst/>
              </a:prstGeom>
              <a:noFill/>
            </p:spPr>
            <p:txBody>
              <a:bodyPr wrap="square" rtlCol="0">
                <a:spAutoFit/>
              </a:bodyPr>
              <a:lstStyle/>
              <a:p>
                <a:r>
                  <a:rPr lang="en-US" dirty="0" smtClean="0"/>
                  <a:t>Estimated regression equation: </a:t>
                </a:r>
              </a:p>
              <a:p>
                <a14:m>
                  <m:oMathPara xmlns:m="http://schemas.openxmlformats.org/officeDocument/2006/math">
                    <m:oMathParaPr>
                      <m:jc m:val="centerGroup"/>
                    </m:oMathParaPr>
                    <m:oMath xmlns:m="http://schemas.openxmlformats.org/officeDocument/2006/math">
                      <m:acc>
                        <m:accPr>
                          <m:chr m:val="̂"/>
                          <m:ctrlPr>
                            <a:rPr lang="en-US" i="1"/>
                          </m:ctrlPr>
                        </m:accPr>
                        <m:e>
                          <m:r>
                            <a:rPr lang="en-US" i="1"/>
                            <m:t>𝑝</m:t>
                          </m:r>
                        </m:e>
                      </m:acc>
                      <m:r>
                        <a:rPr lang="en-US" i="1"/>
                        <m:t>=</m:t>
                      </m:r>
                      <m:f>
                        <m:fPr>
                          <m:ctrlPr>
                            <a:rPr lang="en-US" i="1"/>
                          </m:ctrlPr>
                        </m:fPr>
                        <m:num>
                          <m:sSup>
                            <m:sSupPr>
                              <m:ctrlPr>
                                <a:rPr lang="en-US" i="1"/>
                              </m:ctrlPr>
                            </m:sSupPr>
                            <m:e>
                              <m:r>
                                <a:rPr lang="en-US" i="1"/>
                                <m:t>𝑒</m:t>
                              </m:r>
                            </m:e>
                            <m:sup>
                              <m:sSub>
                                <m:sSubPr>
                                  <m:ctrlPr>
                                    <a:rPr lang="en-US" i="1"/>
                                  </m:ctrlPr>
                                </m:sSubPr>
                                <m:e>
                                  <m:r>
                                    <a:rPr lang="en-US" i="1"/>
                                    <m:t>𝛽</m:t>
                                  </m:r>
                                </m:e>
                                <m:sub>
                                  <m:r>
                                    <a:rPr lang="en-US" i="1"/>
                                    <m:t>0</m:t>
                                  </m:r>
                                </m:sub>
                              </m:sSub>
                              <m:r>
                                <a:rPr lang="en-US" i="1"/>
                                <m:t>+</m:t>
                              </m:r>
                              <m:sSub>
                                <m:sSubPr>
                                  <m:ctrlPr>
                                    <a:rPr lang="en-US" i="1"/>
                                  </m:ctrlPr>
                                </m:sSubPr>
                                <m:e>
                                  <m:r>
                                    <a:rPr lang="en-US" i="1"/>
                                    <m:t>𝛽</m:t>
                                  </m:r>
                                </m:e>
                                <m:sub>
                                  <m:r>
                                    <a:rPr lang="en-US" i="1"/>
                                    <m:t>1</m:t>
                                  </m:r>
                                </m:sub>
                              </m:sSub>
                              <m:sSub>
                                <m:sSubPr>
                                  <m:ctrlPr>
                                    <a:rPr lang="en-US" i="1"/>
                                  </m:ctrlPr>
                                </m:sSubPr>
                                <m:e>
                                  <m:r>
                                    <a:rPr lang="en-US" i="1"/>
                                    <m:t>𝑥</m:t>
                                  </m:r>
                                </m:e>
                                <m:sub>
                                  <m:r>
                                    <a:rPr lang="en-US" i="1"/>
                                    <m:t>1</m:t>
                                  </m:r>
                                </m:sub>
                              </m:sSub>
                            </m:sup>
                          </m:sSup>
                        </m:num>
                        <m:den>
                          <m:r>
                            <a:rPr lang="en-US" i="1"/>
                            <m:t>1</m:t>
                          </m:r>
                          <m:r>
                            <a:rPr lang="en-US" i="1"/>
                            <m:t>+</m:t>
                          </m:r>
                          <m:sSup>
                            <m:sSupPr>
                              <m:ctrlPr>
                                <a:rPr lang="en-US" i="1"/>
                              </m:ctrlPr>
                            </m:sSupPr>
                            <m:e>
                              <m:r>
                                <a:rPr lang="en-US" i="1"/>
                                <m:t>𝑒</m:t>
                              </m:r>
                            </m:e>
                            <m:sup>
                              <m:sSub>
                                <m:sSubPr>
                                  <m:ctrlPr>
                                    <a:rPr lang="en-US" i="1"/>
                                  </m:ctrlPr>
                                </m:sSubPr>
                                <m:e>
                                  <m:r>
                                    <a:rPr lang="en-US" i="1"/>
                                    <m:t>𝛽</m:t>
                                  </m:r>
                                </m:e>
                                <m:sub>
                                  <m:r>
                                    <a:rPr lang="en-US" i="1"/>
                                    <m:t>0</m:t>
                                  </m:r>
                                </m:sub>
                              </m:sSub>
                              <m:r>
                                <a:rPr lang="en-US" i="1"/>
                                <m:t>+</m:t>
                              </m:r>
                              <m:sSub>
                                <m:sSubPr>
                                  <m:ctrlPr>
                                    <a:rPr lang="en-US" i="1"/>
                                  </m:ctrlPr>
                                </m:sSubPr>
                                <m:e>
                                  <m:r>
                                    <a:rPr lang="en-US" i="1"/>
                                    <m:t>𝛽</m:t>
                                  </m:r>
                                </m:e>
                                <m:sub>
                                  <m:r>
                                    <a:rPr lang="en-US" i="1"/>
                                    <m:t>1</m:t>
                                  </m:r>
                                </m:sub>
                              </m:sSub>
                              <m:sSub>
                                <m:sSubPr>
                                  <m:ctrlPr>
                                    <a:rPr lang="en-US" i="1"/>
                                  </m:ctrlPr>
                                </m:sSubPr>
                                <m:e>
                                  <m:r>
                                    <a:rPr lang="en-US" i="1"/>
                                    <m:t>𝑥</m:t>
                                  </m:r>
                                </m:e>
                                <m:sub>
                                  <m:r>
                                    <a:rPr lang="en-US" i="1"/>
                                    <m:t>1</m:t>
                                  </m:r>
                                </m:sub>
                              </m:sSub>
                            </m:sup>
                          </m:sSup>
                        </m:den>
                      </m:f>
                    </m:oMath>
                  </m:oMathPara>
                </a14:m>
                <a:endParaRPr lang="en-US" i="1" dirty="0" smtClean="0"/>
              </a:p>
              <a:p>
                <a:endParaRPr lang="en-US" i="1" dirty="0" smtClean="0"/>
              </a:p>
              <a:p>
                <a14:m>
                  <m:oMathPara xmlns:m="http://schemas.openxmlformats.org/officeDocument/2006/math">
                    <m:oMathParaPr>
                      <m:jc m:val="centerGroup"/>
                    </m:oMathParaPr>
                    <m:oMath xmlns:m="http://schemas.openxmlformats.org/officeDocument/2006/math">
                      <m:r>
                        <a:rPr lang="en-US" i="1"/>
                        <m:t>=</m:t>
                      </m:r>
                      <m:f>
                        <m:fPr>
                          <m:ctrlPr>
                            <a:rPr lang="en-US" i="1"/>
                          </m:ctrlPr>
                        </m:fPr>
                        <m:num>
                          <m:sSup>
                            <m:sSupPr>
                              <m:ctrlPr>
                                <a:rPr lang="en-US" i="1"/>
                              </m:ctrlPr>
                            </m:sSupPr>
                            <m:e>
                              <m:r>
                                <a:rPr lang="en-US" i="1"/>
                                <m:t>𝑒</m:t>
                              </m:r>
                            </m:e>
                            <m:sup>
                              <m:r>
                                <a:rPr lang="en-US" i="1"/>
                                <m:t>0</m:t>
                              </m:r>
                              <m:r>
                                <a:rPr lang="en-US" i="1"/>
                                <m:t>.</m:t>
                              </m:r>
                              <m:r>
                                <a:rPr lang="en-US" i="1"/>
                                <m:t>03967</m:t>
                              </m:r>
                              <m:r>
                                <a:rPr lang="en-US" i="1"/>
                                <m:t>−</m:t>
                              </m:r>
                              <m:r>
                                <a:rPr lang="en-US" i="1"/>
                                <m:t>0</m:t>
                              </m:r>
                              <m:r>
                                <a:rPr lang="en-US" i="1"/>
                                <m:t>.</m:t>
                              </m:r>
                              <m:r>
                                <a:rPr lang="en-US" i="1"/>
                                <m:t>04372</m:t>
                              </m:r>
                              <m:sSub>
                                <m:sSubPr>
                                  <m:ctrlPr>
                                    <a:rPr lang="en-US" i="1"/>
                                  </m:ctrlPr>
                                </m:sSubPr>
                                <m:e>
                                  <m:r>
                                    <a:rPr lang="en-US" i="1"/>
                                    <m:t>𝑥</m:t>
                                  </m:r>
                                </m:e>
                                <m:sub>
                                  <m:r>
                                    <a:rPr lang="en-US" i="1"/>
                                    <m:t>1</m:t>
                                  </m:r>
                                </m:sub>
                              </m:sSub>
                            </m:sup>
                          </m:sSup>
                        </m:num>
                        <m:den>
                          <m:r>
                            <a:rPr lang="en-US" i="1"/>
                            <m:t>1</m:t>
                          </m:r>
                          <m:r>
                            <a:rPr lang="en-US" i="1"/>
                            <m:t>+</m:t>
                          </m:r>
                          <m:sSup>
                            <m:sSupPr>
                              <m:ctrlPr>
                                <a:rPr lang="en-US" i="1"/>
                              </m:ctrlPr>
                            </m:sSupPr>
                            <m:e>
                              <m:r>
                                <a:rPr lang="en-US" i="1"/>
                                <m:t>𝑒</m:t>
                              </m:r>
                            </m:e>
                            <m:sup>
                              <m:r>
                                <a:rPr lang="en-US" i="1"/>
                                <m:t>0</m:t>
                              </m:r>
                              <m:r>
                                <a:rPr lang="en-US" i="1"/>
                                <m:t>.</m:t>
                              </m:r>
                              <m:r>
                                <a:rPr lang="en-US" i="1"/>
                                <m:t>03967</m:t>
                              </m:r>
                              <m:r>
                                <a:rPr lang="en-US" i="1"/>
                                <m:t>−</m:t>
                              </m:r>
                              <m:r>
                                <a:rPr lang="en-US" i="1"/>
                                <m:t>0</m:t>
                              </m:r>
                              <m:r>
                                <a:rPr lang="en-US" i="1"/>
                                <m:t>.</m:t>
                              </m:r>
                              <m:r>
                                <a:rPr lang="en-US" i="1"/>
                                <m:t>04372</m:t>
                              </m:r>
                              <m:sSub>
                                <m:sSubPr>
                                  <m:ctrlPr>
                                    <a:rPr lang="en-US" i="1"/>
                                  </m:ctrlPr>
                                </m:sSubPr>
                                <m:e>
                                  <m:r>
                                    <a:rPr lang="en-US" i="1"/>
                                    <m:t>𝑥</m:t>
                                  </m:r>
                                </m:e>
                                <m:sub>
                                  <m:r>
                                    <a:rPr lang="en-US" i="1"/>
                                    <m:t>1</m:t>
                                  </m:r>
                                </m:sub>
                              </m:sSub>
                            </m:sup>
                          </m:sSup>
                        </m:den>
                      </m:f>
                    </m:oMath>
                  </m:oMathPara>
                </a14:m>
                <a:endParaRPr lang="en-US" dirty="0" smtClean="0"/>
              </a:p>
              <a:p>
                <a:endParaRPr lang="en-US" dirty="0"/>
              </a:p>
              <a:p>
                <a:r>
                  <a:rPr lang="en-US" dirty="0" smtClean="0"/>
                  <a:t>Odds </a:t>
                </a:r>
                <a14:m>
                  <m:oMath xmlns:m="http://schemas.openxmlformats.org/officeDocument/2006/math">
                    <m:r>
                      <a:rPr lang="en-US" i="1">
                        <a:latin typeface="Cambria Math" panose="02040503050406030204" pitchFamily="18" charset="0"/>
                      </a:rPr>
                      <m:t>=</m:t>
                    </m:r>
                  </m:oMath>
                </a14:m>
                <a:r>
                  <a:rPr lang="en-US" sz="2000" dirty="0"/>
                  <a:t> </a:t>
                </a:r>
                <a14:m>
                  <m:oMath xmlns:m="http://schemas.openxmlformats.org/officeDocument/2006/math">
                    <m:f>
                      <m:fPr>
                        <m:ctrlPr>
                          <a:rPr lang="en-US" sz="2000" i="1"/>
                        </m:ctrlPr>
                      </m:fPr>
                      <m:num>
                        <m:acc>
                          <m:accPr>
                            <m:chr m:val="̂"/>
                            <m:ctrlPr>
                              <a:rPr lang="en-US" sz="2000" i="1"/>
                            </m:ctrlPr>
                          </m:accPr>
                          <m:e>
                            <m:r>
                              <a:rPr lang="en-US" sz="2000" i="1"/>
                              <m:t>𝑝</m:t>
                            </m:r>
                          </m:e>
                        </m:acc>
                      </m:num>
                      <m:den>
                        <m:r>
                          <a:rPr lang="en-US" sz="2000" i="1"/>
                          <m:t>1</m:t>
                        </m:r>
                        <m:r>
                          <a:rPr lang="en-US" sz="2000" i="1"/>
                          <m:t>−</m:t>
                        </m:r>
                        <m:acc>
                          <m:accPr>
                            <m:chr m:val="̂"/>
                            <m:ctrlPr>
                              <a:rPr lang="en-US" sz="2000" i="1"/>
                            </m:ctrlPr>
                          </m:accPr>
                          <m:e>
                            <m:r>
                              <a:rPr lang="en-US" sz="2000" i="1"/>
                              <m:t>𝑝</m:t>
                            </m:r>
                          </m:e>
                        </m:acc>
                      </m:den>
                    </m:f>
                  </m:oMath>
                </a14:m>
                <a:endParaRPr lang="en-US" sz="2000" dirty="0"/>
              </a:p>
            </p:txBody>
          </p:sp>
        </mc:Choice>
        <mc:Fallback>
          <p:sp>
            <p:nvSpPr>
              <p:cNvPr id="12" name="TextBox 11"/>
              <p:cNvSpPr txBox="1">
                <a:spLocks noRot="1" noChangeAspect="1" noMove="1" noResize="1" noEditPoints="1" noAdjustHandles="1" noChangeArrowheads="1" noChangeShapeType="1" noTextEdit="1"/>
              </p:cNvSpPr>
              <p:nvPr/>
            </p:nvSpPr>
            <p:spPr>
              <a:xfrm>
                <a:off x="8448505" y="3383280"/>
                <a:ext cx="3166711" cy="2579232"/>
              </a:xfrm>
              <a:prstGeom prst="rect">
                <a:avLst/>
              </a:prstGeom>
              <a:blipFill rotWithShape="0">
                <a:blip r:embed="rId3"/>
                <a:stretch>
                  <a:fillRect l="-1734" t="-1182" r="-193"/>
                </a:stretch>
              </a:blipFill>
            </p:spPr>
            <p:txBody>
              <a:bodyPr/>
              <a:lstStyle/>
              <a:p>
                <a:r>
                  <a:rPr lang="en-US">
                    <a:noFill/>
                  </a:rPr>
                  <a:t> </a:t>
                </a:r>
              </a:p>
            </p:txBody>
          </p:sp>
        </mc:Fallback>
      </mc:AlternateContent>
    </p:spTree>
    <p:extLst>
      <p:ext uri="{BB962C8B-B14F-4D97-AF65-F5344CB8AC3E}">
        <p14:creationId xmlns:p14="http://schemas.microsoft.com/office/powerpoint/2010/main" val="138492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applied and interpretation: </a:t>
            </a:r>
            <a:br>
              <a:rPr lang="en-US" dirty="0"/>
            </a:br>
            <a:r>
              <a:rPr lang="en-US" dirty="0"/>
              <a:t>Logistic Regression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i="1" dirty="0" smtClean="0"/>
                  <a:t>“Superhot</a:t>
                </a:r>
                <a:r>
                  <a:rPr lang="en-US" i="1" dirty="0"/>
                  <a:t>” game with IGN rating of 7.5, based on the regression equation above we got the probability of Superhot being a console game is </a:t>
                </a:r>
                <a:endParaRPr lang="en-US" dirty="0"/>
              </a:p>
              <a:p>
                <a14:m>
                  <m:oMath xmlns:m="http://schemas.openxmlformats.org/officeDocument/2006/math">
                    <m:acc>
                      <m:accPr>
                        <m:chr m:val="̂"/>
                        <m:ctrlPr>
                          <a:rPr lang="en-US" i="1"/>
                        </m:ctrlPr>
                      </m:accPr>
                      <m:e>
                        <m:r>
                          <a:rPr lang="en-US" i="1"/>
                          <m:t>𝑝</m:t>
                        </m:r>
                      </m:e>
                    </m:acc>
                    <m:r>
                      <a:rPr lang="en-US" i="1"/>
                      <m:t>=</m:t>
                    </m:r>
                    <m:f>
                      <m:fPr>
                        <m:ctrlPr>
                          <a:rPr lang="en-US" i="1"/>
                        </m:ctrlPr>
                      </m:fPr>
                      <m:num>
                        <m:sSup>
                          <m:sSupPr>
                            <m:ctrlPr>
                              <a:rPr lang="en-US" i="1"/>
                            </m:ctrlPr>
                          </m:sSupPr>
                          <m:e>
                            <m:r>
                              <a:rPr lang="en-US" i="1"/>
                              <m:t>𝑒</m:t>
                            </m:r>
                          </m:e>
                          <m:sup>
                            <m:r>
                              <a:rPr lang="en-US" i="1"/>
                              <m:t>0</m:t>
                            </m:r>
                            <m:r>
                              <a:rPr lang="en-US" i="1"/>
                              <m:t>.</m:t>
                            </m:r>
                            <m:r>
                              <a:rPr lang="en-US" i="1"/>
                              <m:t>03967</m:t>
                            </m:r>
                            <m:r>
                              <a:rPr lang="en-US" i="1"/>
                              <m:t>−</m:t>
                            </m:r>
                            <m:r>
                              <a:rPr lang="en-US" i="1"/>
                              <m:t>0</m:t>
                            </m:r>
                            <m:r>
                              <a:rPr lang="en-US" i="1"/>
                              <m:t>.</m:t>
                            </m:r>
                            <m:r>
                              <a:rPr lang="en-US" i="1"/>
                              <m:t>04372</m:t>
                            </m:r>
                            <m:r>
                              <a:rPr lang="en-US" i="1"/>
                              <m:t>(</m:t>
                            </m:r>
                            <m:r>
                              <a:rPr lang="en-US" i="1"/>
                              <m:t>7</m:t>
                            </m:r>
                            <m:r>
                              <a:rPr lang="en-US" i="1"/>
                              <m:t>.</m:t>
                            </m:r>
                            <m:r>
                              <a:rPr lang="en-US" i="1"/>
                              <m:t>5</m:t>
                            </m:r>
                            <m:r>
                              <a:rPr lang="en-US" i="1"/>
                              <m:t>)</m:t>
                            </m:r>
                          </m:sup>
                        </m:sSup>
                      </m:num>
                      <m:den>
                        <m:r>
                          <a:rPr lang="en-US" i="1"/>
                          <m:t>1</m:t>
                        </m:r>
                        <m:r>
                          <a:rPr lang="en-US" i="1"/>
                          <m:t>+</m:t>
                        </m:r>
                        <m:sSup>
                          <m:sSupPr>
                            <m:ctrlPr>
                              <a:rPr lang="en-US" i="1"/>
                            </m:ctrlPr>
                          </m:sSupPr>
                          <m:e>
                            <m:r>
                              <a:rPr lang="en-US" i="1"/>
                              <m:t>𝑒</m:t>
                            </m:r>
                          </m:e>
                          <m:sup>
                            <m:r>
                              <a:rPr lang="en-US" i="1"/>
                              <m:t>0</m:t>
                            </m:r>
                            <m:r>
                              <a:rPr lang="en-US" i="1"/>
                              <m:t>.</m:t>
                            </m:r>
                            <m:r>
                              <a:rPr lang="en-US" i="1"/>
                              <m:t>03967</m:t>
                            </m:r>
                            <m:r>
                              <a:rPr lang="en-US" i="1"/>
                              <m:t>−</m:t>
                            </m:r>
                            <m:r>
                              <a:rPr lang="en-US" i="1"/>
                              <m:t>0</m:t>
                            </m:r>
                            <m:r>
                              <a:rPr lang="en-US" i="1"/>
                              <m:t>.</m:t>
                            </m:r>
                            <m:r>
                              <a:rPr lang="en-US" i="1"/>
                              <m:t>04372</m:t>
                            </m:r>
                            <m:r>
                              <a:rPr lang="en-US" i="1"/>
                              <m:t>(</m:t>
                            </m:r>
                            <m:r>
                              <a:rPr lang="en-US" i="1"/>
                              <m:t>7</m:t>
                            </m:r>
                            <m:r>
                              <a:rPr lang="en-US" i="1"/>
                              <m:t>.</m:t>
                            </m:r>
                            <m:r>
                              <a:rPr lang="en-US" i="1"/>
                              <m:t>5</m:t>
                            </m:r>
                            <m:r>
                              <a:rPr lang="en-US" i="1"/>
                              <m:t>)</m:t>
                            </m:r>
                          </m:sup>
                        </m:sSup>
                      </m:den>
                    </m:f>
                    <m:r>
                      <a:rPr lang="en-US" i="1"/>
                      <m:t>=</m:t>
                    </m:r>
                    <m:r>
                      <a:rPr lang="en-US" i="1"/>
                      <m:t>0</m:t>
                    </m:r>
                    <m:r>
                      <a:rPr lang="en-US" i="1"/>
                      <m:t>.</m:t>
                    </m:r>
                    <m:r>
                      <a:rPr lang="en-US" i="1"/>
                      <m:t>4284</m:t>
                    </m:r>
                  </m:oMath>
                </a14:m>
                <a:r>
                  <a:rPr lang="en-US" i="1" dirty="0"/>
                  <a:t> or 42.84</a:t>
                </a:r>
                <a:r>
                  <a:rPr lang="en-US" i="1" dirty="0" smtClean="0"/>
                  <a:t>%</a:t>
                </a:r>
                <a:r>
                  <a:rPr lang="en-US" dirty="0" smtClean="0"/>
                  <a:t>. Turns out, this game is </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1667"/>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230630"/>
            <a:ext cx="2897204" cy="3543394"/>
          </a:xfrm>
          <a:prstGeom prst="rect">
            <a:avLst/>
          </a:prstGeom>
        </p:spPr>
      </p:pic>
      <p:sp>
        <p:nvSpPr>
          <p:cNvPr id="5" name="Rectangle 4"/>
          <p:cNvSpPr/>
          <p:nvPr/>
        </p:nvSpPr>
        <p:spPr>
          <a:xfrm>
            <a:off x="904775" y="5226518"/>
            <a:ext cx="3195587" cy="413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8" idx="1"/>
          </p:cNvCxnSpPr>
          <p:nvPr/>
        </p:nvCxnSpPr>
        <p:spPr>
          <a:xfrm flipH="1">
            <a:off x="4215865" y="4124653"/>
            <a:ext cx="1001028" cy="1024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16893" y="3385989"/>
            <a:ext cx="5881036" cy="1477328"/>
          </a:xfrm>
          <a:prstGeom prst="rect">
            <a:avLst/>
          </a:prstGeom>
          <a:noFill/>
        </p:spPr>
        <p:txBody>
          <a:bodyPr wrap="square" rtlCol="0">
            <a:spAutoFit/>
          </a:bodyPr>
          <a:lstStyle/>
          <a:p>
            <a:r>
              <a:rPr lang="en-US" dirty="0"/>
              <a:t>S</a:t>
            </a:r>
            <a:r>
              <a:rPr lang="en-US" dirty="0" smtClean="0"/>
              <a:t>cores </a:t>
            </a:r>
            <a:r>
              <a:rPr lang="en-US" dirty="0"/>
              <a:t>are at around </a:t>
            </a:r>
            <a:r>
              <a:rPr lang="en-US" i="1" dirty="0"/>
              <a:t>0.9 to 1.0, the odds of a score being a console game or non-console game is even, in other words, the probability of a score being a console game or non-console game is roughly 50%.</a:t>
            </a:r>
            <a:r>
              <a:rPr lang="en-US" dirty="0"/>
              <a:t> </a:t>
            </a:r>
          </a:p>
          <a:p>
            <a:endParaRPr lang="en-US" dirty="0"/>
          </a:p>
        </p:txBody>
      </p:sp>
    </p:spTree>
    <p:extLst>
      <p:ext uri="{BB962C8B-B14F-4D97-AF65-F5344CB8AC3E}">
        <p14:creationId xmlns:p14="http://schemas.microsoft.com/office/powerpoint/2010/main" val="290951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applied and interpretation: </a:t>
            </a:r>
            <a:br>
              <a:rPr lang="en-US" dirty="0"/>
            </a:br>
            <a:r>
              <a:rPr lang="en-US" dirty="0"/>
              <a:t>Logistic Regression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737360"/>
            <a:ext cx="3768592" cy="4596063"/>
          </a:xfrm>
        </p:spPr>
      </p:pic>
      <p:sp>
        <p:nvSpPr>
          <p:cNvPr id="5" name="TextBox 4"/>
          <p:cNvSpPr txBox="1"/>
          <p:nvPr/>
        </p:nvSpPr>
        <p:spPr>
          <a:xfrm>
            <a:off x="5948413" y="2849078"/>
            <a:ext cx="5641974" cy="1477328"/>
          </a:xfrm>
          <a:prstGeom prst="rect">
            <a:avLst/>
          </a:prstGeom>
          <a:noFill/>
        </p:spPr>
        <p:txBody>
          <a:bodyPr wrap="square" rtlCol="0">
            <a:spAutoFit/>
          </a:bodyPr>
          <a:lstStyle/>
          <a:p>
            <a:r>
              <a:rPr lang="en-US" dirty="0"/>
              <a:t>T</a:t>
            </a:r>
            <a:r>
              <a:rPr lang="en-US" dirty="0" smtClean="0"/>
              <a:t>he </a:t>
            </a:r>
            <a:r>
              <a:rPr lang="en-US" dirty="0"/>
              <a:t>odds of getting 7.5 is 0.7496, odds of getting 6.5 is 0.7831. </a:t>
            </a:r>
            <a:r>
              <a:rPr lang="en-US" i="1" dirty="0"/>
              <a:t>Hence, decreasing the rating from 7.5 to 6.5 will increase the odds of being a console game by (0.7831 – 0.7496)*100 = 3.35%.</a:t>
            </a:r>
            <a:r>
              <a:rPr lang="en-US" i="1" u="sng" dirty="0"/>
              <a:t> </a:t>
            </a:r>
            <a:endParaRPr lang="en-US" dirty="0"/>
          </a:p>
          <a:p>
            <a:endParaRPr lang="en-US" dirty="0"/>
          </a:p>
        </p:txBody>
      </p:sp>
      <p:sp>
        <p:nvSpPr>
          <p:cNvPr id="6" name="Rectangle 5"/>
          <p:cNvSpPr/>
          <p:nvPr/>
        </p:nvSpPr>
        <p:spPr>
          <a:xfrm>
            <a:off x="1001027" y="5621154"/>
            <a:ext cx="3864845" cy="240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01026" y="3067801"/>
            <a:ext cx="3864845" cy="240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527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applied and interpretation: </a:t>
            </a:r>
            <a:br>
              <a:rPr lang="en-US" dirty="0"/>
            </a:br>
            <a:r>
              <a:rPr lang="en-US" dirty="0"/>
              <a:t>Logistic Regression </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9548" y="2177365"/>
            <a:ext cx="3390533" cy="4184934"/>
          </a:xfrm>
        </p:spPr>
      </p:pic>
      <p:sp>
        <p:nvSpPr>
          <p:cNvPr id="5" name="TextBox 4"/>
          <p:cNvSpPr txBox="1"/>
          <p:nvPr/>
        </p:nvSpPr>
        <p:spPr>
          <a:xfrm>
            <a:off x="1366787" y="1808033"/>
            <a:ext cx="1520353" cy="369332"/>
          </a:xfrm>
          <a:prstGeom prst="rect">
            <a:avLst/>
          </a:prstGeom>
          <a:noFill/>
        </p:spPr>
        <p:txBody>
          <a:bodyPr wrap="none" rtlCol="0">
            <a:spAutoFit/>
          </a:bodyPr>
          <a:lstStyle/>
          <a:p>
            <a:r>
              <a:rPr lang="en-US" dirty="0" smtClean="0"/>
              <a:t>Interval Score </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5178392" y="2021305"/>
                <a:ext cx="5389617" cy="3141373"/>
              </a:xfrm>
              <a:prstGeom prst="rect">
                <a:avLst/>
              </a:prstGeom>
              <a:noFill/>
            </p:spPr>
            <p:txBody>
              <a:bodyPr wrap="none" rtlCol="0">
                <a:spAutoFit/>
              </a:bodyPr>
              <a:lstStyle/>
              <a:p>
                <a:r>
                  <a:rPr lang="en-US" dirty="0" smtClean="0"/>
                  <a:t>IGN Score = 7.5, increase this score by 1.5 </a:t>
                </a:r>
              </a:p>
              <a:p>
                <a:pPr marL="285750" indent="-285750">
                  <a:buFont typeface="Symbol" panose="05050102010706020507" pitchFamily="18" charset="2"/>
                  <a:buChar char="Þ"/>
                </a:pPr>
                <a:r>
                  <a:rPr lang="en-US" dirty="0" smtClean="0"/>
                  <a:t>New IGN Score = 9 </a:t>
                </a:r>
              </a:p>
              <a:p>
                <a:endParaRPr lang="en-US" dirty="0" smtClean="0"/>
              </a:p>
              <a:p>
                <a:r>
                  <a:rPr lang="en-US" dirty="0" smtClean="0"/>
                  <a:t>Recall: Odds = </a:t>
                </a:r>
                <a14:m>
                  <m:oMath xmlns:m="http://schemas.openxmlformats.org/officeDocument/2006/math">
                    <m:f>
                      <m:fPr>
                        <m:ctrlPr>
                          <a:rPr lang="en-US" b="0" i="1" dirty="0"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num>
                      <m:den>
                        <m:r>
                          <a:rPr lang="en-US" b="0" i="1" dirty="0" smtClean="0">
                            <a:latin typeface="Cambria Math" panose="02040503050406030204" pitchFamily="18" charset="0"/>
                          </a:rPr>
                          <m:t>1</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𝑝</m:t>
                            </m:r>
                          </m:e>
                        </m:acc>
                      </m:den>
                    </m:f>
                  </m:oMath>
                </a14:m>
                <a:endParaRPr lang="en-US" dirty="0"/>
              </a:p>
              <a:p>
                <a:r>
                  <a:rPr lang="en-US" dirty="0" smtClean="0"/>
                  <a:t>Odds of getting 7.5 = 0.7496</a:t>
                </a:r>
              </a:p>
              <a:p>
                <a:r>
                  <a:rPr lang="en-US" dirty="0" smtClean="0"/>
                  <a:t>Odds of getting 9 =  0.702 </a:t>
                </a:r>
              </a:p>
              <a:p>
                <a:endParaRPr lang="en-US" dirty="0"/>
              </a:p>
              <a:p>
                <a:r>
                  <a:rPr lang="en-US" dirty="0" smtClean="0"/>
                  <a:t>Odds Ratio of increasing score by 1.5 is </a:t>
                </a:r>
                <a14:m>
                  <m:oMath xmlns:m="http://schemas.openxmlformats.org/officeDocument/2006/math">
                    <m:f>
                      <m:fPr>
                        <m:ctrlPr>
                          <a:rPr lang="en-US" b="0" i="0" smtClean="0">
                            <a:latin typeface="Cambria Math" panose="02040503050406030204" pitchFamily="18" charset="0"/>
                          </a:rPr>
                        </m:ctrlPr>
                      </m:fPr>
                      <m:num>
                        <m:r>
                          <a:rPr lang="en-US" b="0" i="0" smtClean="0">
                            <a:latin typeface="Cambria Math" panose="02040503050406030204" pitchFamily="18" charset="0"/>
                          </a:rPr>
                          <m:t>0</m:t>
                        </m:r>
                        <m:r>
                          <a:rPr lang="en-US" b="0" i="0" smtClean="0">
                            <a:latin typeface="Cambria Math" panose="02040503050406030204" pitchFamily="18" charset="0"/>
                          </a:rPr>
                          <m:t>.</m:t>
                        </m:r>
                        <m:r>
                          <a:rPr lang="en-US" b="0" i="0" smtClean="0">
                            <a:latin typeface="Cambria Math" panose="02040503050406030204" pitchFamily="18" charset="0"/>
                          </a:rPr>
                          <m:t>702</m:t>
                        </m:r>
                      </m:num>
                      <m:den>
                        <m:r>
                          <a:rPr lang="en-US" b="0" i="0" smtClean="0">
                            <a:latin typeface="Cambria Math" panose="02040503050406030204" pitchFamily="18" charset="0"/>
                          </a:rPr>
                          <m:t>0</m:t>
                        </m:r>
                        <m:r>
                          <a:rPr lang="en-US" b="0" i="0" smtClean="0">
                            <a:latin typeface="Cambria Math" panose="02040503050406030204" pitchFamily="18" charset="0"/>
                          </a:rPr>
                          <m:t>.</m:t>
                        </m:r>
                        <m:r>
                          <a:rPr lang="en-US" b="0" i="0" smtClean="0">
                            <a:latin typeface="Cambria Math" panose="02040503050406030204" pitchFamily="18" charset="0"/>
                          </a:rPr>
                          <m:t>7496</m:t>
                        </m:r>
                      </m:den>
                    </m:f>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9365</m:t>
                    </m:r>
                  </m:oMath>
                </a14:m>
                <a:endParaRPr lang="en-US" b="0" dirty="0" smtClean="0"/>
              </a:p>
              <a:p>
                <a:endParaRPr lang="en-US" dirty="0" smtClean="0"/>
              </a:p>
              <a:p>
                <a:r>
                  <a:rPr lang="en-US" dirty="0" smtClean="0"/>
                  <a:t>Percent decrease </a:t>
                </a:r>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 − </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9365</m:t>
                        </m:r>
                      </m:e>
                    </m:d>
                    <m:r>
                      <a:rPr lang="en-US" b="0" i="1" smtClean="0">
                        <a:latin typeface="Cambria Math" panose="02040503050406030204" pitchFamily="18" charset="0"/>
                      </a:rPr>
                      <m:t>∗</m:t>
                    </m:r>
                    <m:r>
                      <a:rPr lang="en-US" b="0" i="1" smtClean="0">
                        <a:latin typeface="Cambria Math" panose="02040503050406030204" pitchFamily="18" charset="0"/>
                      </a:rPr>
                      <m:t>100</m:t>
                    </m:r>
                    <m:r>
                      <a:rPr lang="en-US" b="0" i="1" smtClean="0">
                        <a:latin typeface="Cambria Math" panose="02040503050406030204" pitchFamily="18" charset="0"/>
                      </a:rPr>
                      <m:t>=</m:t>
                    </m:r>
                    <m:r>
                      <a:rPr lang="en-US" b="0" i="1" smtClean="0">
                        <a:latin typeface="Cambria Math" panose="02040503050406030204" pitchFamily="18" charset="0"/>
                      </a:rPr>
                      <m:t>6</m:t>
                    </m:r>
                    <m:r>
                      <a:rPr lang="en-US" b="0" i="1" smtClean="0">
                        <a:latin typeface="Cambria Math" panose="02040503050406030204" pitchFamily="18" charset="0"/>
                      </a:rPr>
                      <m:t>.</m:t>
                    </m:r>
                    <m:r>
                      <a:rPr lang="en-US" b="0" i="1" smtClean="0">
                        <a:latin typeface="Cambria Math" panose="02040503050406030204" pitchFamily="18" charset="0"/>
                      </a:rPr>
                      <m:t>35</m:t>
                    </m:r>
                    <m:r>
                      <a:rPr lang="en-US" b="0" i="1" smtClean="0">
                        <a:latin typeface="Cambria Math" panose="02040503050406030204" pitchFamily="18" charset="0"/>
                      </a:rPr>
                      <m:t>%</m:t>
                    </m:r>
                  </m:oMath>
                </a14:m>
                <a:endParaRPr lang="en-US" dirty="0" smtClean="0"/>
              </a:p>
            </p:txBody>
          </p:sp>
        </mc:Choice>
        <mc:Fallback>
          <p:sp>
            <p:nvSpPr>
              <p:cNvPr id="6" name="TextBox 5"/>
              <p:cNvSpPr txBox="1">
                <a:spLocks noRot="1" noChangeAspect="1" noMove="1" noResize="1" noEditPoints="1" noAdjustHandles="1" noChangeArrowheads="1" noChangeShapeType="1" noTextEdit="1"/>
              </p:cNvSpPr>
              <p:nvPr/>
            </p:nvSpPr>
            <p:spPr>
              <a:xfrm>
                <a:off x="5178392" y="2021305"/>
                <a:ext cx="5389617" cy="3141373"/>
              </a:xfrm>
              <a:prstGeom prst="rect">
                <a:avLst/>
              </a:prstGeom>
              <a:blipFill rotWithShape="0">
                <a:blip r:embed="rId4"/>
                <a:stretch>
                  <a:fillRect l="-904" t="-1165" b="-2330"/>
                </a:stretch>
              </a:blipFill>
            </p:spPr>
            <p:txBody>
              <a:bodyPr/>
              <a:lstStyle/>
              <a:p>
                <a:r>
                  <a:rPr lang="en-US">
                    <a:noFill/>
                  </a:rPr>
                  <a:t> </a:t>
                </a:r>
              </a:p>
            </p:txBody>
          </p:sp>
        </mc:Fallback>
      </mc:AlternateContent>
      <p:sp>
        <p:nvSpPr>
          <p:cNvPr id="7" name="Rectangle 6"/>
          <p:cNvSpPr/>
          <p:nvPr/>
        </p:nvSpPr>
        <p:spPr>
          <a:xfrm>
            <a:off x="952901" y="2646947"/>
            <a:ext cx="3898232" cy="2502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696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applied and interpretation: </a:t>
            </a:r>
            <a:br>
              <a:rPr lang="en-US" dirty="0"/>
            </a:br>
            <a:r>
              <a:rPr lang="en-US" dirty="0"/>
              <a:t>Logistic Regression </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142028"/>
            <a:ext cx="2666198" cy="4184934"/>
          </a:xfrm>
          <a:prstGeom prst="rect">
            <a:avLst/>
          </a:prstGeom>
        </p:spPr>
      </p:pic>
      <p:sp>
        <p:nvSpPr>
          <p:cNvPr id="5" name="TextBox 4"/>
          <p:cNvSpPr txBox="1"/>
          <p:nvPr/>
        </p:nvSpPr>
        <p:spPr>
          <a:xfrm>
            <a:off x="125128" y="1772696"/>
            <a:ext cx="1520353" cy="369332"/>
          </a:xfrm>
          <a:prstGeom prst="rect">
            <a:avLst/>
          </a:prstGeom>
          <a:noFill/>
        </p:spPr>
        <p:txBody>
          <a:bodyPr wrap="none" rtlCol="0">
            <a:spAutoFit/>
          </a:bodyPr>
          <a:lstStyle/>
          <a:p>
            <a:r>
              <a:rPr lang="en-US" dirty="0" smtClean="0"/>
              <a:t>Interval Score </a:t>
            </a:r>
            <a:endParaRPr lang="en-US" dirty="0"/>
          </a:p>
        </p:txBody>
      </p:sp>
      <p:sp>
        <p:nvSpPr>
          <p:cNvPr id="6" name="Right Arrow 5"/>
          <p:cNvSpPr/>
          <p:nvPr/>
        </p:nvSpPr>
        <p:spPr>
          <a:xfrm>
            <a:off x="2853890" y="4032364"/>
            <a:ext cx="596767" cy="404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7507704" y="4032364"/>
            <a:ext cx="596767" cy="404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8347" y="1772696"/>
            <a:ext cx="3869357" cy="444136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9600" y="1772696"/>
            <a:ext cx="3962400" cy="4554265"/>
          </a:xfrm>
          <a:prstGeom prst="rect">
            <a:avLst/>
          </a:prstGeom>
        </p:spPr>
      </p:pic>
      <mc:AlternateContent xmlns:mc="http://schemas.openxmlformats.org/markup-compatibility/2006">
        <mc:Choice xmlns:a14="http://schemas.microsoft.com/office/drawing/2010/main" Requires="a14">
          <p:sp>
            <p:nvSpPr>
              <p:cNvPr id="10" name="TextBox 9"/>
              <p:cNvSpPr txBox="1"/>
              <p:nvPr/>
            </p:nvSpPr>
            <p:spPr>
              <a:xfrm>
                <a:off x="9615669" y="1178812"/>
                <a:ext cx="1467709" cy="4493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200" b="1" i="1" smtClean="0">
                          <a:solidFill>
                            <a:srgbClr val="FF0000"/>
                          </a:solidFill>
                        </a:rPr>
                        <m:t>𝒚</m:t>
                      </m:r>
                      <m:r>
                        <a:rPr lang="en-US" sz="2200" b="1" i="1" smtClean="0">
                          <a:solidFill>
                            <a:srgbClr val="FF0000"/>
                          </a:solidFill>
                        </a:rPr>
                        <m:t>=</m:t>
                      </m:r>
                      <m:sSup>
                        <m:sSupPr>
                          <m:ctrlPr>
                            <a:rPr lang="en-US" sz="2200" b="1" i="1">
                              <a:solidFill>
                                <a:srgbClr val="FF0000"/>
                              </a:solidFill>
                            </a:rPr>
                          </m:ctrlPr>
                        </m:sSupPr>
                        <m:e>
                          <m:r>
                            <a:rPr lang="en-US" sz="2200" b="1" i="1">
                              <a:solidFill>
                                <a:srgbClr val="FF0000"/>
                              </a:solidFill>
                            </a:rPr>
                            <m:t>𝒆</m:t>
                          </m:r>
                        </m:e>
                        <m:sup>
                          <m:sSub>
                            <m:sSubPr>
                              <m:ctrlPr>
                                <a:rPr lang="en-US" sz="2200" b="1" i="1">
                                  <a:solidFill>
                                    <a:srgbClr val="FF0000"/>
                                  </a:solidFill>
                                </a:rPr>
                              </m:ctrlPr>
                            </m:sSubPr>
                            <m:e>
                              <m:r>
                                <a:rPr lang="en-US" sz="2200" b="1" i="1">
                                  <a:solidFill>
                                    <a:srgbClr val="FF0000"/>
                                  </a:solidFill>
                                </a:rPr>
                                <m:t>𝜷</m:t>
                              </m:r>
                            </m:e>
                            <m:sub>
                              <m:r>
                                <a:rPr lang="en-US" sz="2200" b="1" i="1">
                                  <a:solidFill>
                                    <a:srgbClr val="FF0000"/>
                                  </a:solidFill>
                                </a:rPr>
                                <m:t>𝟏</m:t>
                              </m:r>
                            </m:sub>
                          </m:sSub>
                          <m:r>
                            <a:rPr lang="en-US" sz="2200" b="1" i="1">
                              <a:solidFill>
                                <a:srgbClr val="FF0000"/>
                              </a:solidFill>
                            </a:rPr>
                            <m:t>×</m:t>
                          </m:r>
                          <m:r>
                            <a:rPr lang="en-US" sz="2200" b="1" i="1">
                              <a:solidFill>
                                <a:srgbClr val="FF0000"/>
                              </a:solidFill>
                            </a:rPr>
                            <m:t>𝜹</m:t>
                          </m:r>
                        </m:sup>
                      </m:sSup>
                    </m:oMath>
                  </m:oMathPara>
                </a14:m>
                <a:endParaRPr lang="en-US" sz="2200" b="1" dirty="0"/>
              </a:p>
            </p:txBody>
          </p:sp>
        </mc:Choice>
        <mc:Fallback>
          <p:sp>
            <p:nvSpPr>
              <p:cNvPr id="10" name="TextBox 9"/>
              <p:cNvSpPr txBox="1">
                <a:spLocks noRot="1" noChangeAspect="1" noMove="1" noResize="1" noEditPoints="1" noAdjustHandles="1" noChangeArrowheads="1" noChangeShapeType="1" noTextEdit="1"/>
              </p:cNvSpPr>
              <p:nvPr/>
            </p:nvSpPr>
            <p:spPr>
              <a:xfrm>
                <a:off x="9615669" y="1178812"/>
                <a:ext cx="1467709" cy="449354"/>
              </a:xfrm>
              <a:prstGeom prst="rect">
                <a:avLst/>
              </a:prstGeom>
              <a:blipFill rotWithShape="0">
                <a:blip r:embed="rId5"/>
                <a:stretch>
                  <a:fillRect b="-9459"/>
                </a:stretch>
              </a:blipFill>
            </p:spPr>
            <p:txBody>
              <a:bodyPr/>
              <a:lstStyle/>
              <a:p>
                <a:r>
                  <a:rPr lang="en-US">
                    <a:noFill/>
                  </a:rPr>
                  <a:t> </a:t>
                </a:r>
              </a:p>
            </p:txBody>
          </p:sp>
        </mc:Fallback>
      </mc:AlternateContent>
    </p:spTree>
    <p:extLst>
      <p:ext uri="{BB962C8B-B14F-4D97-AF65-F5344CB8AC3E}">
        <p14:creationId xmlns:p14="http://schemas.microsoft.com/office/powerpoint/2010/main" val="382404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 and Definitions explained </a:t>
            </a:r>
            <a:endParaRPr lang="en-US" dirty="0"/>
          </a:p>
        </p:txBody>
      </p:sp>
      <p:sp>
        <p:nvSpPr>
          <p:cNvPr id="3" name="Content Placeholder 2"/>
          <p:cNvSpPr>
            <a:spLocks noGrp="1"/>
          </p:cNvSpPr>
          <p:nvPr>
            <p:ph idx="1"/>
          </p:nvPr>
        </p:nvSpPr>
        <p:spPr/>
        <p:txBody>
          <a:bodyPr/>
          <a:lstStyle/>
          <a:p>
            <a:r>
              <a:rPr lang="en-US" dirty="0" smtClean="0"/>
              <a:t>Source: IGN (Imagine Games Network) </a:t>
            </a:r>
          </a:p>
          <a:p>
            <a:r>
              <a:rPr lang="en-US" dirty="0" smtClean="0"/>
              <a:t>Scrapping tool</a:t>
            </a:r>
            <a:r>
              <a:rPr lang="en-US" dirty="0"/>
              <a:t>: </a:t>
            </a:r>
            <a:r>
              <a:rPr lang="en-US" dirty="0">
                <a:hlinkClick r:id="rId2"/>
              </a:rPr>
              <a:t>http://schoolofdata.org/handbook/recipes/scraping-multiple-pages-with-refine-and-scraper</a:t>
            </a:r>
            <a:r>
              <a:rPr lang="en-US" dirty="0" smtClean="0">
                <a:hlinkClick r:id="rId2"/>
              </a:rPr>
              <a:t>/</a:t>
            </a:r>
            <a:endParaRPr lang="en-US" dirty="0" smtClean="0"/>
          </a:p>
          <a:p>
            <a:endParaRPr lang="en-US" dirty="0" smtClean="0"/>
          </a:p>
          <a:p>
            <a:endParaRPr lang="en-US" dirty="0"/>
          </a:p>
          <a:p>
            <a:endParaRPr lang="en-US" dirty="0" smtClean="0"/>
          </a:p>
          <a:p>
            <a:endParaRPr lang="en-US" dirty="0"/>
          </a:p>
          <a:p>
            <a:endParaRPr lang="en-US" dirty="0" smtClean="0"/>
          </a:p>
          <a:p>
            <a:r>
              <a:rPr lang="en-US" dirty="0" smtClean="0"/>
              <a:t>Observations: 17,534</a:t>
            </a:r>
            <a:endParaRPr lang="en-US" dirty="0"/>
          </a:p>
          <a:p>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132680"/>
            <a:ext cx="9331643" cy="1824330"/>
          </a:xfrm>
          <a:prstGeom prst="rect">
            <a:avLst/>
          </a:prstGeom>
        </p:spPr>
      </p:pic>
    </p:spTree>
    <p:extLst>
      <p:ext uri="{BB962C8B-B14F-4D97-AF65-F5344CB8AC3E}">
        <p14:creationId xmlns:p14="http://schemas.microsoft.com/office/powerpoint/2010/main" val="108550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 and Definitions explained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976" y="1737360"/>
            <a:ext cx="9195008" cy="4352406"/>
          </a:xfrm>
        </p:spPr>
      </p:pic>
    </p:spTree>
    <p:extLst>
      <p:ext uri="{BB962C8B-B14F-4D97-AF65-F5344CB8AC3E}">
        <p14:creationId xmlns:p14="http://schemas.microsoft.com/office/powerpoint/2010/main" val="55054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 and Definitions explained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570" y="1737360"/>
            <a:ext cx="8189414" cy="462881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7984" y="4360178"/>
            <a:ext cx="2387063" cy="20059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2858" y="1737360"/>
            <a:ext cx="2492189" cy="2285123"/>
          </a:xfrm>
          <a:prstGeom prst="rect">
            <a:avLst/>
          </a:prstGeom>
        </p:spPr>
      </p:pic>
    </p:spTree>
    <p:extLst>
      <p:ext uri="{BB962C8B-B14F-4D97-AF65-F5344CB8AC3E}">
        <p14:creationId xmlns:p14="http://schemas.microsoft.com/office/powerpoint/2010/main" val="307307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 and Definitions </a:t>
            </a:r>
            <a:r>
              <a:rPr lang="en-US" dirty="0" smtClean="0"/>
              <a:t>explained</a:t>
            </a:r>
            <a:br>
              <a:rPr lang="en-US" dirty="0" smtClean="0"/>
            </a:br>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3743" y="1011981"/>
            <a:ext cx="7625473" cy="5229604"/>
          </a:xfrm>
        </p:spPr>
      </p:pic>
    </p:spTree>
    <p:extLst>
      <p:ext uri="{BB962C8B-B14F-4D97-AF65-F5344CB8AC3E}">
        <p14:creationId xmlns:p14="http://schemas.microsoft.com/office/powerpoint/2010/main" val="1784481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features of dataset and visualization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737360"/>
            <a:ext cx="6773220" cy="132416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061520"/>
            <a:ext cx="4997707" cy="1727289"/>
          </a:xfrm>
          <a:prstGeom prst="rect">
            <a:avLst/>
          </a:prstGeom>
        </p:spPr>
      </p:pic>
      <p:sp>
        <p:nvSpPr>
          <p:cNvPr id="6" name="Right Arrow 5"/>
          <p:cNvSpPr/>
          <p:nvPr/>
        </p:nvSpPr>
        <p:spPr>
          <a:xfrm>
            <a:off x="6959065" y="3925164"/>
            <a:ext cx="1049154" cy="608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9308" y="2269208"/>
            <a:ext cx="2486372" cy="112410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51986" y="3565074"/>
            <a:ext cx="1889807" cy="2771112"/>
          </a:xfrm>
          <a:prstGeom prst="rect">
            <a:avLst/>
          </a:prstGeom>
        </p:spPr>
      </p:pic>
      <p:sp>
        <p:nvSpPr>
          <p:cNvPr id="9" name="TextBox 8"/>
          <p:cNvSpPr txBox="1"/>
          <p:nvPr/>
        </p:nvSpPr>
        <p:spPr>
          <a:xfrm>
            <a:off x="3359216" y="5120641"/>
            <a:ext cx="1385187" cy="369332"/>
          </a:xfrm>
          <a:prstGeom prst="rect">
            <a:avLst/>
          </a:prstGeom>
          <a:noFill/>
        </p:spPr>
        <p:txBody>
          <a:bodyPr wrap="none" rtlCol="0">
            <a:spAutoFit/>
          </a:bodyPr>
          <a:lstStyle/>
          <a:p>
            <a:r>
              <a:rPr lang="en-US" dirty="0" smtClean="0"/>
              <a:t>Original data</a:t>
            </a:r>
            <a:endParaRPr lang="en-US" dirty="0"/>
          </a:p>
        </p:txBody>
      </p:sp>
      <p:sp>
        <p:nvSpPr>
          <p:cNvPr id="10" name="TextBox 9"/>
          <p:cNvSpPr txBox="1"/>
          <p:nvPr/>
        </p:nvSpPr>
        <p:spPr>
          <a:xfrm>
            <a:off x="9604557" y="1886477"/>
            <a:ext cx="615874" cy="369332"/>
          </a:xfrm>
          <a:prstGeom prst="rect">
            <a:avLst/>
          </a:prstGeom>
          <a:noFill/>
        </p:spPr>
        <p:txBody>
          <a:bodyPr wrap="none" rtlCol="0">
            <a:spAutoFit/>
          </a:bodyPr>
          <a:lstStyle/>
          <a:p>
            <a:r>
              <a:rPr lang="en-US" dirty="0" smtClean="0"/>
              <a:t>Goal</a:t>
            </a:r>
            <a:endParaRPr lang="en-US" dirty="0"/>
          </a:p>
        </p:txBody>
      </p:sp>
    </p:spTree>
    <p:extLst>
      <p:ext uri="{BB962C8B-B14F-4D97-AF65-F5344CB8AC3E}">
        <p14:creationId xmlns:p14="http://schemas.microsoft.com/office/powerpoint/2010/main" val="9016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features of </a:t>
            </a:r>
            <a:r>
              <a:rPr lang="en-US" dirty="0" smtClean="0"/>
              <a:t>dataset</a:t>
            </a:r>
            <a:br>
              <a:rPr lang="en-US" dirty="0" smtClean="0"/>
            </a:br>
            <a:endParaRPr lang="en-US" dirty="0"/>
          </a:p>
        </p:txBody>
      </p:sp>
      <p:sp>
        <p:nvSpPr>
          <p:cNvPr id="3" name="Content Placeholder 2"/>
          <p:cNvSpPr>
            <a:spLocks noGrp="1"/>
          </p:cNvSpPr>
          <p:nvPr>
            <p:ph idx="1"/>
          </p:nvPr>
        </p:nvSpPr>
        <p:spPr>
          <a:xfrm>
            <a:off x="308008" y="1737360"/>
            <a:ext cx="9538636" cy="4131734"/>
          </a:xfrm>
        </p:spPr>
        <p:txBody>
          <a:bodyPr/>
          <a:lstStyle/>
          <a:p>
            <a:r>
              <a:rPr lang="en-US" dirty="0"/>
              <a:t>To get goal </a:t>
            </a:r>
            <a:r>
              <a:rPr lang="en-US" dirty="0" smtClean="0"/>
              <a:t>data:</a:t>
            </a:r>
          </a:p>
          <a:p>
            <a:r>
              <a:rPr lang="en-US" dirty="0" smtClean="0"/>
              <a:t>- 56 different platforms, </a:t>
            </a:r>
            <a:r>
              <a:rPr lang="en-US" dirty="0"/>
              <a:t>divide those platforms into two categories: “console” and “non-console”, where “console” is represented by </a:t>
            </a:r>
            <a:r>
              <a:rPr lang="en-US" dirty="0" smtClean="0"/>
              <a:t>1</a:t>
            </a:r>
            <a:r>
              <a:rPr lang="en-US" dirty="0"/>
              <a:t>, and “non-console” is represented by </a:t>
            </a:r>
            <a:r>
              <a:rPr lang="en-US" dirty="0" smtClean="0"/>
              <a:t>0.</a:t>
            </a:r>
          </a:p>
          <a:p>
            <a:r>
              <a:rPr lang="en-US" dirty="0" smtClean="0"/>
              <a:t>- Types of platforms: </a:t>
            </a:r>
          </a:p>
          <a:p>
            <a:pPr lvl="1"/>
            <a:r>
              <a:rPr lang="en-US" dirty="0" smtClean="0"/>
              <a:t>Arcade </a:t>
            </a:r>
          </a:p>
          <a:p>
            <a:pPr lvl="1"/>
            <a:r>
              <a:rPr lang="en-US" dirty="0" smtClean="0"/>
              <a:t>Audio </a:t>
            </a:r>
          </a:p>
          <a:p>
            <a:pPr lvl="1"/>
            <a:r>
              <a:rPr lang="en-US" dirty="0" smtClean="0">
                <a:solidFill>
                  <a:srgbClr val="FF0000"/>
                </a:solidFill>
              </a:rPr>
              <a:t>Console (home video games console) </a:t>
            </a:r>
          </a:p>
          <a:p>
            <a:pPr lvl="1"/>
            <a:r>
              <a:rPr lang="en-US" dirty="0" smtClean="0"/>
              <a:t>Handheld (mobile, handheld console) </a:t>
            </a:r>
          </a:p>
          <a:p>
            <a:pPr lvl="1"/>
            <a:r>
              <a:rPr lang="en-US" dirty="0" smtClean="0"/>
              <a:t>Online </a:t>
            </a:r>
          </a:p>
          <a:p>
            <a:pPr lvl="1"/>
            <a:r>
              <a:rPr lang="en-US" dirty="0" smtClean="0"/>
              <a:t>PC </a:t>
            </a:r>
          </a:p>
          <a:p>
            <a:pPr lvl="1">
              <a:buFontTx/>
              <a:buChar char="-"/>
            </a:pPr>
            <a:r>
              <a:rPr lang="en-US" dirty="0" smtClean="0"/>
              <a:t>Ambiguous: “</a:t>
            </a:r>
            <a:r>
              <a:rPr lang="en-US" dirty="0"/>
              <a:t>DVD/HD Video Game”, “Wireless” </a:t>
            </a:r>
            <a:endParaRPr lang="en-US" dirty="0" smtClean="0"/>
          </a:p>
          <a:p>
            <a:pPr lvl="1">
              <a:buFontTx/>
              <a:buChar char="-"/>
            </a:pPr>
            <a:r>
              <a:rPr lang="en-US" dirty="0" smtClean="0"/>
              <a:t>Extract out cross platform games, remains exclusivity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5719" y="2283990"/>
            <a:ext cx="2072139" cy="303847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0151" y="148336"/>
            <a:ext cx="4997707" cy="1969222"/>
          </a:xfrm>
          <a:prstGeom prst="rect">
            <a:avLst/>
          </a:prstGeom>
        </p:spPr>
      </p:pic>
    </p:spTree>
    <p:extLst>
      <p:ext uri="{BB962C8B-B14F-4D97-AF65-F5344CB8AC3E}">
        <p14:creationId xmlns:p14="http://schemas.microsoft.com/office/powerpoint/2010/main" val="398265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features of </a:t>
            </a:r>
            <a:r>
              <a:rPr lang="en-US" dirty="0" smtClean="0"/>
              <a:t>dataset</a:t>
            </a:r>
            <a:br>
              <a:rPr lang="en-US" dirty="0" smtClean="0"/>
            </a:br>
            <a:endParaRPr lang="en-US" dirty="0"/>
          </a:p>
        </p:txBody>
      </p:sp>
      <p:sp>
        <p:nvSpPr>
          <p:cNvPr id="3" name="Content Placeholder 2"/>
          <p:cNvSpPr>
            <a:spLocks noGrp="1"/>
          </p:cNvSpPr>
          <p:nvPr>
            <p:ph idx="1"/>
          </p:nvPr>
        </p:nvSpPr>
        <p:spPr>
          <a:xfrm>
            <a:off x="1097280" y="1737360"/>
            <a:ext cx="10058400" cy="4131734"/>
          </a:xfrm>
        </p:spPr>
        <p:txBody>
          <a:bodyPr/>
          <a:lstStyle/>
          <a:p>
            <a:r>
              <a:rPr lang="en-US" dirty="0" smtClean="0"/>
              <a:t>                        </a:t>
            </a:r>
          </a:p>
          <a:p>
            <a:pPr marL="0" indent="0">
              <a:buNone/>
            </a:pPr>
            <a:r>
              <a:rPr lang="en-US" dirty="0" smtClean="0"/>
              <a:t>                                   Manually categorize platforms: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5719" y="2283990"/>
            <a:ext cx="2072139" cy="303847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0151" y="148336"/>
            <a:ext cx="4997707" cy="196922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0834" y="2596163"/>
            <a:ext cx="3811604" cy="3437102"/>
          </a:xfrm>
          <a:prstGeom prst="rect">
            <a:avLst/>
          </a:prstGeom>
        </p:spPr>
      </p:pic>
      <p:sp>
        <p:nvSpPr>
          <p:cNvPr id="8" name="Right Arrow 7"/>
          <p:cNvSpPr/>
          <p:nvPr/>
        </p:nvSpPr>
        <p:spPr>
          <a:xfrm>
            <a:off x="7517331" y="4966636"/>
            <a:ext cx="2223435" cy="355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363326" y="3686476"/>
            <a:ext cx="2377440" cy="923330"/>
          </a:xfrm>
          <a:prstGeom prst="rect">
            <a:avLst/>
          </a:prstGeom>
          <a:noFill/>
        </p:spPr>
        <p:txBody>
          <a:bodyPr wrap="square" rtlCol="0">
            <a:spAutoFit/>
          </a:bodyPr>
          <a:lstStyle/>
          <a:p>
            <a:r>
              <a:rPr lang="en-US" dirty="0" smtClean="0"/>
              <a:t>Apply all procedures mentioned in previous slide</a:t>
            </a:r>
          </a:p>
        </p:txBody>
      </p:sp>
      <p:sp>
        <p:nvSpPr>
          <p:cNvPr id="10" name="TextBox 9"/>
          <p:cNvSpPr txBox="1"/>
          <p:nvPr/>
        </p:nvSpPr>
        <p:spPr>
          <a:xfrm>
            <a:off x="7599631" y="5493511"/>
            <a:ext cx="2058833" cy="369332"/>
          </a:xfrm>
          <a:prstGeom prst="rect">
            <a:avLst/>
          </a:prstGeom>
          <a:noFill/>
        </p:spPr>
        <p:txBody>
          <a:bodyPr wrap="none" rtlCol="0">
            <a:spAutoFit/>
          </a:bodyPr>
          <a:lstStyle/>
          <a:p>
            <a:r>
              <a:rPr lang="en-US" dirty="0" smtClean="0"/>
              <a:t>Observations: </a:t>
            </a:r>
            <a:r>
              <a:rPr lang="en-US" dirty="0"/>
              <a:t>8,646</a:t>
            </a:r>
            <a:endParaRPr lang="en-US" dirty="0"/>
          </a:p>
        </p:txBody>
      </p:sp>
    </p:spTree>
    <p:extLst>
      <p:ext uri="{BB962C8B-B14F-4D97-AF65-F5344CB8AC3E}">
        <p14:creationId xmlns:p14="http://schemas.microsoft.com/office/powerpoint/2010/main" val="343724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Main features visualization </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1878" y="1737360"/>
            <a:ext cx="6669203" cy="4573787"/>
          </a:xfrm>
        </p:spPr>
      </p:pic>
    </p:spTree>
    <p:extLst>
      <p:ext uri="{BB962C8B-B14F-4D97-AF65-F5344CB8AC3E}">
        <p14:creationId xmlns:p14="http://schemas.microsoft.com/office/powerpoint/2010/main" val="141673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236</TotalTime>
  <Words>876</Words>
  <Application>Microsoft Office PowerPoint</Application>
  <PresentationFormat>Widescreen</PresentationFormat>
  <Paragraphs>96</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Symbol</vt:lpstr>
      <vt:lpstr>Retrospect</vt:lpstr>
      <vt:lpstr>Video Games Rating vs. Platforms</vt:lpstr>
      <vt:lpstr>Data Source and Definitions explained </vt:lpstr>
      <vt:lpstr>Data Source and Definitions explained </vt:lpstr>
      <vt:lpstr>Data Source and Definitions explained </vt:lpstr>
      <vt:lpstr>Data Source and Definitions explained  </vt:lpstr>
      <vt:lpstr>Main features of dataset and visualization</vt:lpstr>
      <vt:lpstr>Main features of dataset </vt:lpstr>
      <vt:lpstr>Main features of dataset </vt:lpstr>
      <vt:lpstr> Main features visualization  </vt:lpstr>
      <vt:lpstr>Research questions </vt:lpstr>
      <vt:lpstr>Method for addressing research question </vt:lpstr>
      <vt:lpstr>  Method for addressing research question</vt:lpstr>
      <vt:lpstr>Data satisfaction of requirements of method demonstrated</vt:lpstr>
      <vt:lpstr>Method applied and interpretation:  Logistic Regression </vt:lpstr>
      <vt:lpstr>Method applied and interpretation:  Logistic Regression </vt:lpstr>
      <vt:lpstr>Method applied and interpretation:  Logistic Regression </vt:lpstr>
      <vt:lpstr>Method applied and interpretation:  Logistic Regression </vt:lpstr>
      <vt:lpstr>Method applied and interpretation:  Logistic Regression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lien ly</dc:creator>
  <cp:lastModifiedBy>lien ly</cp:lastModifiedBy>
  <cp:revision>30</cp:revision>
  <dcterms:created xsi:type="dcterms:W3CDTF">2016-03-06T02:58:14Z</dcterms:created>
  <dcterms:modified xsi:type="dcterms:W3CDTF">2016-03-09T02:23:06Z</dcterms:modified>
</cp:coreProperties>
</file>