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8" r:id="rId3"/>
    <p:sldId id="261" r:id="rId4"/>
    <p:sldId id="280" r:id="rId5"/>
    <p:sldId id="281" r:id="rId6"/>
    <p:sldId id="283" r:id="rId7"/>
    <p:sldId id="282" r:id="rId8"/>
    <p:sldId id="257" r:id="rId9"/>
    <p:sldId id="258" r:id="rId10"/>
    <p:sldId id="284" r:id="rId11"/>
    <p:sldId id="285" r:id="rId12"/>
    <p:sldId id="260" r:id="rId13"/>
    <p:sldId id="286" r:id="rId14"/>
    <p:sldId id="287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FF"/>
    <a:srgbClr val="C473FF"/>
    <a:srgbClr val="FF8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5"/>
    <p:restoredTop sz="85881"/>
  </p:normalViewPr>
  <p:slideViewPr>
    <p:cSldViewPr snapToGrid="0">
      <p:cViewPr varScale="1">
        <p:scale>
          <a:sx n="115" d="100"/>
          <a:sy n="1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DA22D-9256-1545-963C-F40A629BF286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57E1-BE6E-F343-8593-856120E1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7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attention to LLC-load-misses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Still, the subsystem is riddled with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8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significant source of error is due to multiplexing</a:t>
            </a:r>
          </a:p>
          <a:p>
            <a:endParaRPr lang="en-US" dirty="0"/>
          </a:p>
          <a:p>
            <a:r>
              <a:rPr lang="en-US" dirty="0"/>
              <a:t>Raspberry Pi has 6 general purpose counters [1]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Ran 1-6, 12, and 24 events in perf stat –e &lt;events&gt; on stress-ng</a:t>
            </a:r>
          </a:p>
          <a:p>
            <a:pPr marL="171450" indent="-171450">
              <a:buFontTx/>
              <a:buChar char="-"/>
            </a:pPr>
            <a:r>
              <a:rPr lang="en-US" dirty="0"/>
              <a:t>LLC-load-misses was the pre-selected event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So multiplexing is quite impactful and how events are assigned to counters is solved by event scheduling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76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List is traversed head to tail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G2 fails to schedule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Upon failure, the algorithm activates counters for counting and iteration proceeds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Software events fill the rest of counters, but error in hardware event counts is exacerbated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Linux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hrtimer</a:t>
            </a:r>
            <a:r>
              <a:rPr lang="en-US" dirty="0"/>
              <a:t> sends multiplexing interrupt for interval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9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Tail rotates to head</a:t>
            </a:r>
          </a:p>
          <a:p>
            <a:r>
              <a:rPr lang="en-US" dirty="0"/>
              <a:t>- This time all counters are utilized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8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Once a hardware event group fails to be scheduled, software events are scheduled onto the remaining counters.</a:t>
            </a:r>
          </a:p>
          <a:p>
            <a:endParaRPr lang="en-US" dirty="0"/>
          </a:p>
          <a:p>
            <a:r>
              <a:rPr lang="en-US" sz="1200" dirty="0"/>
              <a:t>This reduces time on PMU for hardware events which exacerbates error from extrapolation</a:t>
            </a:r>
          </a:p>
          <a:p>
            <a:endParaRPr lang="en-US" sz="1200" dirty="0"/>
          </a:p>
          <a:p>
            <a:r>
              <a:rPr lang="en-US" sz="1200" dirty="0"/>
              <a:t>Modifying the event scheduler </a:t>
            </a:r>
            <a:r>
              <a:rPr lang="en-US" sz="1200"/>
              <a:t>is difficult, but may </a:t>
            </a:r>
            <a:r>
              <a:rPr lang="en-US" sz="1200" dirty="0"/>
              <a:t>not be necessary to see significant 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9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reduce the need to multiplex in the first place by reducing the events that are traced</a:t>
            </a:r>
          </a:p>
          <a:p>
            <a:endParaRPr lang="en-US" dirty="0"/>
          </a:p>
          <a:p>
            <a:r>
              <a:rPr lang="en-US" dirty="0"/>
              <a:t>Transition to Tomson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D2AB-597D-DEDA-7019-B5F53E9FC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BFA9A-F7FD-99C9-044F-6A91F4BC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3A364-9156-6299-146A-B16E1186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D447-F726-E52F-2DB9-2D2B9CA5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EC27-03CB-DAD7-373E-4FC06E90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3675-C8DD-80ED-3CD7-73AD7195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0126D-4966-6279-319A-D916E0AD9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5DEB-B5B3-550A-F165-95FA255A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A66A-0FDC-A297-F27C-4CE01231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0F28-B147-8951-5D8A-720D77DA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7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1ABE2-6254-E1C5-69BA-06225EAA9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D9527-6E15-D329-4844-BC3502CA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2C91C-ED2C-E650-778A-12CE1862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09555-CD73-6749-3652-9A667663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6D370-0990-BA9F-D456-DF5E849D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DB60-1B37-F211-6C65-AE8873CD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B01E-129B-70C8-6C58-F86A0DF0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542D-C998-FFF9-BECB-F33D60EA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3A91-53D8-250A-B274-673CDAB2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9527-F65E-93C4-4C9A-AB99E489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9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A9DE-7007-A5CE-20BF-F380DEB2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DFD64-B287-DACB-D589-011173A4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AB3E-3EDF-4660-3C36-91567756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1C39-43C3-9C1C-B43C-F8EDFFE1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8BF70-634B-4D71-62BB-568E1C87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1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57A-5AD3-64B1-D443-13D5944E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913A-2BE5-9D6F-C373-A078BB7B1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4C689-CCA3-DB66-D6F0-2E1B15ED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EF338-A9F6-D6E6-2AC8-2E0DFCF6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713F-AAD2-18A0-F9F1-8B976FFA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107B3-3D79-FA1A-70A2-75246729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2820-8D32-C4B6-3342-72CF6E69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19F4F-7E1B-A1D4-A197-DCB664D7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CEC3-2E38-59FD-77E2-0274C7FB2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73FAA-F056-3B4D-167C-AA34847C6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5AE13-3855-483E-0BBE-85B6CE159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58354-FB20-2E92-EC05-9AEC8629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AB5B-4821-3604-8E1F-7D47EFF0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CEFE8-34AD-5A25-1608-2680A669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849A-3320-3633-DF0A-9CE357B6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BC930-82E4-E246-C18B-029DAF09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49CD2-06C5-6F4C-733A-3C6CB9A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00F84-45AF-EFF4-B080-B2207F75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7A7A-284D-67F5-585D-E195AF53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EF909-8DE9-0676-AC12-C7254235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973F9-F82C-534A-7CA4-CCBEA355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DC59-1866-883C-E58C-2C1EE003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92C2-752A-9822-B4C3-50830617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EDA1F-048C-DD6B-9617-85D6FCDB8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F5FF5-EC15-EBF6-BCA5-D240741B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4C37C-3B6C-68BB-F875-BBE96D4D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2017-357E-BD36-C46A-69593C4B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5647-BA70-B384-120E-CF52954F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96A50-EF4F-9F62-5718-BDDECEE2F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DB9FA-CC79-B29C-0E69-65E5055B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DC41D-DE48-6748-936E-3F358E84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417C7-B8AE-52CE-6F9E-4DFE2C22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F5EC2-C4FE-EED7-A0E2-BC9401DE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EC844-5742-0ADA-7A56-FB310C1D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2228-863B-F041-24AE-155A70CF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6EF2-8BCE-8B3A-1D73-1D3F40332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1A90-37D6-C690-2E89-C350618E3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E2AC-6114-9AFE-10EB-8A0FF4D71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02ED-D081-0408-3870-0AD1EC3BA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perf_event subsystem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4DAD-7969-1849-3382-36D770522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Tomson Li, Yifan Wang, Lien Zhu</a:t>
            </a:r>
          </a:p>
        </p:txBody>
      </p:sp>
    </p:spTree>
    <p:extLst>
      <p:ext uri="{BB962C8B-B14F-4D97-AF65-F5344CB8AC3E}">
        <p14:creationId xmlns:p14="http://schemas.microsoft.com/office/powerpoint/2010/main" val="395425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vanilla Event Scheduler algorithm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BF02E5-11FD-A766-C7EA-DBD087C6587E}"/>
              </a:ext>
            </a:extLst>
          </p:cNvPr>
          <p:cNvSpPr/>
          <p:nvPr/>
        </p:nvSpPr>
        <p:spPr>
          <a:xfrm>
            <a:off x="838200" y="2377966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585E8-333B-9E88-45F9-029E02406E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063766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41DA7F-0F6E-76E5-A21A-449A949CB392}"/>
              </a:ext>
            </a:extLst>
          </p:cNvPr>
          <p:cNvSpPr/>
          <p:nvPr/>
        </p:nvSpPr>
        <p:spPr>
          <a:xfrm>
            <a:off x="3560381" y="2377966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4C1AEF-0494-C1FB-DA13-D3BEB5A97850}"/>
              </a:ext>
            </a:extLst>
          </p:cNvPr>
          <p:cNvSpPr/>
          <p:nvPr/>
        </p:nvSpPr>
        <p:spPr>
          <a:xfrm>
            <a:off x="6282562" y="2377966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2E2CFD-CF07-ADC1-32E7-99080B697F1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508128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97DD73-C2E6-584A-4DB2-D57C826F4B3B}"/>
              </a:ext>
            </a:extLst>
          </p:cNvPr>
          <p:cNvSpPr/>
          <p:nvPr/>
        </p:nvSpPr>
        <p:spPr>
          <a:xfrm>
            <a:off x="9004743" y="2377966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E12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CB7FEC-B89E-51DF-7E56-E643F44911AF}"/>
              </a:ext>
            </a:extLst>
          </p:cNvPr>
          <p:cNvCxnSpPr>
            <a:cxnSpLocks/>
          </p:cNvCxnSpPr>
          <p:nvPr/>
        </p:nvCxnSpPr>
        <p:spPr>
          <a:xfrm>
            <a:off x="5785947" y="291399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97EDFE-343F-62BD-C43E-E8C60231EB57}"/>
              </a:ext>
            </a:extLst>
          </p:cNvPr>
          <p:cNvSpPr txBox="1"/>
          <p:nvPr/>
        </p:nvSpPr>
        <p:spPr>
          <a:xfrm>
            <a:off x="838200" y="238847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3E386-8777-4A7A-CF6B-5EBA473BE8AB}"/>
              </a:ext>
            </a:extLst>
          </p:cNvPr>
          <p:cNvSpPr txBox="1"/>
          <p:nvPr/>
        </p:nvSpPr>
        <p:spPr>
          <a:xfrm>
            <a:off x="3560381" y="2385075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CDBC98-F8EC-7E4E-FBBD-148749538031}"/>
              </a:ext>
            </a:extLst>
          </p:cNvPr>
          <p:cNvSpPr txBox="1"/>
          <p:nvPr/>
        </p:nvSpPr>
        <p:spPr>
          <a:xfrm>
            <a:off x="6282562" y="2381673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EC8021-F9E8-2E5B-5352-1F4CF9D1937B}"/>
              </a:ext>
            </a:extLst>
          </p:cNvPr>
          <p:cNvSpPr txBox="1"/>
          <p:nvPr/>
        </p:nvSpPr>
        <p:spPr>
          <a:xfrm>
            <a:off x="9004743" y="2378271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454928A9-0975-D0FB-0116-4C31D199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72607"/>
              </p:ext>
            </p:extLst>
          </p:nvPr>
        </p:nvGraphicFramePr>
        <p:xfrm>
          <a:off x="2031999" y="4376461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9474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1125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017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8239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90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3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61412"/>
                  </a:ext>
                </a:extLst>
              </a:tr>
            </a:tbl>
          </a:graphicData>
        </a:graphic>
      </p:graphicFrame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9DE34486-85E8-3AB4-A771-614086F77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420" y="1878833"/>
            <a:ext cx="914400" cy="914400"/>
          </a:xfrm>
          <a:prstGeom prst="rect">
            <a:avLst/>
          </a:prstGeom>
        </p:spPr>
      </p:pic>
      <p:pic>
        <p:nvPicPr>
          <p:cNvPr id="35" name="Graphic 34" descr="Badge Cross with solid fill">
            <a:extLst>
              <a:ext uri="{FF2B5EF4-FFF2-40B4-BE49-F238E27FC236}">
                <a16:creationId xmlns:a16="http://schemas.microsoft.com/office/drawing/2014/main" id="{35F4B7EA-14CC-B241-C346-DE5F2F719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1600" y="18788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0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Scheduler algorithm</a:t>
            </a:r>
            <a:br>
              <a:rPr lang="en-US" dirty="0"/>
            </a:br>
            <a:r>
              <a:rPr lang="en-US" dirty="0"/>
              <a:t>Example, second iteration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BF02E5-11FD-A766-C7EA-DBD087C6587E}"/>
              </a:ext>
            </a:extLst>
          </p:cNvPr>
          <p:cNvSpPr/>
          <p:nvPr/>
        </p:nvSpPr>
        <p:spPr>
          <a:xfrm>
            <a:off x="9004743" y="2377966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585E8-333B-9E88-45F9-029E02406E7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3063766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41DA7F-0F6E-76E5-A21A-449A949CB392}"/>
              </a:ext>
            </a:extLst>
          </p:cNvPr>
          <p:cNvSpPr/>
          <p:nvPr/>
        </p:nvSpPr>
        <p:spPr>
          <a:xfrm>
            <a:off x="3560381" y="2377966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4C1AEF-0494-C1FB-DA13-D3BEB5A97850}"/>
              </a:ext>
            </a:extLst>
          </p:cNvPr>
          <p:cNvSpPr/>
          <p:nvPr/>
        </p:nvSpPr>
        <p:spPr>
          <a:xfrm>
            <a:off x="6282562" y="2377966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97DD73-C2E6-584A-4DB2-D57C826F4B3B}"/>
              </a:ext>
            </a:extLst>
          </p:cNvPr>
          <p:cNvSpPr/>
          <p:nvPr/>
        </p:nvSpPr>
        <p:spPr>
          <a:xfrm>
            <a:off x="838200" y="2377966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E12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CB7FEC-B89E-51DF-7E56-E643F44911AF}"/>
              </a:ext>
            </a:extLst>
          </p:cNvPr>
          <p:cNvCxnSpPr>
            <a:cxnSpLocks/>
          </p:cNvCxnSpPr>
          <p:nvPr/>
        </p:nvCxnSpPr>
        <p:spPr>
          <a:xfrm>
            <a:off x="5785947" y="291399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97EDFE-343F-62BD-C43E-E8C60231EB57}"/>
              </a:ext>
            </a:extLst>
          </p:cNvPr>
          <p:cNvSpPr txBox="1"/>
          <p:nvPr/>
        </p:nvSpPr>
        <p:spPr>
          <a:xfrm>
            <a:off x="9004743" y="238847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3E386-8777-4A7A-CF6B-5EBA473BE8AB}"/>
              </a:ext>
            </a:extLst>
          </p:cNvPr>
          <p:cNvSpPr txBox="1"/>
          <p:nvPr/>
        </p:nvSpPr>
        <p:spPr>
          <a:xfrm>
            <a:off x="3560381" y="2385075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CDBC98-F8EC-7E4E-FBBD-148749538031}"/>
              </a:ext>
            </a:extLst>
          </p:cNvPr>
          <p:cNvSpPr txBox="1"/>
          <p:nvPr/>
        </p:nvSpPr>
        <p:spPr>
          <a:xfrm>
            <a:off x="6282562" y="2381673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EC8021-F9E8-2E5B-5352-1F4CF9D1937B}"/>
              </a:ext>
            </a:extLst>
          </p:cNvPr>
          <p:cNvSpPr txBox="1"/>
          <p:nvPr/>
        </p:nvSpPr>
        <p:spPr>
          <a:xfrm>
            <a:off x="838200" y="239603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454928A9-0975-D0FB-0116-4C31D199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97847"/>
              </p:ext>
            </p:extLst>
          </p:nvPr>
        </p:nvGraphicFramePr>
        <p:xfrm>
          <a:off x="2031999" y="4376461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9474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1125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017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8239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90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3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61412"/>
                  </a:ext>
                </a:extLst>
              </a:tr>
            </a:tbl>
          </a:graphicData>
        </a:graphic>
      </p:graphicFrame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9DE34486-85E8-3AB4-A771-614086F77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714" y="1877793"/>
            <a:ext cx="914400" cy="914400"/>
          </a:xfrm>
          <a:prstGeom prst="rect">
            <a:avLst/>
          </a:prstGeom>
        </p:spPr>
      </p:pic>
      <p:pic>
        <p:nvPicPr>
          <p:cNvPr id="35" name="Graphic 34" descr="Badge Cross with solid fill">
            <a:extLst>
              <a:ext uri="{FF2B5EF4-FFF2-40B4-BE49-F238E27FC236}">
                <a16:creationId xmlns:a16="http://schemas.microsoft.com/office/drawing/2014/main" id="{35F4B7EA-14CC-B241-C346-DE5F2F719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4076" y="1877793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F4EDE1-E185-E53F-1AAC-3E75E21BB5B4}"/>
              </a:ext>
            </a:extLst>
          </p:cNvPr>
          <p:cNvCxnSpPr>
            <a:cxnSpLocks/>
          </p:cNvCxnSpPr>
          <p:nvPr/>
        </p:nvCxnSpPr>
        <p:spPr>
          <a:xfrm>
            <a:off x="8508128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CA82E7AA-80DB-9AEC-271B-92FE495A8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1895" y="18777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0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3BD7-1A15-6B75-3BC7-4813867B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83C5-19F5-29C5-39CA-995EC49D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9648"/>
          </a:xfrm>
        </p:spPr>
        <p:txBody>
          <a:bodyPr/>
          <a:lstStyle/>
          <a:p>
            <a:r>
              <a:rPr lang="en-US" dirty="0"/>
              <a:t>The algorithm is significantly </a:t>
            </a:r>
            <a:r>
              <a:rPr lang="en-US" i="1" dirty="0"/>
              <a:t>Inefficient</a:t>
            </a:r>
          </a:p>
          <a:p>
            <a:pPr lvl="1"/>
            <a:r>
              <a:rPr lang="en-US" dirty="0"/>
              <a:t>Counters are activated as soon as a group fails, which does not consider schedulability of later event groups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38F81B-5659-B8C6-7439-E65984E474E5}"/>
              </a:ext>
            </a:extLst>
          </p:cNvPr>
          <p:cNvSpPr/>
          <p:nvPr/>
        </p:nvSpPr>
        <p:spPr>
          <a:xfrm>
            <a:off x="961691" y="3429000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4CF1DE-34A1-CDD7-0FB5-D5CD57B2127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187257" y="3954517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16A1078-E140-5563-6AD1-A7C84BBB9EC4}"/>
              </a:ext>
            </a:extLst>
          </p:cNvPr>
          <p:cNvSpPr/>
          <p:nvPr/>
        </p:nvSpPr>
        <p:spPr>
          <a:xfrm>
            <a:off x="3683872" y="3429000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2D36EA3-F278-35B8-AFBA-DEC79734A734}"/>
              </a:ext>
            </a:extLst>
          </p:cNvPr>
          <p:cNvSpPr/>
          <p:nvPr/>
        </p:nvSpPr>
        <p:spPr>
          <a:xfrm>
            <a:off x="6406053" y="3429000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60E41B-3563-B822-2978-8E3C361B782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631619" y="3954517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CE46ACD-9439-5121-1E65-3D61E5C2BE16}"/>
              </a:ext>
            </a:extLst>
          </p:cNvPr>
          <p:cNvSpPr/>
          <p:nvPr/>
        </p:nvSpPr>
        <p:spPr>
          <a:xfrm>
            <a:off x="9128234" y="3429000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E12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FB12B-09B5-57B1-64D6-B29D0FB19D3D}"/>
              </a:ext>
            </a:extLst>
          </p:cNvPr>
          <p:cNvCxnSpPr>
            <a:cxnSpLocks/>
          </p:cNvCxnSpPr>
          <p:nvPr/>
        </p:nvCxnSpPr>
        <p:spPr>
          <a:xfrm>
            <a:off x="5909438" y="3965026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C52187-A5C9-854C-F83D-7C4F7631E8F2}"/>
              </a:ext>
            </a:extLst>
          </p:cNvPr>
          <p:cNvSpPr txBox="1"/>
          <p:nvPr/>
        </p:nvSpPr>
        <p:spPr>
          <a:xfrm>
            <a:off x="961691" y="3439511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CDF36E-0288-608F-A6BB-17E35AE86911}"/>
              </a:ext>
            </a:extLst>
          </p:cNvPr>
          <p:cNvSpPr txBox="1"/>
          <p:nvPr/>
        </p:nvSpPr>
        <p:spPr>
          <a:xfrm>
            <a:off x="3683872" y="3436109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69D360-E143-804C-6DB4-F49239F4586C}"/>
              </a:ext>
            </a:extLst>
          </p:cNvPr>
          <p:cNvSpPr txBox="1"/>
          <p:nvPr/>
        </p:nvSpPr>
        <p:spPr>
          <a:xfrm>
            <a:off x="6406053" y="343270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7A534-511C-3C09-E990-12C94F7000A0}"/>
              </a:ext>
            </a:extLst>
          </p:cNvPr>
          <p:cNvSpPr txBox="1"/>
          <p:nvPr/>
        </p:nvSpPr>
        <p:spPr>
          <a:xfrm>
            <a:off x="9128234" y="3429305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graphicFrame>
        <p:nvGraphicFramePr>
          <p:cNvPr id="19" name="Table 31">
            <a:extLst>
              <a:ext uri="{FF2B5EF4-FFF2-40B4-BE49-F238E27FC236}">
                <a16:creationId xmlns:a16="http://schemas.microsoft.com/office/drawing/2014/main" id="{C4EE4143-95D1-E116-6A24-6764B0EB2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67195"/>
              </p:ext>
            </p:extLst>
          </p:nvPr>
        </p:nvGraphicFramePr>
        <p:xfrm>
          <a:off x="2031999" y="4961386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9474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1125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017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8239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90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3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61412"/>
                  </a:ext>
                </a:extLst>
              </a:tr>
            </a:tbl>
          </a:graphicData>
        </a:graphic>
      </p:graphicFrame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A3A2DF84-B5DC-3ABD-0DE4-A6276D030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1518" y="3050626"/>
            <a:ext cx="914400" cy="914400"/>
          </a:xfrm>
          <a:prstGeom prst="rect">
            <a:avLst/>
          </a:prstGeom>
        </p:spPr>
      </p:pic>
      <p:pic>
        <p:nvPicPr>
          <p:cNvPr id="21" name="Graphic 20" descr="Badge Cross with solid fill">
            <a:extLst>
              <a:ext uri="{FF2B5EF4-FFF2-40B4-BE49-F238E27FC236}">
                <a16:creationId xmlns:a16="http://schemas.microsoft.com/office/drawing/2014/main" id="{8D2A977A-3964-A7CE-5708-790E89E18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3699" y="3050626"/>
            <a:ext cx="914400" cy="914400"/>
          </a:xfrm>
          <a:prstGeom prst="rect">
            <a:avLst/>
          </a:prstGeom>
        </p:spPr>
      </p:pic>
      <p:pic>
        <p:nvPicPr>
          <p:cNvPr id="23" name="Graphic 22" descr="Badge Question Mark with solid fill">
            <a:extLst>
              <a:ext uri="{FF2B5EF4-FFF2-40B4-BE49-F238E27FC236}">
                <a16:creationId xmlns:a16="http://schemas.microsoft.com/office/drawing/2014/main" id="{DE4ED4B6-9C92-02A3-771E-C0C8D9971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3834" y="30506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6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32FE-E98F-786F-D528-66C3B521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Insight: Not every event is significant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098F-3B4F-F200-33ED-8731C31B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2803"/>
          </a:xfrm>
        </p:spPr>
        <p:txBody>
          <a:bodyPr/>
          <a:lstStyle/>
          <a:p>
            <a:r>
              <a:rPr lang="en-US" dirty="0"/>
              <a:t>Reducing need for </a:t>
            </a:r>
            <a:r>
              <a:rPr lang="en-US" i="1" dirty="0"/>
              <a:t>multiplexing</a:t>
            </a:r>
            <a:r>
              <a:rPr lang="en-US" dirty="0"/>
              <a:t> would improve accuracy of event counts</a:t>
            </a:r>
          </a:p>
          <a:p>
            <a:r>
              <a:rPr lang="en-US" dirty="0"/>
              <a:t>Sensitivity analysis can </a:t>
            </a:r>
          </a:p>
          <a:p>
            <a:pPr lvl="1"/>
            <a:r>
              <a:rPr lang="en-US" i="1" dirty="0"/>
              <a:t>inform</a:t>
            </a:r>
            <a:r>
              <a:rPr lang="en-US" dirty="0"/>
              <a:t> users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</a:t>
            </a:r>
          </a:p>
          <a:p>
            <a:pPr lvl="1"/>
            <a:r>
              <a:rPr lang="en-US" i="1" dirty="0"/>
              <a:t>reduce</a:t>
            </a:r>
            <a:r>
              <a:rPr lang="en-US" dirty="0"/>
              <a:t> extrapolation error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9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85DD4-14A5-0C4C-9909-1AE50830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Sensitivity Analysis (Preliminary)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F42E-A373-87DF-05BB-E1D381D35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4762"/>
            <a:ext cx="4152774" cy="2043848"/>
          </a:xfrm>
        </p:spPr>
        <p:txBody>
          <a:bodyPr>
            <a:normAutofit/>
          </a:bodyPr>
          <a:lstStyle/>
          <a:p>
            <a:r>
              <a:rPr lang="en-US" sz="2000" dirty="0"/>
              <a:t>Variance-based Sensitivity Analysis: </a:t>
            </a:r>
            <a:r>
              <a:rPr lang="en-US" sz="2000" dirty="0" err="1"/>
              <a:t>Sobol</a:t>
            </a:r>
            <a:r>
              <a:rPr lang="en-US" sz="2000" dirty="0"/>
              <a:t> Indices</a:t>
            </a:r>
          </a:p>
          <a:p>
            <a:r>
              <a:rPr lang="en-US" sz="2000" dirty="0"/>
              <a:t>Giving </a:t>
            </a:r>
            <a:r>
              <a:rPr lang="en-US" sz="2000" dirty="0" err="1"/>
              <a:t>perf_events</a:t>
            </a:r>
            <a:r>
              <a:rPr lang="en-US" sz="2000" dirty="0"/>
              <a:t> an importance ranker (First-order)</a:t>
            </a:r>
          </a:p>
          <a:p>
            <a:r>
              <a:rPr lang="en-US" sz="2000" dirty="0"/>
              <a:t>How events interact/relate to each other (Total-order)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FE71CF8-4F1A-FE19-5834-DCE9C9B5D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8708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081A8-0AF7-BDEC-2CC8-1DBA0395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89154" y="6310982"/>
            <a:ext cx="4558990" cy="365125"/>
          </a:xfrm>
        </p:spPr>
        <p:txBody>
          <a:bodyPr/>
          <a:lstStyle/>
          <a:p>
            <a:r>
              <a:rPr lang="en-US" i="1" dirty="0"/>
              <a:t>The above Sensitivity Analysis graph is currently a preliminary result</a:t>
            </a:r>
          </a:p>
        </p:txBody>
      </p:sp>
    </p:spTree>
    <p:extLst>
      <p:ext uri="{BB962C8B-B14F-4D97-AF65-F5344CB8AC3E}">
        <p14:creationId xmlns:p14="http://schemas.microsoft.com/office/powerpoint/2010/main" val="383751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8575-2A1E-6121-77EB-952F261F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based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E2AB-5FC1-B5EF-5824-FB38FDF25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Sensitivity Index we can reduce the number of events that need to be multiplexed.</a:t>
            </a:r>
          </a:p>
          <a:p>
            <a:r>
              <a:rPr lang="en-US" dirty="0"/>
              <a:t>Use Trusted Execution Environment (TEE) runtime as ground truth, Sensitivity Index that has large difference in an untrusted execution environment may imply possible security issues.</a:t>
            </a:r>
          </a:p>
          <a:p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B358-38DB-6B50-BBFB-513AE8D5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Process Scheduler to Event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E721-F2F4-6874-8FCA-5F6827BD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Goal: Investigate Process Scheduler (i.e., CFS)</a:t>
            </a:r>
          </a:p>
          <a:p>
            <a:r>
              <a:rPr lang="en-US" dirty="0"/>
              <a:t>CFS was introduced to Linux Kernel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2.6.23 (October 2007). Since then, it is the default event/process scheduler for Linux. (Not much improvements for more than a decade)</a:t>
            </a:r>
          </a:p>
          <a:p>
            <a:endParaRPr lang="en-US" dirty="0">
              <a:solidFill>
                <a:srgbClr val="202122"/>
              </a:solidFill>
            </a:endParaRPr>
          </a:p>
          <a:p>
            <a:r>
              <a:rPr lang="en-US" dirty="0">
                <a:solidFill>
                  <a:srgbClr val="202122"/>
                </a:solidFill>
              </a:rPr>
              <a:t>New Goal: Event Scheduler and </a:t>
            </a:r>
            <a:r>
              <a:rPr lang="en-US" dirty="0" err="1">
                <a:solidFill>
                  <a:srgbClr val="202122"/>
                </a:solidFill>
              </a:rPr>
              <a:t>perf_event</a:t>
            </a:r>
            <a:r>
              <a:rPr lang="en-US" dirty="0">
                <a:solidFill>
                  <a:srgbClr val="202122"/>
                </a:solidFill>
              </a:rPr>
              <a:t> subsystem</a:t>
            </a:r>
          </a:p>
          <a:p>
            <a:r>
              <a:rPr lang="en-US" dirty="0">
                <a:solidFill>
                  <a:srgbClr val="202122"/>
                </a:solidFill>
              </a:rPr>
              <a:t>Still many ongoing issues with event monitoring.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EA65-A799-43EA-B9F3-4EDD2E36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HPCs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27E3-29D3-41AB-5BD2-5EBC9B69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Performance Counters measure micro-architectural events</a:t>
            </a:r>
          </a:p>
          <a:p>
            <a:r>
              <a:rPr lang="en-US" dirty="0"/>
              <a:t>Special purpose registers used for performance analysis</a:t>
            </a:r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44EE8F04-96AA-E5CB-8BFB-C74E30282A4E}"/>
              </a:ext>
            </a:extLst>
          </p:cNvPr>
          <p:cNvSpPr txBox="1">
            <a:spLocks/>
          </p:cNvSpPr>
          <p:nvPr/>
        </p:nvSpPr>
        <p:spPr>
          <a:xfrm>
            <a:off x="838199" y="6356350"/>
            <a:ext cx="6928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 522S – Operating Systems Organization. Marion Sudvarg, David Ferry, Chris Gill, Brian Kocoloski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9426AE-A71C-405D-1D6E-E04F7B544464}"/>
              </a:ext>
            </a:extLst>
          </p:cNvPr>
          <p:cNvGrpSpPr/>
          <p:nvPr/>
        </p:nvGrpSpPr>
        <p:grpSpPr>
          <a:xfrm>
            <a:off x="4343400" y="3429000"/>
            <a:ext cx="3505200" cy="2623515"/>
            <a:chOff x="298704" y="1034085"/>
            <a:chExt cx="3505200" cy="26235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514E7F-C40B-E889-EC29-EFB11971B421}"/>
                </a:ext>
              </a:extLst>
            </p:cNvPr>
            <p:cNvSpPr/>
            <p:nvPr/>
          </p:nvSpPr>
          <p:spPr>
            <a:xfrm>
              <a:off x="298704" y="1034085"/>
              <a:ext cx="3505200" cy="26235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ARM Cortex-A53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DEC5D4-A6E7-30C0-D99D-7EC31D4154AB}"/>
                </a:ext>
              </a:extLst>
            </p:cNvPr>
            <p:cNvSpPr/>
            <p:nvPr/>
          </p:nvSpPr>
          <p:spPr>
            <a:xfrm>
              <a:off x="457200" y="1417638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24B255-245E-B7CD-63CC-C8DD4FD2EE5E}"/>
                </a:ext>
              </a:extLst>
            </p:cNvPr>
            <p:cNvSpPr/>
            <p:nvPr/>
          </p:nvSpPr>
          <p:spPr>
            <a:xfrm>
              <a:off x="1268624" y="1417638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C7AC4E-75EA-1A94-B3B3-14735F76D6A9}"/>
                </a:ext>
              </a:extLst>
            </p:cNvPr>
            <p:cNvSpPr/>
            <p:nvPr/>
          </p:nvSpPr>
          <p:spPr>
            <a:xfrm>
              <a:off x="2080048" y="1417638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9A73126-C473-A22E-7F08-8649C903788B}"/>
                </a:ext>
              </a:extLst>
            </p:cNvPr>
            <p:cNvSpPr/>
            <p:nvPr/>
          </p:nvSpPr>
          <p:spPr>
            <a:xfrm>
              <a:off x="2891472" y="1417638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691AC5A-DCD0-FC13-295A-203367AC585B}"/>
                </a:ext>
              </a:extLst>
            </p:cNvPr>
            <p:cNvSpPr/>
            <p:nvPr/>
          </p:nvSpPr>
          <p:spPr>
            <a:xfrm>
              <a:off x="457200" y="2396114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7AB23D-1916-56FB-0649-6851A9B70CA6}"/>
                </a:ext>
              </a:extLst>
            </p:cNvPr>
            <p:cNvSpPr/>
            <p:nvPr/>
          </p:nvSpPr>
          <p:spPr>
            <a:xfrm>
              <a:off x="1268624" y="2396114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06DDF9-C571-2126-A06F-3D441ABA5B51}"/>
                </a:ext>
              </a:extLst>
            </p:cNvPr>
            <p:cNvSpPr/>
            <p:nvPr/>
          </p:nvSpPr>
          <p:spPr>
            <a:xfrm>
              <a:off x="2080048" y="2396114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65132-600F-BBCC-86A0-85B66AC87796}"/>
                </a:ext>
              </a:extLst>
            </p:cNvPr>
            <p:cNvSpPr/>
            <p:nvPr/>
          </p:nvSpPr>
          <p:spPr>
            <a:xfrm>
              <a:off x="2891472" y="2396114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E74C1E-EA76-9114-9CE6-2B333ECCB15B}"/>
                </a:ext>
              </a:extLst>
            </p:cNvPr>
            <p:cNvSpPr/>
            <p:nvPr/>
          </p:nvSpPr>
          <p:spPr>
            <a:xfrm>
              <a:off x="457200" y="3289589"/>
              <a:ext cx="3146848" cy="2495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 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54D2DB-667F-B2B3-773D-F064463F53A1}"/>
              </a:ext>
            </a:extLst>
          </p:cNvPr>
          <p:cNvGrpSpPr/>
          <p:nvPr/>
        </p:nvGrpSpPr>
        <p:grpSpPr>
          <a:xfrm>
            <a:off x="3358376" y="1510862"/>
            <a:ext cx="5475247" cy="4591523"/>
            <a:chOff x="5184072" y="1199677"/>
            <a:chExt cx="5475247" cy="45915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E2F916-8327-3A0A-BB44-BD582E2201E0}"/>
                </a:ext>
              </a:extLst>
            </p:cNvPr>
            <p:cNvSpPr/>
            <p:nvPr/>
          </p:nvSpPr>
          <p:spPr>
            <a:xfrm>
              <a:off x="5184072" y="1199677"/>
              <a:ext cx="5475247" cy="45915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EB5499-2FF0-3CBA-4C76-CDD34D2A7AEC}"/>
                </a:ext>
              </a:extLst>
            </p:cNvPr>
            <p:cNvSpPr txBox="1"/>
            <p:nvPr/>
          </p:nvSpPr>
          <p:spPr>
            <a:xfrm>
              <a:off x="5909940" y="1494472"/>
              <a:ext cx="460566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Performance Monitors Control Register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32-bits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Each bit is an individual control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Enable, reset, 32/64-bit mode, report number of counters, etc.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82C246-EA89-B878-4F52-EE587678E136}"/>
                </a:ext>
              </a:extLst>
            </p:cNvPr>
            <p:cNvSpPr txBox="1"/>
            <p:nvPr/>
          </p:nvSpPr>
          <p:spPr>
            <a:xfrm>
              <a:off x="6351908" y="3088427"/>
              <a:ext cx="426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 Monitors Cycle Count Register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C0C510-4E8C-5341-FDEC-9E58B3D545DB}"/>
                </a:ext>
              </a:extLst>
            </p:cNvPr>
            <p:cNvSpPr txBox="1"/>
            <p:nvPr/>
          </p:nvSpPr>
          <p:spPr>
            <a:xfrm>
              <a:off x="5193120" y="3808274"/>
              <a:ext cx="541885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Performance Monitor Event Counters</a:t>
              </a:r>
            </a:p>
            <a:p>
              <a:r>
                <a:rPr lang="en-US" dirty="0"/>
                <a:t>and Performance Monitor Event Types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Event type register controls corresponding counter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Reset by setting counter to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Enable 64-bit mode by chaining subsequent counters</a:t>
              </a:r>
            </a:p>
            <a:p>
              <a:r>
                <a:rPr lang="en-US" dirty="0"/>
                <a:t>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F39ED2-B3C9-B2C2-531D-0B36084AC7DF}"/>
                </a:ext>
              </a:extLst>
            </p:cNvPr>
            <p:cNvSpPr/>
            <p:nvPr/>
          </p:nvSpPr>
          <p:spPr>
            <a:xfrm>
              <a:off x="5224140" y="1609362"/>
              <a:ext cx="685800" cy="3103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PMCR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702681D-7645-4FAB-1EA1-B6886DD179E5}"/>
                </a:ext>
              </a:extLst>
            </p:cNvPr>
            <p:cNvGrpSpPr/>
            <p:nvPr/>
          </p:nvGrpSpPr>
          <p:grpSpPr>
            <a:xfrm>
              <a:off x="5224140" y="3069852"/>
              <a:ext cx="1179132" cy="663948"/>
              <a:chOff x="3700140" y="2993652"/>
              <a:chExt cx="1179132" cy="66394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44036D2-753E-ED78-FCDD-ED613341D6DA}"/>
                  </a:ext>
                </a:extLst>
              </p:cNvPr>
              <p:cNvSpPr/>
              <p:nvPr/>
            </p:nvSpPr>
            <p:spPr>
              <a:xfrm>
                <a:off x="3700140" y="2993652"/>
                <a:ext cx="1179132" cy="6639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/>
                  <a:t>PMCNTR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AA35EBB-51F8-EC3C-40E8-8C8A88711861}"/>
                  </a:ext>
                </a:extLst>
              </p:cNvPr>
              <p:cNvSpPr/>
              <p:nvPr/>
            </p:nvSpPr>
            <p:spPr>
              <a:xfrm>
                <a:off x="4295677" y="3276600"/>
                <a:ext cx="563419" cy="3551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0-31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4F52DE3-50CA-B02E-36DF-CF79FD220B27}"/>
                  </a:ext>
                </a:extLst>
              </p:cNvPr>
              <p:cNvSpPr/>
              <p:nvPr/>
            </p:nvSpPr>
            <p:spPr>
              <a:xfrm>
                <a:off x="3706252" y="3276601"/>
                <a:ext cx="563420" cy="3551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32-63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5991D26-5602-18E1-3F53-6709235206A9}"/>
                </a:ext>
              </a:extLst>
            </p:cNvPr>
            <p:cNvGrpSpPr/>
            <p:nvPr/>
          </p:nvGrpSpPr>
          <p:grpSpPr>
            <a:xfrm>
              <a:off x="5245493" y="5239176"/>
              <a:ext cx="5376741" cy="475824"/>
              <a:chOff x="3721492" y="5120719"/>
              <a:chExt cx="5376741" cy="47582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AE9EF3-760F-C421-9B46-99F4FFAD3C32}"/>
                  </a:ext>
                </a:extLst>
              </p:cNvPr>
              <p:cNvSpPr/>
              <p:nvPr/>
            </p:nvSpPr>
            <p:spPr>
              <a:xfrm>
                <a:off x="3721493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PMEVCNTR0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7444459-2C94-1565-3637-39BDCF05D19D}"/>
                  </a:ext>
                </a:extLst>
              </p:cNvPr>
              <p:cNvSpPr/>
              <p:nvPr/>
            </p:nvSpPr>
            <p:spPr>
              <a:xfrm>
                <a:off x="3721492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71E072-E10E-3B4B-4568-6295D15729DB}"/>
                  </a:ext>
                </a:extLst>
              </p:cNvPr>
              <p:cNvSpPr/>
              <p:nvPr/>
            </p:nvSpPr>
            <p:spPr>
              <a:xfrm>
                <a:off x="4621207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D0FF0D1-72C6-BE32-1C3D-910573025D83}"/>
                  </a:ext>
                </a:extLst>
              </p:cNvPr>
              <p:cNvSpPr/>
              <p:nvPr/>
            </p:nvSpPr>
            <p:spPr>
              <a:xfrm>
                <a:off x="4621206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F38698B-0BAD-F484-F94C-4C9977341C02}"/>
                  </a:ext>
                </a:extLst>
              </p:cNvPr>
              <p:cNvSpPr/>
              <p:nvPr/>
            </p:nvSpPr>
            <p:spPr>
              <a:xfrm>
                <a:off x="5521475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DF3D6BD-3E0E-6AA7-FB17-BD0DD662D44F}"/>
                  </a:ext>
                </a:extLst>
              </p:cNvPr>
              <p:cNvSpPr/>
              <p:nvPr/>
            </p:nvSpPr>
            <p:spPr>
              <a:xfrm>
                <a:off x="5521474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PMEVTYPER2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0685425-61D1-F577-1E9F-42254E08F926}"/>
                  </a:ext>
                </a:extLst>
              </p:cNvPr>
              <p:cNvSpPr/>
              <p:nvPr/>
            </p:nvSpPr>
            <p:spPr>
              <a:xfrm>
                <a:off x="6406158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PMEVCNTR3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55BE427-40BB-A6A9-2A1B-F834C928D4CC}"/>
                  </a:ext>
                </a:extLst>
              </p:cNvPr>
              <p:cNvSpPr/>
              <p:nvPr/>
            </p:nvSpPr>
            <p:spPr>
              <a:xfrm>
                <a:off x="6406157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CDD8CFF-F692-76AC-7C03-1F5563EF321E}"/>
                  </a:ext>
                </a:extLst>
              </p:cNvPr>
              <p:cNvSpPr/>
              <p:nvPr/>
            </p:nvSpPr>
            <p:spPr>
              <a:xfrm>
                <a:off x="7305872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PMEVCNTR4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4A43019-A0AD-0842-42C4-C748C3AB5744}"/>
                  </a:ext>
                </a:extLst>
              </p:cNvPr>
              <p:cNvSpPr/>
              <p:nvPr/>
            </p:nvSpPr>
            <p:spPr>
              <a:xfrm>
                <a:off x="7305871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B21B70D-FFEC-5FD5-7C8B-861D008242B5}"/>
                  </a:ext>
                </a:extLst>
              </p:cNvPr>
              <p:cNvSpPr/>
              <p:nvPr/>
            </p:nvSpPr>
            <p:spPr>
              <a:xfrm>
                <a:off x="8206140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PMEVCNTR5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72DBA6-4163-1603-2E7F-7C22AD274FF8}"/>
                  </a:ext>
                </a:extLst>
              </p:cNvPr>
              <p:cNvSpPr/>
              <p:nvPr/>
            </p:nvSpPr>
            <p:spPr>
              <a:xfrm>
                <a:off x="8206139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PMEVTYPER5</a:t>
                </a:r>
              </a:p>
            </p:txBody>
          </p:sp>
        </p:grpSp>
      </p:grpSp>
      <p:sp>
        <p:nvSpPr>
          <p:cNvPr id="63" name="Footer Placeholder 4">
            <a:extLst>
              <a:ext uri="{FF2B5EF4-FFF2-40B4-BE49-F238E27FC236}">
                <a16:creationId xmlns:a16="http://schemas.microsoft.com/office/drawing/2014/main" id="{55A81D04-E485-AC4A-866E-25D944C1094A}"/>
              </a:ext>
            </a:extLst>
          </p:cNvPr>
          <p:cNvSpPr txBox="1">
            <a:spLocks/>
          </p:cNvSpPr>
          <p:nvPr/>
        </p:nvSpPr>
        <p:spPr>
          <a:xfrm>
            <a:off x="838199" y="6356350"/>
            <a:ext cx="6928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 522S – Operating Systems Organization. Marion Sudvarg, David Ferry, Chris Gill, Brian Kocoloski </a:t>
            </a:r>
          </a:p>
        </p:txBody>
      </p:sp>
      <p:sp>
        <p:nvSpPr>
          <p:cNvPr id="65" name="Title 64">
            <a:extLst>
              <a:ext uri="{FF2B5EF4-FFF2-40B4-BE49-F238E27FC236}">
                <a16:creationId xmlns:a16="http://schemas.microsoft.com/office/drawing/2014/main" id="{40E2053A-5D2B-34E9-1F1C-EDD1BFB5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PMU</a:t>
            </a:r>
          </a:p>
        </p:txBody>
      </p:sp>
    </p:spTree>
    <p:extLst>
      <p:ext uri="{BB962C8B-B14F-4D97-AF65-F5344CB8AC3E}">
        <p14:creationId xmlns:p14="http://schemas.microsoft.com/office/powerpoint/2010/main" val="403950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3B8D-6AA0-CA79-F4AE-B14F5B27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perf_event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subsystem abstracts </a:t>
            </a:r>
            <a:br>
              <a:rPr lang="en-US" dirty="0"/>
            </a:br>
            <a:r>
              <a:rPr lang="en-US" dirty="0"/>
              <a:t>the PMU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2211-908C-A11C-10F6-D6D0978C6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perf_event_open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</a:t>
            </a:r>
          </a:p>
        </p:txBody>
      </p:sp>
    </p:spTree>
    <p:extLst>
      <p:ext uri="{BB962C8B-B14F-4D97-AF65-F5344CB8AC3E}">
        <p14:creationId xmlns:p14="http://schemas.microsoft.com/office/powerpoint/2010/main" val="87889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0990-AF08-1AFA-226B-E7C1AFB2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 provides a command line interface for interacting with the kernel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F81006A-E619-813A-5968-0A76DDCE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19996"/>
            <a:ext cx="7772400" cy="44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73FF-7EA2-677C-4666-9A765C6A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 provides a command line interface for interacting with the kernel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51EF5A9-AB54-7CCA-9DFB-B93F27F0F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19996"/>
            <a:ext cx="7772400" cy="44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2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885C-FAA1-37CA-9CC7-F3F42D34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introduces extrapolation error into the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4A6E-E22D-4D51-1041-835523FD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10515600" cy="4667251"/>
          </a:xfrm>
        </p:spPr>
        <p:txBody>
          <a:bodyPr>
            <a:normAutofit/>
          </a:bodyPr>
          <a:lstStyle/>
          <a:p>
            <a:r>
              <a:rPr lang="en-US" dirty="0"/>
              <a:t>Events must be time-shared on to counters then extrapolated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Motivates event scheduling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21213-54A9-4DE8-BAF4-16714DE5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332531"/>
            <a:ext cx="6248400" cy="34036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F28CC0A-C478-40DD-1596-DBC9F8ED6B33}"/>
              </a:ext>
            </a:extLst>
          </p:cNvPr>
          <p:cNvSpPr txBox="1">
            <a:spLocks/>
          </p:cNvSpPr>
          <p:nvPr/>
        </p:nvSpPr>
        <p:spPr>
          <a:xfrm>
            <a:off x="838200" y="6492875"/>
            <a:ext cx="8799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[1] https://developer.arm.com/documentation/ddi0500/j/Performance-Monitor-Unit/About-the-PMU?lang=</a:t>
            </a:r>
            <a:r>
              <a:rPr lang="en-US" dirty="0" err="1"/>
              <a:t>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8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vanilla Event Scheduler algorithm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C7CD-4EC3-677D-8E87-AF29D2D38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8204"/>
          </a:xfrm>
        </p:spPr>
        <p:txBody>
          <a:bodyPr>
            <a:normAutofit/>
          </a:bodyPr>
          <a:lstStyle/>
          <a:p>
            <a:r>
              <a:rPr lang="en-US" dirty="0"/>
              <a:t>Primitive unit of scheduling is </a:t>
            </a:r>
            <a:r>
              <a:rPr lang="en-US" i="1" dirty="0"/>
              <a:t>event group</a:t>
            </a:r>
            <a:endParaRPr lang="en-US" dirty="0"/>
          </a:p>
          <a:p>
            <a:r>
              <a:rPr lang="en-US" dirty="0"/>
              <a:t>All events in a group must have certain attributes in common</a:t>
            </a:r>
          </a:p>
          <a:p>
            <a:pPr lvl="1"/>
            <a:r>
              <a:rPr lang="en-US" i="1" dirty="0"/>
              <a:t>Pinned</a:t>
            </a:r>
            <a:r>
              <a:rPr lang="en-US" dirty="0"/>
              <a:t> vs </a:t>
            </a:r>
            <a:r>
              <a:rPr lang="en-US" i="1" dirty="0"/>
              <a:t>Flexible</a:t>
            </a:r>
          </a:p>
          <a:p>
            <a:r>
              <a:rPr lang="en-US" i="1" dirty="0"/>
              <a:t>All or None</a:t>
            </a:r>
            <a:r>
              <a:rPr lang="en-US" dirty="0"/>
              <a:t> in an event group</a:t>
            </a:r>
          </a:p>
          <a:p>
            <a:r>
              <a:rPr lang="en-US" dirty="0"/>
              <a:t>Event groups are added into a linked list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4490300-9AAC-F24E-9A78-C7AEAE71F55F}"/>
              </a:ext>
            </a:extLst>
          </p:cNvPr>
          <p:cNvSpPr/>
          <p:nvPr/>
        </p:nvSpPr>
        <p:spPr>
          <a:xfrm>
            <a:off x="838200" y="4822545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B85D8D-901F-52DF-3BB8-84ED0629F281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3063766" y="534806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5C69E92-4239-EB22-2A01-CE43CCB99A2A}"/>
              </a:ext>
            </a:extLst>
          </p:cNvPr>
          <p:cNvSpPr/>
          <p:nvPr/>
        </p:nvSpPr>
        <p:spPr>
          <a:xfrm>
            <a:off x="3560381" y="4822545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68A99B3-D3BE-F321-23BB-8AE29BE38D04}"/>
              </a:ext>
            </a:extLst>
          </p:cNvPr>
          <p:cNvSpPr/>
          <p:nvPr/>
        </p:nvSpPr>
        <p:spPr>
          <a:xfrm>
            <a:off x="6282562" y="4822545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47FDC5-92D7-A809-9154-DBDD06F0BEF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8508128" y="534806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6FDE02F-41DE-CE9F-86A1-D8B0B20CF4EB}"/>
              </a:ext>
            </a:extLst>
          </p:cNvPr>
          <p:cNvSpPr/>
          <p:nvPr/>
        </p:nvSpPr>
        <p:spPr>
          <a:xfrm>
            <a:off x="9004743" y="4822545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12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6CD1C-6ED8-E928-12FA-71946A249269}"/>
              </a:ext>
            </a:extLst>
          </p:cNvPr>
          <p:cNvCxnSpPr>
            <a:cxnSpLocks/>
          </p:cNvCxnSpPr>
          <p:nvPr/>
        </p:nvCxnSpPr>
        <p:spPr>
          <a:xfrm>
            <a:off x="5785947" y="5358571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724AD8-6F8A-8160-6A12-248888BEC607}"/>
              </a:ext>
            </a:extLst>
          </p:cNvPr>
          <p:cNvSpPr txBox="1"/>
          <p:nvPr/>
        </p:nvSpPr>
        <p:spPr>
          <a:xfrm>
            <a:off x="838200" y="4833056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9EEB82-E913-F37C-EE53-FD16754C0BBF}"/>
              </a:ext>
            </a:extLst>
          </p:cNvPr>
          <p:cNvSpPr txBox="1"/>
          <p:nvPr/>
        </p:nvSpPr>
        <p:spPr>
          <a:xfrm>
            <a:off x="3560381" y="4829654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73FF1-E05E-698F-0A1D-B89164E800BB}"/>
              </a:ext>
            </a:extLst>
          </p:cNvPr>
          <p:cNvSpPr txBox="1"/>
          <p:nvPr/>
        </p:nvSpPr>
        <p:spPr>
          <a:xfrm>
            <a:off x="6282562" y="4826252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1AE38-1108-418D-9575-416330AAF057}"/>
              </a:ext>
            </a:extLst>
          </p:cNvPr>
          <p:cNvSpPr txBox="1"/>
          <p:nvPr/>
        </p:nvSpPr>
        <p:spPr>
          <a:xfrm>
            <a:off x="9004743" y="4822850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D7151A0-76B4-1D95-A6EF-923D1B12A3F1}"/>
              </a:ext>
            </a:extLst>
          </p:cNvPr>
          <p:cNvSpPr txBox="1">
            <a:spLocks/>
          </p:cNvSpPr>
          <p:nvPr/>
        </p:nvSpPr>
        <p:spPr>
          <a:xfrm>
            <a:off x="838200" y="6409605"/>
            <a:ext cx="8799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M.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Dimakopoulou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S.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Eranian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N.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Koziris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 and N.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Bambos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"Reliable and Efficient Performance Monitoring in Linux,”. </a:t>
            </a:r>
            <a:r>
              <a:rPr lang="en-US" dirty="0">
                <a:solidFill>
                  <a:srgbClr val="333333"/>
                </a:solidFill>
                <a:latin typeface="HelveticaNeue Regular"/>
              </a:rPr>
              <a:t>SC 2016</a:t>
            </a:r>
          </a:p>
          <a:p>
            <a:pPr algn="l"/>
            <a:r>
              <a:rPr lang="en-US" dirty="0">
                <a:solidFill>
                  <a:srgbClr val="333333"/>
                </a:solidFill>
                <a:latin typeface="HelveticaNeue Regular"/>
              </a:rPr>
              <a:t>Linux kernel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2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902</Words>
  <Application>Microsoft Macintosh PowerPoint</Application>
  <PresentationFormat>Widescreen</PresentationFormat>
  <Paragraphs>206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HelveticaNeue Regular</vt:lpstr>
      <vt:lpstr>Arial</vt:lpstr>
      <vt:lpstr>Calibri</vt:lpstr>
      <vt:lpstr>Calibri Light</vt:lpstr>
      <vt:lpstr>Consolas</vt:lpstr>
      <vt:lpstr>Office Theme</vt:lpstr>
      <vt:lpstr>The perf_event subsystem</vt:lpstr>
      <vt:lpstr>From Process Scheduler to Event Scheduler</vt:lpstr>
      <vt:lpstr>Revisiting HPCs</vt:lpstr>
      <vt:lpstr>ARM PMU</vt:lpstr>
      <vt:lpstr>Linux perf_event subsystem abstracts  the PMU</vt:lpstr>
      <vt:lpstr>The perf user space tool provides a command line interface for interacting with the kernel</vt:lpstr>
      <vt:lpstr>The perf user space tool provides a command line interface for interacting with the kernel</vt:lpstr>
      <vt:lpstr>Multiplexing introduces extrapolation error into the subsystem</vt:lpstr>
      <vt:lpstr>The vanilla Event Scheduler algorithm Background</vt:lpstr>
      <vt:lpstr>The vanilla Event Scheduler algorithm  Example</vt:lpstr>
      <vt:lpstr>The Event Scheduler algorithm Example, second iteration</vt:lpstr>
      <vt:lpstr>Observations</vt:lpstr>
      <vt:lpstr>Key Insight: Not every event is significant</vt:lpstr>
      <vt:lpstr>Sensitivity Analysis (Preliminary)</vt:lpstr>
      <vt:lpstr>Sensitivity Analysis based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Lien</dc:creator>
  <cp:lastModifiedBy>Tomson Li</cp:lastModifiedBy>
  <cp:revision>77</cp:revision>
  <dcterms:created xsi:type="dcterms:W3CDTF">2023-04-02T21:04:45Z</dcterms:created>
  <dcterms:modified xsi:type="dcterms:W3CDTF">2023-04-04T03:01:36Z</dcterms:modified>
</cp:coreProperties>
</file>