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61" r:id="rId4"/>
    <p:sldId id="280" r:id="rId5"/>
    <p:sldId id="281" r:id="rId6"/>
    <p:sldId id="283" r:id="rId7"/>
    <p:sldId id="282" r:id="rId8"/>
    <p:sldId id="257" r:id="rId9"/>
    <p:sldId id="258" r:id="rId10"/>
    <p:sldId id="284" r:id="rId11"/>
    <p:sldId id="285" r:id="rId12"/>
    <p:sldId id="260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  <a:srgbClr val="C473FF"/>
    <a:srgbClr val="FF8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5"/>
    <p:restoredTop sz="85881"/>
  </p:normalViewPr>
  <p:slideViewPr>
    <p:cSldViewPr snapToGrid="0">
      <p:cViewPr varScale="1">
        <p:scale>
          <a:sx n="67" d="100"/>
          <a:sy n="67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HPC special registers in </a:t>
            </a:r>
            <a:r>
              <a:rPr lang="en-US" dirty="0" err="1"/>
              <a:t>cpu</a:t>
            </a:r>
            <a:r>
              <a:rPr lang="en-US" dirty="0"/>
              <a:t> </a:t>
            </a:r>
          </a:p>
          <a:p>
            <a:r>
              <a:rPr lang="en-US" dirty="0"/>
              <a:t>Monitor and measure events, cache miss, </a:t>
            </a:r>
            <a:r>
              <a:rPr lang="en-US" dirty="0" err="1"/>
              <a:t>cpu</a:t>
            </a:r>
            <a:r>
              <a:rPr lang="en-US" dirty="0"/>
              <a:t> cycles, and bus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reduce the need to multiplex in the first place by reducing the events that are traced</a:t>
            </a:r>
          </a:p>
          <a:p>
            <a:endParaRPr lang="en-US" dirty="0"/>
          </a:p>
          <a:p>
            <a:r>
              <a:rPr lang="en-US" dirty="0"/>
              <a:t>Transition to Tomson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PMU from slides. </a:t>
            </a:r>
          </a:p>
          <a:p>
            <a:r>
              <a:rPr lang="en-US" dirty="0"/>
              <a:t>This is the HPC used in our project to help analyze the performance of event schedular.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Still, the subsystem is riddled with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multiplexing is quite impactful and how events are assigned to counters is solved by event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List is traversed head to 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G2 fails to schedule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Upon failure, the algorithm activates counters for counting and iteration proceeds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Software events fill the rest of counters, but error in hardware event counts is exacerbated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Tail rotates to head</a:t>
            </a:r>
          </a:p>
          <a:p>
            <a:r>
              <a:rPr lang="en-US" dirty="0"/>
              <a:t>- This time all counters are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  <a:p>
            <a:endParaRPr lang="en-US" sz="1200" dirty="0"/>
          </a:p>
          <a:p>
            <a:r>
              <a:rPr lang="en-US" sz="1200" dirty="0"/>
              <a:t>Modifying the event scheduler </a:t>
            </a:r>
            <a:r>
              <a:rPr lang="en-US" sz="1200"/>
              <a:t>is difficult, but may </a:t>
            </a:r>
            <a:r>
              <a:rPr lang="en-US" sz="1200" dirty="0"/>
              <a:t>not be necessary to see significant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E2CFD-CF07-ADC1-32E7-99080B697F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838200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9004743" y="237827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7260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20" y="187883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878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  <a:br>
              <a:rPr lang="en-US" dirty="0"/>
            </a:br>
            <a:r>
              <a:rPr lang="en-US" dirty="0"/>
              <a:t>Example, second iteration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9004743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838200" y="239603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9784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714" y="187779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076" y="18777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4EDE1-E185-E53F-1AAC-3E75E21BB5B4}"/>
              </a:ext>
            </a:extLst>
          </p:cNvPr>
          <p:cNvCxnSpPr>
            <a:cxnSpLocks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82E7AA-80DB-9AEC-271B-92FE495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895" y="1877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648"/>
          </a:xfrm>
        </p:spPr>
        <p:txBody>
          <a:bodyPr/>
          <a:lstStyle/>
          <a:p>
            <a:r>
              <a:rPr lang="en-US" dirty="0"/>
              <a:t>The algorithm is significantly </a:t>
            </a:r>
            <a:r>
              <a:rPr lang="en-US" i="1" dirty="0"/>
              <a:t>Inefficient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8F81B-5659-B8C6-7439-E65984E474E5}"/>
              </a:ext>
            </a:extLst>
          </p:cNvPr>
          <p:cNvSpPr/>
          <p:nvPr/>
        </p:nvSpPr>
        <p:spPr>
          <a:xfrm>
            <a:off x="961691" y="3429000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CF1DE-34A1-CDD7-0FB5-D5CD57B2127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87257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6A1078-E140-5563-6AD1-A7C84BBB9EC4}"/>
              </a:ext>
            </a:extLst>
          </p:cNvPr>
          <p:cNvSpPr/>
          <p:nvPr/>
        </p:nvSpPr>
        <p:spPr>
          <a:xfrm>
            <a:off x="3683872" y="3429000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D36EA3-F278-35B8-AFBA-DEC79734A734}"/>
              </a:ext>
            </a:extLst>
          </p:cNvPr>
          <p:cNvSpPr/>
          <p:nvPr/>
        </p:nvSpPr>
        <p:spPr>
          <a:xfrm>
            <a:off x="6406053" y="3429000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0E41B-3563-B822-2978-8E3C361B78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31619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E46ACD-9439-5121-1E65-3D61E5C2BE16}"/>
              </a:ext>
            </a:extLst>
          </p:cNvPr>
          <p:cNvSpPr/>
          <p:nvPr/>
        </p:nvSpPr>
        <p:spPr>
          <a:xfrm>
            <a:off x="9128234" y="3429000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FB12B-09B5-57B1-64D6-B29D0FB19D3D}"/>
              </a:ext>
            </a:extLst>
          </p:cNvPr>
          <p:cNvCxnSpPr>
            <a:cxnSpLocks/>
          </p:cNvCxnSpPr>
          <p:nvPr/>
        </p:nvCxnSpPr>
        <p:spPr>
          <a:xfrm>
            <a:off x="5909438" y="3965026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2187-A5C9-854C-F83D-7C4F7631E8F2}"/>
              </a:ext>
            </a:extLst>
          </p:cNvPr>
          <p:cNvSpPr txBox="1"/>
          <p:nvPr/>
        </p:nvSpPr>
        <p:spPr>
          <a:xfrm>
            <a:off x="961691" y="343951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DF36E-0288-608F-A6BB-17E35AE86911}"/>
              </a:ext>
            </a:extLst>
          </p:cNvPr>
          <p:cNvSpPr txBox="1"/>
          <p:nvPr/>
        </p:nvSpPr>
        <p:spPr>
          <a:xfrm>
            <a:off x="3683872" y="3436109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D360-E143-804C-6DB4-F49239F4586C}"/>
              </a:ext>
            </a:extLst>
          </p:cNvPr>
          <p:cNvSpPr txBox="1"/>
          <p:nvPr/>
        </p:nvSpPr>
        <p:spPr>
          <a:xfrm>
            <a:off x="6406053" y="343270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A534-511C-3C09-E990-12C94F7000A0}"/>
              </a:ext>
            </a:extLst>
          </p:cNvPr>
          <p:cNvSpPr txBox="1"/>
          <p:nvPr/>
        </p:nvSpPr>
        <p:spPr>
          <a:xfrm>
            <a:off x="9128234" y="342930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C4EE4143-95D1-E116-6A24-6764B0EB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7195"/>
              </p:ext>
            </p:extLst>
          </p:nvPr>
        </p:nvGraphicFramePr>
        <p:xfrm>
          <a:off x="2031999" y="4961386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3A2DF84-B5DC-3ABD-0DE4-A6276D03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518" y="3050626"/>
            <a:ext cx="914400" cy="9144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8D2A977A-3964-A7CE-5708-790E89E1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699" y="3050626"/>
            <a:ext cx="914400" cy="914400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DE4ED4B6-9C92-02A3-771E-C0C8D9971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834" y="305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2FE-E98F-786F-D528-66C3B52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Not every event is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98F-3B4F-F200-33ED-8731C31B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r>
              <a:rPr lang="en-US" dirty="0"/>
              <a:t>Sensitivity analysis can </a:t>
            </a:r>
          </a:p>
          <a:p>
            <a:pPr lvl="1"/>
            <a:r>
              <a:rPr lang="en-US" i="1" dirty="0"/>
              <a:t>inform</a:t>
            </a:r>
            <a:r>
              <a:rPr lang="en-US" dirty="0"/>
              <a:t> users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extrapolation error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5DD4-14A5-0C4C-9909-1AE50830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Sensitivity Analysis (Preliminary)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F42E-A373-87DF-05BB-E1D381D3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762"/>
            <a:ext cx="4152774" cy="2043848"/>
          </a:xfrm>
        </p:spPr>
        <p:txBody>
          <a:bodyPr>
            <a:normAutofit/>
          </a:bodyPr>
          <a:lstStyle/>
          <a:p>
            <a:r>
              <a:rPr lang="en-US" sz="2000" dirty="0"/>
              <a:t>Variance-based Sensitivity Analysis: </a:t>
            </a:r>
            <a:r>
              <a:rPr lang="en-US" sz="2000" dirty="0" err="1"/>
              <a:t>Sobol</a:t>
            </a:r>
            <a:r>
              <a:rPr lang="en-US" sz="2000" dirty="0"/>
              <a:t> Indices</a:t>
            </a:r>
          </a:p>
          <a:p>
            <a:r>
              <a:rPr lang="en-US" sz="2000" dirty="0"/>
              <a:t>Giving </a:t>
            </a:r>
            <a:r>
              <a:rPr lang="en-US" sz="2000" dirty="0" err="1"/>
              <a:t>perf_events</a:t>
            </a:r>
            <a:r>
              <a:rPr lang="en-US" sz="2000" dirty="0"/>
              <a:t> an importance ranker (First-order)</a:t>
            </a:r>
          </a:p>
          <a:p>
            <a:r>
              <a:rPr lang="en-US" sz="2000" dirty="0"/>
              <a:t>How events interact/relate to each other (Total-order)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FE71CF8-4F1A-FE19-5834-DCE9C9B5D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870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81A8-0AF7-BDEC-2CC8-1DBA039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9154" y="6310982"/>
            <a:ext cx="4558990" cy="365125"/>
          </a:xfrm>
        </p:spPr>
        <p:txBody>
          <a:bodyPr/>
          <a:lstStyle/>
          <a:p>
            <a:r>
              <a:rPr lang="en-US" i="1" dirty="0"/>
              <a:t>The above Sensitivity Analysis graph is currently a preliminary result</a:t>
            </a:r>
          </a:p>
        </p:txBody>
      </p:sp>
    </p:spTree>
    <p:extLst>
      <p:ext uri="{BB962C8B-B14F-4D97-AF65-F5344CB8AC3E}">
        <p14:creationId xmlns:p14="http://schemas.microsoft.com/office/powerpoint/2010/main" val="383751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8575-2A1E-6121-77EB-952F261F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based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E2AB-5FC1-B5EF-5824-FB38FDF2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Sensitivity Index we can reduce the number of events that need to be multiplexed.</a:t>
            </a:r>
          </a:p>
          <a:p>
            <a:r>
              <a:rPr lang="en-US" dirty="0"/>
              <a:t>Use Trusted Execution Environment (TEE) runtime as ground truth, Sensitivity Index that has large difference in an untrusted execution environment may imply possible security issues.</a:t>
            </a:r>
          </a:p>
          <a:p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B358-38DB-6B50-BBFB-513AE8D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Process Scheduler to Event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E721-F2F4-6874-8FCA-5F6827BD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Goal: Investigate Process Scheduler (i.e., CFS)</a:t>
            </a:r>
          </a:p>
          <a:p>
            <a:r>
              <a:rPr lang="en-US" dirty="0"/>
              <a:t>CFS was introduced to Linux Kernel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2.6.23 (October 2007). Since then, it is the default event/process scheduler for Linux. (Not much improvements for more than a decade)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New Goal: Event Scheduler and </a:t>
            </a:r>
            <a:r>
              <a:rPr lang="en-US" dirty="0" err="1">
                <a:solidFill>
                  <a:srgbClr val="202122"/>
                </a:solidFill>
              </a:rPr>
              <a:t>perf_event</a:t>
            </a:r>
            <a:r>
              <a:rPr lang="en-US" dirty="0">
                <a:solidFill>
                  <a:srgbClr val="202122"/>
                </a:solidFill>
              </a:rPr>
              <a:t> subsystem</a:t>
            </a:r>
          </a:p>
          <a:p>
            <a:r>
              <a:rPr lang="en-US" dirty="0">
                <a:solidFill>
                  <a:srgbClr val="202122"/>
                </a:solidFill>
              </a:rPr>
              <a:t>Still many ongoing issues with event monitoring.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4"/>
          </a:xfrm>
        </p:spPr>
        <p:txBody>
          <a:bodyPr>
            <a:normAutofit/>
          </a:bodyPr>
          <a:lstStyle/>
          <a:p>
            <a:r>
              <a:rPr lang="en-US" dirty="0"/>
              <a:t>Primitive unit of scheduling is </a:t>
            </a:r>
            <a:r>
              <a:rPr lang="en-US" i="1" dirty="0"/>
              <a:t>event group</a:t>
            </a:r>
            <a:endParaRPr lang="en-US" dirty="0"/>
          </a:p>
          <a:p>
            <a:r>
              <a:rPr lang="en-US" dirty="0"/>
              <a:t>All events in a group must have certain attributes in common</a:t>
            </a:r>
          </a:p>
          <a:p>
            <a:pPr lvl="1"/>
            <a:r>
              <a:rPr lang="en-US" i="1" dirty="0"/>
              <a:t>Pinned</a:t>
            </a:r>
            <a:r>
              <a:rPr lang="en-US" dirty="0"/>
              <a:t> vs </a:t>
            </a:r>
            <a:r>
              <a:rPr lang="en-US" i="1" dirty="0"/>
              <a:t>Flexible</a:t>
            </a:r>
          </a:p>
          <a:p>
            <a:r>
              <a:rPr lang="en-US" i="1" dirty="0"/>
              <a:t>All or None</a:t>
            </a:r>
            <a:r>
              <a:rPr lang="en-US" dirty="0"/>
              <a:t> in an event group</a:t>
            </a:r>
          </a:p>
          <a:p>
            <a:r>
              <a:rPr lang="en-US" dirty="0"/>
              <a:t>Event groups are added into a linked list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90300-9AAC-F24E-9A78-C7AEAE71F55F}"/>
              </a:ext>
            </a:extLst>
          </p:cNvPr>
          <p:cNvSpPr/>
          <p:nvPr/>
        </p:nvSpPr>
        <p:spPr>
          <a:xfrm>
            <a:off x="838200" y="4822545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85D8D-901F-52DF-3BB8-84ED0629F28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63766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C69E92-4239-EB22-2A01-CE43CCB99A2A}"/>
              </a:ext>
            </a:extLst>
          </p:cNvPr>
          <p:cNvSpPr/>
          <p:nvPr/>
        </p:nvSpPr>
        <p:spPr>
          <a:xfrm>
            <a:off x="3560381" y="4822545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8A99B3-D3BE-F321-23BB-8AE29BE38D04}"/>
              </a:ext>
            </a:extLst>
          </p:cNvPr>
          <p:cNvSpPr/>
          <p:nvPr/>
        </p:nvSpPr>
        <p:spPr>
          <a:xfrm>
            <a:off x="6282562" y="4822545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7FDC5-92D7-A809-9154-DBDD06F0BEF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508128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FDE02F-41DE-CE9F-86A1-D8B0B20CF4EB}"/>
              </a:ext>
            </a:extLst>
          </p:cNvPr>
          <p:cNvSpPr/>
          <p:nvPr/>
        </p:nvSpPr>
        <p:spPr>
          <a:xfrm>
            <a:off x="9004743" y="4822545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6CD1C-6ED8-E928-12FA-71946A249269}"/>
              </a:ext>
            </a:extLst>
          </p:cNvPr>
          <p:cNvCxnSpPr>
            <a:cxnSpLocks/>
          </p:cNvCxnSpPr>
          <p:nvPr/>
        </p:nvCxnSpPr>
        <p:spPr>
          <a:xfrm>
            <a:off x="5785947" y="5358571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24AD8-6F8A-8160-6A12-248888BEC607}"/>
              </a:ext>
            </a:extLst>
          </p:cNvPr>
          <p:cNvSpPr txBox="1"/>
          <p:nvPr/>
        </p:nvSpPr>
        <p:spPr>
          <a:xfrm>
            <a:off x="838200" y="4833056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EB82-E913-F37C-EE53-FD16754C0BBF}"/>
              </a:ext>
            </a:extLst>
          </p:cNvPr>
          <p:cNvSpPr txBox="1"/>
          <p:nvPr/>
        </p:nvSpPr>
        <p:spPr>
          <a:xfrm>
            <a:off x="3560381" y="4829654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3FF1-E05E-698F-0A1D-B89164E800BB}"/>
              </a:ext>
            </a:extLst>
          </p:cNvPr>
          <p:cNvSpPr txBox="1"/>
          <p:nvPr/>
        </p:nvSpPr>
        <p:spPr>
          <a:xfrm>
            <a:off x="6282562" y="4826252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1AE38-1108-418D-9575-416330AAF057}"/>
              </a:ext>
            </a:extLst>
          </p:cNvPr>
          <p:cNvSpPr txBox="1"/>
          <p:nvPr/>
        </p:nvSpPr>
        <p:spPr>
          <a:xfrm>
            <a:off x="9004743" y="4822850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7151A0-76B4-1D95-A6EF-923D1B12A3F1}"/>
              </a:ext>
            </a:extLst>
          </p:cNvPr>
          <p:cNvSpPr txBox="1">
            <a:spLocks/>
          </p:cNvSpPr>
          <p:nvPr/>
        </p:nvSpPr>
        <p:spPr>
          <a:xfrm>
            <a:off x="838200" y="640960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Dimakopoulou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Eranian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Koziris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Bambos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"Reliable and Efficient Performance Monitoring in Linux,”. 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SC 2016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HelveticaNeue Regular"/>
              </a:rPr>
              <a:t>Linux kernel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946</Words>
  <Application>Microsoft Office PowerPoint</Application>
  <PresentationFormat>Widescreen</PresentationFormat>
  <Paragraphs>211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HelveticaNeue Regular</vt:lpstr>
      <vt:lpstr>Arial</vt:lpstr>
      <vt:lpstr>Calibri</vt:lpstr>
      <vt:lpstr>Calibri Light</vt:lpstr>
      <vt:lpstr>Consolas</vt:lpstr>
      <vt:lpstr>Office Theme</vt:lpstr>
      <vt:lpstr>The perf_event subsystem</vt:lpstr>
      <vt:lpstr>From Process Scheduler to Event Scheduler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The perf user space tool provides a command line interface for interacting with the kernel</vt:lpstr>
      <vt:lpstr>Multiplexing introduces extrapolation error into the subsystem</vt:lpstr>
      <vt:lpstr>The vanilla Event Scheduler algorithm Background</vt:lpstr>
      <vt:lpstr>The vanilla Event Scheduler algorithm  Example</vt:lpstr>
      <vt:lpstr>The Event Scheduler algorithm Example, second iteration</vt:lpstr>
      <vt:lpstr>Observations</vt:lpstr>
      <vt:lpstr>Key Insight: Not every event is significant</vt:lpstr>
      <vt:lpstr>Sensitivity Analysis (Preliminary)</vt:lpstr>
      <vt:lpstr>Sensitivity Analysis based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652544418@qq.com</cp:lastModifiedBy>
  <cp:revision>78</cp:revision>
  <dcterms:created xsi:type="dcterms:W3CDTF">2023-04-02T21:04:45Z</dcterms:created>
  <dcterms:modified xsi:type="dcterms:W3CDTF">2023-04-04T06:42:20Z</dcterms:modified>
</cp:coreProperties>
</file>