
<file path=[Content_Types].xml><?xml version="1.0" encoding="utf-8"?>
<Types xmlns="http://schemas.openxmlformats.org/package/2006/content-types"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 hasCustomPrompt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 hasCustomPrompt="1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/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 hasCustomPrompt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/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 hasCustomPrompt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 hasCustomPrompt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tiff"/><Relationship Id="rId1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tiff"/><Relationship Id="rId1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843" y="1447339"/>
            <a:ext cx="11209114" cy="3683922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sp>
        <p:nvSpPr>
          <p:cNvPr id="120" name="1.新增渠道页"/>
          <p:cNvSpPr txBox="1"/>
          <p:nvPr/>
        </p:nvSpPr>
        <p:spPr>
          <a:xfrm>
            <a:off x="796017" y="673393"/>
            <a:ext cx="1892505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1.新增渠道页</a:t>
            </a:r>
          </a:p>
        </p:txBody>
      </p:sp>
      <p:sp>
        <p:nvSpPr>
          <p:cNvPr id="121" name="矩形"/>
          <p:cNvSpPr/>
          <p:nvPr/>
        </p:nvSpPr>
        <p:spPr>
          <a:xfrm>
            <a:off x="11426541" y="1857261"/>
            <a:ext cx="576637" cy="3217959"/>
          </a:xfrm>
          <a:prstGeom prst="rect">
            <a:avLst/>
          </a:prstGeom>
          <a:ln w="25400">
            <a:solidFill>
              <a:schemeClr val="accent5">
                <a:lumOff val="-2986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" name="输入框错位"/>
          <p:cNvSpPr txBox="1"/>
          <p:nvPr/>
        </p:nvSpPr>
        <p:spPr>
          <a:xfrm>
            <a:off x="10951891" y="5178486"/>
            <a:ext cx="1130301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1600" b="0">
                <a:solidFill>
                  <a:schemeClr val="accent5">
                    <a:lumOff val="-29864"/>
                  </a:schemeClr>
                </a:solidFill>
              </a:defRPr>
            </a:lvl1pPr>
          </a:lstStyle>
          <a:p>
            <a:r>
              <a:t>输入框错位</a:t>
            </a:r>
          </a:p>
        </p:txBody>
      </p:sp>
      <p:sp>
        <p:nvSpPr>
          <p:cNvPr id="123" name="*****新增渠道页面-在不添加保存第一条跟进记录的前提下，还是可以新增一个渠道"/>
          <p:cNvSpPr txBox="1"/>
          <p:nvPr/>
        </p:nvSpPr>
        <p:spPr>
          <a:xfrm>
            <a:off x="930761" y="5384506"/>
            <a:ext cx="7459777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1600" b="0">
                <a:solidFill>
                  <a:schemeClr val="accent5">
                    <a:lumOff val="-29864"/>
                  </a:schemeClr>
                </a:solidFill>
              </a:defRPr>
            </a:lvl1pPr>
          </a:lstStyle>
          <a:p>
            <a:r>
              <a:t>*****新增渠道页面-在不添加保存第一条跟进记录的前提下，还是可以新增一个渠道</a:t>
            </a:r>
          </a:p>
        </p:txBody>
      </p:sp>
      <p:sp>
        <p:nvSpPr>
          <p:cNvPr id="124" name="矩形"/>
          <p:cNvSpPr/>
          <p:nvPr/>
        </p:nvSpPr>
        <p:spPr>
          <a:xfrm>
            <a:off x="11228723" y="1531610"/>
            <a:ext cx="783399" cy="209685"/>
          </a:xfrm>
          <a:prstGeom prst="rect">
            <a:avLst/>
          </a:prstGeom>
          <a:ln w="25400">
            <a:solidFill>
              <a:schemeClr val="accent5">
                <a:lumOff val="-2986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添加返回上一页"/>
          <p:cNvSpPr txBox="1"/>
          <p:nvPr/>
        </p:nvSpPr>
        <p:spPr>
          <a:xfrm>
            <a:off x="10607225" y="1019113"/>
            <a:ext cx="1536701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1600" b="0">
                <a:solidFill>
                  <a:schemeClr val="accent5">
                    <a:lumOff val="-29864"/>
                  </a:schemeClr>
                </a:solidFill>
              </a:defRPr>
            </a:lvl1pPr>
          </a:lstStyle>
          <a:p>
            <a:r>
              <a:t>添加返回上一页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326" y="1364471"/>
            <a:ext cx="11032148" cy="6780876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sp>
        <p:nvSpPr>
          <p:cNvPr id="128" name="矩形"/>
          <p:cNvSpPr/>
          <p:nvPr/>
        </p:nvSpPr>
        <p:spPr>
          <a:xfrm>
            <a:off x="3968055" y="3822700"/>
            <a:ext cx="5068690" cy="685304"/>
          </a:xfrm>
          <a:prstGeom prst="rect">
            <a:avLst/>
          </a:prstGeom>
          <a:ln w="25400">
            <a:solidFill>
              <a:schemeClr val="accent5">
                <a:lumOff val="-2986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1.已经有跟踪记录的情况下，可以不需要提示语。…"/>
          <p:cNvSpPr txBox="1"/>
          <p:nvPr/>
        </p:nvSpPr>
        <p:spPr>
          <a:xfrm>
            <a:off x="3970070" y="4507548"/>
            <a:ext cx="5554345" cy="84010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600" b="0">
                <a:solidFill>
                  <a:schemeClr val="accent5">
                    <a:lumOff val="-29864"/>
                  </a:schemeClr>
                </a:solidFill>
              </a:defRPr>
            </a:pPr>
            <a:r>
              <a:t>1.已经有跟踪记录的情况下，可以不需要提示语。</a:t>
            </a:r>
          </a:p>
          <a:p>
            <a:pPr algn="l">
              <a:defRPr sz="1600" b="0">
                <a:solidFill>
                  <a:schemeClr val="accent5">
                    <a:lumOff val="-29864"/>
                  </a:schemeClr>
                </a:solidFill>
              </a:defRPr>
            </a:pPr>
            <a:r>
              <a:t>2.没有记录数据时，提示语句更改为：未</a:t>
            </a:r>
            <a:r>
              <a:rPr lang="zh-CN">
                <a:ea typeface="宋体" panose="02010600030101010101" pitchFamily="2" charset="-122"/>
              </a:rPr>
              <a:t>查到</a:t>
            </a:r>
            <a:r>
              <a:t>跟踪记录数据。</a:t>
            </a:r>
          </a:p>
          <a:p>
            <a:pPr algn="l">
              <a:defRPr sz="1600" b="0">
                <a:solidFill>
                  <a:schemeClr val="accent5">
                    <a:lumOff val="-29864"/>
                  </a:schemeClr>
                </a:solidFill>
              </a:defRPr>
            </a:pPr>
            <a:r>
              <a:rPr lang="en-US"/>
              <a:t>3. </a:t>
            </a:r>
            <a:r>
              <a:rPr lang="zh-CN" altLang="en-US">
                <a:ea typeface="宋体" panose="02010600030101010101" pitchFamily="2" charset="-122"/>
              </a:rPr>
              <a:t>用和清空按钮一样的底色显示这行字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0" name="矩形"/>
          <p:cNvSpPr/>
          <p:nvPr/>
        </p:nvSpPr>
        <p:spPr>
          <a:xfrm>
            <a:off x="1339155" y="2266106"/>
            <a:ext cx="1216770" cy="335906"/>
          </a:xfrm>
          <a:prstGeom prst="rect">
            <a:avLst/>
          </a:prstGeom>
          <a:ln w="25400">
            <a:solidFill>
              <a:schemeClr val="accent5">
                <a:lumOff val="-2986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我可以输入错误的日期号码，系统不会提示"/>
          <p:cNvSpPr txBox="1"/>
          <p:nvPr/>
        </p:nvSpPr>
        <p:spPr>
          <a:xfrm>
            <a:off x="2687370" y="2243559"/>
            <a:ext cx="3975101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1600" b="0">
                <a:solidFill>
                  <a:schemeClr val="accent5">
                    <a:lumOff val="-29864"/>
                  </a:schemeClr>
                </a:solidFill>
              </a:defRPr>
            </a:lvl1pPr>
          </a:lstStyle>
          <a:p>
            <a:r>
              <a:t>我可以输入错误的日期号码，系统不会提示</a:t>
            </a:r>
          </a:p>
        </p:txBody>
      </p:sp>
      <p:sp>
        <p:nvSpPr>
          <p:cNvPr id="132" name="2渠道跟进页"/>
          <p:cNvSpPr txBox="1"/>
          <p:nvPr/>
        </p:nvSpPr>
        <p:spPr>
          <a:xfrm>
            <a:off x="1043655" y="644807"/>
            <a:ext cx="180777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2渠道跟进页</a:t>
            </a:r>
          </a:p>
        </p:txBody>
      </p:sp>
      <p:sp>
        <p:nvSpPr>
          <p:cNvPr id="133" name="双箭头"/>
          <p:cNvSpPr/>
          <p:nvPr/>
        </p:nvSpPr>
        <p:spPr>
          <a:xfrm rot="5414233">
            <a:off x="6722223" y="2335992"/>
            <a:ext cx="600192" cy="129287"/>
          </a:xfrm>
          <a:prstGeom prst="leftRightArrow">
            <a:avLst>
              <a:gd name="adj1" fmla="val 15433"/>
              <a:gd name="adj2" fmla="val 78029"/>
            </a:avLst>
          </a:prstGeom>
          <a:solidFill>
            <a:schemeClr val="accent5">
              <a:lumOff val="-2986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高度修改成45px，以便显示更多跟进信息"/>
          <p:cNvSpPr txBox="1"/>
          <p:nvPr/>
        </p:nvSpPr>
        <p:spPr>
          <a:xfrm>
            <a:off x="7145070" y="2243559"/>
            <a:ext cx="3817215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1600" b="0">
                <a:solidFill>
                  <a:schemeClr val="accent5">
                    <a:lumOff val="-29864"/>
                  </a:schemeClr>
                </a:solidFill>
              </a:defRPr>
            </a:lvl1pPr>
          </a:lstStyle>
          <a:p>
            <a:r>
              <a:t>高度修改成45px，以便显示更多跟进信息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694" y="5553296"/>
            <a:ext cx="10828940" cy="3790615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sp>
        <p:nvSpPr>
          <p:cNvPr id="137" name="矩形"/>
          <p:cNvSpPr/>
          <p:nvPr/>
        </p:nvSpPr>
        <p:spPr>
          <a:xfrm>
            <a:off x="2177556" y="6594849"/>
            <a:ext cx="1216770" cy="1765438"/>
          </a:xfrm>
          <a:prstGeom prst="rect">
            <a:avLst/>
          </a:prstGeom>
          <a:ln w="25400">
            <a:solidFill>
              <a:schemeClr val="accent5">
                <a:lumOff val="-2986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渠道负责人就是本人时，可以不用显示负责人，信息栏显示手机号码"/>
          <p:cNvSpPr txBox="1"/>
          <p:nvPr/>
        </p:nvSpPr>
        <p:spPr>
          <a:xfrm>
            <a:off x="1534197" y="8540823"/>
            <a:ext cx="2861945" cy="3473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1600" b="0">
                <a:solidFill>
                  <a:schemeClr val="accent5">
                    <a:lumOff val="-29864"/>
                  </a:schemeClr>
                </a:solidFill>
              </a:defRPr>
            </a:lvl1pPr>
          </a:lstStyle>
          <a:p>
            <a:r>
              <a:rPr lang="zh-CN">
                <a:ea typeface="宋体" panose="02010600030101010101" pitchFamily="2" charset="-122"/>
              </a:rPr>
              <a:t>增加一列手机号</a:t>
            </a:r>
            <a:r>
              <a:rPr lang="en-US" altLang="zh-CN">
                <a:ea typeface="宋体" panose="02010600030101010101" pitchFamily="2" charset="-122"/>
              </a:rPr>
              <a:t>+</a:t>
            </a:r>
            <a:r>
              <a:rPr lang="zh-CN" altLang="en-US">
                <a:ea typeface="宋体" panose="02010600030101010101" pitchFamily="2" charset="-122"/>
              </a:rPr>
              <a:t>一列微信号。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9" name="2渠道跟进页"/>
          <p:cNvSpPr txBox="1"/>
          <p:nvPr/>
        </p:nvSpPr>
        <p:spPr>
          <a:xfrm>
            <a:off x="586455" y="458540"/>
            <a:ext cx="180777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2渠道跟进页</a:t>
            </a:r>
          </a:p>
        </p:txBody>
      </p:sp>
      <p:pic>
        <p:nvPicPr>
          <p:cNvPr id="140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15" y="1068634"/>
            <a:ext cx="11845770" cy="3615201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sp>
        <p:nvSpPr>
          <p:cNvPr id="141" name="矩形"/>
          <p:cNvSpPr/>
          <p:nvPr/>
        </p:nvSpPr>
        <p:spPr>
          <a:xfrm>
            <a:off x="11929036" y="1304081"/>
            <a:ext cx="446767" cy="3312998"/>
          </a:xfrm>
          <a:prstGeom prst="rect">
            <a:avLst/>
          </a:prstGeom>
          <a:ln w="25400">
            <a:solidFill>
              <a:schemeClr val="accent5">
                <a:lumOff val="-2986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" name="输入框错位"/>
          <p:cNvSpPr txBox="1"/>
          <p:nvPr/>
        </p:nvSpPr>
        <p:spPr>
          <a:xfrm>
            <a:off x="10713770" y="1329159"/>
            <a:ext cx="1130301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1600" b="0">
                <a:solidFill>
                  <a:schemeClr val="accent5">
                    <a:lumOff val="-29864"/>
                  </a:schemeClr>
                </a:solidFill>
              </a:defRPr>
            </a:lvl1pPr>
          </a:lstStyle>
          <a:p>
            <a:r>
              <a:t>输入框错位</a:t>
            </a:r>
          </a:p>
        </p:txBody>
      </p:sp>
      <p:sp>
        <p:nvSpPr>
          <p:cNvPr id="143" name="3我的渠道"/>
          <p:cNvSpPr txBox="1"/>
          <p:nvPr/>
        </p:nvSpPr>
        <p:spPr>
          <a:xfrm>
            <a:off x="583350" y="4858215"/>
            <a:ext cx="150297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3我的渠道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137" y="1583694"/>
            <a:ext cx="3613677" cy="5736396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sp>
        <p:nvSpPr>
          <p:cNvPr id="146" name="4导航栏"/>
          <p:cNvSpPr txBox="1"/>
          <p:nvPr/>
        </p:nvSpPr>
        <p:spPr>
          <a:xfrm>
            <a:off x="908533" y="763257"/>
            <a:ext cx="119817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4导航栏</a:t>
            </a:r>
          </a:p>
        </p:txBody>
      </p:sp>
      <p:pic>
        <p:nvPicPr>
          <p:cNvPr id="147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199" y="1557892"/>
            <a:ext cx="6069258" cy="5788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sp>
        <p:nvSpPr>
          <p:cNvPr id="148" name="箭头"/>
          <p:cNvSpPr/>
          <p:nvPr/>
        </p:nvSpPr>
        <p:spPr>
          <a:xfrm>
            <a:off x="3964687" y="6289096"/>
            <a:ext cx="1270001" cy="520701"/>
          </a:xfrm>
          <a:prstGeom prst="rightArrow">
            <a:avLst>
              <a:gd name="adj1" fmla="val 26232"/>
              <a:gd name="adj2" fmla="val 61847"/>
            </a:avLst>
          </a:prstGeom>
          <a:solidFill>
            <a:schemeClr val="accent5">
              <a:lumOff val="-2986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图标以及参数更改（素材已给）"/>
          <p:cNvSpPr txBox="1"/>
          <p:nvPr/>
        </p:nvSpPr>
        <p:spPr>
          <a:xfrm>
            <a:off x="789130" y="7572614"/>
            <a:ext cx="3149600" cy="3473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1600" b="0">
                <a:solidFill>
                  <a:schemeClr val="accent5">
                    <a:lumOff val="-29864"/>
                  </a:schemeClr>
                </a:solidFill>
              </a:defRPr>
            </a:lvl1pPr>
          </a:lstStyle>
          <a:p>
            <a:r>
              <a:t>图标以及参数更改（素材</a:t>
            </a:r>
            <a:r>
              <a:rPr lang="zh-CN">
                <a:ea typeface="宋体" panose="02010600030101010101" pitchFamily="2" charset="-122"/>
              </a:rPr>
              <a:t>在云盘</a:t>
            </a:r>
            <a:r>
              <a:t>）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5140" y="1156970"/>
            <a:ext cx="2200275" cy="314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2102485"/>
            <a:ext cx="4104640" cy="36855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76688" y="1078548"/>
            <a:ext cx="528510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ym typeface="Helvetica Neue"/>
              </a:rPr>
              <a:t>5.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1. 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浏览器标题改成渠道跟踪管理系统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36098" y="2981008"/>
            <a:ext cx="497903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ym typeface="Helvetica Neue"/>
              </a:rPr>
              <a:t>5.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2. 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登录页也改成渠道跟踪管理系统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50720" y="5939790"/>
            <a:ext cx="9337675" cy="3056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ym typeface="Helvetica Neue"/>
              </a:rPr>
              <a:t>5.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3.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员工的一级菜单点开后默认到管理员工页面下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ym typeface="Helvetica Neue"/>
              </a:rPr>
              <a:t>5.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4. 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员工编号和任职校区两项隐藏或删除掉，不需要填写也不需要显示，将来的新生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CRM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里也不需要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ym typeface="Helvetica Neue"/>
              </a:rPr>
              <a:t>5.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5. 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手机号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/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微信号页面查重没有做。新增渠道的第一页做成查重（以前只考虑了手机号查重。这次我们多做一项，再做个微信号查重，想办法做在同一页里吧。查重完了下一步再是现在的添加页面。另外注意就算查到重复了只要提醒指出就行，用户依然可以点下一步继续添加）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53185" y="379095"/>
            <a:ext cx="896620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、样式修改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70560" y="2010093"/>
            <a:ext cx="11663045" cy="3794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接上页：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6. 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新建渠道的手机号和微信号都非必填。但是两项至少要填一项才能提交。另一项为空时在提交时判定，自动给一个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“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无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”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。而不是现在这两两项都必须填。这个想一下怎么判定。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7. 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跟进时间建议给一个默认值，默认网页打开时的时间。不需要每次用户手动选择。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8. 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新增渠道信息填写完跳转到跟进记录的那个按钮，不要用提交，用下一步。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9. 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添加渠道跟进记录这一页，做个校验。如果跟进记录的文本框为空，要离开页面时跳出一个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alert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，提醒用户还未填写跟进记录，是否确定要离开。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10. 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管理渠道页面内也加上一列手机号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+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一列微信号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11. 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新建渠道时，负责人默认显示已登录的用户（备注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cookie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里的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empuuid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）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763</Words>
  <Application>WPS 演示</Application>
  <PresentationFormat/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Helvetica Neue</vt:lpstr>
      <vt:lpstr>Helvetica Neue Medium</vt:lpstr>
      <vt:lpstr>Helvetica Neue Light</vt:lpstr>
      <vt:lpstr>Helvetica Neue Thin</vt:lpstr>
      <vt:lpstr>Helvetica Light</vt:lpstr>
      <vt:lpstr>Segoe Print</vt:lpstr>
      <vt:lpstr>微软雅黑</vt:lpstr>
      <vt:lpstr>Arial Unicode MS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平</cp:lastModifiedBy>
  <cp:revision>6</cp:revision>
  <dcterms:created xsi:type="dcterms:W3CDTF">2018-02-07T07:05:00Z</dcterms:created>
  <dcterms:modified xsi:type="dcterms:W3CDTF">2018-02-09T03:20:17Z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