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  <p:sldMasterId id="2147484004" r:id="rId4"/>
  </p:sldMasterIdLst>
  <p:notesMasterIdLst>
    <p:notesMasterId r:id="rId24"/>
  </p:notesMasterIdLst>
  <p:sldIdLst>
    <p:sldId id="256" r:id="rId5"/>
    <p:sldId id="265" r:id="rId6"/>
    <p:sldId id="267" r:id="rId7"/>
    <p:sldId id="275" r:id="rId8"/>
    <p:sldId id="272" r:id="rId9"/>
    <p:sldId id="270" r:id="rId10"/>
    <p:sldId id="274" r:id="rId11"/>
    <p:sldId id="273" r:id="rId12"/>
    <p:sldId id="260" r:id="rId13"/>
    <p:sldId id="261" r:id="rId14"/>
    <p:sldId id="257" r:id="rId15"/>
    <p:sldId id="259" r:id="rId16"/>
    <p:sldId id="262" r:id="rId17"/>
    <p:sldId id="264" r:id="rId18"/>
    <p:sldId id="266" r:id="rId19"/>
    <p:sldId id="268" r:id="rId20"/>
    <p:sldId id="269" r:id="rId21"/>
    <p:sldId id="276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533" autoAdjust="0"/>
  </p:normalViewPr>
  <p:slideViewPr>
    <p:cSldViewPr snapToGrid="0">
      <p:cViewPr>
        <p:scale>
          <a:sx n="75" d="100"/>
          <a:sy n="75" d="100"/>
        </p:scale>
        <p:origin x="480" y="-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45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14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75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90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7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16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4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847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99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Lessons Learned From Agile Quality Assurance In Scrum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11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12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8801" y="2044405"/>
            <a:ext cx="1962808" cy="3457030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2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221007" y="4770428"/>
            <a:ext cx="6807698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21007" y="3373875"/>
            <a:ext cx="6807697" cy="1176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9600" y="2044405"/>
            <a:ext cx="1095942" cy="3457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6626" y="5462767"/>
            <a:ext cx="7026175" cy="1273035"/>
            <a:chOff x="995549" y="5463463"/>
            <a:chExt cx="7166741" cy="1273035"/>
          </a:xfrm>
        </p:grpSpPr>
        <p:grpSp>
          <p:nvGrpSpPr>
            <p:cNvPr id="14" name="Group 13"/>
            <p:cNvGrpSpPr/>
            <p:nvPr/>
          </p:nvGrpSpPr>
          <p:grpSpPr>
            <a:xfrm>
              <a:off x="995549" y="5680576"/>
              <a:ext cx="1964050" cy="969316"/>
              <a:chOff x="3802813" y="5120639"/>
              <a:chExt cx="1964050" cy="969316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4526520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2813" y="5628290"/>
                <a:ext cx="196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(Cassandra,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99926" y="5741661"/>
              <a:ext cx="2018859" cy="908232"/>
              <a:chOff x="3707722" y="6072879"/>
              <a:chExt cx="2018859" cy="9082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707722" y="6519446"/>
                <a:ext cx="2018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32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677319" y="5717979"/>
              <a:ext cx="1944522" cy="931913"/>
              <a:chOff x="5129736" y="6049197"/>
              <a:chExt cx="1944522" cy="931913"/>
            </a:xfrm>
          </p:grpSpPr>
          <p:pic>
            <p:nvPicPr>
              <p:cNvPr id="102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129736" y="6519445"/>
                <a:ext cx="194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363" y="5463463"/>
              <a:ext cx="1853927" cy="1187971"/>
              <a:chOff x="7737615" y="5498103"/>
              <a:chExt cx="1853927" cy="1187971"/>
            </a:xfrm>
          </p:grpSpPr>
          <p:pic>
            <p:nvPicPr>
              <p:cNvPr id="102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37615" y="6224409"/>
                <a:ext cx="1853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20416" y="5620553"/>
              <a:ext cx="6943894" cy="111594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87990" y="2044405"/>
            <a:ext cx="6838362" cy="1126190"/>
            <a:chOff x="2063346" y="1151859"/>
            <a:chExt cx="6838362" cy="1126190"/>
          </a:xfrm>
        </p:grpSpPr>
        <p:grpSp>
          <p:nvGrpSpPr>
            <p:cNvPr id="31" name="Group 30"/>
            <p:cNvGrpSpPr/>
            <p:nvPr/>
          </p:nvGrpSpPr>
          <p:grpSpPr>
            <a:xfrm>
              <a:off x="2063346" y="1151859"/>
              <a:ext cx="6838362" cy="1126190"/>
              <a:chOff x="2076994" y="742424"/>
              <a:chExt cx="6838362" cy="112619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076994" y="742424"/>
                <a:ext cx="6838362" cy="1126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5611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UI (MVC, Window Form,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3489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</a:t>
                </a:r>
                <a:r>
                  <a:rPr lang="en-US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RESTful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API, WCF,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807435" y="1151859"/>
              <a:ext cx="130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35572" y="1718440"/>
            <a:ext cx="10421008" cy="510802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35572" y="72639"/>
            <a:ext cx="10421008" cy="1554734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52163" y="72636"/>
            <a:ext cx="1426899" cy="1426900"/>
            <a:chOff x="1732491" y="103878"/>
            <a:chExt cx="1426899" cy="1426900"/>
          </a:xfrm>
        </p:grpSpPr>
        <p:pic>
          <p:nvPicPr>
            <p:cNvPr id="45" name="Picture 4" descr="http://iconshow.me/media/images/ui/Streamline-Icon/png/512/37-browser-streamline-window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91" y="103878"/>
              <a:ext cx="1426899" cy="142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915386" y="785012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2585" y="1673778"/>
            <a:ext cx="140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7" name="Group 16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28" name="Flowchart: Magnetic Disk 27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24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22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55" name="Group 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" name="Rounded Rectangle 6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Up-Down Arrow 106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Up-Down Arrow 108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0" name="Up-Down Arrow 109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86" idx="2"/>
            <a:endCxn id="13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103" idx="2"/>
            <a:endCxn id="86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45" name="Group 44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81" name="TextBox 80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85" name="TextBox 84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49" name="Down Arrow 4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4" name="Straight Arrow Connector 103"/>
          <p:cNvCxnSpPr>
            <a:stCxn id="10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86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>
            <a:stCxn id="13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6" name="Down Arrow 11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70" name="Group 69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89" name="Flowchart: Magnetic Disk 88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7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7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98" name="Group 9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01" name="Rounded Rectangle 10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Up-Down Arrow 11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-Down Arrow 11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Up-Down Arrow 12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2" name="Up-Down Arrow 12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26" name="Rounded Rectangle 12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>
            <a:stCxn id="118" idx="2"/>
            <a:endCxn id="6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2" name="Straight Arrow Connector 131"/>
          <p:cNvCxnSpPr>
            <a:stCxn id="66" idx="2"/>
            <a:endCxn id="11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34" name="TextBox 13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37" name="TextBox 13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40" name="TextBox 13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42" name="Down Arrow 14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43" name="Straight Arrow Connector 142"/>
          <p:cNvCxnSpPr>
            <a:stCxn id="6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4" name="Straight Arrow Connector 143"/>
          <p:cNvCxnSpPr>
            <a:stCxn id="11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5" name="Straight Arrow Connector 144"/>
          <p:cNvCxnSpPr>
            <a:stCxn id="6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6" name="Down Arrow 14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38674" y="2371724"/>
            <a:ext cx="3790950" cy="1609725"/>
            <a:chOff x="1019257" y="2063812"/>
            <a:chExt cx="3790950" cy="1609725"/>
          </a:xfrm>
        </p:grpSpPr>
        <p:sp>
          <p:nvSpPr>
            <p:cNvPr id="20" name="Rounded Rectangle 19"/>
            <p:cNvSpPr/>
            <p:nvPr/>
          </p:nvSpPr>
          <p:spPr>
            <a:xfrm>
              <a:off x="1019257" y="2063812"/>
              <a:ext cx="3790949" cy="1609725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161144" y="2668814"/>
              <a:ext cx="3449039" cy="387866"/>
              <a:chOff x="1161144" y="1393371"/>
              <a:chExt cx="3449039" cy="38786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61144" y="139337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31555" y="1411905"/>
                <a:ext cx="307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GUI </a:t>
                </a:r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61142" y="3189772"/>
              <a:ext cx="3649065" cy="387866"/>
              <a:chOff x="1161143" y="1253928"/>
              <a:chExt cx="3649065" cy="38786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1555" y="1272462"/>
                <a:ext cx="327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Integration </a:t>
                </a:r>
                <a:r>
                  <a:rPr lang="en-US" dirty="0" smtClean="0"/>
                  <a:t>Testing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61144" y="2170992"/>
              <a:ext cx="3039464" cy="387866"/>
              <a:chOff x="1161144" y="1531581"/>
              <a:chExt cx="3039464" cy="38786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161144" y="153158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31555" y="1550115"/>
                <a:ext cx="2669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Covered by Unit </a:t>
                </a:r>
                <a:r>
                  <a:rPr lang="en-US" dirty="0" smtClean="0"/>
                  <a:t>Testing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389245"/>
            <a:ext cx="6130382" cy="636961"/>
          </a:xfrm>
          <a:prstGeom prst="roundRect">
            <a:avLst>
              <a:gd name="adj" fmla="val 2563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(MVC,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API,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…)		      Window Form	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253350"/>
            <a:ext cx="8731424" cy="4215921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63" name="Rounded Rectangle 162"/>
          <p:cNvSpPr/>
          <p:nvPr/>
        </p:nvSpPr>
        <p:spPr>
          <a:xfrm>
            <a:off x="8844357" y="1362274"/>
            <a:ext cx="1927442" cy="3989232"/>
          </a:xfrm>
          <a:prstGeom prst="roundRect">
            <a:avLst>
              <a:gd name="adj" fmla="val 9305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796427" y="1362274"/>
            <a:ext cx="2065366" cy="5187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Cross-cutting Infrastructure </a:t>
            </a:r>
            <a:r>
              <a:rPr lang="en-US" dirty="0" smtClean="0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8979810" y="3619405"/>
            <a:ext cx="1684243" cy="494908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9001235" y="4164596"/>
            <a:ext cx="1662817" cy="491081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Utilities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001235" y="4713613"/>
            <a:ext cx="1662817" cy="491081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Other Common Blocks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985308" y="3067217"/>
            <a:ext cx="1684242" cy="494908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983236" y="2513762"/>
            <a:ext cx="1661784" cy="489084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4687357" cy="548696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endCxn id="134" idx="0"/>
          </p:cNvCxnSpPr>
          <p:nvPr/>
        </p:nvCxnSpPr>
        <p:spPr>
          <a:xfrm>
            <a:off x="5697039" y="4412921"/>
            <a:ext cx="0" cy="32655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74" idx="0"/>
          </p:cNvCxnSpPr>
          <p:nvPr/>
        </p:nvCxnSpPr>
        <p:spPr>
          <a:xfrm flipH="1">
            <a:off x="5696008" y="2026206"/>
            <a:ext cx="260" cy="33541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900" y="122639"/>
              <a:ext cx="309558" cy="69186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091" y="165885"/>
              <a:ext cx="301466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882" y="131238"/>
              <a:ext cx="301864" cy="674664"/>
            </a:xfrm>
            <a:prstGeom prst="rect">
              <a:avLst/>
            </a:prstGeom>
          </p:spPr>
        </p:pic>
      </p:grpSp>
      <p:cxnSp>
        <p:nvCxnSpPr>
          <p:cNvPr id="65" name="Straight Arrow Connector 64"/>
          <p:cNvCxnSpPr/>
          <p:nvPr/>
        </p:nvCxnSpPr>
        <p:spPr>
          <a:xfrm>
            <a:off x="7960167" y="3659890"/>
            <a:ext cx="0" cy="10592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632219" y="1001714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697590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820364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916715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39738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968476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49172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344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389245"/>
            <a:ext cx="6130382" cy="636961"/>
          </a:xfrm>
          <a:prstGeom prst="roundRect">
            <a:avLst>
              <a:gd name="adj" fmla="val 25632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(MVC,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API,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…)		      Window Form	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253350"/>
            <a:ext cx="8731424" cy="4215921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63" name="Rounded Rectangle 162"/>
          <p:cNvSpPr/>
          <p:nvPr/>
        </p:nvSpPr>
        <p:spPr>
          <a:xfrm>
            <a:off x="8844357" y="1362274"/>
            <a:ext cx="1927442" cy="3989232"/>
          </a:xfrm>
          <a:prstGeom prst="roundRect">
            <a:avLst>
              <a:gd name="adj" fmla="val 93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796427" y="1362274"/>
            <a:ext cx="2065366" cy="5187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Cross-cutting Infrastructure </a:t>
            </a:r>
            <a:r>
              <a:rPr lang="en-US" dirty="0" smtClean="0">
                <a:solidFill>
                  <a:schemeClr val="bg1"/>
                </a:solidFill>
              </a:rPr>
              <a:t>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8979810" y="3619405"/>
            <a:ext cx="1684243" cy="4949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9001235" y="4164596"/>
            <a:ext cx="1662817" cy="49108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Utilities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001235" y="4713613"/>
            <a:ext cx="1662817" cy="49108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Other Common Blocks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985308" y="3067217"/>
            <a:ext cx="1684242" cy="4949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IoC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983236" y="2513762"/>
            <a:ext cx="1661784" cy="4890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4687357" cy="5486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endCxn id="134" idx="0"/>
          </p:cNvCxnSpPr>
          <p:nvPr/>
        </p:nvCxnSpPr>
        <p:spPr>
          <a:xfrm>
            <a:off x="5697039" y="4412921"/>
            <a:ext cx="0" cy="32655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74" idx="0"/>
          </p:cNvCxnSpPr>
          <p:nvPr/>
        </p:nvCxnSpPr>
        <p:spPr>
          <a:xfrm flipH="1">
            <a:off x="5696008" y="2026206"/>
            <a:ext cx="260" cy="33541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3938"/>
            <a:ext cx="1057934" cy="844234"/>
            <a:chOff x="3408047" y="124206"/>
            <a:chExt cx="1061107" cy="1010482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900" y="124206"/>
              <a:ext cx="309558" cy="688727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091" y="165885"/>
              <a:ext cx="301466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882" y="131238"/>
              <a:ext cx="301864" cy="674664"/>
            </a:xfrm>
            <a:prstGeom prst="rect">
              <a:avLst/>
            </a:prstGeom>
          </p:spPr>
        </p:pic>
      </p:grpSp>
      <p:cxnSp>
        <p:nvCxnSpPr>
          <p:cNvPr id="65" name="Straight Arrow Connector 64"/>
          <p:cNvCxnSpPr/>
          <p:nvPr/>
        </p:nvCxnSpPr>
        <p:spPr>
          <a:xfrm>
            <a:off x="7960167" y="3659890"/>
            <a:ext cx="0" cy="10592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632219" y="1001714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697590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820364" y="995382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916715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39738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968476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49172" y="5469271"/>
            <a:ext cx="0" cy="3793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176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87340" y="5048511"/>
            <a:ext cx="684426" cy="1307839"/>
            <a:chOff x="467189" y="5197791"/>
            <a:chExt cx="684426" cy="1307839"/>
          </a:xfrm>
        </p:grpSpPr>
        <p:sp>
          <p:nvSpPr>
            <p:cNvPr id="11" name="Oval 1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269757" y="4257584"/>
            <a:ext cx="684426" cy="1307839"/>
            <a:chOff x="467189" y="5197791"/>
            <a:chExt cx="684426" cy="1307839"/>
          </a:xfrm>
        </p:grpSpPr>
        <p:sp>
          <p:nvSpPr>
            <p:cNvPr id="19" name="Oval 18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460375" y="4700306"/>
            <a:ext cx="684426" cy="1307839"/>
            <a:chOff x="467189" y="5197791"/>
            <a:chExt cx="684426" cy="1307839"/>
          </a:xfrm>
        </p:grpSpPr>
        <p:sp>
          <p:nvSpPr>
            <p:cNvPr id="25" name="Oval 24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449473" y="4868274"/>
            <a:ext cx="684426" cy="1307839"/>
            <a:chOff x="467189" y="5197791"/>
            <a:chExt cx="684426" cy="1307839"/>
          </a:xfrm>
        </p:grpSpPr>
        <p:sp>
          <p:nvSpPr>
            <p:cNvPr id="31" name="Oval 3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24" y="1972631"/>
            <a:ext cx="6308005" cy="41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Quality</a:t>
            </a:r>
            <a:br>
              <a:rPr lang="en-US" dirty="0" smtClean="0"/>
            </a:br>
            <a:r>
              <a:rPr lang="en-US" sz="3100" dirty="0">
                <a:sym typeface="Wingdings 3" panose="05040102010807070707" pitchFamily="18" charset="2"/>
              </a:rPr>
              <a:t></a:t>
            </a:r>
            <a:r>
              <a:rPr lang="en-US" sz="3100" dirty="0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8" y="1870183"/>
            <a:ext cx="6524625" cy="424328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562850" y="3183625"/>
            <a:ext cx="3790950" cy="1609725"/>
            <a:chOff x="1019257" y="2063812"/>
            <a:chExt cx="3790950" cy="1609725"/>
          </a:xfrm>
        </p:grpSpPr>
        <p:sp>
          <p:nvSpPr>
            <p:cNvPr id="13" name="Rounded Rectangle 12"/>
            <p:cNvSpPr/>
            <p:nvPr/>
          </p:nvSpPr>
          <p:spPr>
            <a:xfrm>
              <a:off x="1019257" y="2063812"/>
              <a:ext cx="3790949" cy="1609725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175962" y="2203743"/>
              <a:ext cx="3634243" cy="387866"/>
              <a:chOff x="1175962" y="928300"/>
              <a:chExt cx="3634243" cy="38786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75962" y="928300"/>
                <a:ext cx="370412" cy="38786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46372" y="946834"/>
                <a:ext cx="3263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</a:t>
                </a:r>
                <a:r>
                  <a:rPr lang="en-US" dirty="0" smtClean="0"/>
                  <a:t>“GUI </a:t>
                </a:r>
                <a:r>
                  <a:rPr lang="en-US" dirty="0" smtClean="0"/>
                  <a:t>Unit” </a:t>
                </a:r>
                <a:r>
                  <a:rPr lang="en-US" dirty="0" smtClean="0"/>
                  <a:t>Testing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161142" y="3189772"/>
              <a:ext cx="3649065" cy="387866"/>
              <a:chOff x="1161143" y="1253928"/>
              <a:chExt cx="3649065" cy="38786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31555" y="1272462"/>
                <a:ext cx="327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Covered by Integration </a:t>
                </a:r>
                <a:r>
                  <a:rPr lang="en-US" dirty="0" smtClean="0"/>
                  <a:t>Testing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161142" y="2706007"/>
              <a:ext cx="3039464" cy="387866"/>
              <a:chOff x="1161142" y="2066596"/>
              <a:chExt cx="3039464" cy="38786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61142" y="2066596"/>
                <a:ext cx="370412" cy="3878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31553" y="2085130"/>
                <a:ext cx="2669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Covered by Unit </a:t>
                </a:r>
                <a:r>
                  <a:rPr lang="en-US" dirty="0" smtClean="0"/>
                  <a:t>Testing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conceptual structure of an application to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4402" y="3518155"/>
            <a:ext cx="8287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egoe Print" panose="02000600000000000000" pitchFamily="2" charset="0"/>
              </a:rPr>
              <a:t>H</a:t>
            </a:r>
            <a:r>
              <a:rPr lang="en-US" sz="3200" b="1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ow do we test the entire application?</a:t>
            </a:r>
            <a:endParaRPr lang="en-US" sz="3200" b="1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pic>
        <p:nvPicPr>
          <p:cNvPr id="1028" name="Picture 4" descr="http://images.clipartpanda.com/question-mark-icon-8235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2900904"/>
            <a:ext cx="18192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Elbow Connector 6"/>
          <p:cNvCxnSpPr>
            <a:stCxn id="9" idx="2"/>
            <a:endCxn id="10" idx="0"/>
          </p:cNvCxnSpPr>
          <p:nvPr/>
        </p:nvCxnSpPr>
        <p:spPr>
          <a:xfrm rot="5400000">
            <a:off x="3063311" y="2972661"/>
            <a:ext cx="381465" cy="1797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" name="Elbow Connector 7"/>
          <p:cNvCxnSpPr>
            <a:stCxn id="9" idx="2"/>
            <a:endCxn id="11" idx="0"/>
          </p:cNvCxnSpPr>
          <p:nvPr/>
        </p:nvCxnSpPr>
        <p:spPr>
          <a:xfrm rot="16200000" flipH="1">
            <a:off x="4829872" y="3003640"/>
            <a:ext cx="381465" cy="1735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2903486" y="3202061"/>
            <a:ext cx="2498654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Automated System Testing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243135" y="4062164"/>
            <a:ext cx="2224274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End-To-End Testing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7907" y="4062164"/>
            <a:ext cx="2340976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Integration </a:t>
            </a:r>
            <a:r>
              <a:rPr lang="en-US" sz="1600" b="1" dirty="0"/>
              <a:t>Testing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60847" y="2327665"/>
            <a:ext cx="1698036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System Testing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967908" y="3202060"/>
            <a:ext cx="2417902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Manual System Testing</a:t>
            </a:r>
            <a:endParaRPr lang="en-US" sz="1600" b="1" dirty="0"/>
          </a:p>
        </p:txBody>
      </p:sp>
      <p:cxnSp>
        <p:nvCxnSpPr>
          <p:cNvPr id="18" name="Elbow Connector 17"/>
          <p:cNvCxnSpPr>
            <a:stCxn id="12" idx="2"/>
            <a:endCxn id="9" idx="0"/>
          </p:cNvCxnSpPr>
          <p:nvPr/>
        </p:nvCxnSpPr>
        <p:spPr>
          <a:xfrm rot="5400000">
            <a:off x="4983460" y="1975656"/>
            <a:ext cx="395758" cy="2057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2" idx="2"/>
            <a:endCxn id="13" idx="0"/>
          </p:cNvCxnSpPr>
          <p:nvPr/>
        </p:nvCxnSpPr>
        <p:spPr>
          <a:xfrm rot="16200000" flipH="1">
            <a:off x="6995484" y="2020684"/>
            <a:ext cx="395757" cy="1966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328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2178212"/>
            <a:ext cx="5458977" cy="3093885"/>
            <a:chOff x="715755" y="3280487"/>
            <a:chExt cx="5458977" cy="30938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55" y="3683398"/>
              <a:ext cx="4137736" cy="2690974"/>
            </a:xfrm>
            <a:prstGeom prst="rect">
              <a:avLst/>
            </a:prstGeom>
          </p:spPr>
        </p:pic>
        <p:sp>
          <p:nvSpPr>
            <p:cNvPr id="65" name="Rounded Rectangular Callout 64"/>
            <p:cNvSpPr/>
            <p:nvPr/>
          </p:nvSpPr>
          <p:spPr>
            <a:xfrm>
              <a:off x="3842546" y="3280487"/>
              <a:ext cx="2332186" cy="805821"/>
            </a:xfrm>
            <a:prstGeom prst="wedgeRoundRectCallout">
              <a:avLst>
                <a:gd name="adj1" fmla="val -54114"/>
                <a:gd name="adj2" fmla="val 11348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600" b="1" dirty="0" smtClean="0">
                  <a:solidFill>
                    <a:schemeClr val="tx1"/>
                  </a:solidFill>
                  <a:latin typeface="Segoe Print" panose="02000600000000000000" pitchFamily="2" charset="0"/>
                </a:rPr>
                <a:t>Simulate real user scenarios to test the entire application.</a:t>
              </a:r>
              <a:endParaRPr lang="en-US" sz="1600" b="1" dirty="0">
                <a:solidFill>
                  <a:schemeClr val="tx1"/>
                </a:solidFill>
                <a:latin typeface="Segoe Print" panose="02000600000000000000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42429" y="2581123"/>
            <a:ext cx="4137736" cy="2690974"/>
            <a:chOff x="6860139" y="3157545"/>
            <a:chExt cx="4137736" cy="26909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139" y="3157545"/>
              <a:ext cx="4137736" cy="2690974"/>
            </a:xfrm>
            <a:prstGeom prst="rect">
              <a:avLst/>
            </a:prstGeom>
          </p:spPr>
        </p:pic>
        <p:sp>
          <p:nvSpPr>
            <p:cNvPr id="66" name="Rounded Rectangular Callout 65"/>
            <p:cNvSpPr/>
            <p:nvPr/>
          </p:nvSpPr>
          <p:spPr>
            <a:xfrm>
              <a:off x="7172919" y="3210598"/>
              <a:ext cx="2889215" cy="634990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600" b="1" dirty="0">
                  <a:solidFill>
                    <a:schemeClr val="tx1"/>
                  </a:solidFill>
                  <a:latin typeface="Segoe Print" panose="02000600000000000000" pitchFamily="2" charset="0"/>
                </a:rPr>
                <a:t>Call the top business level to test the application.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08300" y="63743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409349" y="1971290"/>
            <a:ext cx="0" cy="37679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5422935"/>
            <a:ext cx="54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entire</a:t>
            </a:r>
            <a:r>
              <a:rPr lang="en-US" dirty="0" smtClean="0"/>
              <a:t> application is tested for critical functionalities.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50746" y="5422935"/>
            <a:ext cx="53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Only business logic is tested for critical functionalities.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7289" y="1746868"/>
            <a:ext cx="231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End-To-End </a:t>
            </a:r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88030" y="1743741"/>
            <a:ext cx="30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Integration </a:t>
            </a:r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95507" y="6003428"/>
            <a:ext cx="9761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we prefer “end-to-end testing” rather than “system integration testing”</a:t>
            </a:r>
            <a:endParaRPr lang="en-US" sz="2000" b="1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pic>
        <p:nvPicPr>
          <p:cNvPr id="2054" name="Picture 6" descr="http://static.wixstatic.com/media/5dfcbe_a58180bbc0a64134ae076f30ea81309c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7" y="5831505"/>
            <a:ext cx="500270" cy="52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types of testing should be performed to ensure software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/>
              <a:t>GUI Unit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System Testing (Manual System Testing, Automated System Testing)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</TotalTime>
  <Words>756</Words>
  <Application>Microsoft Office PowerPoint</Application>
  <PresentationFormat>Widescreen</PresentationFormat>
  <Paragraphs>201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Segoe Print</vt:lpstr>
      <vt:lpstr>Segoe UI</vt:lpstr>
      <vt:lpstr>Segoe UI Light</vt:lpstr>
      <vt:lpstr>Wingdings 2</vt:lpstr>
      <vt:lpstr>Wingdings 3</vt:lpstr>
      <vt:lpstr>HDOfficeLightV0</vt:lpstr>
      <vt:lpstr>1_HDOfficeLightV0</vt:lpstr>
      <vt:lpstr>2_HDOfficeLightV0</vt:lpstr>
      <vt:lpstr>Office Theme</vt:lpstr>
      <vt:lpstr>Lessons Learned From Agile Quality Assurance In Scrum</vt:lpstr>
      <vt:lpstr>The conceptual structure of an application to software testing</vt:lpstr>
      <vt:lpstr>Product Quality The conceptual structure of an application to software testing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DEMO</vt:lpstr>
      <vt:lpstr>What types of testing should be performed to ensure software quality?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194</cp:revision>
  <dcterms:created xsi:type="dcterms:W3CDTF">2015-05-31T04:40:56Z</dcterms:created>
  <dcterms:modified xsi:type="dcterms:W3CDTF">2015-06-24T13:21:27Z</dcterms:modified>
</cp:coreProperties>
</file>